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4D76-33A1-48C1-8E3F-11D468FDFF43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C71F-392C-46C1-9486-F79BD3A87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04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4D76-33A1-48C1-8E3F-11D468FDFF43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C71F-392C-46C1-9486-F79BD3A87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09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4D76-33A1-48C1-8E3F-11D468FDFF43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C71F-392C-46C1-9486-F79BD3A87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49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4D76-33A1-48C1-8E3F-11D468FDFF43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C71F-392C-46C1-9486-F79BD3A87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00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4D76-33A1-48C1-8E3F-11D468FDFF43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C71F-392C-46C1-9486-F79BD3A87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8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4D76-33A1-48C1-8E3F-11D468FDFF43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C71F-392C-46C1-9486-F79BD3A87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4D76-33A1-48C1-8E3F-11D468FDFF43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C71F-392C-46C1-9486-F79BD3A87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85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4D76-33A1-48C1-8E3F-11D468FDFF43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C71F-392C-46C1-9486-F79BD3A87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79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4D76-33A1-48C1-8E3F-11D468FDFF43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C71F-392C-46C1-9486-F79BD3A87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35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4D76-33A1-48C1-8E3F-11D468FDFF43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C71F-392C-46C1-9486-F79BD3A87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8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4D76-33A1-48C1-8E3F-11D468FDFF43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C71F-392C-46C1-9486-F79BD3A87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83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A4D76-33A1-48C1-8E3F-11D468FDFF43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6C71F-392C-46C1-9486-F79BD3A87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38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-1" y="0"/>
            <a:ext cx="12162972" cy="6858000"/>
            <a:chOff x="-1" y="0"/>
            <a:chExt cx="12162972" cy="6858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r="15417"/>
            <a:stretch/>
          </p:blipFill>
          <p:spPr>
            <a:xfrm>
              <a:off x="-1" y="0"/>
              <a:ext cx="12162972" cy="6858000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2162176" y="1019175"/>
              <a:ext cx="10000795" cy="58388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dasdf</a:t>
              </a:r>
              <a:endParaRPr lang="ko-KR" alt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6675" y="1914525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AI </a:t>
            </a:r>
            <a:r>
              <a:rPr lang="en-US" altLang="ko-KR" sz="1400" dirty="0" err="1" smtClean="0"/>
              <a:t>Recommand</a:t>
            </a:r>
            <a:endParaRPr lang="ko-KR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2867025" y="457200"/>
            <a:ext cx="151447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AI </a:t>
            </a:r>
            <a:r>
              <a:rPr lang="en-US" altLang="ko-KR" sz="1100" dirty="0" err="1" smtClean="0"/>
              <a:t>Recommand</a:t>
            </a:r>
            <a:endParaRPr lang="ko-KR" altLang="en-US" sz="1100"/>
          </a:p>
        </p:txBody>
      </p:sp>
      <p:grpSp>
        <p:nvGrpSpPr>
          <p:cNvPr id="14" name="그룹 13"/>
          <p:cNvGrpSpPr/>
          <p:nvPr/>
        </p:nvGrpSpPr>
        <p:grpSpPr>
          <a:xfrm>
            <a:off x="2162176" y="1019175"/>
            <a:ext cx="10000795" cy="447675"/>
            <a:chOff x="2162176" y="1019175"/>
            <a:chExt cx="10000795" cy="447675"/>
          </a:xfrm>
        </p:grpSpPr>
        <p:sp>
          <p:nvSpPr>
            <p:cNvPr id="7" name="직사각형 6"/>
            <p:cNvSpPr/>
            <p:nvPr/>
          </p:nvSpPr>
          <p:spPr>
            <a:xfrm>
              <a:off x="3782662" y="1019175"/>
              <a:ext cx="8380309" cy="4476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gender, age, 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point_amt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162176" y="1019175"/>
              <a:ext cx="1620486" cy="447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User Filter</a:t>
              </a:r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782662" y="1466850"/>
            <a:ext cx="8380309" cy="447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month, hour, weekday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62176" y="1466850"/>
            <a:ext cx="1620486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Target Time</a:t>
            </a:r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800583"/>
              </p:ext>
            </p:extLst>
          </p:nvPr>
        </p:nvGraphicFramePr>
        <p:xfrm>
          <a:off x="2517773" y="2501900"/>
          <a:ext cx="9102725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545"/>
                <a:gridCol w="1820545"/>
                <a:gridCol w="1820545"/>
                <a:gridCol w="1820545"/>
                <a:gridCol w="182054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User_id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gender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age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Point_amt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Recommand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Category</a:t>
                      </a:r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111111111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Female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12345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CC0001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22222222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Male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CC0010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33333333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Female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23456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CC0001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444444444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Male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3345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--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347664"/>
              </p:ext>
            </p:extLst>
          </p:nvPr>
        </p:nvGraphicFramePr>
        <p:xfrm>
          <a:off x="2517773" y="5155565"/>
          <a:ext cx="71783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2775"/>
                <a:gridCol w="2392775"/>
                <a:gridCol w="239277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Recommand</a:t>
                      </a:r>
                      <a:r>
                        <a:rPr lang="en-US" altLang="ko-KR" sz="1400" dirty="0" smtClean="0"/>
                        <a:t> Category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Coupon Id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Coupon Name</a:t>
                      </a:r>
                      <a:endParaRPr lang="ko-KR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CC0001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CC0010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3" t="33643" r="70035" b="51816"/>
          <a:stretch/>
        </p:blipFill>
        <p:spPr>
          <a:xfrm>
            <a:off x="5226479" y="5528311"/>
            <a:ext cx="1752600" cy="35051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3" t="33643" r="70035" b="51816"/>
          <a:stretch/>
        </p:blipFill>
        <p:spPr>
          <a:xfrm>
            <a:off x="5226479" y="5905183"/>
            <a:ext cx="1752600" cy="350518"/>
          </a:xfrm>
          <a:prstGeom prst="rect">
            <a:avLst/>
          </a:prstGeom>
        </p:spPr>
      </p:pic>
      <p:sp>
        <p:nvSpPr>
          <p:cNvPr id="22" name="설명선 2 21"/>
          <p:cNvSpPr/>
          <p:nvPr/>
        </p:nvSpPr>
        <p:spPr>
          <a:xfrm>
            <a:off x="2162177" y="1019175"/>
            <a:ext cx="10000794" cy="474030"/>
          </a:xfrm>
          <a:prstGeom prst="borderCallout2">
            <a:avLst>
              <a:gd name="adj1" fmla="val -7371"/>
              <a:gd name="adj2" fmla="val 25383"/>
              <a:gd name="adj3" fmla="val -51578"/>
              <a:gd name="adj4" fmla="val 28478"/>
              <a:gd name="adj5" fmla="val -58296"/>
              <a:gd name="adj6" fmla="val 39813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081485" y="545257"/>
            <a:ext cx="389343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 Set conditions to filter members.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7" name="설명선 2 26"/>
          <p:cNvSpPr/>
          <p:nvPr/>
        </p:nvSpPr>
        <p:spPr>
          <a:xfrm>
            <a:off x="2162177" y="1466850"/>
            <a:ext cx="10000794" cy="474030"/>
          </a:xfrm>
          <a:prstGeom prst="borderCallout2">
            <a:avLst>
              <a:gd name="adj1" fmla="val 107163"/>
              <a:gd name="adj2" fmla="val 24431"/>
              <a:gd name="adj3" fmla="val 153377"/>
              <a:gd name="adj4" fmla="val 28288"/>
              <a:gd name="adj5" fmla="val 168762"/>
              <a:gd name="adj6" fmla="val 39337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081485" y="2011158"/>
            <a:ext cx="472918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2. Select the time the coupon can be used.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9" name="설명선 2 28"/>
          <p:cNvSpPr/>
          <p:nvPr/>
        </p:nvSpPr>
        <p:spPr>
          <a:xfrm>
            <a:off x="2517772" y="2501900"/>
            <a:ext cx="7245353" cy="1911177"/>
          </a:xfrm>
          <a:prstGeom prst="borderCallout2">
            <a:avLst>
              <a:gd name="adj1" fmla="val 101182"/>
              <a:gd name="adj2" fmla="val 25791"/>
              <a:gd name="adj3" fmla="val 114005"/>
              <a:gd name="adj4" fmla="val 27660"/>
              <a:gd name="adj5" fmla="val 115933"/>
              <a:gd name="adj6" fmla="val 34419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986110" y="4449206"/>
            <a:ext cx="448109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 A filtered list of members is displayed.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1" name="설명선 2 30"/>
          <p:cNvSpPr/>
          <p:nvPr/>
        </p:nvSpPr>
        <p:spPr>
          <a:xfrm>
            <a:off x="9829800" y="2511675"/>
            <a:ext cx="1765692" cy="1911177"/>
          </a:xfrm>
          <a:prstGeom prst="borderCallout2">
            <a:avLst>
              <a:gd name="adj1" fmla="val 101182"/>
              <a:gd name="adj2" fmla="val 25791"/>
              <a:gd name="adj3" fmla="val 114005"/>
              <a:gd name="adj4" fmla="val 27660"/>
              <a:gd name="adj5" fmla="val 115933"/>
              <a:gd name="adj6" fmla="val 34419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696098" y="4534487"/>
            <a:ext cx="3653180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4. The categories recommended 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by each member are displayed.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3" name="설명선 2 32"/>
          <p:cNvSpPr/>
          <p:nvPr/>
        </p:nvSpPr>
        <p:spPr>
          <a:xfrm>
            <a:off x="2517772" y="5180818"/>
            <a:ext cx="7245353" cy="1236405"/>
          </a:xfrm>
          <a:prstGeom prst="borderCallout2">
            <a:avLst>
              <a:gd name="adj1" fmla="val 101182"/>
              <a:gd name="adj2" fmla="val 25791"/>
              <a:gd name="adj3" fmla="val 114005"/>
              <a:gd name="adj4" fmla="val 27660"/>
              <a:gd name="adj5" fmla="val 115933"/>
              <a:gd name="adj6" fmla="val 34419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986110" y="6468257"/>
            <a:ext cx="484517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5. Map coupons by recommended category.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03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-1" y="0"/>
            <a:ext cx="12162972" cy="6858000"/>
            <a:chOff x="-1" y="0"/>
            <a:chExt cx="12162972" cy="6858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r="15417"/>
            <a:stretch/>
          </p:blipFill>
          <p:spPr>
            <a:xfrm>
              <a:off x="-1" y="0"/>
              <a:ext cx="12162972" cy="6858000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2162176" y="1019175"/>
              <a:ext cx="10000795" cy="58388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dasdf</a:t>
              </a:r>
              <a:endParaRPr lang="ko-KR" alt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6675" y="1914525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AI </a:t>
            </a:r>
            <a:r>
              <a:rPr lang="en-US" altLang="ko-KR" sz="1400" dirty="0" err="1" smtClean="0"/>
              <a:t>Recommand</a:t>
            </a:r>
            <a:endParaRPr lang="ko-KR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2867025" y="457200"/>
            <a:ext cx="151447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AI </a:t>
            </a:r>
            <a:r>
              <a:rPr lang="en-US" altLang="ko-KR" sz="1100" dirty="0" err="1" smtClean="0"/>
              <a:t>Recommand</a:t>
            </a:r>
            <a:endParaRPr lang="ko-KR" altLang="en-US" sz="1100"/>
          </a:p>
        </p:txBody>
      </p:sp>
      <p:grpSp>
        <p:nvGrpSpPr>
          <p:cNvPr id="14" name="그룹 13"/>
          <p:cNvGrpSpPr/>
          <p:nvPr/>
        </p:nvGrpSpPr>
        <p:grpSpPr>
          <a:xfrm>
            <a:off x="2162176" y="1019175"/>
            <a:ext cx="10000795" cy="447675"/>
            <a:chOff x="2162176" y="1019175"/>
            <a:chExt cx="10000795" cy="447675"/>
          </a:xfrm>
        </p:grpSpPr>
        <p:sp>
          <p:nvSpPr>
            <p:cNvPr id="7" name="직사각형 6"/>
            <p:cNvSpPr/>
            <p:nvPr/>
          </p:nvSpPr>
          <p:spPr>
            <a:xfrm>
              <a:off x="3782662" y="1019175"/>
              <a:ext cx="8380309" cy="4476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gender, age, 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point_amt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en-US" altLang="ko-KR" b="1" dirty="0" err="1" smtClean="0">
                  <a:solidFill>
                    <a:srgbClr val="FF0000"/>
                  </a:solidFill>
                </a:rPr>
                <a:t>order_count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(number of orders in the last month)</a:t>
              </a:r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162176" y="1019175"/>
              <a:ext cx="1620486" cy="447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User Filter</a:t>
              </a:r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782662" y="1466850"/>
            <a:ext cx="8380309" cy="447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month, hour, weekday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62176" y="1466850"/>
            <a:ext cx="1620486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Target Time</a:t>
            </a:r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539445"/>
              </p:ext>
            </p:extLst>
          </p:nvPr>
        </p:nvGraphicFramePr>
        <p:xfrm>
          <a:off x="2517773" y="2501900"/>
          <a:ext cx="9064626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771"/>
                <a:gridCol w="1510771"/>
                <a:gridCol w="1510771"/>
                <a:gridCol w="1510771"/>
                <a:gridCol w="1510771"/>
                <a:gridCol w="151077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User_id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gender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age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Point_amt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</a:rPr>
                        <a:t>Order_count</a:t>
                      </a:r>
                      <a:endParaRPr lang="ko-KR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Recommand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Category</a:t>
                      </a:r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111111111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Female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12345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CC0001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22222222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Male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CC0010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33333333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Female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23456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CC0001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444444444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Male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3345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--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517773" y="4831715"/>
          <a:ext cx="812800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Recommand</a:t>
                      </a:r>
                      <a:r>
                        <a:rPr lang="en-US" altLang="ko-KR" sz="1400" dirty="0" smtClean="0"/>
                        <a:t> Category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Coupon Id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Coupon Name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CC0001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CC0010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3" t="33643" r="70035" b="51816"/>
          <a:stretch/>
        </p:blipFill>
        <p:spPr>
          <a:xfrm>
            <a:off x="4626404" y="5337811"/>
            <a:ext cx="1752600" cy="35051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3" t="33643" r="70035" b="51816"/>
          <a:stretch/>
        </p:blipFill>
        <p:spPr>
          <a:xfrm>
            <a:off x="4626404" y="5714683"/>
            <a:ext cx="1752600" cy="35051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02887" y="6117909"/>
            <a:ext cx="5352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Adding </a:t>
            </a:r>
            <a:r>
              <a:rPr lang="en-US" altLang="ko-KR" dirty="0" err="1">
                <a:solidFill>
                  <a:srgbClr val="FF0000"/>
                </a:solidFill>
              </a:rPr>
              <a:t>order_count</a:t>
            </a:r>
            <a:r>
              <a:rPr lang="en-US" altLang="ko-KR" dirty="0">
                <a:solidFill>
                  <a:srgbClr val="FF0000"/>
                </a:solidFill>
              </a:rPr>
              <a:t> seems to be very </a:t>
            </a:r>
            <a:r>
              <a:rPr lang="en-US" altLang="ko-KR" dirty="0" smtClean="0">
                <a:solidFill>
                  <a:srgbClr val="FF0000"/>
                </a:solidFill>
              </a:rPr>
              <a:t>slow.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If </a:t>
            </a:r>
            <a:r>
              <a:rPr lang="en-US" altLang="ko-KR" dirty="0">
                <a:solidFill>
                  <a:srgbClr val="FF0000"/>
                </a:solidFill>
              </a:rPr>
              <a:t>performance is not an issue, use this model.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58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181</Words>
  <Application>Microsoft Office PowerPoint</Application>
  <PresentationFormat>와이드스크린</PresentationFormat>
  <Paragraphs>88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서정화(Junghwa Seo)</dc:creator>
  <cp:lastModifiedBy>서정화(Junghwa Seo)</cp:lastModifiedBy>
  <cp:revision>6</cp:revision>
  <dcterms:created xsi:type="dcterms:W3CDTF">2021-07-21T06:31:18Z</dcterms:created>
  <dcterms:modified xsi:type="dcterms:W3CDTF">2021-07-21T23:42:52Z</dcterms:modified>
</cp:coreProperties>
</file>