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7" r:id="rId6"/>
    <p:sldId id="269" r:id="rId7"/>
    <p:sldId id="268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82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04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1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7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8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0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E3707-BB64-4D3A-9081-DA7405FD1688}" type="datetimeFigureOut">
              <a:rPr lang="en-GB" smtClean="0"/>
              <a:t>17/04/2013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8A7-BA9B-46C6-9A91-60F9EC1F8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80000" y="720000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8033" y="443001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Client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14632" y="437500"/>
            <a:ext cx="570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Target</a:t>
            </a:r>
            <a:endParaRPr lang="en-GB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0" y="720000"/>
            <a:ext cx="0" cy="43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9999" y="936000"/>
            <a:ext cx="2520000" cy="216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79999" y="1404000"/>
            <a:ext cx="2520000" cy="2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80000" y="936000"/>
            <a:ext cx="0" cy="68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80000" y="162000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0000" y="1152000"/>
            <a:ext cx="0" cy="252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00000" y="1404000"/>
            <a:ext cx="0" cy="97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80000" y="2160000"/>
            <a:ext cx="0" cy="72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80000" y="2160000"/>
            <a:ext cx="2520000" cy="216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00000" y="2376000"/>
            <a:ext cx="0" cy="288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079999" y="2664000"/>
            <a:ext cx="2520000" cy="2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00000" y="2664000"/>
            <a:ext cx="0" cy="57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0000" y="2880000"/>
            <a:ext cx="0" cy="360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300000">
            <a:off x="1221798" y="79646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</a:t>
            </a:r>
            <a:endParaRPr lang="en-GB" sz="800" i="1" dirty="0"/>
          </a:p>
        </p:txBody>
      </p:sp>
      <p:sp>
        <p:nvSpPr>
          <p:cNvPr id="32" name="TextBox 31"/>
          <p:cNvSpPr txBox="1"/>
          <p:nvPr/>
        </p:nvSpPr>
        <p:spPr>
          <a:xfrm rot="-300000">
            <a:off x="2748070" y="1276741"/>
            <a:ext cx="6535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</a:t>
            </a:r>
            <a:endParaRPr lang="en-GB" sz="800" i="1" dirty="0"/>
          </a:p>
        </p:txBody>
      </p:sp>
      <p:sp>
        <p:nvSpPr>
          <p:cNvPr id="33" name="TextBox 32"/>
          <p:cNvSpPr txBox="1"/>
          <p:nvPr/>
        </p:nvSpPr>
        <p:spPr>
          <a:xfrm rot="-300000">
            <a:off x="2779186" y="2540647"/>
            <a:ext cx="6791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</a:t>
            </a:r>
            <a:endParaRPr lang="en-GB" sz="800" i="1" dirty="0"/>
          </a:p>
        </p:txBody>
      </p:sp>
      <p:sp>
        <p:nvSpPr>
          <p:cNvPr id="34" name="TextBox 33"/>
          <p:cNvSpPr txBox="1"/>
          <p:nvPr/>
        </p:nvSpPr>
        <p:spPr>
          <a:xfrm rot="300000">
            <a:off x="1273093" y="2016278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</a:t>
            </a:r>
            <a:endParaRPr lang="en-GB" sz="800" i="1" dirty="0"/>
          </a:p>
        </p:txBody>
      </p:sp>
    </p:spTree>
    <p:extLst>
      <p:ext uri="{BB962C8B-B14F-4D97-AF65-F5344CB8AC3E}">
        <p14:creationId xmlns:p14="http://schemas.microsoft.com/office/powerpoint/2010/main" val="26782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/>
          <p:cNvSpPr/>
          <p:nvPr/>
        </p:nvSpPr>
        <p:spPr>
          <a:xfrm>
            <a:off x="4194911" y="5238270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/>
          <p:cNvSpPr/>
          <p:nvPr/>
        </p:nvSpPr>
        <p:spPr>
          <a:xfrm>
            <a:off x="5588003" y="5283208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5537203" y="5167926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144111" y="5152294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>
            <a:off x="2762741" y="5222639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1389188" y="523631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711942" y="1756510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113692" y="2483344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77810" y="2686539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95753" y="2624020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 smtClean="0"/>
          </a:p>
        </p:txBody>
      </p:sp>
      <p:sp>
        <p:nvSpPr>
          <p:cNvPr id="25" name="Cloud 24"/>
          <p:cNvSpPr/>
          <p:nvPr/>
        </p:nvSpPr>
        <p:spPr>
          <a:xfrm>
            <a:off x="2674820" y="2862389"/>
            <a:ext cx="2354384" cy="1182077"/>
          </a:xfrm>
          <a:prstGeom prst="cloud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Network</a:t>
            </a:r>
          </a:p>
        </p:txBody>
      </p:sp>
      <p:cxnSp>
        <p:nvCxnSpPr>
          <p:cNvPr id="82" name="Straight Connector 81"/>
          <p:cNvCxnSpPr>
            <a:stCxn id="42" idx="2"/>
          </p:cNvCxnSpPr>
          <p:nvPr/>
        </p:nvCxnSpPr>
        <p:spPr>
          <a:xfrm>
            <a:off x="3259992" y="2491154"/>
            <a:ext cx="90854" cy="48846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3"/>
          </p:cNvCxnSpPr>
          <p:nvPr/>
        </p:nvCxnSpPr>
        <p:spPr>
          <a:xfrm flipH="1" flipV="1">
            <a:off x="2254730" y="2834057"/>
            <a:ext cx="617424" cy="3604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24" idx="3"/>
          </p:cNvCxnSpPr>
          <p:nvPr/>
        </p:nvCxnSpPr>
        <p:spPr>
          <a:xfrm flipH="1">
            <a:off x="1908907" y="2834057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113692" y="386666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277810" y="4069862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195753" y="400734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cxnSp>
        <p:nvCxnSpPr>
          <p:cNvPr id="127" name="Straight Connector 126"/>
          <p:cNvCxnSpPr>
            <a:stCxn id="123" idx="3"/>
            <a:endCxn id="126" idx="3"/>
          </p:cNvCxnSpPr>
          <p:nvPr/>
        </p:nvCxnSpPr>
        <p:spPr>
          <a:xfrm flipH="1">
            <a:off x="1908907" y="4217380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23" idx="3"/>
          </p:cNvCxnSpPr>
          <p:nvPr/>
        </p:nvCxnSpPr>
        <p:spPr>
          <a:xfrm flipH="1">
            <a:off x="2254730" y="3780692"/>
            <a:ext cx="539270" cy="4366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26" idx="2"/>
          </p:cNvCxnSpPr>
          <p:nvPr/>
        </p:nvCxnSpPr>
        <p:spPr>
          <a:xfrm flipH="1">
            <a:off x="4708765" y="2467707"/>
            <a:ext cx="354628" cy="46306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967418" y="3931141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922477" y="3886200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5470765" y="3841265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5188" y="3888845"/>
            <a:ext cx="194038" cy="232420"/>
          </a:xfrm>
          <a:prstGeom prst="rect">
            <a:avLst/>
          </a:prstGeom>
        </p:spPr>
      </p:pic>
      <p:cxnSp>
        <p:nvCxnSpPr>
          <p:cNvPr id="158" name="Straight Connector 157"/>
          <p:cNvCxnSpPr>
            <a:stCxn id="154" idx="1"/>
            <a:endCxn id="155" idx="3"/>
          </p:cNvCxnSpPr>
          <p:nvPr/>
        </p:nvCxnSpPr>
        <p:spPr>
          <a:xfrm flipH="1">
            <a:off x="6242527" y="4127500"/>
            <a:ext cx="679950" cy="195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230923" y="3126154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64191" y="2520460"/>
            <a:ext cx="153423" cy="166077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50514" y="3913553"/>
            <a:ext cx="153423" cy="166077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15544" y="1785817"/>
            <a:ext cx="153423" cy="166077"/>
          </a:xfrm>
          <a:prstGeom prst="rect">
            <a:avLst/>
          </a:prstGeom>
        </p:spPr>
      </p:pic>
      <p:grpSp>
        <p:nvGrpSpPr>
          <p:cNvPr id="270" name="Group 269"/>
          <p:cNvGrpSpPr/>
          <p:nvPr/>
        </p:nvGrpSpPr>
        <p:grpSpPr>
          <a:xfrm>
            <a:off x="7237039" y="4679459"/>
            <a:ext cx="1682268" cy="1865923"/>
            <a:chOff x="7237039" y="4679459"/>
            <a:chExt cx="1682268" cy="1865923"/>
          </a:xfrm>
        </p:grpSpPr>
        <p:sp>
          <p:nvSpPr>
            <p:cNvPr id="104" name="Folded Corner 103"/>
            <p:cNvSpPr/>
            <p:nvPr/>
          </p:nvSpPr>
          <p:spPr>
            <a:xfrm>
              <a:off x="7237039" y="4679459"/>
              <a:ext cx="1611923" cy="186592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"/>
            <a:srcRect l="16818" t="8522" r="14555" b="9275"/>
            <a:stretch/>
          </p:blipFill>
          <p:spPr>
            <a:xfrm rot="16200000">
              <a:off x="7367597" y="5660973"/>
              <a:ext cx="194038" cy="232420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/>
            <p:nvPr/>
          </p:nvCxnSpPr>
          <p:spPr>
            <a:xfrm flipH="1">
              <a:off x="7297604" y="6081338"/>
              <a:ext cx="371234" cy="5864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7324963" y="6359758"/>
              <a:ext cx="341922" cy="9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274162" y="4738078"/>
              <a:ext cx="461109" cy="341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/>
                <a:t>ABC</a:t>
              </a:r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84118" y="4728307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component</a:t>
              </a:r>
              <a:endParaRPr 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89982" y="5056556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computer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95845" y="53261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</a:t>
              </a:r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2169" y="561536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IPbus </a:t>
              </a:r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68493" y="58849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hysical link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74356" y="6174159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logical link</a:t>
              </a:r>
              <a:endParaRPr lang="en-US" sz="1400" dirty="0"/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3"/>
            <a:srcRect l="4188" t="28461" r="79231" b="53590"/>
            <a:stretch/>
          </p:blipFill>
          <p:spPr>
            <a:xfrm>
              <a:off x="7406005" y="5165969"/>
              <a:ext cx="153423" cy="166077"/>
            </a:xfrm>
            <a:prstGeom prst="rect">
              <a:avLst/>
            </a:prstGeom>
          </p:spPr>
        </p:pic>
        <p:sp>
          <p:nvSpPr>
            <p:cNvPr id="183" name="Rounded Rectangle 182"/>
            <p:cNvSpPr/>
            <p:nvPr/>
          </p:nvSpPr>
          <p:spPr>
            <a:xfrm>
              <a:off x="7391399" y="5378940"/>
              <a:ext cx="205152" cy="214923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Arrow 183"/>
            <p:cNvSpPr/>
            <p:nvPr/>
          </p:nvSpPr>
          <p:spPr>
            <a:xfrm>
              <a:off x="7488019" y="5387143"/>
              <a:ext cx="9926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Arrow 184"/>
            <p:cNvSpPr/>
            <p:nvPr/>
          </p:nvSpPr>
          <p:spPr>
            <a:xfrm>
              <a:off x="7487490" y="5478363"/>
              <a:ext cx="99796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Arrow 185"/>
            <p:cNvSpPr/>
            <p:nvPr/>
          </p:nvSpPr>
          <p:spPr>
            <a:xfrm rot="10800000">
              <a:off x="7400928" y="5415362"/>
              <a:ext cx="10429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6"/>
            <p:cNvSpPr/>
            <p:nvPr/>
          </p:nvSpPr>
          <p:spPr>
            <a:xfrm rot="10800000">
              <a:off x="7403046" y="5504941"/>
              <a:ext cx="102180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437184" y="2991339"/>
            <a:ext cx="205152" cy="214923"/>
            <a:chOff x="5822462" y="1318846"/>
            <a:chExt cx="1514229" cy="1279769"/>
          </a:xfrm>
        </p:grpSpPr>
        <p:sp>
          <p:nvSpPr>
            <p:cNvPr id="192" name="Rounded Rectangle 191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ight Arrow 192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Arrow 193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Arrow 194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ight Arrow 195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3923320" y="1803401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006123" y="3886200"/>
            <a:ext cx="205152" cy="214923"/>
            <a:chOff x="5822462" y="1318846"/>
            <a:chExt cx="1514229" cy="1279769"/>
          </a:xfrm>
        </p:grpSpPr>
        <p:sp>
          <p:nvSpPr>
            <p:cNvPr id="203" name="Rounded Rectangle 202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ight Arrow 205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ight Arrow 206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6963510" y="2833079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209" name="Rectangle 208"/>
          <p:cNvSpPr/>
          <p:nvPr/>
        </p:nvSpPr>
        <p:spPr>
          <a:xfrm>
            <a:off x="6918569" y="2788138"/>
            <a:ext cx="697515" cy="48259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210" name="Rectangle 209"/>
          <p:cNvSpPr/>
          <p:nvPr/>
        </p:nvSpPr>
        <p:spPr>
          <a:xfrm>
            <a:off x="5466857" y="2743203"/>
            <a:ext cx="771762" cy="57638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1280" y="2790783"/>
            <a:ext cx="194038" cy="232420"/>
          </a:xfrm>
          <a:prstGeom prst="rect">
            <a:avLst/>
          </a:prstGeom>
        </p:spPr>
      </p:pic>
      <p:cxnSp>
        <p:nvCxnSpPr>
          <p:cNvPr id="212" name="Straight Connector 211"/>
          <p:cNvCxnSpPr>
            <a:stCxn id="209" idx="1"/>
            <a:endCxn id="210" idx="3"/>
          </p:cNvCxnSpPr>
          <p:nvPr/>
        </p:nvCxnSpPr>
        <p:spPr>
          <a:xfrm flipH="1">
            <a:off x="6238619" y="3029438"/>
            <a:ext cx="679950" cy="1957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6002215" y="2788138"/>
            <a:ext cx="205152" cy="214923"/>
            <a:chOff x="5822462" y="1318846"/>
            <a:chExt cx="1514229" cy="1279769"/>
          </a:xfrm>
        </p:grpSpPr>
        <p:sp>
          <p:nvSpPr>
            <p:cNvPr id="214" name="Rounded Rectangle 213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ght Arrow 214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ight Arrow 215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ight Arrow 216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ight Arrow 217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2813538" y="1975344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/>
              <a:t>ControlHub</a:t>
            </a:r>
            <a:endParaRPr lang="en-US" sz="1400" dirty="0"/>
          </a:p>
        </p:txBody>
      </p:sp>
      <p:cxnSp>
        <p:nvCxnSpPr>
          <p:cNvPr id="223" name="Straight Connector 222"/>
          <p:cNvCxnSpPr>
            <a:stCxn id="219" idx="2"/>
            <a:endCxn id="42" idx="2"/>
          </p:cNvCxnSpPr>
          <p:nvPr/>
        </p:nvCxnSpPr>
        <p:spPr>
          <a:xfrm>
            <a:off x="3258038" y="2373923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515343" y="1733063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418945" y="1762370"/>
            <a:ext cx="153423" cy="166077"/>
          </a:xfrm>
          <a:prstGeom prst="rect">
            <a:avLst/>
          </a:prstGeom>
        </p:spPr>
      </p:pic>
      <p:sp>
        <p:nvSpPr>
          <p:cNvPr id="228" name="Rectangle 227"/>
          <p:cNvSpPr/>
          <p:nvPr/>
        </p:nvSpPr>
        <p:spPr>
          <a:xfrm>
            <a:off x="4616939" y="1951897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/>
              <a:t>ControlHub</a:t>
            </a:r>
            <a:endParaRPr lang="en-US" sz="1400" dirty="0"/>
          </a:p>
        </p:txBody>
      </p:sp>
      <p:cxnSp>
        <p:nvCxnSpPr>
          <p:cNvPr id="229" name="Straight Connector 228"/>
          <p:cNvCxnSpPr>
            <a:stCxn id="228" idx="2"/>
            <a:endCxn id="226" idx="2"/>
          </p:cNvCxnSpPr>
          <p:nvPr/>
        </p:nvCxnSpPr>
        <p:spPr>
          <a:xfrm>
            <a:off x="5061439" y="2350476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0" idx="1"/>
          </p:cNvCxnSpPr>
          <p:nvPr/>
        </p:nvCxnSpPr>
        <p:spPr>
          <a:xfrm flipH="1">
            <a:off x="4962769" y="3031395"/>
            <a:ext cx="504088" cy="114297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55" idx="1"/>
          </p:cNvCxnSpPr>
          <p:nvPr/>
        </p:nvCxnSpPr>
        <p:spPr>
          <a:xfrm flipH="1" flipV="1">
            <a:off x="4806461" y="3653692"/>
            <a:ext cx="664304" cy="47576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354016" y="518160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1436077" y="5322282"/>
            <a:ext cx="713154" cy="429847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DHCP</a:t>
            </a:r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290838" y="5228492"/>
            <a:ext cx="153423" cy="166077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2711939" y="517183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2794000" y="531251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48761" y="5218723"/>
            <a:ext cx="153423" cy="166077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4210539" y="5380896"/>
            <a:ext cx="713154" cy="429847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RARP</a:t>
            </a:r>
            <a:endParaRPr lang="en-US" dirty="0"/>
          </a:p>
        </p:txBody>
      </p:sp>
      <p:pic>
        <p:nvPicPr>
          <p:cNvPr id="246" name="Picture 245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065300" y="5218723"/>
            <a:ext cx="153423" cy="166077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5502028" y="3216032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248" name="Straight Connector 247"/>
          <p:cNvCxnSpPr>
            <a:endCxn id="238" idx="0"/>
          </p:cNvCxnSpPr>
          <p:nvPr/>
        </p:nvCxnSpPr>
        <p:spPr>
          <a:xfrm flipH="1">
            <a:off x="1924535" y="3888154"/>
            <a:ext cx="1113696" cy="129345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1" name="Straight Connector 250"/>
          <p:cNvCxnSpPr>
            <a:endCxn id="241" idx="0"/>
          </p:cNvCxnSpPr>
          <p:nvPr/>
        </p:nvCxnSpPr>
        <p:spPr>
          <a:xfrm flipH="1">
            <a:off x="3282458" y="3966308"/>
            <a:ext cx="136773" cy="120552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24" idx="0"/>
          </p:cNvCxnSpPr>
          <p:nvPr/>
        </p:nvCxnSpPr>
        <p:spPr>
          <a:xfrm>
            <a:off x="4034692" y="4034692"/>
            <a:ext cx="657469" cy="111760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603630" y="5406296"/>
            <a:ext cx="795215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IPMI</a:t>
            </a:r>
          </a:p>
          <a:p>
            <a:pPr algn="ctr"/>
            <a:r>
              <a:rPr lang="en-US" sz="1600" dirty="0" smtClean="0"/>
              <a:t>daemon</a:t>
            </a:r>
            <a:endParaRPr lang="en-US" sz="1600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6458392" y="5263661"/>
            <a:ext cx="153423" cy="166077"/>
          </a:xfrm>
          <a:prstGeom prst="rect">
            <a:avLst/>
          </a:prstGeom>
        </p:spPr>
      </p:pic>
      <p:cxnSp>
        <p:nvCxnSpPr>
          <p:cNvPr id="268" name="Straight Connector 267"/>
          <p:cNvCxnSpPr>
            <a:endCxn id="122" idx="0"/>
          </p:cNvCxnSpPr>
          <p:nvPr/>
        </p:nvCxnSpPr>
        <p:spPr>
          <a:xfrm>
            <a:off x="4542692" y="3888154"/>
            <a:ext cx="1542561" cy="127977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38" idx="0"/>
            <a:endCxn id="239" idx="0"/>
          </p:cNvCxnSpPr>
          <p:nvPr/>
        </p:nvCxnSpPr>
        <p:spPr>
          <a:xfrm flipH="1">
            <a:off x="1792654" y="5181606"/>
            <a:ext cx="131881" cy="140676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Straight Connector 98"/>
          <p:cNvCxnSpPr>
            <a:stCxn id="241" idx="0"/>
            <a:endCxn id="242" idx="0"/>
          </p:cNvCxnSpPr>
          <p:nvPr/>
        </p:nvCxnSpPr>
        <p:spPr>
          <a:xfrm flipH="1">
            <a:off x="3150577" y="5171837"/>
            <a:ext cx="131881" cy="140676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24" idx="0"/>
            <a:endCxn id="245" idx="0"/>
          </p:cNvCxnSpPr>
          <p:nvPr/>
        </p:nvCxnSpPr>
        <p:spPr>
          <a:xfrm flipH="1">
            <a:off x="4567116" y="5152294"/>
            <a:ext cx="125045" cy="22860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22" idx="0"/>
            <a:endCxn id="266" idx="0"/>
          </p:cNvCxnSpPr>
          <p:nvPr/>
        </p:nvCxnSpPr>
        <p:spPr>
          <a:xfrm flipH="1">
            <a:off x="6001238" y="5167926"/>
            <a:ext cx="84015" cy="23837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stock-illustration-14032169-simple-avatar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8169" r="49576" b="66122"/>
          <a:stretch/>
        </p:blipFill>
        <p:spPr>
          <a:xfrm>
            <a:off x="6144847" y="1724393"/>
            <a:ext cx="459153" cy="534036"/>
          </a:xfrm>
          <a:prstGeom prst="rect">
            <a:avLst/>
          </a:prstGeom>
        </p:spPr>
      </p:pic>
      <p:cxnSp>
        <p:nvCxnSpPr>
          <p:cNvPr id="101" name="Straight Arrow Connector 100"/>
          <p:cNvCxnSpPr>
            <a:stCxn id="100" idx="2"/>
            <a:endCxn id="209" idx="0"/>
          </p:cNvCxnSpPr>
          <p:nvPr/>
        </p:nvCxnSpPr>
        <p:spPr>
          <a:xfrm>
            <a:off x="6374424" y="2258429"/>
            <a:ext cx="892903" cy="52970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77002" y="1758465"/>
            <a:ext cx="9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On-call expert</a:t>
            </a:r>
            <a:endParaRPr lang="en-US" sz="1400" dirty="0"/>
          </a:p>
        </p:txBody>
      </p:sp>
      <p:cxnSp>
        <p:nvCxnSpPr>
          <p:cNvPr id="110" name="Straight Arrow Connector 109"/>
          <p:cNvCxnSpPr>
            <a:stCxn id="106" idx="0"/>
            <a:endCxn id="239" idx="2"/>
          </p:cNvCxnSpPr>
          <p:nvPr/>
        </p:nvCxnSpPr>
        <p:spPr>
          <a:xfrm flipH="1" flipV="1">
            <a:off x="1792654" y="5752129"/>
            <a:ext cx="24454" cy="51104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588513" y="6263175"/>
            <a:ext cx="2377831" cy="536211"/>
            <a:chOff x="2887790" y="6263175"/>
            <a:chExt cx="2377831" cy="536211"/>
          </a:xfrm>
        </p:grpSpPr>
        <p:pic>
          <p:nvPicPr>
            <p:cNvPr id="106" name="Picture 105" descr="stock-illustration-14032169-simple-avatars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82" t="8169" r="29166" b="66122"/>
            <a:stretch/>
          </p:blipFill>
          <p:spPr>
            <a:xfrm>
              <a:off x="2911231" y="6263175"/>
              <a:ext cx="410308" cy="534036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2887790" y="6276166"/>
              <a:ext cx="2377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System administrator </a:t>
              </a:r>
            </a:p>
            <a:p>
              <a:pPr algn="ctr"/>
              <a:r>
                <a:rPr lang="en-US" sz="1400" dirty="0" smtClean="0"/>
                <a:t>(or script)</a:t>
              </a:r>
              <a:endParaRPr lang="en-US" sz="1400" dirty="0"/>
            </a:p>
          </p:txBody>
        </p:sp>
      </p:grpSp>
      <p:pic>
        <p:nvPicPr>
          <p:cNvPr id="113" name="Picture 112" descr="stock-illustration-14032169-simple-avatar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8169" r="49576" b="66122"/>
          <a:stretch/>
        </p:blipFill>
        <p:spPr>
          <a:xfrm>
            <a:off x="748324" y="6253406"/>
            <a:ext cx="459153" cy="53403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181710" y="6248403"/>
            <a:ext cx="9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On-call expert</a:t>
            </a:r>
            <a:endParaRPr lang="en-US" sz="1400" dirty="0"/>
          </a:p>
        </p:txBody>
      </p:sp>
      <p:cxnSp>
        <p:nvCxnSpPr>
          <p:cNvPr id="121" name="Straight Arrow Connector 120"/>
          <p:cNvCxnSpPr>
            <a:stCxn id="113" idx="3"/>
            <a:endCxn id="111" idx="1"/>
          </p:cNvCxnSpPr>
          <p:nvPr/>
        </p:nvCxnSpPr>
        <p:spPr>
          <a:xfrm>
            <a:off x="1207477" y="6520424"/>
            <a:ext cx="381036" cy="1735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/>
          <p:cNvSpPr/>
          <p:nvPr/>
        </p:nvSpPr>
        <p:spPr>
          <a:xfrm>
            <a:off x="4194911" y="5238270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/>
          <p:cNvSpPr/>
          <p:nvPr/>
        </p:nvSpPr>
        <p:spPr>
          <a:xfrm>
            <a:off x="5588003" y="5283208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5537203" y="5167926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144111" y="5152294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>
            <a:off x="2762741" y="5222639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1389188" y="523631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711942" y="1756510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113692" y="2483344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77810" y="2686539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95753" y="2624020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 smtClean="0"/>
          </a:p>
        </p:txBody>
      </p:sp>
      <p:sp>
        <p:nvSpPr>
          <p:cNvPr id="25" name="Cloud 24"/>
          <p:cNvSpPr/>
          <p:nvPr/>
        </p:nvSpPr>
        <p:spPr>
          <a:xfrm>
            <a:off x="2674820" y="2862389"/>
            <a:ext cx="2354384" cy="1182077"/>
          </a:xfrm>
          <a:prstGeom prst="cloud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Network</a:t>
            </a:r>
          </a:p>
        </p:txBody>
      </p:sp>
      <p:cxnSp>
        <p:nvCxnSpPr>
          <p:cNvPr id="82" name="Straight Connector 81"/>
          <p:cNvCxnSpPr>
            <a:stCxn id="42" idx="2"/>
          </p:cNvCxnSpPr>
          <p:nvPr/>
        </p:nvCxnSpPr>
        <p:spPr>
          <a:xfrm>
            <a:off x="3259992" y="2491154"/>
            <a:ext cx="90854" cy="48846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3"/>
          </p:cNvCxnSpPr>
          <p:nvPr/>
        </p:nvCxnSpPr>
        <p:spPr>
          <a:xfrm flipH="1" flipV="1">
            <a:off x="2254730" y="2834057"/>
            <a:ext cx="617424" cy="3604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24" idx="3"/>
          </p:cNvCxnSpPr>
          <p:nvPr/>
        </p:nvCxnSpPr>
        <p:spPr>
          <a:xfrm flipH="1">
            <a:off x="1908907" y="2834057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113692" y="386666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277810" y="4069862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195753" y="400734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cxnSp>
        <p:nvCxnSpPr>
          <p:cNvPr id="127" name="Straight Connector 126"/>
          <p:cNvCxnSpPr>
            <a:stCxn id="123" idx="3"/>
            <a:endCxn id="126" idx="3"/>
          </p:cNvCxnSpPr>
          <p:nvPr/>
        </p:nvCxnSpPr>
        <p:spPr>
          <a:xfrm flipH="1">
            <a:off x="1908907" y="4217380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23" idx="3"/>
          </p:cNvCxnSpPr>
          <p:nvPr/>
        </p:nvCxnSpPr>
        <p:spPr>
          <a:xfrm flipH="1">
            <a:off x="2254730" y="3780692"/>
            <a:ext cx="539270" cy="4366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26" idx="2"/>
          </p:cNvCxnSpPr>
          <p:nvPr/>
        </p:nvCxnSpPr>
        <p:spPr>
          <a:xfrm flipH="1">
            <a:off x="4708765" y="2467707"/>
            <a:ext cx="354628" cy="46306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967418" y="3931141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922477" y="3886200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5470765" y="3841265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5188" y="3888845"/>
            <a:ext cx="194038" cy="232420"/>
          </a:xfrm>
          <a:prstGeom prst="rect">
            <a:avLst/>
          </a:prstGeom>
        </p:spPr>
      </p:pic>
      <p:cxnSp>
        <p:nvCxnSpPr>
          <p:cNvPr id="158" name="Straight Connector 157"/>
          <p:cNvCxnSpPr>
            <a:stCxn id="154" idx="1"/>
            <a:endCxn id="155" idx="3"/>
          </p:cNvCxnSpPr>
          <p:nvPr/>
        </p:nvCxnSpPr>
        <p:spPr>
          <a:xfrm flipH="1">
            <a:off x="6242527" y="4127500"/>
            <a:ext cx="679950" cy="195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230923" y="3126154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64191" y="2520460"/>
            <a:ext cx="153423" cy="166077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50514" y="3913553"/>
            <a:ext cx="153423" cy="166077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15544" y="1785817"/>
            <a:ext cx="153423" cy="166077"/>
          </a:xfrm>
          <a:prstGeom prst="rect">
            <a:avLst/>
          </a:prstGeom>
        </p:spPr>
      </p:pic>
      <p:grpSp>
        <p:nvGrpSpPr>
          <p:cNvPr id="270" name="Group 269"/>
          <p:cNvGrpSpPr/>
          <p:nvPr/>
        </p:nvGrpSpPr>
        <p:grpSpPr>
          <a:xfrm>
            <a:off x="7237039" y="4679459"/>
            <a:ext cx="1682268" cy="1865923"/>
            <a:chOff x="7237039" y="4679459"/>
            <a:chExt cx="1682268" cy="1865923"/>
          </a:xfrm>
        </p:grpSpPr>
        <p:sp>
          <p:nvSpPr>
            <p:cNvPr id="104" name="Folded Corner 103"/>
            <p:cNvSpPr/>
            <p:nvPr/>
          </p:nvSpPr>
          <p:spPr>
            <a:xfrm>
              <a:off x="7237039" y="4679459"/>
              <a:ext cx="1611923" cy="186592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"/>
            <a:srcRect l="16818" t="8522" r="14555" b="9275"/>
            <a:stretch/>
          </p:blipFill>
          <p:spPr>
            <a:xfrm rot="16200000">
              <a:off x="7367597" y="5660973"/>
              <a:ext cx="194038" cy="232420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/>
            <p:nvPr/>
          </p:nvCxnSpPr>
          <p:spPr>
            <a:xfrm flipH="1">
              <a:off x="7297604" y="6081338"/>
              <a:ext cx="371234" cy="5864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7324963" y="6359758"/>
              <a:ext cx="341922" cy="9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274162" y="4738078"/>
              <a:ext cx="461109" cy="341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/>
                <a:t>ABC</a:t>
              </a:r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84118" y="4728307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component</a:t>
              </a:r>
              <a:endParaRPr 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89982" y="5056556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computer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95845" y="53261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</a:t>
              </a:r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2169" y="561536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IPbus </a:t>
              </a:r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68493" y="58849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hysical link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74356" y="6174159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logical link</a:t>
              </a:r>
              <a:endParaRPr lang="en-US" sz="1400" dirty="0"/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3"/>
            <a:srcRect l="4188" t="28461" r="79231" b="53590"/>
            <a:stretch/>
          </p:blipFill>
          <p:spPr>
            <a:xfrm>
              <a:off x="7406005" y="5165969"/>
              <a:ext cx="153423" cy="166077"/>
            </a:xfrm>
            <a:prstGeom prst="rect">
              <a:avLst/>
            </a:prstGeom>
          </p:spPr>
        </p:pic>
        <p:sp>
          <p:nvSpPr>
            <p:cNvPr id="183" name="Rounded Rectangle 182"/>
            <p:cNvSpPr/>
            <p:nvPr/>
          </p:nvSpPr>
          <p:spPr>
            <a:xfrm>
              <a:off x="7391399" y="5378940"/>
              <a:ext cx="205152" cy="214923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Arrow 183"/>
            <p:cNvSpPr/>
            <p:nvPr/>
          </p:nvSpPr>
          <p:spPr>
            <a:xfrm>
              <a:off x="7488019" y="5387143"/>
              <a:ext cx="9926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Arrow 184"/>
            <p:cNvSpPr/>
            <p:nvPr/>
          </p:nvSpPr>
          <p:spPr>
            <a:xfrm>
              <a:off x="7487490" y="5478363"/>
              <a:ext cx="99796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Arrow 185"/>
            <p:cNvSpPr/>
            <p:nvPr/>
          </p:nvSpPr>
          <p:spPr>
            <a:xfrm rot="10800000">
              <a:off x="7400928" y="5415362"/>
              <a:ext cx="10429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6"/>
            <p:cNvSpPr/>
            <p:nvPr/>
          </p:nvSpPr>
          <p:spPr>
            <a:xfrm rot="10800000">
              <a:off x="7403046" y="5504941"/>
              <a:ext cx="102180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437184" y="2991339"/>
            <a:ext cx="205152" cy="214923"/>
            <a:chOff x="5822462" y="1318846"/>
            <a:chExt cx="1514229" cy="1279769"/>
          </a:xfrm>
        </p:grpSpPr>
        <p:sp>
          <p:nvSpPr>
            <p:cNvPr id="192" name="Rounded Rectangle 191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ight Arrow 192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Arrow 193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Arrow 194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ight Arrow 195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3923320" y="1803401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006123" y="3886200"/>
            <a:ext cx="205152" cy="214923"/>
            <a:chOff x="5822462" y="1318846"/>
            <a:chExt cx="1514229" cy="1279769"/>
          </a:xfrm>
        </p:grpSpPr>
        <p:sp>
          <p:nvSpPr>
            <p:cNvPr id="203" name="Rounded Rectangle 202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ight Arrow 205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ight Arrow 206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6963510" y="2833079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209" name="Rectangle 208"/>
          <p:cNvSpPr/>
          <p:nvPr/>
        </p:nvSpPr>
        <p:spPr>
          <a:xfrm>
            <a:off x="6918569" y="2788138"/>
            <a:ext cx="697515" cy="48259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210" name="Rectangle 209"/>
          <p:cNvSpPr/>
          <p:nvPr/>
        </p:nvSpPr>
        <p:spPr>
          <a:xfrm>
            <a:off x="5466857" y="2743203"/>
            <a:ext cx="771762" cy="57638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1280" y="2790783"/>
            <a:ext cx="194038" cy="232420"/>
          </a:xfrm>
          <a:prstGeom prst="rect">
            <a:avLst/>
          </a:prstGeom>
        </p:spPr>
      </p:pic>
      <p:cxnSp>
        <p:nvCxnSpPr>
          <p:cNvPr id="212" name="Straight Connector 211"/>
          <p:cNvCxnSpPr>
            <a:stCxn id="209" idx="1"/>
            <a:endCxn id="210" idx="3"/>
          </p:cNvCxnSpPr>
          <p:nvPr/>
        </p:nvCxnSpPr>
        <p:spPr>
          <a:xfrm flipH="1">
            <a:off x="6238619" y="3029438"/>
            <a:ext cx="679950" cy="1957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6002215" y="2788138"/>
            <a:ext cx="205152" cy="214923"/>
            <a:chOff x="5822462" y="1318846"/>
            <a:chExt cx="1514229" cy="1279769"/>
          </a:xfrm>
        </p:grpSpPr>
        <p:sp>
          <p:nvSpPr>
            <p:cNvPr id="214" name="Rounded Rectangle 213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ght Arrow 214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ight Arrow 215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ight Arrow 216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ight Arrow 217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2813538" y="1975344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/>
              <a:t>ControlHub</a:t>
            </a:r>
            <a:endParaRPr lang="en-US" sz="1400" dirty="0"/>
          </a:p>
        </p:txBody>
      </p:sp>
      <p:cxnSp>
        <p:nvCxnSpPr>
          <p:cNvPr id="223" name="Straight Connector 222"/>
          <p:cNvCxnSpPr>
            <a:stCxn id="219" idx="2"/>
            <a:endCxn id="42" idx="2"/>
          </p:cNvCxnSpPr>
          <p:nvPr/>
        </p:nvCxnSpPr>
        <p:spPr>
          <a:xfrm>
            <a:off x="3258038" y="2373923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515343" y="1733063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418945" y="1762370"/>
            <a:ext cx="153423" cy="166077"/>
          </a:xfrm>
          <a:prstGeom prst="rect">
            <a:avLst/>
          </a:prstGeom>
        </p:spPr>
      </p:pic>
      <p:sp>
        <p:nvSpPr>
          <p:cNvPr id="228" name="Rectangle 227"/>
          <p:cNvSpPr/>
          <p:nvPr/>
        </p:nvSpPr>
        <p:spPr>
          <a:xfrm>
            <a:off x="4616939" y="1951897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/>
              <a:t>ControlHub</a:t>
            </a:r>
            <a:endParaRPr lang="en-US" sz="1400" dirty="0"/>
          </a:p>
        </p:txBody>
      </p:sp>
      <p:cxnSp>
        <p:nvCxnSpPr>
          <p:cNvPr id="229" name="Straight Connector 228"/>
          <p:cNvCxnSpPr>
            <a:stCxn id="228" idx="2"/>
            <a:endCxn id="226" idx="2"/>
          </p:cNvCxnSpPr>
          <p:nvPr/>
        </p:nvCxnSpPr>
        <p:spPr>
          <a:xfrm>
            <a:off x="5061439" y="2350476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0" idx="1"/>
          </p:cNvCxnSpPr>
          <p:nvPr/>
        </p:nvCxnSpPr>
        <p:spPr>
          <a:xfrm flipH="1">
            <a:off x="4962769" y="3031395"/>
            <a:ext cx="504088" cy="114297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55" idx="1"/>
          </p:cNvCxnSpPr>
          <p:nvPr/>
        </p:nvCxnSpPr>
        <p:spPr>
          <a:xfrm flipH="1" flipV="1">
            <a:off x="4806461" y="3653692"/>
            <a:ext cx="664304" cy="47576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354016" y="518160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1436077" y="5322282"/>
            <a:ext cx="713154" cy="429847"/>
          </a:xfrm>
          <a:prstGeom prst="rect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290838" y="5228492"/>
            <a:ext cx="153423" cy="166077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2711939" y="517183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2794000" y="531251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48761" y="5218723"/>
            <a:ext cx="153423" cy="166077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4210539" y="5380896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/>
              <a:t>RARP</a:t>
            </a:r>
          </a:p>
        </p:txBody>
      </p:sp>
      <p:pic>
        <p:nvPicPr>
          <p:cNvPr id="246" name="Picture 245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065300" y="5218723"/>
            <a:ext cx="153423" cy="166077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5502028" y="3216032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248" name="Straight Connector 247"/>
          <p:cNvCxnSpPr>
            <a:endCxn id="238" idx="0"/>
          </p:cNvCxnSpPr>
          <p:nvPr/>
        </p:nvCxnSpPr>
        <p:spPr>
          <a:xfrm flipH="1">
            <a:off x="1924535" y="3888154"/>
            <a:ext cx="1113696" cy="129345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endCxn id="241" idx="0"/>
          </p:cNvCxnSpPr>
          <p:nvPr/>
        </p:nvCxnSpPr>
        <p:spPr>
          <a:xfrm flipH="1">
            <a:off x="3282458" y="3966308"/>
            <a:ext cx="136773" cy="120552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24" idx="0"/>
          </p:cNvCxnSpPr>
          <p:nvPr/>
        </p:nvCxnSpPr>
        <p:spPr>
          <a:xfrm>
            <a:off x="4034692" y="4034692"/>
            <a:ext cx="657469" cy="111760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603630" y="5425834"/>
            <a:ext cx="795215" cy="429847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IPMI</a:t>
            </a:r>
          </a:p>
          <a:p>
            <a:pPr algn="ctr"/>
            <a:r>
              <a:rPr lang="en-US" sz="1600" dirty="0" smtClean="0"/>
              <a:t>daemon</a:t>
            </a:r>
            <a:endParaRPr lang="en-US" sz="1600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6458392" y="5263661"/>
            <a:ext cx="153423" cy="166077"/>
          </a:xfrm>
          <a:prstGeom prst="rect">
            <a:avLst/>
          </a:prstGeom>
        </p:spPr>
      </p:pic>
      <p:cxnSp>
        <p:nvCxnSpPr>
          <p:cNvPr id="268" name="Straight Connector 267"/>
          <p:cNvCxnSpPr>
            <a:endCxn id="122" idx="0"/>
          </p:cNvCxnSpPr>
          <p:nvPr/>
        </p:nvCxnSpPr>
        <p:spPr>
          <a:xfrm>
            <a:off x="4542692" y="3888154"/>
            <a:ext cx="1542561" cy="127977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38" idx="0"/>
            <a:endCxn id="239" idx="0"/>
          </p:cNvCxnSpPr>
          <p:nvPr/>
        </p:nvCxnSpPr>
        <p:spPr>
          <a:xfrm flipH="1">
            <a:off x="1792654" y="5181606"/>
            <a:ext cx="131881" cy="140676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41" idx="0"/>
            <a:endCxn id="242" idx="0"/>
          </p:cNvCxnSpPr>
          <p:nvPr/>
        </p:nvCxnSpPr>
        <p:spPr>
          <a:xfrm flipH="1">
            <a:off x="3150577" y="5171837"/>
            <a:ext cx="131881" cy="140676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24" idx="0"/>
            <a:endCxn id="245" idx="0"/>
          </p:cNvCxnSpPr>
          <p:nvPr/>
        </p:nvCxnSpPr>
        <p:spPr>
          <a:xfrm flipH="1">
            <a:off x="4567116" y="5152294"/>
            <a:ext cx="125045" cy="22860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22" idx="0"/>
            <a:endCxn id="266" idx="0"/>
          </p:cNvCxnSpPr>
          <p:nvPr/>
        </p:nvCxnSpPr>
        <p:spPr>
          <a:xfrm flipH="1">
            <a:off x="6001238" y="5167926"/>
            <a:ext cx="84015" cy="257908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stock-illustration-14032169-simple-avatar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8169" r="49576" b="66122"/>
          <a:stretch/>
        </p:blipFill>
        <p:spPr>
          <a:xfrm>
            <a:off x="6144847" y="1724393"/>
            <a:ext cx="459153" cy="534036"/>
          </a:xfrm>
          <a:prstGeom prst="rect">
            <a:avLst/>
          </a:prstGeom>
        </p:spPr>
      </p:pic>
      <p:cxnSp>
        <p:nvCxnSpPr>
          <p:cNvPr id="101" name="Straight Arrow Connector 100"/>
          <p:cNvCxnSpPr>
            <a:stCxn id="100" idx="2"/>
            <a:endCxn id="209" idx="0"/>
          </p:cNvCxnSpPr>
          <p:nvPr/>
        </p:nvCxnSpPr>
        <p:spPr>
          <a:xfrm>
            <a:off x="6374424" y="2258429"/>
            <a:ext cx="892903" cy="52970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477002" y="1758465"/>
            <a:ext cx="9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On-call expert</a:t>
            </a:r>
            <a:endParaRPr lang="en-US" sz="1400" dirty="0"/>
          </a:p>
        </p:txBody>
      </p:sp>
      <p:cxnSp>
        <p:nvCxnSpPr>
          <p:cNvPr id="110" name="Straight Arrow Connector 109"/>
          <p:cNvCxnSpPr>
            <a:stCxn id="106" idx="0"/>
            <a:endCxn id="239" idx="2"/>
          </p:cNvCxnSpPr>
          <p:nvPr/>
        </p:nvCxnSpPr>
        <p:spPr>
          <a:xfrm flipH="1" flipV="1">
            <a:off x="1792654" y="5752129"/>
            <a:ext cx="4916" cy="51104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568975" y="6263175"/>
            <a:ext cx="2377831" cy="536211"/>
            <a:chOff x="2887790" y="6263175"/>
            <a:chExt cx="2377831" cy="536211"/>
          </a:xfrm>
        </p:grpSpPr>
        <p:pic>
          <p:nvPicPr>
            <p:cNvPr id="106" name="Picture 105" descr="stock-illustration-14032169-simple-avatars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82" t="8169" r="29166" b="66122"/>
            <a:stretch/>
          </p:blipFill>
          <p:spPr>
            <a:xfrm>
              <a:off x="2911231" y="6263175"/>
              <a:ext cx="410308" cy="534036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2887790" y="6276166"/>
              <a:ext cx="2377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System administrator </a:t>
              </a:r>
            </a:p>
            <a:p>
              <a:pPr algn="ctr"/>
              <a:r>
                <a:rPr lang="en-US" sz="1400" dirty="0" smtClean="0"/>
                <a:t>(or script)</a:t>
              </a:r>
              <a:endParaRPr lang="en-US" sz="1400" dirty="0"/>
            </a:p>
          </p:txBody>
        </p:sp>
      </p:grpSp>
      <p:pic>
        <p:nvPicPr>
          <p:cNvPr id="113" name="Picture 112" descr="stock-illustration-14032169-simple-avatar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8169" r="49576" b="66122"/>
          <a:stretch/>
        </p:blipFill>
        <p:spPr>
          <a:xfrm>
            <a:off x="748324" y="6253406"/>
            <a:ext cx="459153" cy="53403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181710" y="6248403"/>
            <a:ext cx="9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On-call expert</a:t>
            </a:r>
            <a:endParaRPr lang="en-US" sz="1400" dirty="0"/>
          </a:p>
        </p:txBody>
      </p:sp>
      <p:cxnSp>
        <p:nvCxnSpPr>
          <p:cNvPr id="121" name="Straight Arrow Connector 120"/>
          <p:cNvCxnSpPr>
            <a:stCxn id="113" idx="3"/>
            <a:endCxn id="111" idx="1"/>
          </p:cNvCxnSpPr>
          <p:nvPr/>
        </p:nvCxnSpPr>
        <p:spPr>
          <a:xfrm>
            <a:off x="1207477" y="6520424"/>
            <a:ext cx="361498" cy="1735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/>
          <p:cNvSpPr/>
          <p:nvPr/>
        </p:nvSpPr>
        <p:spPr>
          <a:xfrm>
            <a:off x="4194911" y="5238270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/>
          <p:cNvSpPr/>
          <p:nvPr/>
        </p:nvSpPr>
        <p:spPr>
          <a:xfrm>
            <a:off x="5588003" y="5283208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537203" y="5167926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4144111" y="5152294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>
            <a:off x="2762741" y="5222639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1389188" y="523631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711942" y="1756510"/>
            <a:ext cx="1096100" cy="734644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113692" y="2483344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77810" y="2686539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95753" y="2624020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 smtClean="0"/>
          </a:p>
        </p:txBody>
      </p:sp>
      <p:sp>
        <p:nvSpPr>
          <p:cNvPr id="25" name="Cloud 24"/>
          <p:cNvSpPr/>
          <p:nvPr/>
        </p:nvSpPr>
        <p:spPr>
          <a:xfrm>
            <a:off x="2674820" y="2862389"/>
            <a:ext cx="2354384" cy="1182077"/>
          </a:xfrm>
          <a:prstGeom prst="cloud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Network</a:t>
            </a:r>
          </a:p>
        </p:txBody>
      </p:sp>
      <p:cxnSp>
        <p:nvCxnSpPr>
          <p:cNvPr id="82" name="Straight Connector 81"/>
          <p:cNvCxnSpPr>
            <a:stCxn id="42" idx="2"/>
          </p:cNvCxnSpPr>
          <p:nvPr/>
        </p:nvCxnSpPr>
        <p:spPr>
          <a:xfrm>
            <a:off x="3259992" y="2491154"/>
            <a:ext cx="90854" cy="48846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3"/>
          </p:cNvCxnSpPr>
          <p:nvPr/>
        </p:nvCxnSpPr>
        <p:spPr>
          <a:xfrm flipH="1" flipV="1">
            <a:off x="2254730" y="2834057"/>
            <a:ext cx="617424" cy="3604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24" idx="3"/>
          </p:cNvCxnSpPr>
          <p:nvPr/>
        </p:nvCxnSpPr>
        <p:spPr>
          <a:xfrm flipH="1">
            <a:off x="1908907" y="2834057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113692" y="386666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277810" y="4069862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195753" y="400734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cxnSp>
        <p:nvCxnSpPr>
          <p:cNvPr id="127" name="Straight Connector 126"/>
          <p:cNvCxnSpPr>
            <a:stCxn id="123" idx="3"/>
            <a:endCxn id="126" idx="3"/>
          </p:cNvCxnSpPr>
          <p:nvPr/>
        </p:nvCxnSpPr>
        <p:spPr>
          <a:xfrm flipH="1">
            <a:off x="1908907" y="4217380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23" idx="3"/>
          </p:cNvCxnSpPr>
          <p:nvPr/>
        </p:nvCxnSpPr>
        <p:spPr>
          <a:xfrm flipH="1">
            <a:off x="2254730" y="3780692"/>
            <a:ext cx="539270" cy="4366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26" idx="2"/>
          </p:cNvCxnSpPr>
          <p:nvPr/>
        </p:nvCxnSpPr>
        <p:spPr>
          <a:xfrm flipH="1">
            <a:off x="4708765" y="2467707"/>
            <a:ext cx="354628" cy="46306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967418" y="3931141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922477" y="3886200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5470765" y="3841265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5188" y="3888845"/>
            <a:ext cx="194038" cy="232420"/>
          </a:xfrm>
          <a:prstGeom prst="rect">
            <a:avLst/>
          </a:prstGeom>
        </p:spPr>
      </p:pic>
      <p:cxnSp>
        <p:nvCxnSpPr>
          <p:cNvPr id="158" name="Straight Connector 157"/>
          <p:cNvCxnSpPr>
            <a:stCxn id="154" idx="1"/>
            <a:endCxn id="155" idx="3"/>
          </p:cNvCxnSpPr>
          <p:nvPr/>
        </p:nvCxnSpPr>
        <p:spPr>
          <a:xfrm flipH="1">
            <a:off x="6242527" y="4127500"/>
            <a:ext cx="679950" cy="195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230923" y="3126154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64191" y="2520460"/>
            <a:ext cx="153423" cy="166077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50514" y="3913553"/>
            <a:ext cx="153423" cy="166077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15544" y="1785817"/>
            <a:ext cx="153423" cy="166077"/>
          </a:xfrm>
          <a:prstGeom prst="rect">
            <a:avLst/>
          </a:prstGeom>
        </p:spPr>
      </p:pic>
      <p:grpSp>
        <p:nvGrpSpPr>
          <p:cNvPr id="270" name="Group 269"/>
          <p:cNvGrpSpPr/>
          <p:nvPr/>
        </p:nvGrpSpPr>
        <p:grpSpPr>
          <a:xfrm>
            <a:off x="7237039" y="4679459"/>
            <a:ext cx="1682268" cy="1865923"/>
            <a:chOff x="7237039" y="4679459"/>
            <a:chExt cx="1682268" cy="1865923"/>
          </a:xfrm>
        </p:grpSpPr>
        <p:sp>
          <p:nvSpPr>
            <p:cNvPr id="104" name="Folded Corner 103"/>
            <p:cNvSpPr/>
            <p:nvPr/>
          </p:nvSpPr>
          <p:spPr>
            <a:xfrm>
              <a:off x="7237039" y="4679459"/>
              <a:ext cx="1611923" cy="186592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"/>
            <a:srcRect l="16818" t="8522" r="14555" b="9275"/>
            <a:stretch/>
          </p:blipFill>
          <p:spPr>
            <a:xfrm rot="16200000">
              <a:off x="7367597" y="5660973"/>
              <a:ext cx="194038" cy="232420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/>
            <p:nvPr/>
          </p:nvCxnSpPr>
          <p:spPr>
            <a:xfrm flipH="1">
              <a:off x="7297604" y="6081338"/>
              <a:ext cx="371234" cy="5864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7324963" y="6359758"/>
              <a:ext cx="341922" cy="9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274162" y="4738078"/>
              <a:ext cx="461109" cy="341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/>
                <a:t>ABC</a:t>
              </a:r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84118" y="4728307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component</a:t>
              </a:r>
              <a:endParaRPr 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89982" y="5056556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computer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95845" y="53261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</a:t>
              </a:r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2169" y="561536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IPbus </a:t>
              </a:r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68493" y="58849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hysical link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74356" y="6174159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logical link</a:t>
              </a:r>
              <a:endParaRPr lang="en-US" sz="1400" dirty="0"/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3"/>
            <a:srcRect l="4188" t="28461" r="79231" b="53590"/>
            <a:stretch/>
          </p:blipFill>
          <p:spPr>
            <a:xfrm>
              <a:off x="7406005" y="5165969"/>
              <a:ext cx="153423" cy="166077"/>
            </a:xfrm>
            <a:prstGeom prst="rect">
              <a:avLst/>
            </a:prstGeom>
          </p:spPr>
        </p:pic>
        <p:sp>
          <p:nvSpPr>
            <p:cNvPr id="183" name="Rounded Rectangle 182"/>
            <p:cNvSpPr/>
            <p:nvPr/>
          </p:nvSpPr>
          <p:spPr>
            <a:xfrm>
              <a:off x="7391399" y="5378940"/>
              <a:ext cx="205152" cy="214923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Arrow 183"/>
            <p:cNvSpPr/>
            <p:nvPr/>
          </p:nvSpPr>
          <p:spPr>
            <a:xfrm>
              <a:off x="7488019" y="5387143"/>
              <a:ext cx="9926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Arrow 184"/>
            <p:cNvSpPr/>
            <p:nvPr/>
          </p:nvSpPr>
          <p:spPr>
            <a:xfrm>
              <a:off x="7487490" y="5478363"/>
              <a:ext cx="99796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Arrow 185"/>
            <p:cNvSpPr/>
            <p:nvPr/>
          </p:nvSpPr>
          <p:spPr>
            <a:xfrm rot="10800000">
              <a:off x="7400928" y="5415362"/>
              <a:ext cx="10429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6"/>
            <p:cNvSpPr/>
            <p:nvPr/>
          </p:nvSpPr>
          <p:spPr>
            <a:xfrm rot="10800000">
              <a:off x="7403046" y="5504941"/>
              <a:ext cx="102180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437184" y="2991339"/>
            <a:ext cx="205152" cy="214923"/>
            <a:chOff x="5822462" y="1318846"/>
            <a:chExt cx="1514229" cy="1279769"/>
          </a:xfrm>
        </p:grpSpPr>
        <p:sp>
          <p:nvSpPr>
            <p:cNvPr id="192" name="Rounded Rectangle 191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ight Arrow 192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Arrow 193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Arrow 194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ight Arrow 195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3923320" y="1803401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006123" y="3886200"/>
            <a:ext cx="205152" cy="214923"/>
            <a:chOff x="5822462" y="1318846"/>
            <a:chExt cx="1514229" cy="1279769"/>
          </a:xfrm>
        </p:grpSpPr>
        <p:sp>
          <p:nvSpPr>
            <p:cNvPr id="203" name="Rounded Rectangle 202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ight Arrow 205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ight Arrow 206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6963510" y="2833079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209" name="Rectangle 208"/>
          <p:cNvSpPr/>
          <p:nvPr/>
        </p:nvSpPr>
        <p:spPr>
          <a:xfrm>
            <a:off x="6918569" y="2788138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/>
              <a:t>Target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466857" y="2743203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/>
              <a:t>MCH</a:t>
            </a: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1280" y="2790783"/>
            <a:ext cx="194038" cy="232420"/>
          </a:xfrm>
          <a:prstGeom prst="rect">
            <a:avLst/>
          </a:prstGeom>
        </p:spPr>
      </p:pic>
      <p:cxnSp>
        <p:nvCxnSpPr>
          <p:cNvPr id="212" name="Straight Connector 211"/>
          <p:cNvCxnSpPr>
            <a:stCxn id="209" idx="1"/>
            <a:endCxn id="210" idx="3"/>
          </p:cNvCxnSpPr>
          <p:nvPr/>
        </p:nvCxnSpPr>
        <p:spPr>
          <a:xfrm flipH="1">
            <a:off x="6238619" y="3029438"/>
            <a:ext cx="679950" cy="195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6002215" y="2788138"/>
            <a:ext cx="205152" cy="214923"/>
            <a:chOff x="5822462" y="1318846"/>
            <a:chExt cx="1514229" cy="1279769"/>
          </a:xfrm>
        </p:grpSpPr>
        <p:sp>
          <p:nvSpPr>
            <p:cNvPr id="214" name="Rounded Rectangle 213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ght Arrow 214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ight Arrow 215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ight Arrow 216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ight Arrow 217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2813538" y="1975344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/>
              <a:t>ControlHub</a:t>
            </a:r>
            <a:endParaRPr lang="en-US" sz="1400" dirty="0"/>
          </a:p>
        </p:txBody>
      </p:sp>
      <p:cxnSp>
        <p:nvCxnSpPr>
          <p:cNvPr id="223" name="Straight Connector 222"/>
          <p:cNvCxnSpPr>
            <a:stCxn id="219" idx="2"/>
            <a:endCxn id="42" idx="2"/>
          </p:cNvCxnSpPr>
          <p:nvPr/>
        </p:nvCxnSpPr>
        <p:spPr>
          <a:xfrm>
            <a:off x="3258038" y="2373923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515343" y="1733063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418945" y="1762370"/>
            <a:ext cx="153423" cy="166077"/>
          </a:xfrm>
          <a:prstGeom prst="rect">
            <a:avLst/>
          </a:prstGeom>
        </p:spPr>
      </p:pic>
      <p:sp>
        <p:nvSpPr>
          <p:cNvPr id="228" name="Rectangle 227"/>
          <p:cNvSpPr/>
          <p:nvPr/>
        </p:nvSpPr>
        <p:spPr>
          <a:xfrm>
            <a:off x="4616939" y="1951897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/>
              <a:t>ControlHub</a:t>
            </a:r>
            <a:endParaRPr lang="en-US" sz="1400" dirty="0"/>
          </a:p>
        </p:txBody>
      </p:sp>
      <p:cxnSp>
        <p:nvCxnSpPr>
          <p:cNvPr id="229" name="Straight Connector 228"/>
          <p:cNvCxnSpPr>
            <a:stCxn id="228" idx="2"/>
            <a:endCxn id="226" idx="2"/>
          </p:cNvCxnSpPr>
          <p:nvPr/>
        </p:nvCxnSpPr>
        <p:spPr>
          <a:xfrm>
            <a:off x="5061439" y="2350476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0" idx="1"/>
          </p:cNvCxnSpPr>
          <p:nvPr/>
        </p:nvCxnSpPr>
        <p:spPr>
          <a:xfrm flipH="1">
            <a:off x="4962769" y="3031395"/>
            <a:ext cx="504088" cy="11429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55" idx="1"/>
          </p:cNvCxnSpPr>
          <p:nvPr/>
        </p:nvCxnSpPr>
        <p:spPr>
          <a:xfrm flipH="1" flipV="1">
            <a:off x="4806461" y="3653692"/>
            <a:ext cx="664304" cy="47576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354016" y="518160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1436077" y="5322282"/>
            <a:ext cx="713154" cy="429847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290838" y="5228492"/>
            <a:ext cx="153423" cy="166077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2711939" y="517183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2794000" y="531251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/>
              <a:t>DNS</a:t>
            </a: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48761" y="5218723"/>
            <a:ext cx="153423" cy="166077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4210539" y="5361358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/>
              <a:t>RARP</a:t>
            </a:r>
          </a:p>
        </p:txBody>
      </p:sp>
      <p:pic>
        <p:nvPicPr>
          <p:cNvPr id="246" name="Picture 245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065300" y="5218723"/>
            <a:ext cx="153423" cy="166077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5502028" y="3216032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248" name="Straight Connector 247"/>
          <p:cNvCxnSpPr>
            <a:endCxn id="238" idx="0"/>
          </p:cNvCxnSpPr>
          <p:nvPr/>
        </p:nvCxnSpPr>
        <p:spPr>
          <a:xfrm flipH="1">
            <a:off x="1924535" y="3888154"/>
            <a:ext cx="1113696" cy="129345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endCxn id="241" idx="0"/>
          </p:cNvCxnSpPr>
          <p:nvPr/>
        </p:nvCxnSpPr>
        <p:spPr>
          <a:xfrm flipH="1">
            <a:off x="3282458" y="3966308"/>
            <a:ext cx="136773" cy="120552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20" idx="0"/>
          </p:cNvCxnSpPr>
          <p:nvPr/>
        </p:nvCxnSpPr>
        <p:spPr>
          <a:xfrm>
            <a:off x="4034692" y="4034692"/>
            <a:ext cx="657469" cy="111760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603630" y="5406296"/>
            <a:ext cx="795215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/>
              <a:t>IPMI</a:t>
            </a:r>
          </a:p>
          <a:p>
            <a:pPr algn="ctr"/>
            <a:r>
              <a:rPr lang="en-US" sz="1600" dirty="0"/>
              <a:t>daemon</a:t>
            </a: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6458392" y="5263661"/>
            <a:ext cx="153423" cy="166077"/>
          </a:xfrm>
          <a:prstGeom prst="rect">
            <a:avLst/>
          </a:prstGeom>
        </p:spPr>
      </p:pic>
      <p:cxnSp>
        <p:nvCxnSpPr>
          <p:cNvPr id="268" name="Straight Connector 267"/>
          <p:cNvCxnSpPr>
            <a:endCxn id="113" idx="0"/>
          </p:cNvCxnSpPr>
          <p:nvPr/>
        </p:nvCxnSpPr>
        <p:spPr>
          <a:xfrm>
            <a:off x="4542692" y="3888154"/>
            <a:ext cx="1542561" cy="127977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38" idx="0"/>
            <a:endCxn id="239" idx="0"/>
          </p:cNvCxnSpPr>
          <p:nvPr/>
        </p:nvCxnSpPr>
        <p:spPr>
          <a:xfrm flipH="1">
            <a:off x="1792654" y="5181606"/>
            <a:ext cx="131881" cy="140676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41" idx="0"/>
            <a:endCxn id="242" idx="0"/>
          </p:cNvCxnSpPr>
          <p:nvPr/>
        </p:nvCxnSpPr>
        <p:spPr>
          <a:xfrm flipH="1">
            <a:off x="3150577" y="5171837"/>
            <a:ext cx="131881" cy="140676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20" idx="0"/>
            <a:endCxn id="245" idx="0"/>
          </p:cNvCxnSpPr>
          <p:nvPr/>
        </p:nvCxnSpPr>
        <p:spPr>
          <a:xfrm flipH="1">
            <a:off x="4567116" y="5152294"/>
            <a:ext cx="125045" cy="209064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13" idx="0"/>
            <a:endCxn id="266" idx="0"/>
          </p:cNvCxnSpPr>
          <p:nvPr/>
        </p:nvCxnSpPr>
        <p:spPr>
          <a:xfrm flipH="1">
            <a:off x="6001238" y="5167926"/>
            <a:ext cx="84015" cy="23837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0"/>
            <a:endCxn id="239" idx="2"/>
          </p:cNvCxnSpPr>
          <p:nvPr/>
        </p:nvCxnSpPr>
        <p:spPr>
          <a:xfrm flipH="1" flipV="1">
            <a:off x="1792654" y="5752129"/>
            <a:ext cx="4916" cy="51104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568975" y="6263175"/>
            <a:ext cx="2377831" cy="536211"/>
            <a:chOff x="2887790" y="6263175"/>
            <a:chExt cx="2377831" cy="536211"/>
          </a:xfrm>
        </p:grpSpPr>
        <p:pic>
          <p:nvPicPr>
            <p:cNvPr id="106" name="Picture 105" descr="stock-illustration-14032169-simple-avatars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82" t="8169" r="29166" b="66122"/>
            <a:stretch/>
          </p:blipFill>
          <p:spPr>
            <a:xfrm>
              <a:off x="2911231" y="6263175"/>
              <a:ext cx="410308" cy="534036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2887790" y="6276166"/>
              <a:ext cx="2377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System administrator </a:t>
              </a:r>
            </a:p>
            <a:p>
              <a:pPr algn="ctr"/>
              <a:r>
                <a:rPr lang="en-US" sz="1400" dirty="0" smtClean="0"/>
                <a:t>(or script)</a:t>
              </a:r>
              <a:endParaRPr lang="en-US" sz="1400" dirty="0"/>
            </a:p>
          </p:txBody>
        </p:sp>
      </p:grpSp>
      <p:cxnSp>
        <p:nvCxnSpPr>
          <p:cNvPr id="122" name="Straight Arrow Connector 121"/>
          <p:cNvCxnSpPr>
            <a:stCxn id="129" idx="3"/>
            <a:endCxn id="42" idx="1"/>
          </p:cNvCxnSpPr>
          <p:nvPr/>
        </p:nvCxnSpPr>
        <p:spPr>
          <a:xfrm>
            <a:off x="2272330" y="1631901"/>
            <a:ext cx="439612" cy="49193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87581" y="1397413"/>
            <a:ext cx="237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System </a:t>
            </a:r>
          </a:p>
          <a:p>
            <a:pPr algn="ctr"/>
            <a:r>
              <a:rPr lang="en-US" sz="1400" dirty="0" smtClean="0"/>
              <a:t>administrator </a:t>
            </a:r>
          </a:p>
        </p:txBody>
      </p:sp>
      <p:pic>
        <p:nvPicPr>
          <p:cNvPr id="129" name="Picture 128" descr="stock-illustration-14032169-simple-avatar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2" t="8169" r="29166" b="66122"/>
          <a:stretch/>
        </p:blipFill>
        <p:spPr>
          <a:xfrm>
            <a:off x="1862022" y="1364883"/>
            <a:ext cx="410308" cy="5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2340000" y="1404000"/>
            <a:ext cx="1" cy="21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40000" y="936000"/>
            <a:ext cx="0" cy="4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78033" y="663135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Client</a:t>
            </a:r>
            <a:endParaRPr lang="en-GB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584632" y="657634"/>
            <a:ext cx="570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Target</a:t>
            </a:r>
            <a:endParaRPr lang="en-GB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860000" y="1260000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340000" y="1620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340000" y="3492000"/>
            <a:ext cx="2520000" cy="2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340000" y="2052000"/>
            <a:ext cx="0" cy="21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340000" y="3708000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340000" y="2448000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336800" y="3060000"/>
            <a:ext cx="0" cy="64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80000">
            <a:off x="2549168" y="1488692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</a:t>
            </a:r>
            <a:endParaRPr lang="en-GB" sz="800" i="1" dirty="0"/>
          </a:p>
        </p:txBody>
      </p:sp>
      <p:sp>
        <p:nvSpPr>
          <p:cNvPr id="91" name="TextBox 90"/>
          <p:cNvSpPr txBox="1"/>
          <p:nvPr/>
        </p:nvSpPr>
        <p:spPr>
          <a:xfrm rot="21300000">
            <a:off x="4028073" y="262343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</a:t>
            </a:r>
            <a:endParaRPr lang="en-GB" sz="800" i="1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2340000" y="1764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340000" y="1908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40000" y="2052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60000" y="1764000"/>
            <a:ext cx="0" cy="2052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80000">
            <a:off x="2549167" y="1620006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</a:t>
            </a:r>
            <a:endParaRPr lang="en-GB" sz="800" i="1" dirty="0"/>
          </a:p>
        </p:txBody>
      </p:sp>
      <p:sp>
        <p:nvSpPr>
          <p:cNvPr id="97" name="TextBox 96"/>
          <p:cNvSpPr txBox="1"/>
          <p:nvPr/>
        </p:nvSpPr>
        <p:spPr>
          <a:xfrm rot="180000">
            <a:off x="2549167" y="1766376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</a:t>
            </a:r>
            <a:endParaRPr lang="en-GB" sz="800" i="1" dirty="0"/>
          </a:p>
        </p:txBody>
      </p:sp>
      <p:sp>
        <p:nvSpPr>
          <p:cNvPr id="98" name="TextBox 97"/>
          <p:cNvSpPr txBox="1"/>
          <p:nvPr/>
        </p:nvSpPr>
        <p:spPr>
          <a:xfrm rot="180000">
            <a:off x="2549166" y="1917703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</a:t>
            </a:r>
            <a:endParaRPr lang="en-GB" sz="8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019091" y="1589420"/>
            <a:ext cx="111600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Target begins processing control packet </a:t>
            </a:r>
            <a:r>
              <a:rPr lang="en-GB" sz="800" i="1" dirty="0" smtClean="0"/>
              <a:t>1</a:t>
            </a:r>
            <a:endParaRPr lang="en-GB" sz="8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340000" y="2116800"/>
            <a:ext cx="252000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21420000">
            <a:off x="4045004" y="1985533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</a:t>
            </a:r>
            <a:endParaRPr lang="en-GB" sz="800" i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2340000" y="2268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40000" y="2447748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340000" y="2736000"/>
            <a:ext cx="2520000" cy="2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80000">
            <a:off x="2540057" y="2302444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</a:t>
            </a:r>
            <a:endParaRPr lang="en-GB" sz="800" i="1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340000" y="2952000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340000" y="3060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019091" y="1964148"/>
            <a:ext cx="111600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Target begins processing control packet </a:t>
            </a:r>
            <a:r>
              <a:rPr lang="en-GB" sz="800" i="1" dirty="0"/>
              <a:t>2</a:t>
            </a:r>
            <a:endParaRPr lang="en-GB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019091" y="2592017"/>
            <a:ext cx="111600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Target begins processing control packet </a:t>
            </a:r>
            <a:r>
              <a:rPr lang="en-GB" sz="800" i="1" dirty="0"/>
              <a:t>3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 rot="180000">
            <a:off x="2545430" y="2927749"/>
            <a:ext cx="647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</a:t>
            </a:r>
            <a:endParaRPr lang="en-GB" sz="800" i="1" dirty="0"/>
          </a:p>
        </p:txBody>
      </p:sp>
      <p:sp>
        <p:nvSpPr>
          <p:cNvPr id="111" name="TextBox 110"/>
          <p:cNvSpPr txBox="1"/>
          <p:nvPr/>
        </p:nvSpPr>
        <p:spPr>
          <a:xfrm rot="21300000">
            <a:off x="4028074" y="3174925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</a:t>
            </a:r>
            <a:endParaRPr lang="en-GB" sz="800" i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019091" y="3350465"/>
            <a:ext cx="111600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Target begins processing control packet </a:t>
            </a:r>
            <a:r>
              <a:rPr lang="en-GB" sz="800" i="1" dirty="0"/>
              <a:t>4</a:t>
            </a:r>
            <a:r>
              <a:rPr lang="en-GB" sz="800" dirty="0" smtClean="0"/>
              <a:t> </a:t>
            </a:r>
            <a:endParaRPr lang="en-GB" sz="8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2340000" y="1008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80000">
            <a:off x="2584807" y="881158"/>
            <a:ext cx="62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</a:t>
            </a:r>
            <a:r>
              <a:rPr lang="en-GB" sz="800" dirty="0" smtClean="0"/>
              <a:t>tatus req</a:t>
            </a:r>
            <a:endParaRPr lang="en-GB" sz="800" i="1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4860000" y="1152000"/>
            <a:ext cx="1666" cy="108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2340000" y="1260000"/>
            <a:ext cx="252000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21420000">
            <a:off x="4052116" y="1119879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</a:t>
            </a:r>
            <a:r>
              <a:rPr lang="en-GB" sz="800" dirty="0" smtClean="0"/>
              <a:t>tatus res</a:t>
            </a:r>
            <a:endParaRPr lang="en-GB" sz="800" i="1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2340000" y="1620000"/>
            <a:ext cx="1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96061" y="1242287"/>
            <a:ext cx="1110776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Client deduces buffer size N=4</a:t>
            </a:r>
            <a:endParaRPr lang="en-GB" sz="8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860000" y="936000"/>
            <a:ext cx="0" cy="21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2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59745" y="720000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7778" y="443001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Client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4377" y="437500"/>
            <a:ext cx="570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Target</a:t>
            </a:r>
            <a:endParaRPr lang="en-GB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79745" y="720000"/>
            <a:ext cx="0" cy="43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59744" y="936000"/>
            <a:ext cx="2520000" cy="216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9745" y="1404000"/>
            <a:ext cx="1260000" cy="1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59745" y="936000"/>
            <a:ext cx="0" cy="10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9745" y="1152000"/>
            <a:ext cx="0" cy="252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9745" y="1404000"/>
            <a:ext cx="0" cy="86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60000" y="3523919"/>
            <a:ext cx="0" cy="68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59744" y="2054754"/>
            <a:ext cx="2520000" cy="216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79744" y="3996000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60000" y="3991919"/>
            <a:ext cx="2520000" cy="2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60000" y="4212000"/>
            <a:ext cx="0" cy="288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300000">
            <a:off x="1302223" y="796462"/>
            <a:ext cx="846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 &lt;n&gt;</a:t>
            </a:r>
            <a:endParaRPr lang="en-GB" sz="800" i="1" dirty="0"/>
          </a:p>
        </p:txBody>
      </p:sp>
      <p:sp>
        <p:nvSpPr>
          <p:cNvPr id="32" name="TextBox 31"/>
          <p:cNvSpPr txBox="1"/>
          <p:nvPr/>
        </p:nvSpPr>
        <p:spPr>
          <a:xfrm rot="-300000">
            <a:off x="2838173" y="1276741"/>
            <a:ext cx="832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 &lt;n&gt;</a:t>
            </a:r>
            <a:endParaRPr lang="en-GB" sz="800" i="1" dirty="0"/>
          </a:p>
        </p:txBody>
      </p:sp>
      <p:sp>
        <p:nvSpPr>
          <p:cNvPr id="33" name="TextBox 32"/>
          <p:cNvSpPr txBox="1"/>
          <p:nvPr/>
        </p:nvSpPr>
        <p:spPr>
          <a:xfrm rot="-300000">
            <a:off x="3072801" y="2317092"/>
            <a:ext cx="6110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status res</a:t>
            </a:r>
            <a:endParaRPr lang="en-GB" sz="800" i="1" dirty="0"/>
          </a:p>
        </p:txBody>
      </p:sp>
      <p:sp>
        <p:nvSpPr>
          <p:cNvPr id="34" name="TextBox 33"/>
          <p:cNvSpPr txBox="1"/>
          <p:nvPr/>
        </p:nvSpPr>
        <p:spPr>
          <a:xfrm rot="300000">
            <a:off x="1302064" y="3395397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 &lt;n+1&gt;</a:t>
            </a:r>
            <a:endParaRPr lang="en-GB" sz="8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358102" y="1440000"/>
            <a:ext cx="144000" cy="1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360092" y="1440000"/>
            <a:ext cx="144000" cy="1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0197" y="1767649"/>
            <a:ext cx="992554" cy="56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Client timeout waiting for response. Requests target’s next packet ID.</a:t>
            </a:r>
            <a:endParaRPr lang="en-GB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892600" y="1344071"/>
            <a:ext cx="992554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Response packet lost in transit</a:t>
            </a:r>
            <a:endParaRPr lang="en-GB" sz="8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260000" y="1980000"/>
            <a:ext cx="0" cy="72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300000">
            <a:off x="1312207" y="1904824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status req</a:t>
            </a:r>
            <a:endParaRPr lang="en-GB" sz="800" i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780000" y="2263919"/>
            <a:ext cx="0" cy="180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260000" y="2443919"/>
            <a:ext cx="2520000" cy="2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60000" y="2054754"/>
            <a:ext cx="0" cy="61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4000" y="2411201"/>
            <a:ext cx="992554" cy="688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Client reads target’s next expected ID.</a:t>
            </a:r>
          </a:p>
          <a:p>
            <a:r>
              <a:rPr lang="en-GB" sz="800" dirty="0" smtClean="0"/>
              <a:t>Deduces that control response </a:t>
            </a:r>
            <a:r>
              <a:rPr lang="en-GB" sz="800" i="1" dirty="0" smtClean="0"/>
              <a:t>n</a:t>
            </a:r>
            <a:r>
              <a:rPr lang="en-GB" sz="800" dirty="0" smtClean="0"/>
              <a:t> got lost. Requests a re-send</a:t>
            </a:r>
            <a:endParaRPr lang="en-GB" sz="8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60000" y="2659919"/>
            <a:ext cx="0" cy="144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60000" y="2803919"/>
            <a:ext cx="2520000" cy="216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300000">
            <a:off x="1300363" y="2671895"/>
            <a:ext cx="864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re-send req &lt;n&gt;</a:t>
            </a:r>
            <a:endParaRPr lang="en-GB" sz="800" i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780000" y="3019919"/>
            <a:ext cx="0" cy="144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260000" y="3163919"/>
            <a:ext cx="2520000" cy="2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260000" y="2803919"/>
            <a:ext cx="0" cy="57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-300000">
            <a:off x="2837373" y="3041261"/>
            <a:ext cx="832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control res &lt;n&gt;</a:t>
            </a:r>
            <a:endParaRPr lang="en-GB" sz="800" i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260000" y="3379919"/>
            <a:ext cx="0" cy="144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260000" y="3523919"/>
            <a:ext cx="2520000" cy="216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80000" y="3163919"/>
            <a:ext cx="0" cy="57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80000" y="3739919"/>
            <a:ext cx="0" cy="252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-300000">
            <a:off x="2733927" y="3855033"/>
            <a:ext cx="935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 &lt;n+1&gt;</a:t>
            </a:r>
            <a:endParaRPr lang="en-GB" sz="800" i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780000" y="2448000"/>
            <a:ext cx="0" cy="57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4000" y="3350641"/>
            <a:ext cx="992554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Fault-free operation again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52931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2340000" y="1404000"/>
            <a:ext cx="1" cy="21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40000" y="900000"/>
            <a:ext cx="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78033" y="663135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Client</a:t>
            </a:r>
            <a:endParaRPr lang="en-GB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584632" y="657634"/>
            <a:ext cx="570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Target</a:t>
            </a:r>
            <a:endParaRPr lang="en-GB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860000" y="1260000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340000" y="1620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340000" y="2052000"/>
            <a:ext cx="0" cy="1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340000" y="2448000"/>
            <a:ext cx="0" cy="43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340000" y="3024000"/>
            <a:ext cx="1" cy="358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80000">
            <a:off x="2378686" y="1476571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 &lt;n&gt;</a:t>
            </a:r>
            <a:endParaRPr lang="en-GB" sz="800" i="1" dirty="0"/>
          </a:p>
        </p:txBody>
      </p:sp>
      <p:sp>
        <p:nvSpPr>
          <p:cNvPr id="91" name="TextBox 90"/>
          <p:cNvSpPr txBox="1"/>
          <p:nvPr/>
        </p:nvSpPr>
        <p:spPr>
          <a:xfrm rot="21420000">
            <a:off x="3888346" y="2600419"/>
            <a:ext cx="935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</a:t>
            </a:r>
            <a:r>
              <a:rPr lang="en-GB" sz="800" dirty="0"/>
              <a:t> </a:t>
            </a:r>
            <a:r>
              <a:rPr lang="en-GB" sz="800" dirty="0" smtClean="0"/>
              <a:t>&lt;n+1&gt;</a:t>
            </a:r>
            <a:endParaRPr lang="en-GB" sz="800" i="1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2340000" y="1764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340000" y="1908000"/>
            <a:ext cx="1318059" cy="7885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40000" y="2052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60000" y="1764000"/>
            <a:ext cx="0" cy="972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80000">
            <a:off x="2378603" y="1614314"/>
            <a:ext cx="94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 &lt;n+1&gt;</a:t>
            </a:r>
            <a:endParaRPr lang="en-GB" sz="800" i="1" dirty="0"/>
          </a:p>
        </p:txBody>
      </p:sp>
      <p:sp>
        <p:nvSpPr>
          <p:cNvPr id="97" name="TextBox 96"/>
          <p:cNvSpPr txBox="1"/>
          <p:nvPr/>
        </p:nvSpPr>
        <p:spPr>
          <a:xfrm rot="180000">
            <a:off x="2379066" y="1768687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 &lt;n+2&gt;</a:t>
            </a:r>
            <a:endParaRPr lang="en-GB" sz="800" i="1" dirty="0"/>
          </a:p>
        </p:txBody>
      </p:sp>
      <p:sp>
        <p:nvSpPr>
          <p:cNvPr id="98" name="TextBox 97"/>
          <p:cNvSpPr txBox="1"/>
          <p:nvPr/>
        </p:nvSpPr>
        <p:spPr>
          <a:xfrm rot="180000">
            <a:off x="2378603" y="1914631"/>
            <a:ext cx="94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 &lt;n+3&gt;</a:t>
            </a:r>
            <a:endParaRPr lang="en-GB" sz="8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019091" y="1589420"/>
            <a:ext cx="110880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Target begins processing control packet </a:t>
            </a:r>
            <a:r>
              <a:rPr lang="en-GB" sz="800" i="1" dirty="0"/>
              <a:t>n</a:t>
            </a:r>
            <a:endParaRPr lang="en-GB" sz="800" dirty="0"/>
          </a:p>
        </p:txBody>
      </p:sp>
      <p:cxnSp>
        <p:nvCxnSpPr>
          <p:cNvPr id="100" name="Straight Arrow Connector 99"/>
          <p:cNvCxnSpPr/>
          <p:nvPr/>
        </p:nvCxnSpPr>
        <p:spPr>
          <a:xfrm flipH="1">
            <a:off x="2340000" y="2052000"/>
            <a:ext cx="252000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21420000">
            <a:off x="3881809" y="1917452"/>
            <a:ext cx="832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 &lt;n&gt;</a:t>
            </a:r>
            <a:endParaRPr lang="en-GB" sz="800" i="1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2340000" y="2196000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40000" y="2447748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340000" y="2736000"/>
            <a:ext cx="252000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80000">
            <a:off x="2378615" y="2301204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 &lt;n+4&gt;</a:t>
            </a:r>
            <a:endParaRPr lang="en-GB" sz="800" i="1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340000" y="2880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340000" y="3024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019091" y="1911905"/>
            <a:ext cx="1107389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Target begins processing control packet </a:t>
            </a:r>
            <a:r>
              <a:rPr lang="en-GB" sz="800" i="1" dirty="0" smtClean="0"/>
              <a:t>n+1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 rot="180000">
            <a:off x="2378603" y="2875479"/>
            <a:ext cx="94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</a:t>
            </a:r>
            <a:r>
              <a:rPr lang="en-GB" sz="800" dirty="0"/>
              <a:t> </a:t>
            </a:r>
            <a:r>
              <a:rPr lang="en-GB" sz="800" dirty="0" smtClean="0"/>
              <a:t>&lt;n+5&gt;</a:t>
            </a:r>
            <a:endParaRPr lang="en-GB" sz="800" i="1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2340000" y="1008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 rot="180000">
            <a:off x="2584807" y="881158"/>
            <a:ext cx="62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</a:t>
            </a:r>
            <a:r>
              <a:rPr lang="en-GB" sz="800" dirty="0" smtClean="0"/>
              <a:t>tatus req</a:t>
            </a:r>
            <a:endParaRPr lang="en-GB" sz="800" i="1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4860000" y="1152000"/>
            <a:ext cx="1666" cy="108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2340000" y="1260000"/>
            <a:ext cx="252000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21420000">
            <a:off x="4013968" y="1119862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</a:t>
            </a:r>
            <a:r>
              <a:rPr lang="en-GB" sz="800" dirty="0" smtClean="0"/>
              <a:t>tatus res</a:t>
            </a:r>
            <a:endParaRPr lang="en-GB" sz="800" i="1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2340000" y="1620000"/>
            <a:ext cx="1" cy="4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44000" y="1242287"/>
            <a:ext cx="111600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Client deduces buffer size N=4</a:t>
            </a:r>
            <a:endParaRPr lang="en-GB" sz="8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3695476" y="1922278"/>
            <a:ext cx="144000" cy="1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3697466" y="1922278"/>
            <a:ext cx="144000" cy="144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018575" y="2238326"/>
            <a:ext cx="1107905" cy="565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Control requests now  have non-sequential IDs for target, so the packets are dropped</a:t>
            </a:r>
            <a:endParaRPr lang="en-GB" sz="8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2340000" y="4572000"/>
            <a:ext cx="0" cy="5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40000" y="3456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2340000" y="4968000"/>
            <a:ext cx="252000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40000" y="5112000"/>
            <a:ext cx="0" cy="108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21420000">
            <a:off x="4013966" y="3572124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status res</a:t>
            </a:r>
            <a:endParaRPr lang="en-GB" sz="800" i="1" dirty="0"/>
          </a:p>
        </p:txBody>
      </p:sp>
      <p:sp>
        <p:nvSpPr>
          <p:cNvPr id="130" name="TextBox 129"/>
          <p:cNvSpPr txBox="1"/>
          <p:nvPr/>
        </p:nvSpPr>
        <p:spPr>
          <a:xfrm rot="180000">
            <a:off x="2381231" y="4429985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req &lt;n+3&gt;</a:t>
            </a:r>
            <a:endParaRPr lang="en-GB" sz="800" i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1044000" y="3168874"/>
            <a:ext cx="111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Client timeout waiting for response </a:t>
            </a:r>
            <a:r>
              <a:rPr lang="en-GB" sz="800" i="1" dirty="0" smtClean="0"/>
              <a:t>n+2</a:t>
            </a:r>
            <a:r>
              <a:rPr lang="en-GB" sz="800" dirty="0" smtClean="0"/>
              <a:t>. Requests target’s status</a:t>
            </a:r>
            <a:endParaRPr lang="en-GB" sz="8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340000" y="3384000"/>
            <a:ext cx="0" cy="72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rot="180000">
            <a:off x="2515987" y="330817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status req</a:t>
            </a:r>
            <a:endParaRPr lang="en-GB" sz="800" i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4860000" y="3600000"/>
            <a:ext cx="0" cy="108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2340000" y="3708000"/>
            <a:ext cx="252000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340000" y="3456000"/>
            <a:ext cx="0" cy="396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44000" y="3654000"/>
            <a:ext cx="1116000" cy="688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Client reads target’s next expected ID.</a:t>
            </a:r>
            <a:r>
              <a:rPr lang="en-GB" sz="800" dirty="0"/>
              <a:t> </a:t>
            </a:r>
            <a:r>
              <a:rPr lang="en-GB" sz="800" dirty="0" smtClean="0"/>
              <a:t>Deduces that control request </a:t>
            </a:r>
            <a:r>
              <a:rPr lang="en-GB" sz="800" i="1" dirty="0" smtClean="0"/>
              <a:t>n+2</a:t>
            </a:r>
            <a:r>
              <a:rPr lang="en-GB" sz="800" dirty="0" smtClean="0"/>
              <a:t> got lost. Control request </a:t>
            </a:r>
            <a:r>
              <a:rPr lang="en-GB" sz="800" i="1" dirty="0" smtClean="0"/>
              <a:t>n+2</a:t>
            </a:r>
            <a:r>
              <a:rPr lang="en-GB" sz="800" dirty="0" smtClean="0"/>
              <a:t> is sent again.</a:t>
            </a:r>
            <a:endParaRPr lang="en-GB" sz="8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340000" y="3852000"/>
            <a:ext cx="0" cy="144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340000" y="3996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 rot="180000">
            <a:off x="2381195" y="3853345"/>
            <a:ext cx="94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control req &lt;n+2&gt;</a:t>
            </a:r>
            <a:endParaRPr lang="en-GB" sz="800" i="1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4860000" y="4140000"/>
            <a:ext cx="0" cy="144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2340000" y="4284000"/>
            <a:ext cx="2520000" cy="1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340000" y="3996000"/>
            <a:ext cx="0" cy="43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1420000">
            <a:off x="3847145" y="4154522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control res &lt;n+2&gt;</a:t>
            </a:r>
            <a:endParaRPr lang="en-GB" sz="800" i="1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2340000" y="4428000"/>
            <a:ext cx="0" cy="144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340000" y="4572000"/>
            <a:ext cx="2520000" cy="14400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860000" y="4284000"/>
            <a:ext cx="0" cy="43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860000" y="4716000"/>
            <a:ext cx="0" cy="25200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21420000">
            <a:off x="3847146" y="483002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</a:t>
            </a:r>
            <a:r>
              <a:rPr lang="en-GB" sz="800" dirty="0" smtClean="0"/>
              <a:t>ontrol res &lt;n+3&gt;</a:t>
            </a:r>
            <a:endParaRPr lang="en-GB" sz="800" i="1" dirty="0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4860000" y="3708000"/>
            <a:ext cx="0" cy="43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44000" y="4500000"/>
            <a:ext cx="111600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800" dirty="0" smtClean="0"/>
              <a:t>Fault-free operation again</a:t>
            </a:r>
            <a:endParaRPr lang="en-GB" sz="800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4860000" y="2736000"/>
            <a:ext cx="0" cy="86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860000" y="4968000"/>
            <a:ext cx="0" cy="2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90" y="208537"/>
            <a:ext cx="44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DNS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16035" y="122573"/>
            <a:ext cx="700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RARP </a:t>
            </a:r>
          </a:p>
          <a:p>
            <a:pPr algn="ctr"/>
            <a:r>
              <a:rPr lang="en-GB" sz="1200" dirty="0" smtClean="0"/>
              <a:t>daemon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44724" y="124527"/>
            <a:ext cx="494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MCH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07806" y="71774"/>
            <a:ext cx="58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IPbus</a:t>
            </a:r>
            <a:endParaRPr lang="en-GB" sz="1200" dirty="0" smtClean="0"/>
          </a:p>
          <a:p>
            <a:pPr algn="ctr"/>
            <a:r>
              <a:rPr lang="en-GB" sz="1200" dirty="0" smtClean="0"/>
              <a:t>Target</a:t>
            </a:r>
            <a:endParaRPr lang="en-GB" sz="1200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543884" y="485536"/>
            <a:ext cx="12962" cy="11850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66402" y="613545"/>
            <a:ext cx="2213" cy="11644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972538" y="390769"/>
            <a:ext cx="9747" cy="13872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66692" y="543208"/>
            <a:ext cx="5595" cy="12347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52976" y="654538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860804" y="763959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95976" y="1414578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92062" y="152399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27538" y="859688"/>
            <a:ext cx="3331341" cy="224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62707" y="1139088"/>
            <a:ext cx="3331341" cy="224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21382703">
            <a:off x="5089771" y="459154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RARP(</a:t>
            </a:r>
            <a:r>
              <a:rPr lang="en-US" sz="1050" dirty="0" err="1" smtClean="0"/>
              <a:t>TargetMAC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51" name="TextBox 150"/>
          <p:cNvSpPr txBox="1"/>
          <p:nvPr/>
        </p:nvSpPr>
        <p:spPr>
          <a:xfrm rot="256036">
            <a:off x="4099168" y="1197711"/>
            <a:ext cx="65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TargetIP</a:t>
            </a:r>
            <a:endParaRPr lang="en-US" sz="1050" dirty="0"/>
          </a:p>
        </p:txBody>
      </p:sp>
      <p:sp>
        <p:nvSpPr>
          <p:cNvPr id="152" name="TextBox 151"/>
          <p:cNvSpPr txBox="1"/>
          <p:nvPr/>
        </p:nvSpPr>
        <p:spPr>
          <a:xfrm rot="21335448">
            <a:off x="1617787" y="719020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DNS(</a:t>
            </a:r>
            <a:r>
              <a:rPr lang="en-US" sz="1050" dirty="0" err="1" smtClean="0"/>
              <a:t>TargetName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 rot="243597">
            <a:off x="1975336" y="1037496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TargetIP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4763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90" y="208537"/>
            <a:ext cx="44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DNS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16035" y="122573"/>
            <a:ext cx="700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IPMI</a:t>
            </a:r>
          </a:p>
          <a:p>
            <a:pPr algn="ctr"/>
            <a:r>
              <a:rPr lang="en-GB" sz="1200" dirty="0" smtClean="0"/>
              <a:t>daemon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44724" y="124527"/>
            <a:ext cx="494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MCH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07806" y="71774"/>
            <a:ext cx="58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IPbus</a:t>
            </a:r>
            <a:endParaRPr lang="en-GB" sz="1200" dirty="0" smtClean="0"/>
          </a:p>
          <a:p>
            <a:pPr algn="ctr"/>
            <a:r>
              <a:rPr lang="en-GB" sz="1200" dirty="0" smtClean="0"/>
              <a:t>Target</a:t>
            </a:r>
            <a:endParaRPr lang="en-GB" sz="1200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543884" y="485536"/>
            <a:ext cx="3193" cy="16050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66402" y="613545"/>
            <a:ext cx="11983" cy="14770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82286" y="390769"/>
            <a:ext cx="22" cy="16998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72288" y="543208"/>
            <a:ext cx="4174" cy="15474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01821" y="810842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80342" y="695576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856900" y="1043356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972524" y="928086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527538" y="1172296"/>
            <a:ext cx="3331341" cy="224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62707" y="1451696"/>
            <a:ext cx="3331341" cy="224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 rot="217297" flipH="1">
            <a:off x="5138616" y="615458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IPMB(status)</a:t>
            </a:r>
            <a:endParaRPr lang="en-US" sz="1050" dirty="0"/>
          </a:p>
        </p:txBody>
      </p:sp>
      <p:sp>
        <p:nvSpPr>
          <p:cNvPr id="152" name="TextBox 151"/>
          <p:cNvSpPr txBox="1"/>
          <p:nvPr/>
        </p:nvSpPr>
        <p:spPr>
          <a:xfrm rot="21335448">
            <a:off x="1617787" y="1012090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DNS(</a:t>
            </a:r>
            <a:r>
              <a:rPr lang="en-US" sz="1050" dirty="0" err="1" smtClean="0"/>
              <a:t>TargetName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53" name="TextBox 152"/>
          <p:cNvSpPr txBox="1"/>
          <p:nvPr/>
        </p:nvSpPr>
        <p:spPr>
          <a:xfrm rot="243597">
            <a:off x="1975336" y="1350104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TargetIP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 rot="217297" flipH="1">
            <a:off x="4021014" y="504087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IPMI(status)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 rot="21335448">
            <a:off x="4153879" y="822573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status</a:t>
            </a:r>
            <a:endParaRPr lang="en-US" sz="105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017452" y="1852242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95973" y="1736976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7297" flipH="1">
            <a:off x="4919791" y="1637320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IPMB(set Target IP)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 rot="217297" flipH="1">
            <a:off x="3860803" y="1545487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IPMI(set </a:t>
            </a:r>
            <a:r>
              <a:rPr lang="en-US" sz="1050" dirty="0" err="1" smtClean="0"/>
              <a:t>TargetIP</a:t>
            </a:r>
            <a:r>
              <a:rPr lang="en-US" sz="1050" dirty="0" smtClean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1751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190" y="208537"/>
            <a:ext cx="44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DNS</a:t>
            </a:r>
            <a:endParaRPr lang="en-GB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390662" y="106942"/>
            <a:ext cx="54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/>
              <a:t>μHAL</a:t>
            </a:r>
            <a:endParaRPr lang="en-GB" sz="1200" dirty="0"/>
          </a:p>
          <a:p>
            <a:pPr algn="ctr"/>
            <a:r>
              <a:rPr lang="en-GB" sz="1200" dirty="0" smtClean="0"/>
              <a:t>Client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44724" y="124527"/>
            <a:ext cx="494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MCH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07806" y="71774"/>
            <a:ext cx="587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 smtClean="0"/>
              <a:t>IPbus</a:t>
            </a:r>
            <a:endParaRPr lang="en-GB" sz="1200" dirty="0" smtClean="0"/>
          </a:p>
          <a:p>
            <a:pPr algn="ctr"/>
            <a:r>
              <a:rPr lang="en-GB" sz="1200" dirty="0" smtClean="0"/>
              <a:t>Target</a:t>
            </a:r>
            <a:endParaRPr lang="en-GB" sz="1200" dirty="0"/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543884" y="485536"/>
            <a:ext cx="3193" cy="7356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</p:cNvCxnSpPr>
          <p:nvPr/>
        </p:nvCxnSpPr>
        <p:spPr>
          <a:xfrm flipH="1">
            <a:off x="1651000" y="568607"/>
            <a:ext cx="12821" cy="4052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82285" y="390769"/>
            <a:ext cx="19561" cy="42300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72288" y="543208"/>
            <a:ext cx="13943" cy="40581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41248" y="707306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45152" y="818673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47109" y="937860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45152" y="1043366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07685" y="2409107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60769" y="1191858"/>
            <a:ext cx="1094154" cy="8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988138" y="2516561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754917" y="2227388"/>
            <a:ext cx="2276231" cy="136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75380" y="44421"/>
            <a:ext cx="94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Control Hub</a:t>
            </a:r>
          </a:p>
          <a:p>
            <a:pPr algn="ctr"/>
            <a:r>
              <a:rPr lang="en-GB" sz="1200" dirty="0" smtClean="0"/>
              <a:t>(Bridge PC)</a:t>
            </a:r>
            <a:endParaRPr lang="en-GB" sz="1200" dirty="0"/>
          </a:p>
        </p:txBody>
      </p:sp>
      <p:cxnSp>
        <p:nvCxnSpPr>
          <p:cNvPr id="51" name="Straight Connector 50"/>
          <p:cNvCxnSpPr>
            <a:stCxn id="50" idx="2"/>
          </p:cNvCxnSpPr>
          <p:nvPr/>
        </p:nvCxnSpPr>
        <p:spPr>
          <a:xfrm>
            <a:off x="2746761" y="506086"/>
            <a:ext cx="8162" cy="40952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660754" y="167056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629511" y="1776070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54915" y="187962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51007" y="214925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652968" y="225867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66641" y="239934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674467" y="2553706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760788" y="2770566"/>
            <a:ext cx="2201981" cy="13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776422" y="2825276"/>
            <a:ext cx="2186347" cy="125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62749" y="2879986"/>
            <a:ext cx="2209789" cy="14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78383" y="2944465"/>
            <a:ext cx="2194155" cy="152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974501" y="2962041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990135" y="3016751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976462" y="3071461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992096" y="3135940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4931521" y="3124210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947155" y="3178920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933482" y="3233630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949116" y="3298109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747111" y="3216047"/>
            <a:ext cx="2201981" cy="13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2762745" y="3270757"/>
            <a:ext cx="2186347" cy="125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749072" y="3325467"/>
            <a:ext cx="2209789" cy="14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2764706" y="3389946"/>
            <a:ext cx="2194155" cy="152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776418" y="3401663"/>
            <a:ext cx="2201981" cy="13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792052" y="3456373"/>
            <a:ext cx="2186347" cy="125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778379" y="3511083"/>
            <a:ext cx="2209789" cy="14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990131" y="3593138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005765" y="3647848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4992092" y="3702558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007726" y="3767037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962785" y="3810017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4949112" y="3864727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2762741" y="4042524"/>
            <a:ext cx="2201981" cy="13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2778375" y="4097234"/>
            <a:ext cx="2186347" cy="125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2764702" y="4151944"/>
            <a:ext cx="2209789" cy="14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617787" y="3386029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1633421" y="3440739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1619748" y="3495449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1635382" y="3559928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1633418" y="422227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1649052" y="427698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1635379" y="433169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 rot="21434740">
            <a:off x="21490" y="490444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DNS(</a:t>
            </a:r>
            <a:r>
              <a:rPr lang="en-US" sz="1050" dirty="0" err="1" smtClean="0"/>
              <a:t>BridgeName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56" name="TextBox 155"/>
          <p:cNvSpPr txBox="1"/>
          <p:nvPr/>
        </p:nvSpPr>
        <p:spPr>
          <a:xfrm rot="21348544">
            <a:off x="7594" y="740536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DNS(</a:t>
            </a:r>
            <a:r>
              <a:rPr lang="en-US" sz="1050" dirty="0" err="1" smtClean="0"/>
              <a:t>TargetName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157" name="TextBox 156"/>
          <p:cNvSpPr txBox="1"/>
          <p:nvPr/>
        </p:nvSpPr>
        <p:spPr>
          <a:xfrm rot="240696">
            <a:off x="1776044" y="1023841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ARP(</a:t>
            </a:r>
            <a:r>
              <a:rPr lang="en-US" sz="1050" dirty="0" err="1" smtClean="0"/>
              <a:t>BridgePC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647096" y="1334489"/>
            <a:ext cx="1094154" cy="87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226510">
            <a:off x="3012820" y="2055474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ARP(</a:t>
            </a:r>
            <a:r>
              <a:rPr lang="en-US" sz="1050" dirty="0" err="1" smtClean="0"/>
              <a:t>IPbusTarget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764686" y="2614228"/>
            <a:ext cx="2233251" cy="111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240696">
            <a:off x="1713520" y="1654946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TCP Connect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 rot="240696">
            <a:off x="3858837" y="2657262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IPBus</a:t>
            </a:r>
            <a:r>
              <a:rPr lang="en-US" sz="1050" dirty="0" smtClean="0"/>
              <a:t> UDP</a:t>
            </a:r>
            <a:endParaRPr lang="en-US" sz="1050" dirty="0"/>
          </a:p>
        </p:txBody>
      </p:sp>
      <p:sp>
        <p:nvSpPr>
          <p:cNvPr id="86" name="TextBox 85"/>
          <p:cNvSpPr txBox="1"/>
          <p:nvPr/>
        </p:nvSpPr>
        <p:spPr>
          <a:xfrm rot="240696">
            <a:off x="1822927" y="1979285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IPBus</a:t>
            </a:r>
            <a:r>
              <a:rPr lang="en-US" sz="1050" dirty="0" smtClean="0"/>
              <a:t> TCP</a:t>
            </a:r>
            <a:endParaRPr lang="en-US" sz="1050" dirty="0"/>
          </a:p>
        </p:txBody>
      </p:sp>
      <p:sp>
        <p:nvSpPr>
          <p:cNvPr id="88" name="TextBox 87"/>
          <p:cNvSpPr txBox="1"/>
          <p:nvPr/>
        </p:nvSpPr>
        <p:spPr>
          <a:xfrm rot="240696">
            <a:off x="3942842" y="3532580"/>
            <a:ext cx="1260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IPBus</a:t>
            </a:r>
            <a:r>
              <a:rPr lang="en-US" sz="1050" dirty="0" smtClean="0"/>
              <a:t> UDP</a:t>
            </a:r>
            <a:endParaRPr lang="en-US" sz="1050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666641" y="2692415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668602" y="2811604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668602" y="2967908"/>
            <a:ext cx="1113692" cy="58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9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 263"/>
          <p:cNvSpPr/>
          <p:nvPr/>
        </p:nvSpPr>
        <p:spPr>
          <a:xfrm>
            <a:off x="5548927" y="5244132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537203" y="5167926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4155835" y="5238270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144111" y="5152294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>
            <a:off x="2762741" y="5222639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1389188" y="523631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711942" y="1756510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113692" y="2483344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77810" y="2686539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95753" y="2624020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 smtClean="0"/>
          </a:p>
        </p:txBody>
      </p:sp>
      <p:sp>
        <p:nvSpPr>
          <p:cNvPr id="25" name="Cloud 24"/>
          <p:cNvSpPr/>
          <p:nvPr/>
        </p:nvSpPr>
        <p:spPr>
          <a:xfrm>
            <a:off x="2674820" y="2862389"/>
            <a:ext cx="2354384" cy="118207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Experimental Network</a:t>
            </a:r>
            <a:endParaRPr lang="en-US" dirty="0"/>
          </a:p>
        </p:txBody>
      </p:sp>
      <p:cxnSp>
        <p:nvCxnSpPr>
          <p:cNvPr id="82" name="Straight Connector 81"/>
          <p:cNvCxnSpPr>
            <a:stCxn id="42" idx="2"/>
          </p:cNvCxnSpPr>
          <p:nvPr/>
        </p:nvCxnSpPr>
        <p:spPr>
          <a:xfrm>
            <a:off x="3259992" y="2491154"/>
            <a:ext cx="90854" cy="48846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3"/>
          </p:cNvCxnSpPr>
          <p:nvPr/>
        </p:nvCxnSpPr>
        <p:spPr>
          <a:xfrm flipH="1" flipV="1">
            <a:off x="2254730" y="2834057"/>
            <a:ext cx="617424" cy="3604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24" idx="3"/>
          </p:cNvCxnSpPr>
          <p:nvPr/>
        </p:nvCxnSpPr>
        <p:spPr>
          <a:xfrm flipH="1">
            <a:off x="1908907" y="2834057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113692" y="386666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277810" y="4069862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195753" y="400734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cxnSp>
        <p:nvCxnSpPr>
          <p:cNvPr id="127" name="Straight Connector 126"/>
          <p:cNvCxnSpPr>
            <a:stCxn id="123" idx="3"/>
            <a:endCxn id="126" idx="3"/>
          </p:cNvCxnSpPr>
          <p:nvPr/>
        </p:nvCxnSpPr>
        <p:spPr>
          <a:xfrm flipH="1">
            <a:off x="1908907" y="4217380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23" idx="3"/>
          </p:cNvCxnSpPr>
          <p:nvPr/>
        </p:nvCxnSpPr>
        <p:spPr>
          <a:xfrm flipH="1">
            <a:off x="2254730" y="3780692"/>
            <a:ext cx="539270" cy="4366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26" idx="2"/>
          </p:cNvCxnSpPr>
          <p:nvPr/>
        </p:nvCxnSpPr>
        <p:spPr>
          <a:xfrm flipH="1">
            <a:off x="4708765" y="2467707"/>
            <a:ext cx="354628" cy="46306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967418" y="3931141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922477" y="3886200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5470765" y="3841265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5188" y="3888845"/>
            <a:ext cx="194038" cy="232420"/>
          </a:xfrm>
          <a:prstGeom prst="rect">
            <a:avLst/>
          </a:prstGeom>
        </p:spPr>
      </p:pic>
      <p:cxnSp>
        <p:nvCxnSpPr>
          <p:cNvPr id="158" name="Straight Connector 157"/>
          <p:cNvCxnSpPr>
            <a:stCxn id="154" idx="1"/>
            <a:endCxn id="155" idx="3"/>
          </p:cNvCxnSpPr>
          <p:nvPr/>
        </p:nvCxnSpPr>
        <p:spPr>
          <a:xfrm flipH="1">
            <a:off x="6242527" y="4127500"/>
            <a:ext cx="679950" cy="195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230923" y="3126154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64191" y="2520460"/>
            <a:ext cx="153423" cy="166077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50514" y="3913553"/>
            <a:ext cx="153423" cy="166077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15544" y="1785817"/>
            <a:ext cx="153423" cy="166077"/>
          </a:xfrm>
          <a:prstGeom prst="rect">
            <a:avLst/>
          </a:prstGeom>
        </p:spPr>
      </p:pic>
      <p:grpSp>
        <p:nvGrpSpPr>
          <p:cNvPr id="270" name="Group 269"/>
          <p:cNvGrpSpPr/>
          <p:nvPr/>
        </p:nvGrpSpPr>
        <p:grpSpPr>
          <a:xfrm>
            <a:off x="7237039" y="4679459"/>
            <a:ext cx="1682268" cy="1865923"/>
            <a:chOff x="7237039" y="4679459"/>
            <a:chExt cx="1682268" cy="1865923"/>
          </a:xfrm>
        </p:grpSpPr>
        <p:sp>
          <p:nvSpPr>
            <p:cNvPr id="104" name="Folded Corner 103"/>
            <p:cNvSpPr/>
            <p:nvPr/>
          </p:nvSpPr>
          <p:spPr>
            <a:xfrm>
              <a:off x="7237039" y="4679459"/>
              <a:ext cx="1611923" cy="186592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"/>
            <a:srcRect l="16818" t="8522" r="14555" b="9275"/>
            <a:stretch/>
          </p:blipFill>
          <p:spPr>
            <a:xfrm rot="16200000">
              <a:off x="7367597" y="5660973"/>
              <a:ext cx="194038" cy="232420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/>
            <p:nvPr/>
          </p:nvCxnSpPr>
          <p:spPr>
            <a:xfrm flipH="1">
              <a:off x="7297604" y="6081338"/>
              <a:ext cx="371234" cy="5864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7324963" y="6359758"/>
              <a:ext cx="341922" cy="9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274162" y="4738078"/>
              <a:ext cx="461109" cy="341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/>
                <a:t>ABC</a:t>
              </a:r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84118" y="4728307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component</a:t>
              </a:r>
              <a:endParaRPr 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89982" y="5056556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computer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95845" y="53261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</a:t>
              </a:r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2169" y="561536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IPBus</a:t>
              </a:r>
              <a:r>
                <a:rPr lang="en-US" sz="1400" dirty="0" smtClean="0"/>
                <a:t> target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68493" y="58849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hysical link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74356" y="6174159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logical link</a:t>
              </a:r>
              <a:endParaRPr lang="en-US" sz="1400" dirty="0"/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3"/>
            <a:srcRect l="4188" t="28461" r="79231" b="53590"/>
            <a:stretch/>
          </p:blipFill>
          <p:spPr>
            <a:xfrm>
              <a:off x="7406005" y="5165969"/>
              <a:ext cx="153423" cy="166077"/>
            </a:xfrm>
            <a:prstGeom prst="rect">
              <a:avLst/>
            </a:prstGeom>
          </p:spPr>
        </p:pic>
        <p:sp>
          <p:nvSpPr>
            <p:cNvPr id="183" name="Rounded Rectangle 182"/>
            <p:cNvSpPr/>
            <p:nvPr/>
          </p:nvSpPr>
          <p:spPr>
            <a:xfrm>
              <a:off x="7391399" y="5378940"/>
              <a:ext cx="205152" cy="214923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Arrow 183"/>
            <p:cNvSpPr/>
            <p:nvPr/>
          </p:nvSpPr>
          <p:spPr>
            <a:xfrm>
              <a:off x="7488019" y="5387143"/>
              <a:ext cx="9926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Arrow 184"/>
            <p:cNvSpPr/>
            <p:nvPr/>
          </p:nvSpPr>
          <p:spPr>
            <a:xfrm>
              <a:off x="7487490" y="5478363"/>
              <a:ext cx="99796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Arrow 185"/>
            <p:cNvSpPr/>
            <p:nvPr/>
          </p:nvSpPr>
          <p:spPr>
            <a:xfrm rot="10800000">
              <a:off x="7400928" y="5415362"/>
              <a:ext cx="10429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6"/>
            <p:cNvSpPr/>
            <p:nvPr/>
          </p:nvSpPr>
          <p:spPr>
            <a:xfrm rot="10800000">
              <a:off x="7403046" y="5504941"/>
              <a:ext cx="102180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437184" y="2991339"/>
            <a:ext cx="205152" cy="214923"/>
            <a:chOff x="5822462" y="1318846"/>
            <a:chExt cx="1514229" cy="1279769"/>
          </a:xfrm>
        </p:grpSpPr>
        <p:sp>
          <p:nvSpPr>
            <p:cNvPr id="192" name="Rounded Rectangle 191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ight Arrow 192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Arrow 193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Arrow 194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ight Arrow 195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3923320" y="1803401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006123" y="3886200"/>
            <a:ext cx="205152" cy="214923"/>
            <a:chOff x="5822462" y="1318846"/>
            <a:chExt cx="1514229" cy="1279769"/>
          </a:xfrm>
        </p:grpSpPr>
        <p:sp>
          <p:nvSpPr>
            <p:cNvPr id="203" name="Rounded Rectangle 202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ight Arrow 205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ight Arrow 206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6963510" y="2833079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209" name="Rectangle 208"/>
          <p:cNvSpPr/>
          <p:nvPr/>
        </p:nvSpPr>
        <p:spPr>
          <a:xfrm>
            <a:off x="6918569" y="2788138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210" name="Rectangle 209"/>
          <p:cNvSpPr/>
          <p:nvPr/>
        </p:nvSpPr>
        <p:spPr>
          <a:xfrm>
            <a:off x="5466857" y="2743203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1280" y="2790783"/>
            <a:ext cx="194038" cy="232420"/>
          </a:xfrm>
          <a:prstGeom prst="rect">
            <a:avLst/>
          </a:prstGeom>
        </p:spPr>
      </p:pic>
      <p:cxnSp>
        <p:nvCxnSpPr>
          <p:cNvPr id="212" name="Straight Connector 211"/>
          <p:cNvCxnSpPr>
            <a:stCxn id="209" idx="1"/>
            <a:endCxn id="210" idx="3"/>
          </p:cNvCxnSpPr>
          <p:nvPr/>
        </p:nvCxnSpPr>
        <p:spPr>
          <a:xfrm flipH="1">
            <a:off x="6238619" y="3029438"/>
            <a:ext cx="679950" cy="195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6002215" y="2788138"/>
            <a:ext cx="205152" cy="214923"/>
            <a:chOff x="5822462" y="1318846"/>
            <a:chExt cx="1514229" cy="1279769"/>
          </a:xfrm>
        </p:grpSpPr>
        <p:sp>
          <p:nvSpPr>
            <p:cNvPr id="214" name="Rounded Rectangle 213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ght Arrow 214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ight Arrow 215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ight Arrow 216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ight Arrow 217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2813538" y="1975344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/>
              <a:t>ControlHub</a:t>
            </a:r>
            <a:endParaRPr lang="en-US" sz="1400" dirty="0"/>
          </a:p>
        </p:txBody>
      </p:sp>
      <p:cxnSp>
        <p:nvCxnSpPr>
          <p:cNvPr id="223" name="Straight Connector 222"/>
          <p:cNvCxnSpPr>
            <a:stCxn id="219" idx="2"/>
            <a:endCxn id="42" idx="2"/>
          </p:cNvCxnSpPr>
          <p:nvPr/>
        </p:nvCxnSpPr>
        <p:spPr>
          <a:xfrm>
            <a:off x="3258038" y="2373923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515343" y="1733063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418945" y="1762370"/>
            <a:ext cx="153423" cy="166077"/>
          </a:xfrm>
          <a:prstGeom prst="rect">
            <a:avLst/>
          </a:prstGeom>
        </p:spPr>
      </p:pic>
      <p:sp>
        <p:nvSpPr>
          <p:cNvPr id="228" name="Rectangle 227"/>
          <p:cNvSpPr/>
          <p:nvPr/>
        </p:nvSpPr>
        <p:spPr>
          <a:xfrm>
            <a:off x="4616939" y="1951897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/>
              <a:t>ControlHub</a:t>
            </a:r>
            <a:endParaRPr lang="en-US" sz="1400" dirty="0"/>
          </a:p>
        </p:txBody>
      </p:sp>
      <p:cxnSp>
        <p:nvCxnSpPr>
          <p:cNvPr id="229" name="Straight Connector 228"/>
          <p:cNvCxnSpPr>
            <a:stCxn id="228" idx="2"/>
            <a:endCxn id="226" idx="2"/>
          </p:cNvCxnSpPr>
          <p:nvPr/>
        </p:nvCxnSpPr>
        <p:spPr>
          <a:xfrm>
            <a:off x="5061439" y="2350476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0" idx="1"/>
          </p:cNvCxnSpPr>
          <p:nvPr/>
        </p:nvCxnSpPr>
        <p:spPr>
          <a:xfrm flipH="1">
            <a:off x="4962769" y="3031395"/>
            <a:ext cx="504088" cy="11429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55" idx="1"/>
          </p:cNvCxnSpPr>
          <p:nvPr/>
        </p:nvCxnSpPr>
        <p:spPr>
          <a:xfrm flipH="1" flipV="1">
            <a:off x="4806461" y="3653692"/>
            <a:ext cx="664304" cy="47576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354016" y="518160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1436077" y="5322282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290838" y="5228492"/>
            <a:ext cx="153423" cy="166077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2711939" y="517183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2794000" y="531251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48761" y="5218723"/>
            <a:ext cx="153423" cy="166077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4210539" y="5390665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RARP</a:t>
            </a:r>
            <a:endParaRPr lang="en-US" dirty="0"/>
          </a:p>
        </p:txBody>
      </p:sp>
      <p:pic>
        <p:nvPicPr>
          <p:cNvPr id="246" name="Picture 245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065300" y="5218723"/>
            <a:ext cx="153423" cy="166077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5502028" y="3216032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248" name="Straight Connector 247"/>
          <p:cNvCxnSpPr>
            <a:endCxn id="238" idx="0"/>
          </p:cNvCxnSpPr>
          <p:nvPr/>
        </p:nvCxnSpPr>
        <p:spPr>
          <a:xfrm flipH="1">
            <a:off x="1924535" y="3888154"/>
            <a:ext cx="1113696" cy="129345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endCxn id="241" idx="0"/>
          </p:cNvCxnSpPr>
          <p:nvPr/>
        </p:nvCxnSpPr>
        <p:spPr>
          <a:xfrm flipH="1">
            <a:off x="3282458" y="3966308"/>
            <a:ext cx="136773" cy="120552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4034692" y="4034692"/>
            <a:ext cx="664305" cy="113714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603630" y="5416065"/>
            <a:ext cx="795215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IPMI</a:t>
            </a:r>
          </a:p>
          <a:p>
            <a:pPr algn="ctr"/>
            <a:r>
              <a:rPr lang="en-US" sz="1600" dirty="0" smtClean="0"/>
              <a:t>daemon</a:t>
            </a:r>
            <a:endParaRPr lang="en-US" sz="1600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6458392" y="5263661"/>
            <a:ext cx="153423" cy="166077"/>
          </a:xfrm>
          <a:prstGeom prst="rect">
            <a:avLst/>
          </a:prstGeom>
        </p:spPr>
      </p:pic>
      <p:cxnSp>
        <p:nvCxnSpPr>
          <p:cNvPr id="268" name="Straight Connector 267"/>
          <p:cNvCxnSpPr>
            <a:endCxn id="103" idx="0"/>
          </p:cNvCxnSpPr>
          <p:nvPr/>
        </p:nvCxnSpPr>
        <p:spPr>
          <a:xfrm>
            <a:off x="4542692" y="3888154"/>
            <a:ext cx="1542561" cy="127977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38" idx="0"/>
            <a:endCxn id="239" idx="0"/>
          </p:cNvCxnSpPr>
          <p:nvPr/>
        </p:nvCxnSpPr>
        <p:spPr>
          <a:xfrm flipH="1">
            <a:off x="1792654" y="5181606"/>
            <a:ext cx="131881" cy="140676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41" idx="0"/>
            <a:endCxn id="242" idx="0"/>
          </p:cNvCxnSpPr>
          <p:nvPr/>
        </p:nvCxnSpPr>
        <p:spPr>
          <a:xfrm flipH="1">
            <a:off x="3150577" y="5171837"/>
            <a:ext cx="131881" cy="140676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0" idx="0"/>
            <a:endCxn id="245" idx="0"/>
          </p:cNvCxnSpPr>
          <p:nvPr/>
        </p:nvCxnSpPr>
        <p:spPr>
          <a:xfrm flipH="1">
            <a:off x="4567116" y="5152294"/>
            <a:ext cx="125045" cy="23837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3" idx="0"/>
            <a:endCxn id="266" idx="0"/>
          </p:cNvCxnSpPr>
          <p:nvPr/>
        </p:nvCxnSpPr>
        <p:spPr>
          <a:xfrm flipH="1">
            <a:off x="6001238" y="5167926"/>
            <a:ext cx="84015" cy="248139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/>
          <p:cNvSpPr/>
          <p:nvPr/>
        </p:nvSpPr>
        <p:spPr>
          <a:xfrm>
            <a:off x="4194911" y="5238270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/>
          <p:cNvSpPr/>
          <p:nvPr/>
        </p:nvSpPr>
        <p:spPr>
          <a:xfrm>
            <a:off x="5588003" y="5283208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537203" y="5167926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4144111" y="5152294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258" name="Rectangle 257"/>
          <p:cNvSpPr/>
          <p:nvPr/>
        </p:nvSpPr>
        <p:spPr>
          <a:xfrm>
            <a:off x="2762741" y="5222639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ectangle 256"/>
          <p:cNvSpPr/>
          <p:nvPr/>
        </p:nvSpPr>
        <p:spPr>
          <a:xfrm>
            <a:off x="1389188" y="523631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711942" y="1756510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113692" y="2483344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77810" y="2686539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195753" y="2624020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 smtClean="0"/>
          </a:p>
        </p:txBody>
      </p:sp>
      <p:sp>
        <p:nvSpPr>
          <p:cNvPr id="25" name="Cloud 24"/>
          <p:cNvSpPr/>
          <p:nvPr/>
        </p:nvSpPr>
        <p:spPr>
          <a:xfrm>
            <a:off x="2674820" y="2862389"/>
            <a:ext cx="2354384" cy="1182077"/>
          </a:xfrm>
          <a:prstGeom prst="cloud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Network</a:t>
            </a:r>
          </a:p>
        </p:txBody>
      </p:sp>
      <p:cxnSp>
        <p:nvCxnSpPr>
          <p:cNvPr id="82" name="Straight Connector 81"/>
          <p:cNvCxnSpPr>
            <a:stCxn id="42" idx="2"/>
          </p:cNvCxnSpPr>
          <p:nvPr/>
        </p:nvCxnSpPr>
        <p:spPr>
          <a:xfrm>
            <a:off x="3259992" y="2491154"/>
            <a:ext cx="90854" cy="48846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3"/>
          </p:cNvCxnSpPr>
          <p:nvPr/>
        </p:nvCxnSpPr>
        <p:spPr>
          <a:xfrm flipH="1" flipV="1">
            <a:off x="2254730" y="2834057"/>
            <a:ext cx="617424" cy="3604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1" idx="3"/>
            <a:endCxn id="24" idx="3"/>
          </p:cNvCxnSpPr>
          <p:nvPr/>
        </p:nvCxnSpPr>
        <p:spPr>
          <a:xfrm flipH="1">
            <a:off x="1908907" y="2834057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113692" y="386666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277810" y="4069862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195753" y="400734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uHAL</a:t>
            </a:r>
            <a:endParaRPr lang="en-US" dirty="0"/>
          </a:p>
        </p:txBody>
      </p:sp>
      <p:cxnSp>
        <p:nvCxnSpPr>
          <p:cNvPr id="127" name="Straight Connector 126"/>
          <p:cNvCxnSpPr>
            <a:stCxn id="123" idx="3"/>
            <a:endCxn id="126" idx="3"/>
          </p:cNvCxnSpPr>
          <p:nvPr/>
        </p:nvCxnSpPr>
        <p:spPr>
          <a:xfrm flipH="1">
            <a:off x="1908907" y="4217380"/>
            <a:ext cx="345823" cy="4887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23" idx="3"/>
          </p:cNvCxnSpPr>
          <p:nvPr/>
        </p:nvCxnSpPr>
        <p:spPr>
          <a:xfrm flipH="1">
            <a:off x="2254730" y="3780692"/>
            <a:ext cx="539270" cy="4366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226" idx="2"/>
          </p:cNvCxnSpPr>
          <p:nvPr/>
        </p:nvCxnSpPr>
        <p:spPr>
          <a:xfrm flipH="1">
            <a:off x="4708765" y="2467707"/>
            <a:ext cx="354628" cy="46306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6967418" y="3931141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922477" y="3886200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5470765" y="3841265"/>
            <a:ext cx="771762" cy="576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5188" y="3888845"/>
            <a:ext cx="194038" cy="232420"/>
          </a:xfrm>
          <a:prstGeom prst="rect">
            <a:avLst/>
          </a:prstGeom>
        </p:spPr>
      </p:pic>
      <p:cxnSp>
        <p:nvCxnSpPr>
          <p:cNvPr id="158" name="Straight Connector 157"/>
          <p:cNvCxnSpPr>
            <a:stCxn id="154" idx="1"/>
            <a:endCxn id="155" idx="3"/>
          </p:cNvCxnSpPr>
          <p:nvPr/>
        </p:nvCxnSpPr>
        <p:spPr>
          <a:xfrm flipH="1">
            <a:off x="6242527" y="4127500"/>
            <a:ext cx="679950" cy="195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230923" y="3126154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64191" y="2520460"/>
            <a:ext cx="153423" cy="166077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050514" y="3913553"/>
            <a:ext cx="153423" cy="166077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15544" y="1785817"/>
            <a:ext cx="153423" cy="166077"/>
          </a:xfrm>
          <a:prstGeom prst="rect">
            <a:avLst/>
          </a:prstGeom>
        </p:spPr>
      </p:pic>
      <p:grpSp>
        <p:nvGrpSpPr>
          <p:cNvPr id="270" name="Group 269"/>
          <p:cNvGrpSpPr/>
          <p:nvPr/>
        </p:nvGrpSpPr>
        <p:grpSpPr>
          <a:xfrm>
            <a:off x="7237039" y="4679459"/>
            <a:ext cx="1682268" cy="1865923"/>
            <a:chOff x="7237039" y="4679459"/>
            <a:chExt cx="1682268" cy="1865923"/>
          </a:xfrm>
        </p:grpSpPr>
        <p:sp>
          <p:nvSpPr>
            <p:cNvPr id="104" name="Folded Corner 103"/>
            <p:cNvSpPr/>
            <p:nvPr/>
          </p:nvSpPr>
          <p:spPr>
            <a:xfrm>
              <a:off x="7237039" y="4679459"/>
              <a:ext cx="1611923" cy="186592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"/>
            <a:srcRect l="16818" t="8522" r="14555" b="9275"/>
            <a:stretch/>
          </p:blipFill>
          <p:spPr>
            <a:xfrm rot="16200000">
              <a:off x="7367597" y="5660973"/>
              <a:ext cx="194038" cy="232420"/>
            </a:xfrm>
            <a:prstGeom prst="rect">
              <a:avLst/>
            </a:prstGeom>
          </p:spPr>
        </p:pic>
        <p:cxnSp>
          <p:nvCxnSpPr>
            <p:cNvPr id="108" name="Straight Connector 107"/>
            <p:cNvCxnSpPr/>
            <p:nvPr/>
          </p:nvCxnSpPr>
          <p:spPr>
            <a:xfrm flipH="1">
              <a:off x="7297604" y="6081338"/>
              <a:ext cx="371234" cy="5864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7324963" y="6359758"/>
              <a:ext cx="341922" cy="9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274162" y="4738078"/>
              <a:ext cx="461109" cy="341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/>
                <a:t>ABC</a:t>
              </a:r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84118" y="4728307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component</a:t>
              </a:r>
              <a:endParaRPr 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89982" y="5056556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computer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95845" y="53261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</a:t>
              </a:r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2169" y="561536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IPbus </a:t>
              </a:r>
              <a:r>
                <a:rPr lang="en-US" sz="1400" dirty="0" smtClean="0"/>
                <a:t>target</a:t>
              </a:r>
              <a:endParaRPr lang="en-US" sz="14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68493" y="5884990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dirty="0" smtClean="0"/>
                <a:t>hysical link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74356" y="6174159"/>
              <a:ext cx="1123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logical link</a:t>
              </a:r>
              <a:endParaRPr lang="en-US" sz="1400" dirty="0"/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3"/>
            <a:srcRect l="4188" t="28461" r="79231" b="53590"/>
            <a:stretch/>
          </p:blipFill>
          <p:spPr>
            <a:xfrm>
              <a:off x="7406005" y="5165969"/>
              <a:ext cx="153423" cy="166077"/>
            </a:xfrm>
            <a:prstGeom prst="rect">
              <a:avLst/>
            </a:prstGeom>
          </p:spPr>
        </p:pic>
        <p:sp>
          <p:nvSpPr>
            <p:cNvPr id="183" name="Rounded Rectangle 182"/>
            <p:cNvSpPr/>
            <p:nvPr/>
          </p:nvSpPr>
          <p:spPr>
            <a:xfrm>
              <a:off x="7391399" y="5378940"/>
              <a:ext cx="205152" cy="214923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ight Arrow 183"/>
            <p:cNvSpPr/>
            <p:nvPr/>
          </p:nvSpPr>
          <p:spPr>
            <a:xfrm>
              <a:off x="7488019" y="5387143"/>
              <a:ext cx="9926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ight Arrow 184"/>
            <p:cNvSpPr/>
            <p:nvPr/>
          </p:nvSpPr>
          <p:spPr>
            <a:xfrm>
              <a:off x="7487490" y="5478363"/>
              <a:ext cx="99796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Arrow 185"/>
            <p:cNvSpPr/>
            <p:nvPr/>
          </p:nvSpPr>
          <p:spPr>
            <a:xfrm rot="10800000">
              <a:off x="7400928" y="5415362"/>
              <a:ext cx="104297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6"/>
            <p:cNvSpPr/>
            <p:nvPr/>
          </p:nvSpPr>
          <p:spPr>
            <a:xfrm rot="10800000">
              <a:off x="7403046" y="5504941"/>
              <a:ext cx="102180" cy="7875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4437184" y="2991339"/>
            <a:ext cx="205152" cy="214923"/>
            <a:chOff x="5822462" y="1318846"/>
            <a:chExt cx="1514229" cy="1279769"/>
          </a:xfrm>
        </p:grpSpPr>
        <p:sp>
          <p:nvSpPr>
            <p:cNvPr id="192" name="Rounded Rectangle 191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ight Arrow 192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ight Arrow 193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ight Arrow 194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ight Arrow 195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3923320" y="1803401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6006123" y="3886200"/>
            <a:ext cx="205152" cy="214923"/>
            <a:chOff x="5822462" y="1318846"/>
            <a:chExt cx="1514229" cy="1279769"/>
          </a:xfrm>
        </p:grpSpPr>
        <p:sp>
          <p:nvSpPr>
            <p:cNvPr id="203" name="Rounded Rectangle 202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ight Arrow 205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ight Arrow 206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6963510" y="2833079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209" name="Rectangle 208"/>
          <p:cNvSpPr/>
          <p:nvPr/>
        </p:nvSpPr>
        <p:spPr>
          <a:xfrm>
            <a:off x="6918569" y="2788138"/>
            <a:ext cx="697515" cy="4825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Target</a:t>
            </a:r>
            <a:endParaRPr lang="en-US" sz="1600" dirty="0"/>
          </a:p>
        </p:txBody>
      </p:sp>
      <p:sp>
        <p:nvSpPr>
          <p:cNvPr id="210" name="Rectangle 209"/>
          <p:cNvSpPr/>
          <p:nvPr/>
        </p:nvSpPr>
        <p:spPr>
          <a:xfrm>
            <a:off x="5466857" y="2743203"/>
            <a:ext cx="771762" cy="57638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MCH</a:t>
            </a:r>
            <a:endParaRPr lang="en-US" sz="1600" dirty="0"/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 rotWithShape="1">
          <a:blip r:embed="rId2"/>
          <a:srcRect l="16818" t="8522" r="14555" b="9275"/>
          <a:stretch/>
        </p:blipFill>
        <p:spPr>
          <a:xfrm rot="16200000">
            <a:off x="7381280" y="2790783"/>
            <a:ext cx="194038" cy="232420"/>
          </a:xfrm>
          <a:prstGeom prst="rect">
            <a:avLst/>
          </a:prstGeom>
        </p:spPr>
      </p:pic>
      <p:cxnSp>
        <p:nvCxnSpPr>
          <p:cNvPr id="212" name="Straight Connector 211"/>
          <p:cNvCxnSpPr>
            <a:stCxn id="209" idx="1"/>
            <a:endCxn id="210" idx="3"/>
          </p:cNvCxnSpPr>
          <p:nvPr/>
        </p:nvCxnSpPr>
        <p:spPr>
          <a:xfrm flipH="1">
            <a:off x="6238619" y="3029438"/>
            <a:ext cx="679950" cy="195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6002215" y="2788138"/>
            <a:ext cx="205152" cy="214923"/>
            <a:chOff x="5822462" y="1318846"/>
            <a:chExt cx="1514229" cy="1279769"/>
          </a:xfrm>
        </p:grpSpPr>
        <p:sp>
          <p:nvSpPr>
            <p:cNvPr id="214" name="Rounded Rectangle 213"/>
            <p:cNvSpPr/>
            <p:nvPr/>
          </p:nvSpPr>
          <p:spPr>
            <a:xfrm>
              <a:off x="5822462" y="1318846"/>
              <a:ext cx="1514229" cy="127976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ight Arrow 214"/>
            <p:cNvSpPr/>
            <p:nvPr/>
          </p:nvSpPr>
          <p:spPr>
            <a:xfrm>
              <a:off x="6535615" y="1367692"/>
              <a:ext cx="732693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ight Arrow 215"/>
            <p:cNvSpPr/>
            <p:nvPr/>
          </p:nvSpPr>
          <p:spPr>
            <a:xfrm>
              <a:off x="6531713" y="1910863"/>
              <a:ext cx="736596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ight Arrow 216"/>
            <p:cNvSpPr/>
            <p:nvPr/>
          </p:nvSpPr>
          <p:spPr>
            <a:xfrm rot="10800000">
              <a:off x="5892796" y="1535725"/>
              <a:ext cx="76981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ight Arrow 217"/>
            <p:cNvSpPr/>
            <p:nvPr/>
          </p:nvSpPr>
          <p:spPr>
            <a:xfrm rot="10800000">
              <a:off x="5908426" y="2069126"/>
              <a:ext cx="754189" cy="46892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2813538" y="1975344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/>
              <a:t>ControlHub</a:t>
            </a:r>
            <a:endParaRPr lang="en-US" sz="1400" dirty="0"/>
          </a:p>
        </p:txBody>
      </p:sp>
      <p:cxnSp>
        <p:nvCxnSpPr>
          <p:cNvPr id="223" name="Straight Connector 222"/>
          <p:cNvCxnSpPr>
            <a:stCxn id="219" idx="2"/>
            <a:endCxn id="42" idx="2"/>
          </p:cNvCxnSpPr>
          <p:nvPr/>
        </p:nvCxnSpPr>
        <p:spPr>
          <a:xfrm>
            <a:off x="3258038" y="2373923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515343" y="1733063"/>
            <a:ext cx="1096100" cy="73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72000" bIns="0" rtlCol="0" anchor="t"/>
          <a:lstStyle/>
          <a:p>
            <a:pPr algn="ctr"/>
            <a:r>
              <a:rPr lang="en-US" sz="1400" dirty="0" smtClean="0"/>
              <a:t>Bridge PC</a:t>
            </a:r>
            <a:endParaRPr lang="en-US" dirty="0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418945" y="1762370"/>
            <a:ext cx="153423" cy="166077"/>
          </a:xfrm>
          <a:prstGeom prst="rect">
            <a:avLst/>
          </a:prstGeom>
        </p:spPr>
      </p:pic>
      <p:sp>
        <p:nvSpPr>
          <p:cNvPr id="228" name="Rectangle 227"/>
          <p:cNvSpPr/>
          <p:nvPr/>
        </p:nvSpPr>
        <p:spPr>
          <a:xfrm>
            <a:off x="4616939" y="1951897"/>
            <a:ext cx="889000" cy="398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/>
              <a:t>ControlHub</a:t>
            </a:r>
            <a:endParaRPr lang="en-US" sz="1400" dirty="0"/>
          </a:p>
        </p:txBody>
      </p:sp>
      <p:cxnSp>
        <p:nvCxnSpPr>
          <p:cNvPr id="229" name="Straight Connector 228"/>
          <p:cNvCxnSpPr>
            <a:stCxn id="228" idx="2"/>
            <a:endCxn id="226" idx="2"/>
          </p:cNvCxnSpPr>
          <p:nvPr/>
        </p:nvCxnSpPr>
        <p:spPr>
          <a:xfrm>
            <a:off x="5061439" y="2350476"/>
            <a:ext cx="1954" cy="117231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0" idx="1"/>
          </p:cNvCxnSpPr>
          <p:nvPr/>
        </p:nvCxnSpPr>
        <p:spPr>
          <a:xfrm flipH="1">
            <a:off x="4962769" y="3031395"/>
            <a:ext cx="504088" cy="114297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55" idx="1"/>
          </p:cNvCxnSpPr>
          <p:nvPr/>
        </p:nvCxnSpPr>
        <p:spPr>
          <a:xfrm flipH="1" flipV="1">
            <a:off x="4806461" y="3653692"/>
            <a:ext cx="664304" cy="47576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354016" y="5181606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/>
          <p:cNvSpPr/>
          <p:nvPr/>
        </p:nvSpPr>
        <p:spPr>
          <a:xfrm>
            <a:off x="1436077" y="5322282"/>
            <a:ext cx="713154" cy="429847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</a:t>
            </a:r>
            <a:endParaRPr lang="en-US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2290838" y="5228492"/>
            <a:ext cx="153423" cy="166077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2711939" y="5171837"/>
            <a:ext cx="1141038" cy="701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/>
          <p:cNvSpPr/>
          <p:nvPr/>
        </p:nvSpPr>
        <p:spPr>
          <a:xfrm>
            <a:off x="2794000" y="5312513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DNS</a:t>
            </a:r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3648761" y="5218723"/>
            <a:ext cx="153423" cy="166077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4210539" y="5380896"/>
            <a:ext cx="713154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RARP</a:t>
            </a:r>
            <a:endParaRPr lang="en-US" dirty="0"/>
          </a:p>
        </p:txBody>
      </p:sp>
      <p:pic>
        <p:nvPicPr>
          <p:cNvPr id="246" name="Picture 245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5065300" y="5218723"/>
            <a:ext cx="153423" cy="166077"/>
          </a:xfrm>
          <a:prstGeom prst="rect">
            <a:avLst/>
          </a:prstGeom>
        </p:spPr>
      </p:pic>
      <p:sp>
        <p:nvSpPr>
          <p:cNvPr id="247" name="TextBox 246"/>
          <p:cNvSpPr txBox="1"/>
          <p:nvPr/>
        </p:nvSpPr>
        <p:spPr>
          <a:xfrm>
            <a:off x="5502028" y="3216032"/>
            <a:ext cx="9476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248" name="Straight Connector 247"/>
          <p:cNvCxnSpPr>
            <a:endCxn id="238" idx="0"/>
          </p:cNvCxnSpPr>
          <p:nvPr/>
        </p:nvCxnSpPr>
        <p:spPr>
          <a:xfrm flipH="1">
            <a:off x="1924535" y="3888154"/>
            <a:ext cx="1113696" cy="1293452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endCxn id="241" idx="0"/>
          </p:cNvCxnSpPr>
          <p:nvPr/>
        </p:nvCxnSpPr>
        <p:spPr>
          <a:xfrm flipH="1">
            <a:off x="3282458" y="3966308"/>
            <a:ext cx="136773" cy="120552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122" idx="0"/>
          </p:cNvCxnSpPr>
          <p:nvPr/>
        </p:nvCxnSpPr>
        <p:spPr>
          <a:xfrm>
            <a:off x="4034692" y="4034692"/>
            <a:ext cx="657469" cy="111760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603630" y="5406296"/>
            <a:ext cx="795215" cy="4298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/>
              <a:t>IPMI</a:t>
            </a:r>
          </a:p>
          <a:p>
            <a:pPr algn="ctr"/>
            <a:r>
              <a:rPr lang="en-US" sz="1600" dirty="0" smtClean="0"/>
              <a:t>daemon</a:t>
            </a:r>
            <a:endParaRPr lang="en-US" sz="1600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3"/>
          <a:srcRect l="4188" t="28461" r="79231" b="53590"/>
          <a:stretch/>
        </p:blipFill>
        <p:spPr>
          <a:xfrm>
            <a:off x="6458392" y="5263661"/>
            <a:ext cx="153423" cy="166077"/>
          </a:xfrm>
          <a:prstGeom prst="rect">
            <a:avLst/>
          </a:prstGeom>
        </p:spPr>
      </p:pic>
      <p:cxnSp>
        <p:nvCxnSpPr>
          <p:cNvPr id="268" name="Straight Connector 267"/>
          <p:cNvCxnSpPr>
            <a:endCxn id="121" idx="0"/>
          </p:cNvCxnSpPr>
          <p:nvPr/>
        </p:nvCxnSpPr>
        <p:spPr>
          <a:xfrm>
            <a:off x="4542692" y="3888154"/>
            <a:ext cx="1542561" cy="127977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38" idx="0"/>
            <a:endCxn id="239" idx="0"/>
          </p:cNvCxnSpPr>
          <p:nvPr/>
        </p:nvCxnSpPr>
        <p:spPr>
          <a:xfrm flipH="1">
            <a:off x="1792654" y="5181606"/>
            <a:ext cx="131881" cy="140676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41" idx="0"/>
            <a:endCxn id="242" idx="0"/>
          </p:cNvCxnSpPr>
          <p:nvPr/>
        </p:nvCxnSpPr>
        <p:spPr>
          <a:xfrm flipH="1">
            <a:off x="3150577" y="5171837"/>
            <a:ext cx="131881" cy="140676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22" idx="0"/>
            <a:endCxn id="245" idx="0"/>
          </p:cNvCxnSpPr>
          <p:nvPr/>
        </p:nvCxnSpPr>
        <p:spPr>
          <a:xfrm flipH="1">
            <a:off x="4567116" y="5152294"/>
            <a:ext cx="125045" cy="22860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21" idx="0"/>
            <a:endCxn id="266" idx="0"/>
          </p:cNvCxnSpPr>
          <p:nvPr/>
        </p:nvCxnSpPr>
        <p:spPr>
          <a:xfrm flipH="1">
            <a:off x="6001238" y="5167926"/>
            <a:ext cx="84015" cy="23837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stock-illustration-14032169-simple-avatar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8169" r="49576" b="66122"/>
          <a:stretch/>
        </p:blipFill>
        <p:spPr>
          <a:xfrm>
            <a:off x="6144847" y="1724393"/>
            <a:ext cx="459153" cy="534036"/>
          </a:xfrm>
          <a:prstGeom prst="rect">
            <a:avLst/>
          </a:prstGeom>
        </p:spPr>
      </p:pic>
      <p:cxnSp>
        <p:nvCxnSpPr>
          <p:cNvPr id="101" name="Straight Arrow Connector 100"/>
          <p:cNvCxnSpPr>
            <a:stCxn id="100" idx="2"/>
          </p:cNvCxnSpPr>
          <p:nvPr/>
        </p:nvCxnSpPr>
        <p:spPr>
          <a:xfrm flipH="1">
            <a:off x="5852738" y="2258429"/>
            <a:ext cx="521686" cy="48477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0"/>
            <a:endCxn id="239" idx="2"/>
          </p:cNvCxnSpPr>
          <p:nvPr/>
        </p:nvCxnSpPr>
        <p:spPr>
          <a:xfrm flipH="1" flipV="1">
            <a:off x="1792654" y="5752129"/>
            <a:ext cx="4916" cy="51104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77002" y="1758465"/>
            <a:ext cx="9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On-call expert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68975" y="6263175"/>
            <a:ext cx="2377831" cy="536211"/>
            <a:chOff x="2887790" y="6263175"/>
            <a:chExt cx="2377831" cy="536211"/>
          </a:xfrm>
        </p:grpSpPr>
        <p:pic>
          <p:nvPicPr>
            <p:cNvPr id="103" name="Picture 102" descr="stock-illustration-14032169-simple-avatars.jp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82" t="8169" r="29166" b="66122"/>
            <a:stretch/>
          </p:blipFill>
          <p:spPr>
            <a:xfrm>
              <a:off x="2911231" y="6263175"/>
              <a:ext cx="410308" cy="534036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2887790" y="6276166"/>
              <a:ext cx="2377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System administrator </a:t>
              </a:r>
            </a:p>
            <a:p>
              <a:pPr algn="ctr"/>
              <a:r>
                <a:rPr lang="en-US" sz="1400" dirty="0" smtClean="0"/>
                <a:t>(or script)</a:t>
              </a:r>
              <a:endParaRPr lang="en-US" sz="1400" dirty="0"/>
            </a:p>
          </p:txBody>
        </p:sp>
      </p:grpSp>
      <p:pic>
        <p:nvPicPr>
          <p:cNvPr id="111" name="Picture 110" descr="stock-illustration-14032169-simple-avatar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8169" r="49576" b="66122"/>
          <a:stretch/>
        </p:blipFill>
        <p:spPr>
          <a:xfrm>
            <a:off x="748324" y="6253406"/>
            <a:ext cx="459153" cy="53403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181710" y="6248403"/>
            <a:ext cx="98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On-call expert</a:t>
            </a:r>
            <a:endParaRPr lang="en-US" sz="1400" dirty="0"/>
          </a:p>
        </p:txBody>
      </p:sp>
      <p:cxnSp>
        <p:nvCxnSpPr>
          <p:cNvPr id="120" name="Straight Arrow Connector 119"/>
          <p:cNvCxnSpPr>
            <a:stCxn id="111" idx="3"/>
            <a:endCxn id="110" idx="1"/>
          </p:cNvCxnSpPr>
          <p:nvPr/>
        </p:nvCxnSpPr>
        <p:spPr>
          <a:xfrm>
            <a:off x="1207477" y="6520424"/>
            <a:ext cx="361498" cy="17352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4309</TotalTime>
  <Words>572</Words>
  <Application>Microsoft Office PowerPoint</Application>
  <PresentationFormat>On-screen Show (4:3)</PresentationFormat>
  <Paragraphs>279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145</cp:revision>
  <dcterms:created xsi:type="dcterms:W3CDTF">2013-03-07T13:07:17Z</dcterms:created>
  <dcterms:modified xsi:type="dcterms:W3CDTF">2013-04-16T22:31:24Z</dcterms:modified>
</cp:coreProperties>
</file>