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aggregate, humans generally have a higher DRI score than LLMs.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 looking across cases, humans significantly outperform LLMs in most case studies.</a:t>
            </a:r>
          </a:p>
          <a:p>
            <a:pPr/>
          </a:p>
          <a:p>
            <a:pPr/>
            <a:r>
              <a:t>Blue triangles: statistically significant differences</a:t>
            </a:r>
          </a:p>
          <a:p>
            <a:pPr/>
            <a:r>
              <a:t>Above 0: Humans outperform LLMs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found evidence that some LLMs, on average, underperform humans interns of DRI. But we did not find a significant difference between humans and most LLMs.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Consistency is correlated with DRI performance.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found a non-random difference between reasoners and non-reasoners in terms of consistency.</a:t>
            </a:r>
          </a:p>
          <a:p>
            <a:pPr/>
          </a:p>
          <a:p>
            <a:pPr/>
            <a:r>
              <a:t>Consistency is important if we want to use LLMs in real-world deliberations.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no difference between reasoners and non-reasoners in terms of their deliberative reasoning capacity.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reasoning models are more performant than their non-reasoning counterparts (e.g., grok-3-mini models), while others are not (e.g., claude-sonnet)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Veri &amp; Umbelino (2025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Veri &amp; Umbelino (2025)</a:t>
            </a:r>
          </a:p>
        </p:txBody>
      </p:sp>
      <p:sp>
        <p:nvSpPr>
          <p:cNvPr id="172" name="DRI LLM vs. Huma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DRI LLM vs. Humans</a:t>
            </a:r>
          </a:p>
        </p:txBody>
      </p:sp>
      <p:sp>
        <p:nvSpPr>
          <p:cNvPr id="173" name="Human-AI Collaboration in Deliberation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Human-AI Collaboration in Deliberation</a:t>
            </a:r>
          </a:p>
          <a:p>
            <a:pPr/>
            <a:r>
              <a:t>Evaluating LLMs Against Human Collective Wisdom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book4.png" descr="book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54551" y="3176031"/>
            <a:ext cx="20674898" cy="10337449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We found inconsistency across models"/>
          <p:cNvSpPr txBox="1"/>
          <p:nvPr>
            <p:ph type="title" idx="4294967295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We found inconsistency across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1. LLMs are promising for emulating human reasoning…"/>
          <p:cNvSpPr txBox="1"/>
          <p:nvPr>
            <p:ph type="title"/>
          </p:nvPr>
        </p:nvSpPr>
        <p:spPr>
          <a:xfrm>
            <a:off x="1206498" y="2432389"/>
            <a:ext cx="21971004" cy="8851222"/>
          </a:xfrm>
          <a:prstGeom prst="rect">
            <a:avLst/>
          </a:prstGeom>
        </p:spPr>
        <p:txBody>
          <a:bodyPr/>
          <a:lstStyle/>
          <a:p>
            <a:pPr/>
            <a:r>
              <a:t>1. LLMs are promising for emulating human reasoning</a:t>
            </a:r>
          </a:p>
          <a:p>
            <a:pPr/>
          </a:p>
          <a:p>
            <a:pPr/>
            <a:r>
              <a:t>2. Reasoning models do not seem to reason deliberatively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RI Surv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DRI Survey</a:t>
            </a:r>
          </a:p>
        </p:txBody>
      </p:sp>
      <p:sp>
        <p:nvSpPr>
          <p:cNvPr id="217" name="example statem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 statements</a:t>
            </a:r>
          </a:p>
        </p:txBody>
      </p:sp>
      <p:sp>
        <p:nvSpPr>
          <p:cNvPr id="218" name="Considerations [Likert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072588">
              <a:spcBef>
                <a:spcPts val="3800"/>
              </a:spcBef>
              <a:buSzTx/>
              <a:buNone/>
              <a:defRPr b="1" sz="4080"/>
            </a:pPr>
            <a:r>
              <a:t>Considerations [Likert]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It is certain that climate change exists.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Biodiversity is declining worldwide.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If Switzerland reduces its greenhouse gas emissions, it won't make any difference.</a:t>
            </a:r>
          </a:p>
          <a:p>
            <a:pPr marL="0" indent="0" defTabSz="2072588">
              <a:spcBef>
                <a:spcPts val="3800"/>
              </a:spcBef>
              <a:buSzTx/>
              <a:buNone/>
              <a:defRPr b="1" sz="4080"/>
            </a:pPr>
            <a:r>
              <a:t>Policy Preferences [Ranked]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Leave the policy settings as they are.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Policies that emphasize economic growth over climate change adaptation or mitigation.</a:t>
            </a:r>
          </a:p>
          <a:p>
            <a:pPr marL="518160" indent="-518160" defTabSz="2072588">
              <a:spcBef>
                <a:spcPts val="3800"/>
              </a:spcBef>
              <a:defRPr sz="4080"/>
            </a:pPr>
            <a:r>
              <a:t>Adaptation policies and expenditure. Planning controls and emergency response programs.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om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Prompts</a:t>
            </a:r>
          </a:p>
        </p:txBody>
      </p:sp>
      <p:sp>
        <p:nvSpPr>
          <p:cNvPr id="221" name="for collecting LLM DRI survey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 collecting LLM DRI survey data</a:t>
            </a:r>
          </a:p>
        </p:txBody>
      </p:sp>
      <p:sp>
        <p:nvSpPr>
          <p:cNvPr id="222" name="PROMPT_C = &quot;&quot;&quot;## Instructions:…"/>
          <p:cNvSpPr txBox="1"/>
          <p:nvPr/>
        </p:nvSpPr>
        <p:spPr>
          <a:xfrm>
            <a:off x="1231408" y="3538734"/>
            <a:ext cx="10463502" cy="95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PROMPT_C = """## Instructions: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Rate each of the {0} [Considerations] below from 1 to {1}, where 1 is strongly \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disagree and {1} is strongly agree.{2}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In your response, return an ordered list of {0} ratings as integers, one rating \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per line following the format in the [Example output].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Your response must have exactly {0} lines in total.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Do NOT include any additional text in your response.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[Example output]: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1. 1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2. 4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3. 6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4. 3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[Considerations]: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"""</a:t>
            </a:r>
          </a:p>
        </p:txBody>
      </p:sp>
      <p:sp>
        <p:nvSpPr>
          <p:cNvPr id="223" name="PROMPT_P = &quot;&quot;&quot;## Instructions:…"/>
          <p:cNvSpPr txBox="1"/>
          <p:nvPr/>
        </p:nvSpPr>
        <p:spPr>
          <a:xfrm>
            <a:off x="12728160" y="3538734"/>
            <a:ext cx="10463502" cy="957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PROMPT_P = """## Instructions: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Based on your previous ratings, rank the {0} [Policies] listed below from 1 to {0}, \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 1 represents the option you support the most and {0} the option you support the least.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In your response, return an ordered list of {0} ranks as integers, one rank per line \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following the format in the [Example output].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Your response must have exactly {0} lines in total.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- Do NOT include any additional text in your response.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[Example output]: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1. 4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2. 1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3. 3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4. 2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 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[Policies]:</a:t>
            </a:r>
          </a:p>
          <a:p>
            <a:pPr algn="just" defTabSz="457200">
              <a:lnSpc>
                <a:spcPts val="49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"""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ter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Iterations</a:t>
            </a:r>
          </a:p>
        </p:txBody>
      </p:sp>
      <p:sp>
        <p:nvSpPr>
          <p:cNvPr id="226" name="we collected 5-30 survey responses for each LL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we collected 5-30 survey responses for each LLM</a:t>
            </a:r>
          </a:p>
        </p:txBody>
      </p:sp>
      <p:pic>
        <p:nvPicPr>
          <p:cNvPr id="22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9539" y="5126714"/>
            <a:ext cx="4954518" cy="4954519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for each iteration, we asked LLMs to:…"/>
          <p:cNvSpPr txBox="1"/>
          <p:nvPr/>
        </p:nvSpPr>
        <p:spPr>
          <a:xfrm>
            <a:off x="7776350" y="5963252"/>
            <a:ext cx="13194691" cy="3281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each iteration, we asked LLMs to:</a:t>
            </a:r>
          </a:p>
          <a:p>
            <a:pPr marL="889000" indent="-889000">
              <a:buSzPct val="100000"/>
              <a:buAutoNum type="arabicPeriod" startAt="1"/>
            </a:pPr>
            <a:r>
              <a:t>Rate these </a:t>
            </a:r>
            <a:r>
              <a:rPr b="1"/>
              <a:t>considerations</a:t>
            </a:r>
            <a:r>
              <a:t>…</a:t>
            </a:r>
          </a:p>
          <a:p>
            <a:pPr marL="889000" indent="-889000">
              <a:buSzPct val="100000"/>
              <a:buAutoNum type="arabicPeriod" startAt="1"/>
            </a:pPr>
            <a:r>
              <a:t>Based on your ratings, rank these </a:t>
            </a:r>
            <a:r>
              <a:rPr b="1"/>
              <a:t>policies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ronbach’s Alph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Cronbach’s Alpha</a:t>
            </a:r>
          </a:p>
        </p:txBody>
      </p:sp>
      <p:sp>
        <p:nvSpPr>
          <p:cNvPr id="231" name="measure of LLM’s internal reliabil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measure of LLM’s internal reliability</a:t>
            </a:r>
          </a:p>
        </p:txBody>
      </p:sp>
      <p:pic>
        <p:nvPicPr>
          <p:cNvPr id="23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0760" y="5239467"/>
            <a:ext cx="12842377" cy="5941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. LLMs are promising for emulating human reaso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LLMs are promising for emulating human reasoning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CSCW5.png" descr="CSCW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3284" y="3241322"/>
            <a:ext cx="20777432" cy="1038871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Humans generally outperform LLMs"/>
          <p:cNvSpPr txBox="1"/>
          <p:nvPr>
            <p:ph type="title" idx="4294967295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Humans generally outperform LLMs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CSCW4.png" descr="CSCW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7819" y="3362416"/>
            <a:ext cx="20768362" cy="1038418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Humans outperform LLMs across cases"/>
          <p:cNvSpPr txBox="1"/>
          <p:nvPr>
            <p:ph type="title" idx="4294967295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Humans outperform LLMs across cases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CSCW3.png" descr="CSCW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892" y="2872488"/>
            <a:ext cx="21748216" cy="1087410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Most LLMs perform as well as humans"/>
          <p:cNvSpPr txBox="1"/>
          <p:nvPr>
            <p:ph type="title" idx="4294967295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Most LLMs perform as well as humans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2. Reasoning models do not seem to reason deliberative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Reasoning models do not seem to reason deliberatively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book1.png" descr="book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5761" y="3057306"/>
            <a:ext cx="20772478" cy="1038623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onsistency is correlated with DRI"/>
          <p:cNvSpPr txBox="1"/>
          <p:nvPr>
            <p:ph type="title" idx="4294967295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Consistency is correlated with DRI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book2.png" descr="book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8571" y="3226479"/>
            <a:ext cx="21086858" cy="1054343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asoners are more consistent than non-reasoners"/>
          <p:cNvSpPr txBox="1"/>
          <p:nvPr>
            <p:ph type="title" idx="4294967295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>
            <a:lvl1pPr defTabSz="2072588">
              <a:defRPr spc="-144" sz="7225"/>
            </a:lvl1pPr>
          </a:lstStyle>
          <a:p>
            <a:pPr/>
            <a:r>
              <a:t>Reasoners are more consistent than non-reasoners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book3.png" descr="book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4184" y="3152028"/>
            <a:ext cx="21375632" cy="1068781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We found no difference in terms of DRI"/>
          <p:cNvSpPr txBox="1"/>
          <p:nvPr>
            <p:ph type="title" idx="4294967295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We found no difference in terms of DRI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