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db68e6e6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31db68e6e6f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db68e6e6f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1db68e6e6f_4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db68e6e6f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31db68e6e6f_4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38550" y="185850"/>
            <a:ext cx="70254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600"/>
              <a:buFont typeface="Verdana"/>
              <a:buNone/>
            </a:pPr>
            <a:r>
              <a:rPr b="1" i="0" lang="pt-BR" sz="1600" u="none" cap="none" strike="noStrike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INTEGRANTES</a:t>
            </a:r>
            <a:endParaRPr b="1" i="0" sz="1600" u="none" cap="none" strike="noStrike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600"/>
              <a:buFont typeface="Verdana"/>
              <a:buNone/>
            </a:pPr>
            <a:r>
              <a:t/>
            </a:r>
            <a:endParaRPr b="1" i="0" sz="1500" u="none" cap="none" strike="noStrike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Gabriel Carvalho dos Santos - 821159957 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Gustavo Mendes de Lima - 821139542 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Lucas Rodrigues Santos - 823124699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Matheus dos Santos de Souza - 821133576 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38549" y="2342526"/>
            <a:ext cx="18669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600"/>
              <a:buFont typeface="Verdana"/>
              <a:buNone/>
            </a:pPr>
            <a:r>
              <a:rPr b="1" i="0" lang="pt-BR" sz="1500" u="none" cap="none" strike="noStrike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UC</a:t>
            </a:r>
            <a:endParaRPr b="1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GESTÃO E QUALIDADE DE SOFTWARE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Verdana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58700" y="562504"/>
            <a:ext cx="822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rgbClr val="A9BE01"/>
                </a:solidFill>
              </a:rPr>
              <a:t>Gestão de Configuração de Software</a:t>
            </a:r>
            <a:endParaRPr b="1" sz="2100">
              <a:solidFill>
                <a:srgbClr val="A9BE0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A9BE0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t/>
            </a:r>
            <a:endParaRPr b="1" sz="2100">
              <a:solidFill>
                <a:srgbClr val="A9BE01"/>
              </a:solidFill>
            </a:endParaRPr>
          </a:p>
        </p:txBody>
      </p:sp>
      <p:cxnSp>
        <p:nvCxnSpPr>
          <p:cNvPr id="134" name="Google Shape;134;p23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54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23"/>
          <p:cNvSpPr txBox="1"/>
          <p:nvPr/>
        </p:nvSpPr>
        <p:spPr>
          <a:xfrm>
            <a:off x="458767" y="1420885"/>
            <a:ext cx="8310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604325" y="1074675"/>
            <a:ext cx="7953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6731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63D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b="1" lang="pt-BR" sz="1700">
                <a:solidFill>
                  <a:schemeClr val="dk1"/>
                </a:solidFill>
              </a:rPr>
              <a:t>Controle de Versão: </a:t>
            </a:r>
            <a:r>
              <a:rPr lang="pt-BR" sz="1700">
                <a:solidFill>
                  <a:schemeClr val="dk1"/>
                </a:solidFill>
              </a:rPr>
              <a:t>O sistema usará Git para gerenciamento de código.</a:t>
            </a:r>
            <a:endParaRPr sz="17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b="1" lang="pt-BR" sz="1700">
                <a:solidFill>
                  <a:schemeClr val="dk1"/>
                </a:solidFill>
              </a:rPr>
              <a:t>Gestão de Configuração</a:t>
            </a:r>
            <a:r>
              <a:rPr lang="pt-BR" sz="1700">
                <a:solidFill>
                  <a:schemeClr val="dk1"/>
                </a:solidFill>
              </a:rPr>
              <a:t>: Ferramentas GitHub Actions para integração contínua e entrega contínua.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363D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2137363" y="668110"/>
            <a:ext cx="48693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600"/>
              <a:buFont typeface="Verdana"/>
              <a:buNone/>
            </a:pPr>
            <a:r>
              <a:rPr b="1" i="0" lang="pt-BR" sz="3600" u="none" cap="none" strike="noStrike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Muito obrigado!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8700" y="963454"/>
            <a:ext cx="822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rPr b="1" lang="pt-BR" sz="21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Sistema aprova </a:t>
            </a:r>
            <a:r>
              <a:rPr b="1" lang="pt-BR" sz="21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rápido</a:t>
            </a:r>
            <a:r>
              <a:rPr b="1" lang="pt-BR" sz="21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(SISAR)</a:t>
            </a:r>
            <a:endParaRPr sz="2100"/>
          </a:p>
        </p:txBody>
      </p:sp>
      <p:cxnSp>
        <p:nvCxnSpPr>
          <p:cNvPr id="67" name="Google Shape;67;p15"/>
          <p:cNvCxnSpPr/>
          <p:nvPr/>
        </p:nvCxnSpPr>
        <p:spPr>
          <a:xfrm>
            <a:off x="458730" y="1359281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54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15"/>
          <p:cNvSpPr txBox="1"/>
          <p:nvPr/>
        </p:nvSpPr>
        <p:spPr>
          <a:xfrm>
            <a:off x="458729" y="1408904"/>
            <a:ext cx="8310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1600" u="none" cap="none" strike="noStrike">
                <a:solidFill>
                  <a:schemeClr val="dk1"/>
                </a:solidFill>
              </a:rPr>
              <a:t>O SISAR é um sistema desenvolvido para agilizar o gerenciamento de processos relacionados a construções urbanas na cidade de São Paulo. Seu objetivo é reduzir o tempo de avaliação dos processos, armazenando informações de maneira centralizada e facilitando o acesso rápido aos dados. O sistema gera automaticamente reuniões entre técnicos, com base nas datas inseridas por eles, e também gera relatórios mensais com o resultado das aprovações e reprovações. Dessa forma, o SISAR contribui para uma gestão mais eficiente, organizada e transparente dos processos urbanos, permitindo decisões mais rápidas e eficazes.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8700" y="562529"/>
            <a:ext cx="8226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rPr b="1" lang="pt-BR" sz="2100">
                <a:solidFill>
                  <a:srgbClr val="A9BE01"/>
                </a:solidFill>
              </a:rPr>
              <a:t>Cronograma de atividades: </a:t>
            </a:r>
            <a:endParaRPr b="1" sz="2100">
              <a:solidFill>
                <a:srgbClr val="A9BE01"/>
              </a:solidFill>
            </a:endParaRPr>
          </a:p>
        </p:txBody>
      </p:sp>
      <p:cxnSp>
        <p:nvCxnSpPr>
          <p:cNvPr id="74" name="Google Shape;74;p16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54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6"/>
          <p:cNvSpPr txBox="1"/>
          <p:nvPr/>
        </p:nvSpPr>
        <p:spPr>
          <a:xfrm>
            <a:off x="4058700" y="1246000"/>
            <a:ext cx="10266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325" y="1466651"/>
            <a:ext cx="8054350" cy="237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58700" y="554005"/>
            <a:ext cx="8226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rPr b="1" lang="pt-BR" sz="210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Planejamento de testes de software</a:t>
            </a:r>
            <a:endParaRPr sz="2100"/>
          </a:p>
        </p:txBody>
      </p:sp>
      <p:cxnSp>
        <p:nvCxnSpPr>
          <p:cNvPr id="82" name="Google Shape;82;p17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54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17"/>
          <p:cNvSpPr txBox="1"/>
          <p:nvPr/>
        </p:nvSpPr>
        <p:spPr>
          <a:xfrm>
            <a:off x="520000" y="1114550"/>
            <a:ext cx="75600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00" y="1254250"/>
            <a:ext cx="7943849" cy="27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58700" y="506878"/>
            <a:ext cx="8226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rgbClr val="A9BE01"/>
                </a:solidFill>
              </a:rPr>
              <a:t>Planejamento de testes</a:t>
            </a:r>
            <a:endParaRPr b="1" sz="2100">
              <a:solidFill>
                <a:srgbClr val="A9BE01"/>
              </a:solidFill>
            </a:endParaRPr>
          </a:p>
        </p:txBody>
      </p:sp>
      <p:cxnSp>
        <p:nvCxnSpPr>
          <p:cNvPr id="90" name="Google Shape;90;p18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55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8"/>
          <p:cNvSpPr txBox="1"/>
          <p:nvPr/>
        </p:nvSpPr>
        <p:spPr>
          <a:xfrm>
            <a:off x="458767" y="1420885"/>
            <a:ext cx="8310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04325" y="1074675"/>
            <a:ext cx="79530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6731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</a:rPr>
              <a:t>Escopo; </a:t>
            </a:r>
            <a:r>
              <a:rPr lang="pt-BR" sz="1500">
                <a:solidFill>
                  <a:schemeClr val="dk1"/>
                </a:solidFill>
              </a:rPr>
              <a:t>Agilizar o gerenciamento de processos relacionados a construções urbanas, melhorando a eficiência na avaliação e aprovação de projetos.</a:t>
            </a:r>
            <a:endParaRPr sz="1500">
              <a:solidFill>
                <a:schemeClr val="dk1"/>
              </a:solidFill>
            </a:endParaRPr>
          </a:p>
          <a:p>
            <a:pPr indent="0" lvl="0" marL="0" marR="6731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6731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</a:rPr>
              <a:t>Objetivos; </a:t>
            </a:r>
            <a:r>
              <a:rPr lang="pt-BR" sz="1500">
                <a:solidFill>
                  <a:schemeClr val="dk1"/>
                </a:solidFill>
              </a:rPr>
              <a:t>Agilizar o Gerenciamento de Processos Urbanos, Automatizar Reuniões Técnicas, Gerar Relatórios de Desempenho e Promover uma Gestão Eficiente e Transparente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58700" y="506878"/>
            <a:ext cx="8226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rgbClr val="A9BE01"/>
                </a:solidFill>
              </a:rPr>
              <a:t>Planejamento de testes</a:t>
            </a:r>
            <a:endParaRPr b="1" sz="2100">
              <a:solidFill>
                <a:srgbClr val="A9BE01"/>
              </a:solidFill>
            </a:endParaRPr>
          </a:p>
        </p:txBody>
      </p:sp>
      <p:cxnSp>
        <p:nvCxnSpPr>
          <p:cNvPr id="98" name="Google Shape;98;p19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55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9"/>
          <p:cNvSpPr txBox="1"/>
          <p:nvPr/>
        </p:nvSpPr>
        <p:spPr>
          <a:xfrm>
            <a:off x="458767" y="1420885"/>
            <a:ext cx="8310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604325" y="1074675"/>
            <a:ext cx="79530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6731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</a:rPr>
              <a:t>Alguns </a:t>
            </a:r>
            <a:r>
              <a:rPr b="1" lang="pt-BR" sz="1600">
                <a:solidFill>
                  <a:schemeClr val="dk1"/>
                </a:solidFill>
              </a:rPr>
              <a:t>principais</a:t>
            </a:r>
            <a:r>
              <a:rPr b="1" lang="pt-BR" sz="1600">
                <a:solidFill>
                  <a:schemeClr val="dk1"/>
                </a:solidFill>
              </a:rPr>
              <a:t> requisitos a serem testados: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RF001 - Recepção de Processos;</a:t>
            </a:r>
            <a:r>
              <a:rPr lang="pt-BR" sz="1500">
                <a:solidFill>
                  <a:srgbClr val="363D87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garantir que todos os dados sejam registrados corretamente.</a:t>
            </a:r>
            <a:endParaRPr sz="1800">
              <a:solidFill>
                <a:srgbClr val="363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500">
                <a:solidFill>
                  <a:srgbClr val="363D87"/>
                </a:solidFill>
              </a:rPr>
            </a:br>
            <a:r>
              <a:rPr lang="pt-BR" sz="1500">
                <a:solidFill>
                  <a:schemeClr val="dk1"/>
                </a:solidFill>
              </a:rPr>
              <a:t>RF002 - Verificação de Admissibilidade;</a:t>
            </a:r>
            <a:r>
              <a:rPr lang="pt-BR" sz="1500">
                <a:solidFill>
                  <a:srgbClr val="363D87"/>
                </a:solidFill>
              </a:rPr>
              <a:t> </a:t>
            </a:r>
            <a:r>
              <a:rPr lang="pt-BR" sz="1500">
                <a:solidFill>
                  <a:schemeClr val="dk1"/>
                </a:solidFill>
              </a:rPr>
              <a:t>verificar</a:t>
            </a:r>
            <a:r>
              <a:rPr lang="pt-BR" sz="1700">
                <a:solidFill>
                  <a:srgbClr val="363D87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se o processo é admissível ou inadmissível</a:t>
            </a:r>
            <a:endParaRPr sz="1800">
              <a:solidFill>
                <a:srgbClr val="363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63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RF003 - Análise do Processo.</a:t>
            </a:r>
            <a:r>
              <a:rPr lang="pt-BR">
                <a:solidFill>
                  <a:schemeClr val="dk1"/>
                </a:solidFill>
              </a:rPr>
              <a:t>Verificar se o processo é enviado corretamente para análise e se a avaliação é registrada corretamente.</a:t>
            </a:r>
            <a:endParaRPr b="1" sz="2300">
              <a:solidFill>
                <a:srgbClr val="363D8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58700" y="506878"/>
            <a:ext cx="8226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rgbClr val="A9BE01"/>
                </a:solidFill>
              </a:rPr>
              <a:t>Planejamento de testes</a:t>
            </a:r>
            <a:endParaRPr b="1" sz="2100">
              <a:solidFill>
                <a:srgbClr val="A9BE01"/>
              </a:solidFill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55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0"/>
          <p:cNvSpPr txBox="1"/>
          <p:nvPr/>
        </p:nvSpPr>
        <p:spPr>
          <a:xfrm>
            <a:off x="458767" y="1420885"/>
            <a:ext cx="8310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604325" y="1074675"/>
            <a:ext cx="79530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</a:rPr>
              <a:t>Estratégias de Testes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b="1" lang="pt-BR" sz="1600">
                <a:solidFill>
                  <a:schemeClr val="dk1"/>
                </a:solidFill>
              </a:rPr>
              <a:t>Ciclo Iterativo de Testes: </a:t>
            </a:r>
            <a:r>
              <a:rPr lang="pt-BR" sz="1600">
                <a:solidFill>
                  <a:schemeClr val="dk1"/>
                </a:solidFill>
              </a:rPr>
              <a:t>Realizar testes a cada incremento de desenvolvimento para validar funcionalidades e identificar falhas.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b="1" lang="pt-BR" sz="1600">
                <a:solidFill>
                  <a:schemeClr val="dk1"/>
                </a:solidFill>
              </a:rPr>
              <a:t>Automação de Testes:</a:t>
            </a:r>
            <a:r>
              <a:rPr lang="pt-BR" sz="1600">
                <a:solidFill>
                  <a:schemeClr val="dk1"/>
                </a:solidFill>
              </a:rPr>
              <a:t> Automatizar os testes de funcionalidades principais para maior eficiência.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b="1" lang="pt-BR" sz="1600">
                <a:solidFill>
                  <a:schemeClr val="dk1"/>
                </a:solidFill>
              </a:rPr>
              <a:t>Teste de Aceitação com Stakeholders: </a:t>
            </a:r>
            <a:r>
              <a:rPr lang="pt-BR" sz="1600">
                <a:solidFill>
                  <a:schemeClr val="dk1"/>
                </a:solidFill>
              </a:rPr>
              <a:t>Envolver os usuários-chave no processo de validação final para garantir aderência aos requisitos.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chemeClr val="dk1"/>
                </a:solidFill>
              </a:rPr>
              <a:t>Ferramentas: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Selenium:</a:t>
            </a:r>
            <a:r>
              <a:rPr b="1"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dk1"/>
                </a:solidFill>
              </a:rPr>
              <a:t>permite automatizar testes de aplicações web.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Cypress: </a:t>
            </a:r>
            <a:r>
              <a:rPr lang="pt-BR" sz="1600">
                <a:solidFill>
                  <a:schemeClr val="dk1"/>
                </a:solidFill>
              </a:rPr>
              <a:t>ferramenta para automação de testes front-end de aplicações web.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Postman:</a:t>
            </a:r>
            <a:r>
              <a:rPr lang="pt-BR" sz="1600">
                <a:solidFill>
                  <a:schemeClr val="dk1"/>
                </a:solidFill>
              </a:rPr>
              <a:t> ferramenta para automação de testes de APIs.</a:t>
            </a:r>
            <a:endParaRPr b="1" sz="2100">
              <a:solidFill>
                <a:srgbClr val="363D8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21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54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5075" y="1498100"/>
            <a:ext cx="4389899" cy="23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type="title"/>
          </p:nvPr>
        </p:nvSpPr>
        <p:spPr>
          <a:xfrm>
            <a:off x="3302700" y="976638"/>
            <a:ext cx="2538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rPr b="1" lang="pt-BR" sz="1900">
                <a:solidFill>
                  <a:srgbClr val="363D87"/>
                </a:solidFill>
              </a:rPr>
              <a:t>Teste de segurança</a:t>
            </a:r>
            <a:endParaRPr b="1" sz="1900">
              <a:solidFill>
                <a:srgbClr val="363D87"/>
              </a:solidFill>
            </a:endParaRPr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458700" y="506878"/>
            <a:ext cx="8226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rgbClr val="A9BE01"/>
                </a:solidFill>
              </a:rPr>
              <a:t>Planejamento de testes</a:t>
            </a:r>
            <a:endParaRPr b="1" sz="2100">
              <a:solidFill>
                <a:srgbClr val="A9BE01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00" y="1498125"/>
            <a:ext cx="4538775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00" y="2857500"/>
            <a:ext cx="4538775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22"/>
          <p:cNvCxnSpPr/>
          <p:nvPr/>
        </p:nvCxnSpPr>
        <p:spPr>
          <a:xfrm>
            <a:off x="458767" y="942975"/>
            <a:ext cx="8310900" cy="0"/>
          </a:xfrm>
          <a:prstGeom prst="straightConnector1">
            <a:avLst/>
          </a:prstGeom>
          <a:noFill/>
          <a:ln cap="rnd" cmpd="sng" w="28575">
            <a:solidFill>
              <a:schemeClr val="accent1">
                <a:alpha val="3254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22"/>
          <p:cNvSpPr txBox="1"/>
          <p:nvPr/>
        </p:nvSpPr>
        <p:spPr>
          <a:xfrm>
            <a:off x="374392" y="1231542"/>
            <a:ext cx="8310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63D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la de um aparelho eletrônico&#10;&#10;Descrição gerada automaticamente" id="125" name="Google Shape;1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771" y="1658450"/>
            <a:ext cx="4028424" cy="210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a de computador com jogo&#10;&#10;Descrição gerada automaticamente" id="126" name="Google Shape;12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1250" y="1658450"/>
            <a:ext cx="4028424" cy="21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type="title"/>
          </p:nvPr>
        </p:nvSpPr>
        <p:spPr>
          <a:xfrm>
            <a:off x="2959875" y="1056925"/>
            <a:ext cx="3224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3000"/>
              <a:buFont typeface="Verdana"/>
              <a:buNone/>
            </a:pPr>
            <a:r>
              <a:rPr b="1" lang="pt-BR" sz="1900">
                <a:solidFill>
                  <a:srgbClr val="363D87"/>
                </a:solidFill>
              </a:rPr>
              <a:t>Teste de </a:t>
            </a:r>
            <a:r>
              <a:rPr b="1" lang="pt-BR" sz="1900">
                <a:solidFill>
                  <a:srgbClr val="363D87"/>
                </a:solidFill>
              </a:rPr>
              <a:t>Performance</a:t>
            </a:r>
            <a:r>
              <a:rPr b="1" lang="pt-BR" sz="1900">
                <a:solidFill>
                  <a:srgbClr val="363D87"/>
                </a:solidFill>
              </a:rPr>
              <a:t> </a:t>
            </a:r>
            <a:endParaRPr b="1" sz="1900">
              <a:solidFill>
                <a:srgbClr val="363D87"/>
              </a:solidFill>
            </a:endParaRPr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458700" y="506878"/>
            <a:ext cx="8226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rgbClr val="A9BE01"/>
                </a:solidFill>
              </a:rPr>
              <a:t>Planejamento de testes</a:t>
            </a:r>
            <a:endParaRPr b="1" sz="2100">
              <a:solidFill>
                <a:srgbClr val="A9BE0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