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4" r:id="rId4"/>
    <p:sldId id="275" r:id="rId5"/>
    <p:sldId id="270" r:id="rId6"/>
    <p:sldId id="276" r:id="rId7"/>
    <p:sldId id="277" r:id="rId8"/>
    <p:sldId id="278" r:id="rId9"/>
    <p:sldId id="279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DC939-52AC-4EB9-A818-1D94B63E2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9F1D9-68E5-4BED-A312-82AE04B6D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AB34C-76E6-43EE-9B54-39514D5F0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C90-0A04-4202-835C-DCF673D69EBC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8F5E7-BEF9-4422-BE2D-D5104DFC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1A3FD-975F-4640-91FD-A3523633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282C-751E-4A2C-95F3-FD10C064F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2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23CB-FBC7-4C20-B418-7025D0AA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3E0D1-462B-4908-82A5-E86EDFEB5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12EB2-2ADF-42BA-AF28-9CFCCA76B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C90-0A04-4202-835C-DCF673D69EBC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7D480-7BAF-414D-BD8C-31E86A93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80812-A476-4497-950C-4E5924B4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282C-751E-4A2C-95F3-FD10C064F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3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C94237-9672-4420-A8DF-F450D1321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0394D-5CF8-45B2-9536-658A6B5AD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1339-9BF4-4E0E-A67F-E31BC2BD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C90-0A04-4202-835C-DCF673D69EBC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9EA68-3043-40FB-AADC-011EF605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ED474-C938-4DB6-B181-0EFE33257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282C-751E-4A2C-95F3-FD10C064F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4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CB92F-9EA4-4830-8802-C55F1D04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FB33B-940D-4D0C-BE89-FE15613D4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8BC30-F2E2-4C4C-B0C2-E8F5745D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C90-0A04-4202-835C-DCF673D69EBC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75BB9-D1F4-4E8E-9463-42C4676A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B840-BDDD-4019-A28B-5CCE16B2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282C-751E-4A2C-95F3-FD10C064F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4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55E8-F60B-4110-8B7B-284FB9F5D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EDB52-F93A-42FC-A4AC-35B0FD9AD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2687-A1D7-4B5A-892C-79105436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C90-0A04-4202-835C-DCF673D69EBC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03A3D-EFF1-423B-896F-3707B989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7C483-7384-4B8C-A063-8C258C6F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282C-751E-4A2C-95F3-FD10C064F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6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C453-192B-4EBD-85CA-5FFE0A58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740F6-ED22-4264-BD16-D44E89626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FCF4C-4222-4A55-8355-46DF98211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65D8B-B96F-4CC7-A859-19A19AAC2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C90-0A04-4202-835C-DCF673D69EBC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BED45-CEC7-4C8F-AC49-35DA05428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6E811-BD94-4934-BC05-016FDE60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282C-751E-4A2C-95F3-FD10C064F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1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E0AC-647D-4DE2-8D8E-8F4A0EC6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1695E-A76F-4673-8534-B9A750E8A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A4041-6FF8-4E98-BF17-C6890F78E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76239-0D87-4C56-8987-65F8CB770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8BE6E5-4E8D-4236-9C97-CB42D4D8A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B15EDF-FB2C-4E6C-9F2E-10300C05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C90-0A04-4202-835C-DCF673D69EBC}" type="datetimeFigureOut">
              <a:rPr lang="en-US" smtClean="0"/>
              <a:t>6/12/23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395858-3126-4AD6-BC89-6C447BE87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8FCFE8-A91F-49F3-B11D-323349BA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282C-751E-4A2C-95F3-FD10C064F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4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6DC3-EAB8-4E73-AB6D-08257293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7CF86-6C27-4EA2-9557-AF5B5629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C90-0A04-4202-835C-DCF673D69EBC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2B45C-48EF-49D5-99FC-D8C06DE3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4A37F-DD67-4F4F-A9D2-98FC702A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282C-751E-4A2C-95F3-FD10C064F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2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D2918-C5B8-4DF7-859E-D4D4E651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C90-0A04-4202-835C-DCF673D69EBC}" type="datetimeFigureOut">
              <a:rPr lang="en-US" smtClean="0"/>
              <a:t>6/12/23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4DDF5-55B6-4FAB-96A3-143B7E752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99B93-AFB9-43F8-9A07-70DFCD941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282C-751E-4A2C-95F3-FD10C064F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4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5EFC-1A1F-4347-9CB1-06AF8C07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A207E-CC77-4062-AB87-5A58854A3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17D19-DD95-4F6C-9ADA-48C2FB1BD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8D745-431E-409E-BA7E-5575C2C0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C90-0A04-4202-835C-DCF673D69EBC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10CE6-1492-4819-9938-EA5C8D17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4FF73-BF92-4747-876A-5F66AC68A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282C-751E-4A2C-95F3-FD10C064F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9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11FE5-FE6A-40A4-8C39-72AD207F0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5D93F-EA6C-4F15-A209-BBA66B805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3C092-C59E-4859-B93E-B57B8E768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F3E1F-F91E-483B-931B-88837758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DC90-0A04-4202-835C-DCF673D69EBC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84369-B53C-49F8-B7B7-060E31AC7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F38A3-6AFA-4ECE-8F40-76F9EC23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282C-751E-4A2C-95F3-FD10C064F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6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87F91-37B5-4F63-9388-8F0C0C28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3DC26-DBF3-4E38-B85F-39995D393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529D-09CC-47E0-A4DC-F0B5436B6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ADC90-0A04-4202-835C-DCF673D69EBC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15CA7-6ACD-4920-A5F2-752B3AE9A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D1C38-F111-4D1C-B6A7-A496FB9E1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E282C-751E-4A2C-95F3-FD10C064FB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1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0B8D-7967-4C29-A714-868FDE7FEF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s-IS" dirty="0"/>
              <a:t>Mendelian Randomization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166EA-2B22-4E36-8291-0F5D08055B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s-IS" dirty="0"/>
              <a:t>Part II – Advanced Topics</a:t>
            </a:r>
          </a:p>
          <a:p>
            <a:r>
              <a:rPr lang="is-IS" dirty="0"/>
              <a:t>NSHG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25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F8AD-3D10-4BFE-B137-8412E608E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Thanks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792BA-3D1D-4FE7-B006-64C5E067F6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FD265-491C-4778-8436-9980FCB0D8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0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ADC3BE-A05B-4788-9574-049C1633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Sample overlap bias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7B4313-0720-477A-837F-3CB1F1630C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s-IS" dirty="0"/>
              <a:t>Sample overlap can cause bias towards observational estimate</a:t>
            </a:r>
          </a:p>
          <a:p>
            <a:pPr lvl="1"/>
            <a:r>
              <a:rPr lang="en-US" dirty="0"/>
              <a:t>In QT traits</a:t>
            </a:r>
          </a:p>
          <a:p>
            <a:pPr lvl="1"/>
            <a:r>
              <a:rPr lang="en-US" dirty="0"/>
              <a:t>Sample overlap is ok in CC if we only have shared controls</a:t>
            </a:r>
          </a:p>
          <a:p>
            <a:r>
              <a:rPr lang="en-US" dirty="0"/>
              <a:t>Non-overlap means that any bias is in the direction of the null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A2F6517-9944-44E2-B4A9-E99560A855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1253" y="1825625"/>
            <a:ext cx="5083494" cy="4351338"/>
          </a:xfrm>
        </p:spPr>
      </p:pic>
    </p:spTree>
    <p:extLst>
      <p:ext uri="{BB962C8B-B14F-4D97-AF65-F5344CB8AC3E}">
        <p14:creationId xmlns:p14="http://schemas.microsoft.com/office/powerpoint/2010/main" val="50290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A7CF-1817-49FA-BA90-F46098FC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E6FEA-8652-4FCD-8783-D53CBA152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887" y="-112127"/>
            <a:ext cx="10171044" cy="5714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ECE63B-CCAC-444E-9AD2-8182204AD03B}"/>
              </a:ext>
            </a:extLst>
          </p:cNvPr>
          <p:cNvSpPr txBox="1"/>
          <p:nvPr/>
        </p:nvSpPr>
        <p:spPr>
          <a:xfrm>
            <a:off x="6357731" y="32270"/>
            <a:ext cx="6142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(intervertebral disc disorder)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92ED56-282A-4B73-8399-995508423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156" y="5528716"/>
            <a:ext cx="2782957" cy="129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4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5244-795C-4AB0-B6C3-BBF3B12C4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s-IS" dirty="0"/>
              <a:t>MR vs PRS and Genetic Correlations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1AE13-B180-486B-92FC-766F0C71B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584"/>
            <a:ext cx="10515600" cy="5365101"/>
          </a:xfrm>
        </p:spPr>
        <p:txBody>
          <a:bodyPr>
            <a:normAutofit fontScale="92500" lnSpcReduction="10000"/>
          </a:bodyPr>
          <a:lstStyle/>
          <a:p>
            <a:r>
              <a:rPr lang="is-IS" dirty="0"/>
              <a:t>With more and more markers, MR should converge to something like a PRS score (using all genome wide variants)</a:t>
            </a:r>
          </a:p>
          <a:p>
            <a:pPr lvl="1"/>
            <a:r>
              <a:rPr lang="is-IS" dirty="0"/>
              <a:t>With more power, we are not neccessarily getting more good instruments</a:t>
            </a:r>
          </a:p>
          <a:p>
            <a:pPr lvl="1"/>
            <a:r>
              <a:rPr lang="is-IS" dirty="0"/>
              <a:t>Rare large markers are an exception</a:t>
            </a:r>
          </a:p>
          <a:p>
            <a:r>
              <a:rPr lang="is-IS" dirty="0"/>
              <a:t>Certain complex traits have associations all over the genome</a:t>
            </a:r>
          </a:p>
          <a:p>
            <a:pPr lvl="1"/>
            <a:r>
              <a:rPr lang="is-IS" dirty="0"/>
              <a:t>Colocalization starts to have an effect</a:t>
            </a:r>
          </a:p>
          <a:p>
            <a:r>
              <a:rPr lang="is-IS" dirty="0"/>
              <a:t>Like we saw before, other issues come up</a:t>
            </a:r>
          </a:p>
          <a:p>
            <a:pPr lvl="1"/>
            <a:r>
              <a:rPr lang="is-IS" dirty="0"/>
              <a:t>Reverse causality</a:t>
            </a:r>
          </a:p>
          <a:p>
            <a:pPr lvl="1"/>
            <a:r>
              <a:rPr lang="is-IS" dirty="0"/>
              <a:t>Horizontal pleiotropy</a:t>
            </a:r>
          </a:p>
          <a:p>
            <a:r>
              <a:rPr lang="is-IS" dirty="0"/>
              <a:t>These analyses find correlations between  genetic components of different phenotypes</a:t>
            </a:r>
          </a:p>
          <a:p>
            <a:pPr lvl="1"/>
            <a:r>
              <a:rPr lang="is-IS" dirty="0"/>
              <a:t>They have more power to find associations</a:t>
            </a:r>
          </a:p>
          <a:p>
            <a:pPr lvl="2"/>
            <a:r>
              <a:rPr lang="is-IS" dirty="0"/>
              <a:t>Cannot infer causality, specifically in the case of small effects</a:t>
            </a:r>
          </a:p>
          <a:p>
            <a:pPr lvl="1"/>
            <a:r>
              <a:rPr lang="is-IS" dirty="0"/>
              <a:t>Often they are a bit black box-ish</a:t>
            </a:r>
          </a:p>
          <a:p>
            <a:pPr lvl="2"/>
            <a:r>
              <a:rPr lang="is-IS" dirty="0"/>
              <a:t>Results can be driven by few strong markers</a:t>
            </a:r>
          </a:p>
        </p:txBody>
      </p:sp>
    </p:spTree>
    <p:extLst>
      <p:ext uri="{BB962C8B-B14F-4D97-AF65-F5344CB8AC3E}">
        <p14:creationId xmlns:p14="http://schemas.microsoft.com/office/powerpoint/2010/main" val="168458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177D032-9DF6-4219-ABDC-CD5EE6E2F2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91" t="8390" r="15586" b="58988"/>
          <a:stretch/>
        </p:blipFill>
        <p:spPr>
          <a:xfrm>
            <a:off x="4962938" y="4579023"/>
            <a:ext cx="7112923" cy="22849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0CC2EE-2FE3-41B8-8CE8-629FA7DC7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Co-localization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A70D6-0375-4C8E-BDDD-D15228E15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94853D-6C97-4688-B542-DA8EA9B4EE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38" y="1254088"/>
            <a:ext cx="5430880" cy="3801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E9D0D2-CE04-4F8F-B31F-298046D5E1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627" y="1254087"/>
            <a:ext cx="5288893" cy="3702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66B896-5EB1-4768-B7EF-B345712E6A16}"/>
              </a:ext>
            </a:extLst>
          </p:cNvPr>
          <p:cNvSpPr txBox="1"/>
          <p:nvPr/>
        </p:nvSpPr>
        <p:spPr>
          <a:xfrm>
            <a:off x="555282" y="4838536"/>
            <a:ext cx="249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dirty="0"/>
              <a:t>LDL association in </a:t>
            </a:r>
            <a:r>
              <a:rPr lang="en-US" b="1" dirty="0"/>
              <a:t>GLGC</a:t>
            </a:r>
            <a:endParaRPr lang="is-I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F006B7-FD53-48F3-83A1-E1A92E79F22A}"/>
              </a:ext>
            </a:extLst>
          </p:cNvPr>
          <p:cNvSpPr txBox="1"/>
          <p:nvPr/>
        </p:nvSpPr>
        <p:spPr>
          <a:xfrm>
            <a:off x="6677761" y="1450030"/>
            <a:ext cx="84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dirty="0"/>
              <a:t>BMI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2AADD-9D26-49A6-B373-B57D16D06DC0}"/>
              </a:ext>
            </a:extLst>
          </p:cNvPr>
          <p:cNvSpPr txBox="1"/>
          <p:nvPr/>
        </p:nvSpPr>
        <p:spPr>
          <a:xfrm>
            <a:off x="781386" y="1450030"/>
            <a:ext cx="84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dirty="0"/>
              <a:t>LDL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817269-FCA1-4CDD-A762-32EC107D4B1A}"/>
              </a:ext>
            </a:extLst>
          </p:cNvPr>
          <p:cNvSpPr txBox="1"/>
          <p:nvPr/>
        </p:nvSpPr>
        <p:spPr>
          <a:xfrm>
            <a:off x="6565339" y="4838536"/>
            <a:ext cx="272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dirty="0"/>
              <a:t>BMI association in </a:t>
            </a:r>
            <a:r>
              <a:rPr lang="en-US" b="1" dirty="0"/>
              <a:t>GIANT</a:t>
            </a:r>
            <a:endParaRPr lang="is-IS" b="1" dirty="0"/>
          </a:p>
        </p:txBody>
      </p:sp>
    </p:spTree>
    <p:extLst>
      <p:ext uri="{BB962C8B-B14F-4D97-AF65-F5344CB8AC3E}">
        <p14:creationId xmlns:p14="http://schemas.microsoft.com/office/powerpoint/2010/main" val="183729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8EB8-AA17-40FE-88E7-B9DAB499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Normal vs t-distribution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60F78-1B15-4645-AB45-97616E4F54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s-IS" dirty="0"/>
              <a:t>Many methods offer options for distribution to use when computing Cis</a:t>
            </a:r>
          </a:p>
          <a:p>
            <a:r>
              <a:rPr lang="is-IS" dirty="0"/>
              <a:t>This matters a lot when we have few variants</a:t>
            </a:r>
          </a:p>
          <a:p>
            <a:r>
              <a:rPr lang="is-IS" dirty="0"/>
              <a:t>The normal distribution is an approximation, the t-distribution is the correct one</a:t>
            </a:r>
          </a:p>
          <a:p>
            <a:r>
              <a:rPr lang="is-IS" dirty="0"/>
              <a:t>Also the case in gsmr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9A2A59-C2A1-4932-9917-603CDE16CC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29400" y="1848644"/>
            <a:ext cx="5181600" cy="324161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2C94A3-9D75-4481-B9D6-6B90F9BDE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5085542"/>
            <a:ext cx="6257870" cy="49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2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3AEA-35BA-4A64-8948-8C86C24A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Example t-dist vs normal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0DA0A-D785-4472-B1F5-3F7291C898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s-IS" dirty="0"/>
              <a:t>Exercise to investigate this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E3C26-6E46-4EBD-8192-79E7BC3391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87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8DFE-6CD5-4E5F-B516-0EC8E340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Nonlinear MR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9B3B4-7507-4B68-B1D8-B886A0A28A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s-IS" dirty="0"/>
              <a:t>Epidemilogical data often suggests that the relationships are not linear</a:t>
            </a:r>
          </a:p>
          <a:p>
            <a:pPr lvl="1"/>
            <a:r>
              <a:rPr lang="is-IS" dirty="0"/>
              <a:t>This can also be due to confounding</a:t>
            </a:r>
          </a:p>
          <a:p>
            <a:r>
              <a:rPr lang="is-IS" dirty="0"/>
              <a:t>Nonlinear MR allows one to test for presence of nonlinearity</a:t>
            </a:r>
          </a:p>
          <a:p>
            <a:pPr lvl="1"/>
            <a:r>
              <a:rPr lang="is-IS" dirty="0"/>
              <a:t>Requires immense power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4BBC89-E74C-4DF1-9CC4-09F84F92D4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49142" y="515561"/>
            <a:ext cx="5054084" cy="5826878"/>
          </a:xfrm>
        </p:spPr>
      </p:pic>
    </p:spTree>
    <p:extLst>
      <p:ext uri="{BB962C8B-B14F-4D97-AF65-F5344CB8AC3E}">
        <p14:creationId xmlns:p14="http://schemas.microsoft.com/office/powerpoint/2010/main" val="4232334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4601-7F66-4FA1-AEC1-D52BCE90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Nonlinear MR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E4405-7D8A-4A82-BC46-8DDD7F7C2E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s-IS" dirty="0"/>
              <a:t>We fit a GRS in strata of the exposure</a:t>
            </a:r>
            <a:endParaRPr lang="en-US" dirty="0"/>
          </a:p>
          <a:p>
            <a:r>
              <a:rPr lang="en-US" dirty="0"/>
              <a:t>We get multiple HRs or ORs</a:t>
            </a:r>
          </a:p>
          <a:p>
            <a:r>
              <a:rPr lang="is-IS" dirty="0"/>
              <a:t>We fit a spline/polynomial through the ORs</a:t>
            </a:r>
          </a:p>
          <a:p>
            <a:pPr lvl="1"/>
            <a:r>
              <a:rPr lang="is-IS" dirty="0"/>
              <a:t>The ORs are like derivatives, kind of like relative risk in the strata</a:t>
            </a:r>
          </a:p>
          <a:p>
            <a:r>
              <a:rPr lang="is-IS" dirty="0"/>
              <a:t>We need a reference point (like BMI = 25), such that everything is relative to that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037377-7424-4968-80EE-4F1CD9063F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24256" y="1825625"/>
            <a:ext cx="3477488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38AF40-35A7-4F18-91C5-017EBF3A8950}"/>
              </a:ext>
            </a:extLst>
          </p:cNvPr>
          <p:cNvSpPr txBox="1"/>
          <p:nvPr/>
        </p:nvSpPr>
        <p:spPr>
          <a:xfrm>
            <a:off x="7417837" y="6211669"/>
            <a:ext cx="3199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s-IS" dirty="0"/>
              <a:t>U-shaped curve</a:t>
            </a:r>
            <a:br>
              <a:rPr lang="is-IS" dirty="0"/>
            </a:br>
            <a:r>
              <a:rPr lang="is-IS" dirty="0"/>
              <a:t>It is worse to be too light 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6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332</Words>
  <Application>Microsoft Macintosh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Mendelian Randomization</vt:lpstr>
      <vt:lpstr>Sample overlap bias</vt:lpstr>
      <vt:lpstr>PowerPoint Presentation</vt:lpstr>
      <vt:lpstr>MR vs PRS and Genetic Correlations</vt:lpstr>
      <vt:lpstr>Co-localization example</vt:lpstr>
      <vt:lpstr>Normal vs t-distribution</vt:lpstr>
      <vt:lpstr>Example t-dist vs normal</vt:lpstr>
      <vt:lpstr>Nonlinear MR</vt:lpstr>
      <vt:lpstr>Nonlinear MR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Guðmundur Einarsson2</dc:creator>
  <cp:lastModifiedBy>Joëlle Pasman</cp:lastModifiedBy>
  <cp:revision>35</cp:revision>
  <dcterms:created xsi:type="dcterms:W3CDTF">2023-06-10T13:58:02Z</dcterms:created>
  <dcterms:modified xsi:type="dcterms:W3CDTF">2023-06-13T06:55:20Z</dcterms:modified>
</cp:coreProperties>
</file>