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1" r:id="rId4"/>
    <p:sldId id="259" r:id="rId5"/>
    <p:sldId id="260" r:id="rId6"/>
    <p:sldId id="258"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37"/>
  </p:normalViewPr>
  <p:slideViewPr>
    <p:cSldViewPr snapToGrid="0" snapToObjects="1">
      <p:cViewPr varScale="1">
        <p:scale>
          <a:sx n="115" d="100"/>
          <a:sy n="115" d="100"/>
        </p:scale>
        <p:origin x="47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B4F3C6E-07CF-5F4C-862C-CA6D9079EC07}" type="datetimeFigureOut">
              <a:t>12/12/16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B7EE2-5081-DE42-90CC-1EF766F513F1}" type="slidenum">
              <a:t>‹#›</a:t>
            </a:fld>
            <a:endParaRPr lang="en-US"/>
          </a:p>
        </p:txBody>
      </p:sp>
    </p:spTree>
    <p:extLst>
      <p:ext uri="{BB962C8B-B14F-4D97-AF65-F5344CB8AC3E}">
        <p14:creationId xmlns:p14="http://schemas.microsoft.com/office/powerpoint/2010/main" val="1650582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4F3C6E-07CF-5F4C-862C-CA6D9079EC07}" type="datetimeFigureOut">
              <a:t>12/12/16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B7EE2-5081-DE42-90CC-1EF766F513F1}" type="slidenum">
              <a:t>‹#›</a:t>
            </a:fld>
            <a:endParaRPr lang="en-US"/>
          </a:p>
        </p:txBody>
      </p:sp>
    </p:spTree>
    <p:extLst>
      <p:ext uri="{BB962C8B-B14F-4D97-AF65-F5344CB8AC3E}">
        <p14:creationId xmlns:p14="http://schemas.microsoft.com/office/powerpoint/2010/main" val="137347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4F3C6E-07CF-5F4C-862C-CA6D9079EC07}" type="datetimeFigureOut">
              <a:t>12/12/16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B7EE2-5081-DE42-90CC-1EF766F513F1}" type="slidenum">
              <a:t>‹#›</a:t>
            </a:fld>
            <a:endParaRPr lang="en-US"/>
          </a:p>
        </p:txBody>
      </p:sp>
    </p:spTree>
    <p:extLst>
      <p:ext uri="{BB962C8B-B14F-4D97-AF65-F5344CB8AC3E}">
        <p14:creationId xmlns:p14="http://schemas.microsoft.com/office/powerpoint/2010/main" val="2009373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4F3C6E-07CF-5F4C-862C-CA6D9079EC07}" type="datetimeFigureOut">
              <a:t>12/12/16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B7EE2-5081-DE42-90CC-1EF766F513F1}" type="slidenum">
              <a:t>‹#›</a:t>
            </a:fld>
            <a:endParaRPr lang="en-US"/>
          </a:p>
        </p:txBody>
      </p:sp>
    </p:spTree>
    <p:extLst>
      <p:ext uri="{BB962C8B-B14F-4D97-AF65-F5344CB8AC3E}">
        <p14:creationId xmlns:p14="http://schemas.microsoft.com/office/powerpoint/2010/main" val="631665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4F3C6E-07CF-5F4C-862C-CA6D9079EC07}" type="datetimeFigureOut">
              <a:t>12/12/16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B7EE2-5081-DE42-90CC-1EF766F513F1}" type="slidenum">
              <a:t>‹#›</a:t>
            </a:fld>
            <a:endParaRPr lang="en-US"/>
          </a:p>
        </p:txBody>
      </p:sp>
    </p:spTree>
    <p:extLst>
      <p:ext uri="{BB962C8B-B14F-4D97-AF65-F5344CB8AC3E}">
        <p14:creationId xmlns:p14="http://schemas.microsoft.com/office/powerpoint/2010/main" val="1384307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4F3C6E-07CF-5F4C-862C-CA6D9079EC07}" type="datetimeFigureOut">
              <a:t>12/12/16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CB7EE2-5081-DE42-90CC-1EF766F513F1}" type="slidenum">
              <a:t>‹#›</a:t>
            </a:fld>
            <a:endParaRPr lang="en-US"/>
          </a:p>
        </p:txBody>
      </p:sp>
    </p:spTree>
    <p:extLst>
      <p:ext uri="{BB962C8B-B14F-4D97-AF65-F5344CB8AC3E}">
        <p14:creationId xmlns:p14="http://schemas.microsoft.com/office/powerpoint/2010/main" val="214035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4F3C6E-07CF-5F4C-862C-CA6D9079EC07}" type="datetimeFigureOut">
              <a:t>12/12/16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CB7EE2-5081-DE42-90CC-1EF766F513F1}" type="slidenum">
              <a:t>‹#›</a:t>
            </a:fld>
            <a:endParaRPr lang="en-US"/>
          </a:p>
        </p:txBody>
      </p:sp>
    </p:spTree>
    <p:extLst>
      <p:ext uri="{BB962C8B-B14F-4D97-AF65-F5344CB8AC3E}">
        <p14:creationId xmlns:p14="http://schemas.microsoft.com/office/powerpoint/2010/main" val="253102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4F3C6E-07CF-5F4C-862C-CA6D9079EC07}" type="datetimeFigureOut">
              <a:t>12/12/16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CB7EE2-5081-DE42-90CC-1EF766F513F1}" type="slidenum">
              <a:t>‹#›</a:t>
            </a:fld>
            <a:endParaRPr lang="en-US"/>
          </a:p>
        </p:txBody>
      </p:sp>
    </p:spTree>
    <p:extLst>
      <p:ext uri="{BB962C8B-B14F-4D97-AF65-F5344CB8AC3E}">
        <p14:creationId xmlns:p14="http://schemas.microsoft.com/office/powerpoint/2010/main" val="1879356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4F3C6E-07CF-5F4C-862C-CA6D9079EC07}" type="datetimeFigureOut">
              <a:t>12/12/16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CB7EE2-5081-DE42-90CC-1EF766F513F1}" type="slidenum">
              <a:t>‹#›</a:t>
            </a:fld>
            <a:endParaRPr lang="en-US"/>
          </a:p>
        </p:txBody>
      </p:sp>
    </p:spTree>
    <p:extLst>
      <p:ext uri="{BB962C8B-B14F-4D97-AF65-F5344CB8AC3E}">
        <p14:creationId xmlns:p14="http://schemas.microsoft.com/office/powerpoint/2010/main" val="1163585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4F3C6E-07CF-5F4C-862C-CA6D9079EC07}" type="datetimeFigureOut">
              <a:t>12/12/16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CB7EE2-5081-DE42-90CC-1EF766F513F1}" type="slidenum">
              <a:t>‹#›</a:t>
            </a:fld>
            <a:endParaRPr lang="en-US"/>
          </a:p>
        </p:txBody>
      </p:sp>
    </p:spTree>
    <p:extLst>
      <p:ext uri="{BB962C8B-B14F-4D97-AF65-F5344CB8AC3E}">
        <p14:creationId xmlns:p14="http://schemas.microsoft.com/office/powerpoint/2010/main" val="1392215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4F3C6E-07CF-5F4C-862C-CA6D9079EC07}" type="datetimeFigureOut">
              <a:t>12/12/16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CB7EE2-5081-DE42-90CC-1EF766F513F1}" type="slidenum">
              <a:t>‹#›</a:t>
            </a:fld>
            <a:endParaRPr lang="en-US"/>
          </a:p>
        </p:txBody>
      </p:sp>
    </p:spTree>
    <p:extLst>
      <p:ext uri="{BB962C8B-B14F-4D97-AF65-F5344CB8AC3E}">
        <p14:creationId xmlns:p14="http://schemas.microsoft.com/office/powerpoint/2010/main" val="21330534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4F3C6E-07CF-5F4C-862C-CA6D9079EC07}" type="datetimeFigureOut">
              <a:t>12/12/16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CB7EE2-5081-DE42-90CC-1EF766F513F1}" type="slidenum">
              <a:t>‹#›</a:t>
            </a:fld>
            <a:endParaRPr lang="en-US"/>
          </a:p>
        </p:txBody>
      </p:sp>
    </p:spTree>
    <p:extLst>
      <p:ext uri="{BB962C8B-B14F-4D97-AF65-F5344CB8AC3E}">
        <p14:creationId xmlns:p14="http://schemas.microsoft.com/office/powerpoint/2010/main" val="388528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gumingpo@gmail.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blog.csdn.net/doc_sgl/article/details/50367083" TargetMode="External"/><Relationship Id="rId4" Type="http://schemas.openxmlformats.org/officeDocument/2006/relationships/hyperlink" Target="http://hwy1782.iteye.com/blog/1827161" TargetMode="External"/><Relationship Id="rId1" Type="http://schemas.openxmlformats.org/officeDocument/2006/relationships/slideLayout" Target="../slideLayouts/slideLayout2.xml"/><Relationship Id="rId2" Type="http://schemas.openxmlformats.org/officeDocument/2006/relationships/hyperlink" Target="http://docs.oracle.com/javase/tutorial/java/annotations/index.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Java annotation</a:t>
            </a:r>
          </a:p>
        </p:txBody>
      </p:sp>
      <p:sp>
        <p:nvSpPr>
          <p:cNvPr id="3" name="Subtitle 2"/>
          <p:cNvSpPr>
            <a:spLocks noGrp="1"/>
          </p:cNvSpPr>
          <p:nvPr>
            <p:ph type="subTitle" idx="1"/>
          </p:nvPr>
        </p:nvSpPr>
        <p:spPr/>
        <p:txBody>
          <a:bodyPr/>
          <a:lstStyle/>
          <a:p>
            <a:r>
              <a:rPr lang="en-US">
                <a:hlinkClick r:id="rId2"/>
              </a:rPr>
              <a:t>gumingpo@gmail.com</a:t>
            </a:r>
            <a:endParaRPr lang="en-US"/>
          </a:p>
          <a:p>
            <a:r>
              <a:rPr lang="en-US"/>
              <a:t>Dec 12, 2016</a:t>
            </a:r>
          </a:p>
        </p:txBody>
      </p:sp>
    </p:spTree>
    <p:extLst>
      <p:ext uri="{BB962C8B-B14F-4D97-AF65-F5344CB8AC3E}">
        <p14:creationId xmlns:p14="http://schemas.microsoft.com/office/powerpoint/2010/main" val="144762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References</a:t>
            </a:r>
          </a:p>
        </p:txBody>
      </p:sp>
      <p:sp>
        <p:nvSpPr>
          <p:cNvPr id="3" name="Content Placeholder 2"/>
          <p:cNvSpPr>
            <a:spLocks noGrp="1"/>
          </p:cNvSpPr>
          <p:nvPr>
            <p:ph idx="1"/>
          </p:nvPr>
        </p:nvSpPr>
        <p:spPr/>
        <p:txBody>
          <a:bodyPr/>
          <a:lstStyle/>
          <a:p>
            <a:r>
              <a:rPr lang="en-US"/>
              <a:t>Annotation official tutorial </a:t>
            </a:r>
            <a:r>
              <a:rPr lang="en-US">
                <a:hlinkClick r:id="rId2"/>
              </a:rPr>
              <a:t>http://docs.oracle.com/javase/tutorial/java/annotations/index.html</a:t>
            </a:r>
            <a:endParaRPr lang="en-US"/>
          </a:p>
          <a:p>
            <a:r>
              <a:rPr lang="en-US"/>
              <a:t>Implement annotation </a:t>
            </a:r>
            <a:r>
              <a:rPr lang="en-US">
                <a:hlinkClick r:id="rId3"/>
              </a:rPr>
              <a:t>http://blog.csdn.net/doc_sgl/article/details/50367083</a:t>
            </a:r>
            <a:endParaRPr lang="en-US"/>
          </a:p>
          <a:p>
            <a:r>
              <a:rPr lang="en-US" b="1"/>
              <a:t>java 中annotation的使用 </a:t>
            </a:r>
            <a:r>
              <a:rPr lang="en-US" b="1">
                <a:hlinkClick r:id="rId4"/>
              </a:rPr>
              <a:t>http://hwy1782.iteye.com/blog/1827161</a:t>
            </a:r>
            <a:endParaRPr lang="en-US"/>
          </a:p>
        </p:txBody>
      </p:sp>
    </p:spTree>
    <p:extLst>
      <p:ext uri="{BB962C8B-B14F-4D97-AF65-F5344CB8AC3E}">
        <p14:creationId xmlns:p14="http://schemas.microsoft.com/office/powerpoint/2010/main" val="1505211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Define one annotation</a:t>
            </a:r>
          </a:p>
        </p:txBody>
      </p:sp>
      <p:sp>
        <p:nvSpPr>
          <p:cNvPr id="3" name="Content Placeholder 2"/>
          <p:cNvSpPr>
            <a:spLocks noGrp="1"/>
          </p:cNvSpPr>
          <p:nvPr>
            <p:ph idx="1"/>
          </p:nvPr>
        </p:nvSpPr>
        <p:spPr>
          <a:xfrm>
            <a:off x="299224" y="1491088"/>
            <a:ext cx="5796776" cy="4351338"/>
          </a:xfrm>
        </p:spPr>
        <p:txBody>
          <a:bodyPr>
            <a:normAutofit fontScale="92500" lnSpcReduction="20000"/>
          </a:bodyPr>
          <a:lstStyle/>
          <a:p>
            <a:pPr marL="0" indent="0">
              <a:buNone/>
            </a:pPr>
            <a:r>
              <a:rPr lang="en-US"/>
              <a:t>@</a:t>
            </a:r>
            <a:r>
              <a:rPr lang="en-US">
                <a:solidFill>
                  <a:srgbClr val="FF0000"/>
                </a:solidFill>
              </a:rPr>
              <a:t>Documented</a:t>
            </a:r>
          </a:p>
          <a:p>
            <a:pPr marL="0" indent="0">
              <a:buNone/>
            </a:pPr>
            <a:r>
              <a:rPr lang="en-US"/>
              <a:t>@interface ClassPreamble {</a:t>
            </a:r>
          </a:p>
          <a:p>
            <a:pPr marL="0" indent="0">
              <a:buNone/>
            </a:pPr>
            <a:r>
              <a:rPr lang="en-US"/>
              <a:t>   String author();</a:t>
            </a:r>
          </a:p>
          <a:p>
            <a:pPr marL="0" indent="0">
              <a:buNone/>
            </a:pPr>
            <a:r>
              <a:rPr lang="en-US"/>
              <a:t>   String date();</a:t>
            </a:r>
          </a:p>
          <a:p>
            <a:pPr marL="0" indent="0">
              <a:buNone/>
            </a:pPr>
            <a:r>
              <a:rPr lang="en-US"/>
              <a:t>   int currentRevision() default 1;</a:t>
            </a:r>
          </a:p>
          <a:p>
            <a:pPr marL="0" indent="0">
              <a:buNone/>
            </a:pPr>
            <a:r>
              <a:rPr lang="en-US"/>
              <a:t>   String lastModified() default "N/A";</a:t>
            </a:r>
          </a:p>
          <a:p>
            <a:pPr marL="0" indent="0">
              <a:buNone/>
            </a:pPr>
            <a:r>
              <a:rPr lang="en-US"/>
              <a:t>   String lastModifiedBy() default "N/A";</a:t>
            </a:r>
          </a:p>
          <a:p>
            <a:pPr marL="0" indent="0">
              <a:buNone/>
            </a:pPr>
            <a:r>
              <a:rPr lang="en-US"/>
              <a:t>   // Note use of array</a:t>
            </a:r>
          </a:p>
          <a:p>
            <a:pPr marL="0" indent="0">
              <a:buNone/>
            </a:pPr>
            <a:r>
              <a:rPr lang="en-US"/>
              <a:t>   String[] reviewers();</a:t>
            </a:r>
          </a:p>
          <a:p>
            <a:pPr marL="0" indent="0">
              <a:buNone/>
            </a:pPr>
            <a:r>
              <a:rPr lang="en-US"/>
              <a:t>}</a:t>
            </a:r>
          </a:p>
        </p:txBody>
      </p:sp>
      <p:sp>
        <p:nvSpPr>
          <p:cNvPr id="4" name="TextBox 3"/>
          <p:cNvSpPr txBox="1"/>
          <p:nvPr/>
        </p:nvSpPr>
        <p:spPr>
          <a:xfrm>
            <a:off x="5887844" y="1491088"/>
            <a:ext cx="5242397" cy="3970318"/>
          </a:xfrm>
          <a:prstGeom prst="rect">
            <a:avLst/>
          </a:prstGeom>
          <a:noFill/>
        </p:spPr>
        <p:txBody>
          <a:bodyPr wrap="none" rtlCol="0">
            <a:spAutoFit/>
          </a:bodyPr>
          <a:lstStyle/>
          <a:p>
            <a:r>
              <a:rPr lang="en-US"/>
              <a:t>@</a:t>
            </a:r>
            <a:r>
              <a:rPr lang="en-US">
                <a:solidFill>
                  <a:srgbClr val="FF0000"/>
                </a:solidFill>
              </a:rPr>
              <a:t>ClassPreamble</a:t>
            </a:r>
            <a:r>
              <a:rPr lang="en-US"/>
              <a:t> (</a:t>
            </a:r>
          </a:p>
          <a:p>
            <a:r>
              <a:rPr lang="en-US"/>
              <a:t>   author = "John Doe",</a:t>
            </a:r>
          </a:p>
          <a:p>
            <a:r>
              <a:rPr lang="ro-RO"/>
              <a:t>   date = "3/17/2002",</a:t>
            </a:r>
          </a:p>
          <a:p>
            <a:r>
              <a:rPr lang="ro-RO"/>
              <a:t>   currentRevision = 6,</a:t>
            </a:r>
          </a:p>
          <a:p>
            <a:r>
              <a:rPr lang="en-US"/>
              <a:t>   lastModified = "4/12/2004",</a:t>
            </a:r>
          </a:p>
          <a:p>
            <a:r>
              <a:rPr lang="en-US"/>
              <a:t>   lastModifiedBy = "Jane Doe",</a:t>
            </a:r>
          </a:p>
          <a:p>
            <a:r>
              <a:rPr lang="en-US"/>
              <a:t>   // Note array notation</a:t>
            </a:r>
          </a:p>
          <a:p>
            <a:r>
              <a:rPr lang="en-US"/>
              <a:t>   reviewers = {"Alice", "Bob", "Cindy"}</a:t>
            </a:r>
          </a:p>
          <a:p>
            <a:r>
              <a:rPr lang="is-IS"/>
              <a:t>)</a:t>
            </a:r>
          </a:p>
          <a:p>
            <a:r>
              <a:rPr lang="en-US"/>
              <a:t>public class Generation3List extends Generation2List {</a:t>
            </a:r>
          </a:p>
          <a:p>
            <a:endParaRPr lang="en-US"/>
          </a:p>
          <a:p>
            <a:r>
              <a:rPr lang="en-US"/>
              <a:t>// class code goes here</a:t>
            </a:r>
          </a:p>
          <a:p>
            <a:endParaRPr lang="en-US"/>
          </a:p>
          <a:p>
            <a:r>
              <a:rPr lang="en-US"/>
              <a:t>}</a:t>
            </a:r>
          </a:p>
        </p:txBody>
      </p:sp>
    </p:spTree>
    <p:extLst>
      <p:ext uri="{BB962C8B-B14F-4D97-AF65-F5344CB8AC3E}">
        <p14:creationId xmlns:p14="http://schemas.microsoft.com/office/powerpoint/2010/main" val="146805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@Deprecated</a:t>
            </a:r>
            <a:endParaRPr lang="en-US"/>
          </a:p>
        </p:txBody>
      </p:sp>
      <p:sp>
        <p:nvSpPr>
          <p:cNvPr id="3" name="Content Placeholder 2"/>
          <p:cNvSpPr>
            <a:spLocks noGrp="1"/>
          </p:cNvSpPr>
          <p:nvPr>
            <p:ph idx="1"/>
          </p:nvPr>
        </p:nvSpPr>
        <p:spPr/>
        <p:txBody>
          <a:bodyPr/>
          <a:lstStyle/>
          <a:p>
            <a:pPr marL="0" indent="0">
              <a:buNone/>
            </a:pPr>
            <a:r>
              <a:rPr lang="en-US"/>
              <a:t>// Javadoc comment follows</a:t>
            </a:r>
          </a:p>
          <a:p>
            <a:pPr marL="0" indent="0">
              <a:buNone/>
            </a:pPr>
            <a:r>
              <a:rPr lang="en-US"/>
              <a:t>    /**</a:t>
            </a:r>
          </a:p>
          <a:p>
            <a:pPr marL="0" indent="0">
              <a:buNone/>
            </a:pPr>
            <a:r>
              <a:rPr lang="en-US"/>
              <a:t>     * </a:t>
            </a:r>
            <a:r>
              <a:rPr lang="en-US" i="1"/>
              <a:t>@</a:t>
            </a:r>
            <a:r>
              <a:rPr lang="en-US" i="1">
                <a:solidFill>
                  <a:srgbClr val="FF0000"/>
                </a:solidFill>
              </a:rPr>
              <a:t>deprecated</a:t>
            </a:r>
            <a:endParaRPr lang="en-US">
              <a:solidFill>
                <a:srgbClr val="FF0000"/>
              </a:solidFill>
            </a:endParaRPr>
          </a:p>
          <a:p>
            <a:pPr marL="0" indent="0">
              <a:buNone/>
            </a:pPr>
            <a:r>
              <a:rPr lang="en-US"/>
              <a:t>     * </a:t>
            </a:r>
            <a:r>
              <a:rPr lang="en-US" i="1"/>
              <a:t>explanation of why it was deprecated</a:t>
            </a:r>
            <a:endParaRPr lang="en-US"/>
          </a:p>
          <a:p>
            <a:pPr marL="0" indent="0">
              <a:buNone/>
            </a:pPr>
            <a:r>
              <a:rPr lang="de-DE"/>
              <a:t>     */</a:t>
            </a:r>
          </a:p>
          <a:p>
            <a:pPr marL="0" indent="0">
              <a:buNone/>
            </a:pPr>
            <a:r>
              <a:rPr lang="de-DE"/>
              <a:t>    </a:t>
            </a:r>
            <a:r>
              <a:rPr lang="de-DE" b="1"/>
              <a:t>@</a:t>
            </a:r>
            <a:r>
              <a:rPr lang="de-DE" b="1">
                <a:solidFill>
                  <a:srgbClr val="FF0000"/>
                </a:solidFill>
              </a:rPr>
              <a:t>Deprecated</a:t>
            </a:r>
            <a:endParaRPr lang="de-DE">
              <a:solidFill>
                <a:srgbClr val="FF0000"/>
              </a:solidFill>
            </a:endParaRPr>
          </a:p>
          <a:p>
            <a:pPr marL="0" indent="0">
              <a:buNone/>
            </a:pPr>
            <a:r>
              <a:rPr lang="de-DE"/>
              <a:t>    static void deprecatedMethod() { }</a:t>
            </a:r>
          </a:p>
          <a:p>
            <a:pPr marL="0" indent="0">
              <a:buNone/>
            </a:pPr>
            <a:r>
              <a:rPr lang="de-DE"/>
              <a:t>}</a:t>
            </a:r>
            <a:endParaRPr lang="en-US"/>
          </a:p>
        </p:txBody>
      </p:sp>
    </p:spTree>
    <p:extLst>
      <p:ext uri="{BB962C8B-B14F-4D97-AF65-F5344CB8AC3E}">
        <p14:creationId xmlns:p14="http://schemas.microsoft.com/office/powerpoint/2010/main" val="948372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@SuppressWarnings</a:t>
            </a:r>
            <a:endParaRPr lang="en-US"/>
          </a:p>
        </p:txBody>
      </p:sp>
      <p:sp>
        <p:nvSpPr>
          <p:cNvPr id="3" name="Content Placeholder 2"/>
          <p:cNvSpPr>
            <a:spLocks noGrp="1"/>
          </p:cNvSpPr>
          <p:nvPr>
            <p:ph idx="1"/>
          </p:nvPr>
        </p:nvSpPr>
        <p:spPr/>
        <p:txBody>
          <a:bodyPr/>
          <a:lstStyle/>
          <a:p>
            <a:pPr marL="0" indent="0">
              <a:buNone/>
            </a:pPr>
            <a:r>
              <a:rPr lang="en-US"/>
              <a:t>// </a:t>
            </a:r>
            <a:r>
              <a:rPr lang="en-US" i="1"/>
              <a:t>use a deprecated method and tell</a:t>
            </a:r>
            <a:r>
              <a:rPr lang="en-US"/>
              <a:t> </a:t>
            </a:r>
          </a:p>
          <a:p>
            <a:pPr marL="0" indent="0">
              <a:buNone/>
            </a:pPr>
            <a:r>
              <a:rPr lang="en-US"/>
              <a:t>   // </a:t>
            </a:r>
            <a:r>
              <a:rPr lang="en-US" i="1"/>
              <a:t>compiler not to generate a warning</a:t>
            </a:r>
            <a:endParaRPr lang="en-US"/>
          </a:p>
          <a:p>
            <a:pPr marL="0" indent="0">
              <a:buNone/>
            </a:pPr>
            <a:r>
              <a:rPr lang="en-US"/>
              <a:t>   </a:t>
            </a:r>
            <a:r>
              <a:rPr lang="en-US" b="1"/>
              <a:t>@SuppressWarnings("deprecation")</a:t>
            </a:r>
            <a:endParaRPr lang="en-US"/>
          </a:p>
          <a:p>
            <a:pPr marL="0" indent="0">
              <a:buNone/>
            </a:pPr>
            <a:r>
              <a:rPr lang="en-US"/>
              <a:t>    void useDeprecatedMethod() {</a:t>
            </a:r>
          </a:p>
          <a:p>
            <a:pPr marL="0" indent="0">
              <a:buNone/>
            </a:pPr>
            <a:r>
              <a:rPr lang="en-US"/>
              <a:t>        // deprecation warning</a:t>
            </a:r>
          </a:p>
          <a:p>
            <a:pPr marL="0" indent="0">
              <a:buNone/>
            </a:pPr>
            <a:r>
              <a:rPr lang="en-US"/>
              <a:t>        // - suppressed</a:t>
            </a:r>
          </a:p>
          <a:p>
            <a:pPr marL="0" indent="0">
              <a:buNone/>
            </a:pPr>
            <a:r>
              <a:rPr lang="en-US"/>
              <a:t>        objectOne.deprecatedMethod();</a:t>
            </a:r>
          </a:p>
          <a:p>
            <a:pPr marL="0" indent="0">
              <a:buNone/>
            </a:pPr>
            <a:r>
              <a:rPr lang="de-DE"/>
              <a:t>    }</a:t>
            </a:r>
            <a:endParaRPr lang="en-US"/>
          </a:p>
        </p:txBody>
      </p:sp>
    </p:spTree>
    <p:extLst>
      <p:ext uri="{BB962C8B-B14F-4D97-AF65-F5344CB8AC3E}">
        <p14:creationId xmlns:p14="http://schemas.microsoft.com/office/powerpoint/2010/main" val="1545781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361"/>
            <a:ext cx="10515600" cy="836341"/>
          </a:xfrm>
        </p:spPr>
        <p:txBody>
          <a:bodyPr>
            <a:noAutofit/>
          </a:bodyPr>
          <a:lstStyle/>
          <a:p>
            <a:r>
              <a:rPr lang="en-US" altLang="zh-CN" sz="2800"/>
              <a:t>@Override</a:t>
            </a:r>
            <a:r>
              <a:rPr lang="zh-CN" altLang="en-US" sz="2800"/>
              <a:t> </a:t>
            </a:r>
            <a:r>
              <a:rPr lang="en-US" altLang="zh-CN" sz="2800"/>
              <a:t>--</a:t>
            </a:r>
            <a:r>
              <a:rPr lang="zh-CN" altLang="en-US" sz="2800"/>
              <a:t> </a:t>
            </a:r>
            <a:r>
              <a:rPr lang="en-US" sz="2800"/>
              <a:t>compile-time flag</a:t>
            </a:r>
            <a:r>
              <a:rPr lang="zh-CN" altLang="en-US" sz="2800"/>
              <a:t> </a:t>
            </a:r>
            <a:r>
              <a:rPr lang="en-US" altLang="zh-CN" sz="2800"/>
              <a:t>to</a:t>
            </a:r>
            <a:r>
              <a:rPr lang="zh-CN" altLang="en-US" sz="2800"/>
              <a:t> </a:t>
            </a:r>
            <a:r>
              <a:rPr lang="en-US" sz="2800"/>
              <a:t>informs the compiler that the element is meant to override an element declared in a superclass.</a:t>
            </a:r>
          </a:p>
        </p:txBody>
      </p:sp>
      <p:sp>
        <p:nvSpPr>
          <p:cNvPr id="3" name="Content Placeholder 2"/>
          <p:cNvSpPr>
            <a:spLocks noGrp="1"/>
          </p:cNvSpPr>
          <p:nvPr>
            <p:ph idx="1"/>
          </p:nvPr>
        </p:nvSpPr>
        <p:spPr>
          <a:xfrm>
            <a:off x="838200" y="1438507"/>
            <a:ext cx="10515600" cy="5262563"/>
          </a:xfrm>
        </p:spPr>
        <p:txBody>
          <a:bodyPr>
            <a:normAutofit/>
          </a:bodyPr>
          <a:lstStyle/>
          <a:p>
            <a:r>
              <a:rPr lang="en-US"/>
              <a:t>Using the @Override annotation acts as a compile-time safeguard against a common programming mistake. It will throw a compilation error if you have the annotation on a method you're not actually overriding the superclass method.</a:t>
            </a:r>
          </a:p>
          <a:p>
            <a:r>
              <a:rPr lang="en-US"/>
              <a:t>The most common case where this is useful is when you are changing a method in the base class to have a different parameter list. A method in a subclass that used to override the superclass method will no longer do so due the changed method signature. This can sometimes cause strange and unexpected behavior, especially when dealing with complex inheritance structures. The @Override annotation safeguards against this.</a:t>
            </a:r>
          </a:p>
        </p:txBody>
      </p:sp>
    </p:spTree>
    <p:extLst>
      <p:ext uri="{BB962C8B-B14F-4D97-AF65-F5344CB8AC3E}">
        <p14:creationId xmlns:p14="http://schemas.microsoft.com/office/powerpoint/2010/main" val="1196572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0" indent="0">
              <a:buNone/>
            </a:pPr>
            <a:r>
              <a:rPr lang="en-US" b="1"/>
              <a:t>public</a:t>
            </a:r>
            <a:r>
              <a:rPr lang="en-US"/>
              <a:t> </a:t>
            </a:r>
            <a:r>
              <a:rPr lang="en-US" b="1"/>
              <a:t>class</a:t>
            </a:r>
            <a:r>
              <a:rPr lang="en-US"/>
              <a:t> AnnotationOverrideTest {  </a:t>
            </a:r>
          </a:p>
          <a:p>
            <a:pPr marL="0" indent="0">
              <a:buNone/>
            </a:pPr>
            <a:r>
              <a:rPr lang="cs-CZ"/>
              <a:t>     @Override </a:t>
            </a:r>
            <a:r>
              <a:rPr lang="cs-CZ" b="1"/>
              <a:t>public</a:t>
            </a:r>
            <a:r>
              <a:rPr lang="cs-CZ"/>
              <a:t> String toString() { /////---  可以当做修饰符一样直接使用,非常熟悉吧  </a:t>
            </a:r>
          </a:p>
          <a:p>
            <a:pPr marL="0" indent="0">
              <a:buNone/>
            </a:pPr>
            <a:r>
              <a:rPr lang="cs-CZ"/>
              <a:t>         </a:t>
            </a:r>
            <a:r>
              <a:rPr lang="cs-CZ" b="1"/>
              <a:t>return</a:t>
            </a:r>
            <a:r>
              <a:rPr lang="cs-CZ"/>
              <a:t> "Override the toString() of the superclass";  </a:t>
            </a:r>
          </a:p>
          <a:p>
            <a:pPr marL="0" indent="0">
              <a:buNone/>
            </a:pPr>
            <a:r>
              <a:rPr lang="is-IS"/>
              <a:t>     }  </a:t>
            </a:r>
          </a:p>
          <a:p>
            <a:pPr marL="0" indent="0">
              <a:buNone/>
            </a:pPr>
            <a:r>
              <a:rPr lang="bg-BG"/>
              <a:t>  </a:t>
            </a:r>
          </a:p>
          <a:p>
            <a:pPr marL="0" indent="0">
              <a:buNone/>
            </a:pPr>
            <a:r>
              <a:rPr lang="de-DE"/>
              <a:t>    @Override  //也可以分为单独一行  </a:t>
            </a:r>
          </a:p>
          <a:p>
            <a:pPr marL="0" indent="0">
              <a:buNone/>
            </a:pPr>
            <a:r>
              <a:rPr lang="pl-PL"/>
              <a:t>     </a:t>
            </a:r>
            <a:r>
              <a:rPr lang="pl-PL" b="1"/>
              <a:t>public</a:t>
            </a:r>
            <a:r>
              <a:rPr lang="pl-PL"/>
              <a:t> String toString123() {  //提示编译错误  </a:t>
            </a:r>
          </a:p>
          <a:p>
            <a:pPr marL="0" indent="0">
              <a:buNone/>
            </a:pPr>
            <a:r>
              <a:rPr lang="pl-PL"/>
              <a:t>         </a:t>
            </a:r>
            <a:r>
              <a:rPr lang="pl-PL" b="1"/>
              <a:t>return</a:t>
            </a:r>
            <a:r>
              <a:rPr lang="pl-PL"/>
              <a:t> "Override the toString() of the superclass";  </a:t>
            </a:r>
          </a:p>
          <a:p>
            <a:pPr marL="0" indent="0">
              <a:buNone/>
            </a:pPr>
            <a:r>
              <a:rPr lang="is-IS"/>
              <a:t>     }  </a:t>
            </a:r>
          </a:p>
          <a:p>
            <a:pPr marL="0" indent="0">
              <a:buNone/>
            </a:pPr>
            <a:r>
              <a:rPr lang="bg-BG"/>
              <a:t>  </a:t>
            </a:r>
          </a:p>
          <a:p>
            <a:pPr marL="0" indent="0">
              <a:buNone/>
            </a:pPr>
            <a:r>
              <a:rPr lang="bg-BG"/>
              <a:t> }  </a:t>
            </a:r>
            <a:endParaRPr lang="en-US"/>
          </a:p>
          <a:p>
            <a:pPr marL="0" indent="0">
              <a:buNone/>
            </a:pPr>
            <a:r>
              <a:rPr lang="en-US"/>
              <a:t>AnnotationOverrideTest.java:7: method does not override or implement a method from a </a:t>
            </a:r>
            <a:r>
              <a:rPr lang="en-US" b="1"/>
              <a:t>super</a:t>
            </a:r>
            <a:r>
              <a:rPr lang="en-US"/>
              <a:t>-type  </a:t>
            </a:r>
          </a:p>
          <a:p>
            <a:pPr marL="0" indent="0">
              <a:buNone/>
            </a:pPr>
            <a:r>
              <a:rPr lang="en-US"/>
              <a:t>   @Override </a:t>
            </a:r>
            <a:r>
              <a:rPr lang="en-US" b="1"/>
              <a:t>public</a:t>
            </a:r>
            <a:r>
              <a:rPr lang="en-US"/>
              <a:t> String toString123() {  </a:t>
            </a:r>
          </a:p>
          <a:p>
            <a:pPr marL="0" indent="0">
              <a:buNone/>
            </a:pPr>
            <a:r>
              <a:rPr lang="is-IS"/>
              <a:t>   ^ </a:t>
            </a:r>
            <a:endParaRPr lang="en-US"/>
          </a:p>
        </p:txBody>
      </p:sp>
    </p:spTree>
    <p:extLst>
      <p:ext uri="{BB962C8B-B14F-4D97-AF65-F5344CB8AC3E}">
        <p14:creationId xmlns:p14="http://schemas.microsoft.com/office/powerpoint/2010/main" val="11135833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352</Words>
  <Application>Microsoft Macintosh PowerPoint</Application>
  <PresentationFormat>Widescreen</PresentationFormat>
  <Paragraphs>67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Calibri Light</vt:lpstr>
      <vt:lpstr>DengXian Light</vt:lpstr>
      <vt:lpstr>Arial</vt:lpstr>
      <vt:lpstr>Office Theme</vt:lpstr>
      <vt:lpstr>Java annotation</vt:lpstr>
      <vt:lpstr>References</vt:lpstr>
      <vt:lpstr>Define one annotation</vt:lpstr>
      <vt:lpstr>@Deprecated</vt:lpstr>
      <vt:lpstr>@SuppressWarnings</vt:lpstr>
      <vt:lpstr>@Override -- compile-time flag to informs the compiler that the element is meant to override an element declared in a superclass.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annotation</dc:title>
  <dc:creator>Microsoft Office User</dc:creator>
  <cp:lastModifiedBy>Microsoft Office User</cp:lastModifiedBy>
  <cp:revision>29</cp:revision>
  <dcterms:created xsi:type="dcterms:W3CDTF">2016-12-12T05:20:14Z</dcterms:created>
  <dcterms:modified xsi:type="dcterms:W3CDTF">2016-12-12T09:34:24Z</dcterms:modified>
</cp:coreProperties>
</file>