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2" r:id="rId4"/>
    <p:sldId id="264" r:id="rId5"/>
    <p:sldId id="271" r:id="rId6"/>
    <p:sldId id="265" r:id="rId7"/>
    <p:sldId id="266" r:id="rId8"/>
    <p:sldId id="272" r:id="rId9"/>
    <p:sldId id="267"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3"/>
    <p:restoredTop sz="94628"/>
  </p:normalViewPr>
  <p:slideViewPr>
    <p:cSldViewPr snapToGrid="0">
      <p:cViewPr varScale="1">
        <p:scale>
          <a:sx n="61" d="100"/>
          <a:sy n="61" d="100"/>
        </p:scale>
        <p:origin x="8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966-A76A-36BB-4B31-50E0DEBBA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0A570F-A5CB-F79F-7FE7-39689C36F6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6163D-18D8-966F-C9DA-596F8E9D18B8}"/>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53E78ACC-1E47-595F-A07A-001897165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81E77-1194-3024-7120-E12157C45498}"/>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86424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6F05-C0E0-5D6D-C027-A90A3C251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DA92BE-7035-B950-BD1C-3E90D8B16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AA8FC-57F2-F6C4-4F14-6F4B5BF5BAF0}"/>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CFF4ED16-1DA3-F8D2-71F5-8F257C370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550F1-A28C-D6E2-12EF-6E081EEEF6D9}"/>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421071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99E6D0-B995-2EFB-4245-9F0F30A63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E73E37-BC51-EB53-0C44-F1BBCB4E31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8C09A-FA4D-0764-D5A6-6D2FC518A571}"/>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0C5485F8-7B00-1614-F7E4-1181EAF24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11B01-DD20-75FE-FD87-FBA4F8F94AD5}"/>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14340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D14C-C022-F490-5347-D563FA513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08B0-4305-4BA7-3DA5-2A7AE7DF58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67AEB-896D-D807-6A3D-C8642B874C87}"/>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5D3E5AB0-A66C-3791-9702-14273DF48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2964F9-D561-6E00-7E1E-6142D3E27AEE}"/>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15652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F851-D0B3-D55C-FAF3-829335005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A0B6F-9461-C64E-C562-C92A7DF5CB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AC76A-46EA-F339-8728-BFD6EA49726D}"/>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47EF503C-E4CA-D171-B3A4-5BC3DEAD9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31206-02A1-78DD-F60C-DECF23EA61ED}"/>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52584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BBA0-9B15-E17D-82CE-B9BC8A2BE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56F15-C5B8-BE7B-D992-005BFCE19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DEC40-F248-E383-CA7E-9DDEBF4113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9DB97-1A35-5A8A-516B-BA9148F6341E}"/>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6" name="Footer Placeholder 5">
            <a:extLst>
              <a:ext uri="{FF2B5EF4-FFF2-40B4-BE49-F238E27FC236}">
                <a16:creationId xmlns:a16="http://schemas.microsoft.com/office/drawing/2014/main" id="{258E65D6-FBA9-4E7F-949B-46C557A8BC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2906C-5396-E605-27F9-DBE0795363B0}"/>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214021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F26F-DC31-1806-9A44-9A7FFD733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3B72F7-6871-BD49-8592-A0E6D3409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C039A-1630-0A12-B03A-7F1D4B11D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8C3F12-5309-E95C-75EA-E87763462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56E7D-181B-93A8-3BB8-2441C3DB5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1F4FBE-EC75-CB6D-BD60-FBD7829FABCC}"/>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8" name="Footer Placeholder 7">
            <a:extLst>
              <a:ext uri="{FF2B5EF4-FFF2-40B4-BE49-F238E27FC236}">
                <a16:creationId xmlns:a16="http://schemas.microsoft.com/office/drawing/2014/main" id="{8AE6AC46-E2E7-4099-943B-573787815B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7E5DB-B764-7745-338A-D3A778EA81AD}"/>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166396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58CA-E30A-B612-BA8C-02947FEBD5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66D4A-ADDE-D932-FC66-E5C6CBB91EFC}"/>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4" name="Footer Placeholder 3">
            <a:extLst>
              <a:ext uri="{FF2B5EF4-FFF2-40B4-BE49-F238E27FC236}">
                <a16:creationId xmlns:a16="http://schemas.microsoft.com/office/drawing/2014/main" id="{5D591976-C815-FCDA-A230-88E63D7D0D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91D1B-9522-D915-C326-46B8D2F311B1}"/>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95708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AB3A4-14FD-CF2F-D06A-594A0DF53202}"/>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3" name="Footer Placeholder 2">
            <a:extLst>
              <a:ext uri="{FF2B5EF4-FFF2-40B4-BE49-F238E27FC236}">
                <a16:creationId xmlns:a16="http://schemas.microsoft.com/office/drawing/2014/main" id="{369BA3B9-0F57-75E7-143F-C38AAD69CE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E2174A-616B-3040-616B-16EEE5928EE5}"/>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64860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E4C-79CA-EC0E-7191-3A635055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50B22-F582-4F3C-17FC-20DB49051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2E84E-92AD-BA1D-5427-E989BA24D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BFF8F-FD04-1B93-5D9B-D6724337C8DB}"/>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6" name="Footer Placeholder 5">
            <a:extLst>
              <a:ext uri="{FF2B5EF4-FFF2-40B4-BE49-F238E27FC236}">
                <a16:creationId xmlns:a16="http://schemas.microsoft.com/office/drawing/2014/main" id="{977A0D7E-A8AA-BD08-804D-FEE84EA97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4668C-763A-2FAA-441A-8E876F98F94A}"/>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17825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E53F-0D8F-0D88-43CA-B666283B3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CD881-5C40-DAEF-36A3-9ECAF0669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CCA462-EAC9-61BE-C333-118E094A8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9C6AB-F080-9F82-6A75-F5C8AAE37785}"/>
              </a:ext>
            </a:extLst>
          </p:cNvPr>
          <p:cNvSpPr>
            <a:spLocks noGrp="1"/>
          </p:cNvSpPr>
          <p:nvPr>
            <p:ph type="dt" sz="half" idx="10"/>
          </p:nvPr>
        </p:nvSpPr>
        <p:spPr/>
        <p:txBody>
          <a:bodyPr/>
          <a:lstStyle/>
          <a:p>
            <a:fld id="{62F1F96E-62AD-3B49-A6E9-AE320B755994}" type="datetimeFigureOut">
              <a:rPr lang="en-US" smtClean="0"/>
              <a:t>4/23/2025</a:t>
            </a:fld>
            <a:endParaRPr lang="en-US"/>
          </a:p>
        </p:txBody>
      </p:sp>
      <p:sp>
        <p:nvSpPr>
          <p:cNvPr id="6" name="Footer Placeholder 5">
            <a:extLst>
              <a:ext uri="{FF2B5EF4-FFF2-40B4-BE49-F238E27FC236}">
                <a16:creationId xmlns:a16="http://schemas.microsoft.com/office/drawing/2014/main" id="{4B1706D3-474A-6F09-31C9-7A8340E5B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A5027-AFBD-DE4E-DD28-D163A33206DF}"/>
              </a:ext>
            </a:extLst>
          </p:cNvPr>
          <p:cNvSpPr>
            <a:spLocks noGrp="1"/>
          </p:cNvSpPr>
          <p:nvPr>
            <p:ph type="sldNum" sz="quarter" idx="12"/>
          </p:nvPr>
        </p:nvSpPr>
        <p:spPr/>
        <p:txBody>
          <a:bodyPr/>
          <a:lstStyle/>
          <a:p>
            <a:fld id="{2D542DDA-4243-7B4F-AC08-472006431C4E}" type="slidenum">
              <a:rPr lang="en-US" smtClean="0"/>
              <a:t>‹#›</a:t>
            </a:fld>
            <a:endParaRPr lang="en-US"/>
          </a:p>
        </p:txBody>
      </p:sp>
    </p:spTree>
    <p:extLst>
      <p:ext uri="{BB962C8B-B14F-4D97-AF65-F5344CB8AC3E}">
        <p14:creationId xmlns:p14="http://schemas.microsoft.com/office/powerpoint/2010/main" val="3447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5DDCD8-F057-7DA9-1029-A79595A34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668334-51BA-9181-D488-B35D1C347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5E864-5839-7CC3-8958-84F72F7BA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1F96E-62AD-3B49-A6E9-AE320B755994}" type="datetimeFigureOut">
              <a:rPr lang="en-US" smtClean="0"/>
              <a:t>4/23/2025</a:t>
            </a:fld>
            <a:endParaRPr lang="en-US"/>
          </a:p>
        </p:txBody>
      </p:sp>
      <p:sp>
        <p:nvSpPr>
          <p:cNvPr id="5" name="Footer Placeholder 4">
            <a:extLst>
              <a:ext uri="{FF2B5EF4-FFF2-40B4-BE49-F238E27FC236}">
                <a16:creationId xmlns:a16="http://schemas.microsoft.com/office/drawing/2014/main" id="{366E7C63-9CC4-C4D1-5B20-49B0923EF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F6CE35-DEE0-1DC7-90B9-E900A5E00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542DDA-4243-7B4F-AC08-472006431C4E}" type="slidenum">
              <a:rPr lang="en-US" smtClean="0"/>
              <a:t>‹#›</a:t>
            </a:fld>
            <a:endParaRPr lang="en-US"/>
          </a:p>
        </p:txBody>
      </p:sp>
    </p:spTree>
    <p:extLst>
      <p:ext uri="{BB962C8B-B14F-4D97-AF65-F5344CB8AC3E}">
        <p14:creationId xmlns:p14="http://schemas.microsoft.com/office/powerpoint/2010/main" val="1501245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ummadisriharshitha/Capstone-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CAA2-E03D-38A2-BD03-74BAC5CB4615}"/>
              </a:ext>
            </a:extLst>
          </p:cNvPr>
          <p:cNvSpPr>
            <a:spLocks noGrp="1"/>
          </p:cNvSpPr>
          <p:nvPr>
            <p:ph type="ctrTitle"/>
          </p:nvPr>
        </p:nvSpPr>
        <p:spPr/>
        <p:txBody>
          <a:bodyPr>
            <a:normAutofit/>
          </a:bodyPr>
          <a:lstStyle/>
          <a:p>
            <a:r>
              <a:rPr lang="en-US" sz="4400" dirty="0">
                <a:effectLst/>
                <a:latin typeface="Times New Roman" panose="02020603050405020304" pitchFamily="18" charset="0"/>
                <a:ea typeface="MS Mincho" panose="02020609040205080304" pitchFamily="49" charset="-128"/>
              </a:rPr>
              <a:t>Financial Sentiment Analysis Using llama</a:t>
            </a:r>
            <a:endParaRPr lang="en-US" sz="4400" dirty="0"/>
          </a:p>
        </p:txBody>
      </p:sp>
      <p:sp>
        <p:nvSpPr>
          <p:cNvPr id="3" name="Subtitle 2">
            <a:extLst>
              <a:ext uri="{FF2B5EF4-FFF2-40B4-BE49-F238E27FC236}">
                <a16:creationId xmlns:a16="http://schemas.microsoft.com/office/drawing/2014/main" id="{E3176AF5-3DD4-1124-B88F-5A522EB66EC7}"/>
              </a:ext>
            </a:extLst>
          </p:cNvPr>
          <p:cNvSpPr>
            <a:spLocks noGrp="1"/>
          </p:cNvSpPr>
          <p:nvPr>
            <p:ph type="subTitle" idx="1"/>
          </p:nvPr>
        </p:nvSpPr>
        <p:spPr/>
        <p:txBody>
          <a:bodyPr/>
          <a:lstStyle/>
          <a:p>
            <a:r>
              <a:rPr lang="en-US" dirty="0"/>
              <a:t>Student Name: </a:t>
            </a:r>
            <a:r>
              <a:rPr lang="en-US" b="1" dirty="0"/>
              <a:t>GUMMADI SRI HARSHITHA</a:t>
            </a:r>
          </a:p>
          <a:p>
            <a:r>
              <a:rPr lang="en-US" dirty="0"/>
              <a:t>University ID: </a:t>
            </a:r>
            <a:r>
              <a:rPr lang="en-US" b="1" dirty="0"/>
              <a:t>U01944139</a:t>
            </a:r>
          </a:p>
          <a:p>
            <a:r>
              <a:rPr lang="en-US" dirty="0"/>
              <a:t>git repo URL: </a:t>
            </a:r>
            <a:r>
              <a:rPr lang="en-IN" dirty="0" err="1">
                <a:hlinkClick r:id="rId2"/>
              </a:rPr>
              <a:t>gummadisriharshitha</a:t>
            </a:r>
            <a:r>
              <a:rPr lang="en-IN" dirty="0">
                <a:hlinkClick r:id="rId2"/>
              </a:rPr>
              <a:t>/Capstone-Project</a:t>
            </a:r>
            <a:endParaRPr lang="en-US" dirty="0"/>
          </a:p>
        </p:txBody>
      </p:sp>
    </p:spTree>
    <p:extLst>
      <p:ext uri="{BB962C8B-B14F-4D97-AF65-F5344CB8AC3E}">
        <p14:creationId xmlns:p14="http://schemas.microsoft.com/office/powerpoint/2010/main" val="259261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76C3-0B13-89E9-03BF-DD5FD392486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BA72A9-EE0D-1CA4-FADD-97720348EDDC}"/>
              </a:ext>
            </a:extLst>
          </p:cNvPr>
          <p:cNvSpPr>
            <a:spLocks noGrp="1"/>
          </p:cNvSpPr>
          <p:nvPr>
            <p:ph idx="1"/>
          </p:nvPr>
        </p:nvSpPr>
        <p:spPr/>
        <p:txBody>
          <a:bodyPr/>
          <a:lstStyle/>
          <a:p>
            <a:pPr marL="228600" indent="-228600" algn="just">
              <a:spcBef>
                <a:spcPts val="400"/>
              </a:spcBef>
              <a:spcAft>
                <a:spcPts val="1000"/>
              </a:spcAft>
              <a:tabLst>
                <a:tab pos="338455" algn="l"/>
              </a:tabLst>
            </a:pPr>
            <a:r>
              <a:rPr lang="en-US" sz="1800" dirty="0">
                <a:effectLst/>
                <a:latin typeface="Times New Roman" panose="02020603050405020304" pitchFamily="18" charset="0"/>
                <a:ea typeface="SimSun" panose="02010600030101010101" pitchFamily="2" charset="-122"/>
              </a:rPr>
              <a:t>The model is being evaluated and it is found that the model has performed well giving a precision of 100% which shows that most of the texts were correctly classified into appropriate categories. </a:t>
            </a:r>
            <a:endParaRPr lang="en-IN" sz="1800" dirty="0">
              <a:effectLst/>
              <a:latin typeface="Times New Roman" panose="02020603050405020304" pitchFamily="18" charset="0"/>
              <a:ea typeface="SimSun" panose="02010600030101010101" pitchFamily="2" charset="-122"/>
            </a:endParaRPr>
          </a:p>
          <a:p>
            <a:endParaRPr lang="en-US" dirty="0"/>
          </a:p>
        </p:txBody>
      </p:sp>
      <p:pic>
        <p:nvPicPr>
          <p:cNvPr id="6146" name="Picture 1">
            <a:extLst>
              <a:ext uri="{FF2B5EF4-FFF2-40B4-BE49-F238E27FC236}">
                <a16:creationId xmlns:a16="http://schemas.microsoft.com/office/drawing/2014/main" id="{677CA20A-7D86-509A-8387-D88B5C021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415" y="2719682"/>
            <a:ext cx="5151243" cy="1522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426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F14E-8F26-E05A-D659-B1DE2916FB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C1138D-AB82-DB40-0C5D-FFF97F9D83D7}"/>
              </a:ext>
            </a:extLst>
          </p:cNvPr>
          <p:cNvSpPr>
            <a:spLocks noGrp="1"/>
          </p:cNvSpPr>
          <p:nvPr>
            <p:ph idx="1"/>
          </p:nvPr>
        </p:nvSpPr>
        <p:spPr/>
        <p:txBody>
          <a:bodyPr/>
          <a:lstStyle/>
          <a:p>
            <a:pPr algn="just"/>
            <a:r>
              <a:rPr lang="en-US" sz="1800" dirty="0">
                <a:effectLst/>
                <a:latin typeface="Times New Roman" panose="02020603050405020304" pitchFamily="18" charset="0"/>
                <a:ea typeface="SimSun" panose="02010600030101010101" pitchFamily="2" charset="-122"/>
              </a:rPr>
              <a:t>In order to categorize tweets into three groups—negative, neutral, and positive—we successfully applied a sentiment analysis model in this project utilizing the </a:t>
            </a:r>
            <a:r>
              <a:rPr lang="en-US" sz="1800" dirty="0" err="1">
                <a:effectLst/>
                <a:latin typeface="Times New Roman" panose="02020603050405020304" pitchFamily="18" charset="0"/>
                <a:ea typeface="SimSun" panose="02010600030101010101" pitchFamily="2" charset="-122"/>
              </a:rPr>
              <a:t>LLaMA</a:t>
            </a:r>
            <a:r>
              <a:rPr lang="en-US" sz="1800" dirty="0">
                <a:effectLst/>
                <a:latin typeface="Times New Roman" panose="02020603050405020304" pitchFamily="18" charset="0"/>
                <a:ea typeface="SimSun" panose="02010600030101010101" pitchFamily="2" charset="-122"/>
              </a:rPr>
              <a:t> language model. </a:t>
            </a:r>
          </a:p>
          <a:p>
            <a:pPr algn="just"/>
            <a:r>
              <a:rPr lang="en-US" sz="1800" dirty="0">
                <a:effectLst/>
                <a:latin typeface="Times New Roman" panose="02020603050405020304" pitchFamily="18" charset="0"/>
                <a:ea typeface="SimSun" panose="02010600030101010101" pitchFamily="2" charset="-122"/>
              </a:rPr>
              <a:t>After thorough preprocessing, feature extraction, and fine-tuning, the model performed very well, earning flawless scores on all important metrics, including precision, recall, and F1 Score of 1.0000. This was further supported by the confusion matrix, which revealed that there were no misclassifications in any of the sentiment classes. </a:t>
            </a:r>
            <a:endParaRPr lang="en-IN"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r>
              <a:rPr lang="en-IN" sz="1800" dirty="0">
                <a:effectLst/>
                <a:latin typeface="Times New Roman" panose="02020603050405020304" pitchFamily="18" charset="0"/>
                <a:ea typeface="SimSun" panose="02010600030101010101" pitchFamily="2" charset="-122"/>
              </a:rPr>
              <a:t>These results demonstrate how well sophisticated large language models, such as </a:t>
            </a:r>
            <a:r>
              <a:rPr lang="en-IN" sz="1800" dirty="0" err="1">
                <a:effectLst/>
                <a:latin typeface="Times New Roman" panose="02020603050405020304" pitchFamily="18" charset="0"/>
                <a:ea typeface="SimSun" panose="02010600030101010101" pitchFamily="2" charset="-122"/>
              </a:rPr>
              <a:t>LLaMA</a:t>
            </a:r>
            <a:r>
              <a:rPr lang="en-IN" sz="1800" dirty="0">
                <a:effectLst/>
                <a:latin typeface="Times New Roman" panose="02020603050405020304" pitchFamily="18" charset="0"/>
                <a:ea typeface="SimSun" panose="02010600030101010101" pitchFamily="2" charset="-122"/>
              </a:rPr>
              <a:t>, work for problems involving natural language interpretation. </a:t>
            </a:r>
            <a:endParaRPr lang="en-US" dirty="0"/>
          </a:p>
        </p:txBody>
      </p:sp>
    </p:spTree>
    <p:extLst>
      <p:ext uri="{BB962C8B-B14F-4D97-AF65-F5344CB8AC3E}">
        <p14:creationId xmlns:p14="http://schemas.microsoft.com/office/powerpoint/2010/main" val="157482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DF39-41BC-8C95-8B7D-5F85B4EE5AF1}"/>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7AF2AB0F-2504-931E-7FA9-41664FD7F5B6}"/>
              </a:ext>
            </a:extLst>
          </p:cNvPr>
          <p:cNvSpPr>
            <a:spLocks noGrp="1"/>
          </p:cNvSpPr>
          <p:nvPr>
            <p:ph idx="1"/>
          </p:nvPr>
        </p:nvSpPr>
        <p:spPr/>
        <p:txBody>
          <a:bodyPr/>
          <a:lstStyle/>
          <a:p>
            <a:pPr marL="0" indent="0" algn="just">
              <a:buNone/>
            </a:pPr>
            <a:r>
              <a:rPr lang="x-none" sz="1800" spc="-5" dirty="0">
                <a:effectLst/>
                <a:latin typeface="Times New Roman" panose="02020603050405020304" pitchFamily="18" charset="0"/>
                <a:ea typeface="SimSun" panose="02010600030101010101" pitchFamily="2" charset="-122"/>
              </a:rPr>
              <a:t>The financial sector generates a continuous stream of unstructured text data from news articles, social media, and financial reports. This text often contains crucial information about market sentiment, which influences decisions related to investments and risk management. However, due to the complexity of financial language and the sheer volume of data, manual analysis is impractical and inefficient.</a:t>
            </a:r>
            <a:endParaRPr lang="en-IN" sz="1800" spc="-5" dirty="0">
              <a:effectLst/>
              <a:latin typeface="Times New Roman" panose="02020603050405020304" pitchFamily="18" charset="0"/>
              <a:ea typeface="SimSun" panose="02010600030101010101" pitchFamily="2" charset="-122"/>
            </a:endParaRPr>
          </a:p>
          <a:p>
            <a:pPr marL="0" indent="0" algn="just">
              <a:buNone/>
            </a:pPr>
            <a:r>
              <a:rPr lang="en-IN" sz="1800" dirty="0">
                <a:effectLst/>
                <a:latin typeface="Times New Roman" panose="02020603050405020304" pitchFamily="18" charset="0"/>
                <a:ea typeface="SimSun" panose="02010600030101010101" pitchFamily="2" charset="-122"/>
              </a:rPr>
              <a:t>The FSA technique functions as a critical directional instrument which uses market sentiment tracking to assist capital allocation choices and analyse economic movements. The development of NLP proceeded with the establishment of BERT and its financial adaptation </a:t>
            </a:r>
            <a:r>
              <a:rPr lang="en-IN" sz="1800" dirty="0" err="1">
                <a:effectLst/>
                <a:latin typeface="Times New Roman" panose="02020603050405020304" pitchFamily="18" charset="0"/>
                <a:ea typeface="SimSun" panose="02010600030101010101" pitchFamily="2" charset="-122"/>
              </a:rPr>
              <a:t>FinBERT</a:t>
            </a:r>
            <a:r>
              <a:rPr lang="en-IN" sz="1800" dirty="0">
                <a:effectLst/>
                <a:latin typeface="Times New Roman" panose="02020603050405020304" pitchFamily="18" charset="0"/>
                <a:ea typeface="SimSun" panose="02010600030101010101" pitchFamily="2" charset="-122"/>
              </a:rPr>
              <a:t> which enhanced FSA effectiveness.</a:t>
            </a:r>
          </a:p>
          <a:p>
            <a:pPr marL="0" indent="0" algn="just">
              <a:buNone/>
            </a:pPr>
            <a:r>
              <a:rPr lang="en-IN" sz="1800" dirty="0">
                <a:effectLst/>
                <a:latin typeface="Times New Roman" panose="02020603050405020304" pitchFamily="18" charset="0"/>
                <a:ea typeface="SimSun" panose="02010600030101010101" pitchFamily="2" charset="-122"/>
              </a:rPr>
              <a:t>This project offers a thorough and in-depth sentiment analysis system that assesses the emotional tone of textual data, mainly focusing on the tweets, by fusing deep learning with Natural Language Processing (NLP). Before doing exploratory data analysis to find patterns and trends, the procedure starts with data pre-processing to clean and standardize twitter content. A </a:t>
            </a:r>
            <a:r>
              <a:rPr lang="en-IN" sz="1800" dirty="0" err="1">
                <a:effectLst/>
                <a:latin typeface="Times New Roman" panose="02020603050405020304" pitchFamily="18" charset="0"/>
                <a:ea typeface="SimSun" panose="02010600030101010101" pitchFamily="2" charset="-122"/>
              </a:rPr>
              <a:t>LLaMA</a:t>
            </a:r>
            <a:r>
              <a:rPr lang="en-IN" sz="1800" dirty="0">
                <a:effectLst/>
                <a:latin typeface="Times New Roman" panose="02020603050405020304" pitchFamily="18" charset="0"/>
                <a:ea typeface="SimSun" panose="02010600030101010101" pitchFamily="2" charset="-122"/>
              </a:rPr>
              <a:t>-based sentiment classification model is refined using cleaned data that has been labelled with sentiment categories (positive, negative, and neutral). After that, the trained model is incorporated into an intuitive </a:t>
            </a:r>
            <a:r>
              <a:rPr lang="en-IN" sz="1800" dirty="0" err="1">
                <a:effectLst/>
                <a:latin typeface="Times New Roman" panose="02020603050405020304" pitchFamily="18" charset="0"/>
                <a:ea typeface="SimSun" panose="02010600030101010101" pitchFamily="2" charset="-122"/>
              </a:rPr>
              <a:t>Streamlit</a:t>
            </a:r>
            <a:r>
              <a:rPr lang="en-IN" sz="1800" dirty="0">
                <a:effectLst/>
                <a:latin typeface="Times New Roman" panose="02020603050405020304" pitchFamily="18" charset="0"/>
                <a:ea typeface="SimSun" panose="02010600030101010101" pitchFamily="2" charset="-122"/>
              </a:rPr>
              <a:t> online application, which offers real-time sentiment prediction via an easy-to-use interface. </a:t>
            </a:r>
          </a:p>
          <a:p>
            <a:pPr marL="0" indent="0">
              <a:buNone/>
            </a:pPr>
            <a:endParaRPr lang="en-US" dirty="0"/>
          </a:p>
        </p:txBody>
      </p:sp>
    </p:spTree>
    <p:extLst>
      <p:ext uri="{BB962C8B-B14F-4D97-AF65-F5344CB8AC3E}">
        <p14:creationId xmlns:p14="http://schemas.microsoft.com/office/powerpoint/2010/main" val="19288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C7C1-80C6-B8C0-4758-438E5ADDC7F9}"/>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643D852A-3F7E-5A70-E029-933421C6A2E5}"/>
              </a:ext>
            </a:extLst>
          </p:cNvPr>
          <p:cNvSpPr>
            <a:spLocks noGrp="1"/>
          </p:cNvSpPr>
          <p:nvPr>
            <p:ph idx="1"/>
          </p:nvPr>
        </p:nvSpPr>
        <p:spPr>
          <a:xfrm>
            <a:off x="838200" y="1357460"/>
            <a:ext cx="10515600" cy="4819503"/>
          </a:xfrm>
        </p:spPr>
        <p:txBody>
          <a:bodyPr/>
          <a:lstStyle/>
          <a:p>
            <a:pPr indent="0" algn="just">
              <a:lnSpc>
                <a:spcPct val="95000"/>
              </a:lnSpc>
              <a:spcAft>
                <a:spcPts val="600"/>
              </a:spcAft>
              <a:buNone/>
              <a:tabLst>
                <a:tab pos="182880" algn="l"/>
              </a:tabLst>
            </a:pPr>
            <a:r>
              <a:rPr lang="en-US" sz="1800" i="1" dirty="0">
                <a:effectLst/>
                <a:latin typeface="Times New Roman" panose="02020603050405020304" pitchFamily="18" charset="0"/>
                <a:ea typeface="SimSun" panose="02010600030101010101" pitchFamily="2" charset="-122"/>
              </a:rPr>
              <a:t>Aim</a:t>
            </a:r>
            <a:r>
              <a:rPr lang="en-US" sz="1800" dirty="0">
                <a:effectLst/>
                <a:latin typeface="Times New Roman" panose="02020603050405020304" pitchFamily="18" charset="0"/>
                <a:ea typeface="SimSun" panose="02010600030101010101" pitchFamily="2" charset="-122"/>
              </a:rPr>
              <a:t>: </a:t>
            </a:r>
            <a:endParaRPr lang="en-IN" sz="1800" spc="-5" dirty="0">
              <a:effectLst/>
              <a:latin typeface="Times New Roman" panose="02020603050405020304" pitchFamily="18" charset="0"/>
              <a:ea typeface="SimSun" panose="02010600030101010101" pitchFamily="2" charset="-122"/>
            </a:endParaRPr>
          </a:p>
          <a:p>
            <a:pPr indent="0" algn="just">
              <a:lnSpc>
                <a:spcPct val="95000"/>
              </a:lnSpc>
              <a:spcAft>
                <a:spcPts val="600"/>
              </a:spcAft>
              <a:buNone/>
              <a:tabLst>
                <a:tab pos="182880" algn="l"/>
              </a:tabLst>
            </a:pPr>
            <a:r>
              <a:rPr lang="x-none" sz="1800" spc="-5" dirty="0">
                <a:effectLst/>
                <a:latin typeface="Times New Roman" panose="02020603050405020304" pitchFamily="18" charset="0"/>
                <a:ea typeface="SimSun" panose="02010600030101010101" pitchFamily="2" charset="-122"/>
              </a:rPr>
              <a:t>The aim of this project is to develop a sentiment analysis model using the open-source llama LLM. The project will focus on accurately classifying financial text into positive, negative, or neutral sentiment categories, leveraging llama's ability to understand complex and context-specific language.</a:t>
            </a:r>
            <a:endParaRPr lang="en-IN"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buNone/>
              <a:tabLst>
                <a:tab pos="182880" algn="l"/>
              </a:tabLst>
            </a:pPr>
            <a:r>
              <a:rPr lang="en-US" sz="1800" i="1" spc="0" dirty="0">
                <a:effectLst/>
                <a:latin typeface="Times New Roman" panose="02020603050405020304" pitchFamily="18" charset="0"/>
                <a:ea typeface="SimSun" panose="02010600030101010101" pitchFamily="2" charset="-122"/>
              </a:rPr>
              <a:t>Objectives: </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To collect financial text data, such as news articles, earnings reports, and social media posts. </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To preprocess the data by cleaning and formatting for model input.</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To develop the sentiment analysis model influenced by LlaMA so as to classify the sentiments.</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To create a user friendly application for sentiment analysis which helps the user to input the data and get a sentiment against the input data. </a:t>
            </a:r>
            <a:endParaRPr lang="en-IN" sz="1800" spc="-5" dirty="0">
              <a:effectLst/>
              <a:latin typeface="Times New Roman" panose="02020603050405020304" pitchFamily="18" charset="0"/>
              <a:ea typeface="SimSun" panose="02010600030101010101" pitchFamily="2" charset="-122"/>
            </a:endParaRPr>
          </a:p>
          <a:p>
            <a:pPr indent="0" algn="just">
              <a:lnSpc>
                <a:spcPct val="95000"/>
              </a:lnSpc>
              <a:spcAft>
                <a:spcPts val="600"/>
              </a:spcAft>
              <a:buNone/>
              <a:tabLst>
                <a:tab pos="182880" algn="l"/>
              </a:tabLst>
            </a:pPr>
            <a:endParaRPr lang="en-IN" sz="1800" spc="-5" dirty="0">
              <a:effectLst/>
              <a:latin typeface="Times New Roman" panose="02020603050405020304" pitchFamily="18" charset="0"/>
              <a:ea typeface="SimSun" panose="02010600030101010101" pitchFamily="2" charset="-122"/>
            </a:endParaRPr>
          </a:p>
          <a:p>
            <a:pPr marL="0" indent="0">
              <a:buNone/>
            </a:pPr>
            <a:endParaRPr lang="en-US" dirty="0"/>
          </a:p>
        </p:txBody>
      </p:sp>
    </p:spTree>
    <p:extLst>
      <p:ext uri="{BB962C8B-B14F-4D97-AF65-F5344CB8AC3E}">
        <p14:creationId xmlns:p14="http://schemas.microsoft.com/office/powerpoint/2010/main" val="51122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A4E0-9E97-ECAF-730E-E706857764F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D724D09-B100-239F-7BB0-51B4A47CD7BB}"/>
              </a:ext>
            </a:extLst>
          </p:cNvPr>
          <p:cNvSpPr>
            <a:spLocks noGrp="1"/>
          </p:cNvSpPr>
          <p:nvPr>
            <p:ph idx="1"/>
          </p:nvPr>
        </p:nvSpPr>
        <p:spPr/>
        <p:txBody>
          <a:bodyPr/>
          <a:lstStyle/>
          <a:p>
            <a:pPr indent="0" algn="just">
              <a:buNone/>
            </a:pPr>
            <a:r>
              <a:rPr lang="en-US" sz="1800" dirty="0">
                <a:effectLst/>
                <a:latin typeface="Times New Roman" panose="02020603050405020304" pitchFamily="18" charset="0"/>
                <a:ea typeface="SimSun" panose="02010600030101010101" pitchFamily="2" charset="-122"/>
              </a:rPr>
              <a:t>The data shows a collection of stimulated tweets which are being related to the metadata. This data can be used for performing sentiment analysis using Natural Language Processing and many different machine learning models. The dataset contains different attributes which are as follows:</a:t>
            </a:r>
          </a:p>
          <a:p>
            <a:pPr indent="0" algn="just">
              <a:buNone/>
            </a:pPr>
            <a:endParaRPr lang="en-IN" sz="1800" dirty="0">
              <a:effectLst/>
              <a:latin typeface="Times New Roman" panose="02020603050405020304" pitchFamily="18" charset="0"/>
              <a:ea typeface="SimSun" panose="02010600030101010101" pitchFamily="2" charset="-122"/>
            </a:endParaRPr>
          </a:p>
        </p:txBody>
      </p:sp>
      <p:graphicFrame>
        <p:nvGraphicFramePr>
          <p:cNvPr id="6" name="Table 5">
            <a:extLst>
              <a:ext uri="{FF2B5EF4-FFF2-40B4-BE49-F238E27FC236}">
                <a16:creationId xmlns:a16="http://schemas.microsoft.com/office/drawing/2014/main" id="{27848FD3-70DE-39B9-58E8-F1D8A755C365}"/>
              </a:ext>
            </a:extLst>
          </p:cNvPr>
          <p:cNvGraphicFramePr>
            <a:graphicFrameLocks noGrp="1"/>
          </p:cNvGraphicFramePr>
          <p:nvPr>
            <p:extLst>
              <p:ext uri="{D42A27DB-BD31-4B8C-83A1-F6EECF244321}">
                <p14:modId xmlns:p14="http://schemas.microsoft.com/office/powerpoint/2010/main" val="273396106"/>
              </p:ext>
            </p:extLst>
          </p:nvPr>
        </p:nvGraphicFramePr>
        <p:xfrm>
          <a:off x="3035431" y="2782093"/>
          <a:ext cx="4674104" cy="3147368"/>
        </p:xfrm>
        <a:graphic>
          <a:graphicData uri="http://schemas.openxmlformats.org/drawingml/2006/table">
            <a:tbl>
              <a:tblPr firstRow="1" firstCol="1" bandRow="1">
                <a:tableStyleId>{5C22544A-7EE6-4342-B048-85BDC9FD1C3A}</a:tableStyleId>
              </a:tblPr>
              <a:tblGrid>
                <a:gridCol w="2337052">
                  <a:extLst>
                    <a:ext uri="{9D8B030D-6E8A-4147-A177-3AD203B41FA5}">
                      <a16:colId xmlns:a16="http://schemas.microsoft.com/office/drawing/2014/main" val="2544682410"/>
                    </a:ext>
                  </a:extLst>
                </a:gridCol>
                <a:gridCol w="2337052">
                  <a:extLst>
                    <a:ext uri="{9D8B030D-6E8A-4147-A177-3AD203B41FA5}">
                      <a16:colId xmlns:a16="http://schemas.microsoft.com/office/drawing/2014/main" val="1046055096"/>
                    </a:ext>
                  </a:extLst>
                </a:gridCol>
              </a:tblGrid>
              <a:tr h="174854">
                <a:tc>
                  <a:txBody>
                    <a:bodyPr/>
                    <a:lstStyle/>
                    <a:p>
                      <a:pPr algn="just">
                        <a:buNone/>
                      </a:pPr>
                      <a:r>
                        <a:rPr lang="en-US" sz="1000">
                          <a:effectLst/>
                        </a:rPr>
                        <a:t>Colum Name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Description</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00864593"/>
                  </a:ext>
                </a:extLst>
              </a:tr>
              <a:tr h="349707">
                <a:tc>
                  <a:txBody>
                    <a:bodyPr/>
                    <a:lstStyle/>
                    <a:p>
                      <a:pPr algn="just">
                        <a:buNone/>
                      </a:pPr>
                      <a:r>
                        <a:rPr lang="en-US" sz="1000">
                          <a:effectLst/>
                        </a:rPr>
                        <a:t>Tweet_ID</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dirty="0">
                          <a:effectLst/>
                        </a:rPr>
                        <a:t>It is a unique identifier for each tweet</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2438922"/>
                  </a:ext>
                </a:extLst>
              </a:tr>
              <a:tr h="349707">
                <a:tc>
                  <a:txBody>
                    <a:bodyPr/>
                    <a:lstStyle/>
                    <a:p>
                      <a:pPr algn="just">
                        <a:buNone/>
                      </a:pPr>
                      <a:r>
                        <a:rPr lang="en-US" sz="1000">
                          <a:effectLst/>
                        </a:rPr>
                        <a:t>Username</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Username of the person who has made the tweet</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74993986"/>
                  </a:ext>
                </a:extLst>
              </a:tr>
              <a:tr h="874269">
                <a:tc>
                  <a:txBody>
                    <a:bodyPr/>
                    <a:lstStyle/>
                    <a:p>
                      <a:pPr algn="just">
                        <a:buNone/>
                      </a:pPr>
                      <a:r>
                        <a:rPr lang="en-US" sz="1000">
                          <a:effectLst/>
                        </a:rPr>
                        <a:t>Text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The actual tweet which is written in natural English which contains topic related to many different topics. </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72630776"/>
                  </a:ext>
                </a:extLst>
              </a:tr>
              <a:tr h="524562">
                <a:tc>
                  <a:txBody>
                    <a:bodyPr/>
                    <a:lstStyle/>
                    <a:p>
                      <a:pPr algn="just">
                        <a:buNone/>
                      </a:pPr>
                      <a:r>
                        <a:rPr lang="en-US" sz="1000">
                          <a:effectLst/>
                        </a:rPr>
                        <a:t>Retweets</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It indicates the number of times retweets has been done</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58550980"/>
                  </a:ext>
                </a:extLst>
              </a:tr>
              <a:tr h="349707">
                <a:tc>
                  <a:txBody>
                    <a:bodyPr/>
                    <a:lstStyle/>
                    <a:p>
                      <a:pPr algn="just">
                        <a:buNone/>
                      </a:pPr>
                      <a:r>
                        <a:rPr lang="en-US" sz="1000">
                          <a:effectLst/>
                        </a:rPr>
                        <a:t>Likes</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a:effectLst/>
                        </a:rPr>
                        <a:t>It shows the number of likes in the tweet.</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16508260"/>
                  </a:ext>
                </a:extLst>
              </a:tr>
              <a:tr h="524562">
                <a:tc>
                  <a:txBody>
                    <a:bodyPr/>
                    <a:lstStyle/>
                    <a:p>
                      <a:pPr algn="just">
                        <a:buNone/>
                      </a:pPr>
                      <a:r>
                        <a:rPr lang="en-US" sz="1000">
                          <a:effectLst/>
                        </a:rPr>
                        <a:t>Timestamp</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buNone/>
                      </a:pPr>
                      <a:r>
                        <a:rPr lang="en-US" sz="1000" dirty="0">
                          <a:effectLst/>
                        </a:rPr>
                        <a:t>It indicates the date and time when the tweet was posted. </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71082027"/>
                  </a:ext>
                </a:extLst>
              </a:tr>
            </a:tbl>
          </a:graphicData>
        </a:graphic>
      </p:graphicFrame>
    </p:spTree>
    <p:extLst>
      <p:ext uri="{BB962C8B-B14F-4D97-AF65-F5344CB8AC3E}">
        <p14:creationId xmlns:p14="http://schemas.microsoft.com/office/powerpoint/2010/main" val="325507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1D59-3768-FB33-41A3-D6930C82B5F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40FC453-F8FF-4E8C-727B-75D8B16AB543}"/>
              </a:ext>
            </a:extLst>
          </p:cNvPr>
          <p:cNvSpPr>
            <a:spLocks noGrp="1"/>
          </p:cNvSpPr>
          <p:nvPr>
            <p:ph idx="1"/>
          </p:nvPr>
        </p:nvSpPr>
        <p:spPr>
          <a:xfrm>
            <a:off x="630810" y="1384873"/>
            <a:ext cx="10515600" cy="4351338"/>
          </a:xfrm>
        </p:spPr>
        <p:txBody>
          <a:bodyPr/>
          <a:lstStyle/>
          <a:p>
            <a:pPr algn="just"/>
            <a:r>
              <a:rPr lang="x-none" sz="1800" spc="-5" dirty="0">
                <a:effectLst/>
                <a:latin typeface="Times New Roman" panose="02020603050405020304" pitchFamily="18" charset="0"/>
                <a:ea typeface="SimSun" panose="02010600030101010101" pitchFamily="2" charset="-122"/>
              </a:rPr>
              <a:t>The methodical process used to conduct sentiment analysis on a carefully selected collection of fake tweets is described in this section. The main goal is to use a transformer-based language model to categorize each tweet into predetermined emotion groups. Data preparation, exploratory data analysis, feature engineering, model selection, training, and assessment are some of the crucial steps in the technique. A strong NLP pipeline was created to efficiently capture context and semantics, guaranteeing great performance in sentiment prediction, given the tweets' varied and sophisticated language.</a:t>
            </a:r>
            <a:endParaRPr lang="en-IN" sz="1800" dirty="0">
              <a:effectLst/>
              <a:latin typeface="Times New Roman" panose="02020603050405020304" pitchFamily="18" charset="0"/>
              <a:ea typeface="SimSun" panose="02010600030101010101" pitchFamily="2" charset="-122"/>
            </a:endParaRPr>
          </a:p>
          <a:p>
            <a:endParaRPr lang="en-IN" dirty="0"/>
          </a:p>
        </p:txBody>
      </p:sp>
      <p:pic>
        <p:nvPicPr>
          <p:cNvPr id="2050" name="Diagram 1">
            <a:extLst>
              <a:ext uri="{FF2B5EF4-FFF2-40B4-BE49-F238E27FC236}">
                <a16:creationId xmlns:a16="http://schemas.microsoft.com/office/drawing/2014/main" id="{5E2AA7D8-A350-E9DA-C10A-5CC65F8C38F7}"/>
              </a:ext>
            </a:extLst>
          </p:cNvPr>
          <p:cNvPicPr>
            <a:picLocks noChangeArrowheads="1"/>
          </p:cNvPicPr>
          <p:nvPr/>
        </p:nvPicPr>
        <p:blipFill>
          <a:blip r:embed="rId2">
            <a:extLst>
              <a:ext uri="{28A0092B-C50C-407E-A947-70E740481C1C}">
                <a14:useLocalDpi xmlns:a14="http://schemas.microsoft.com/office/drawing/2010/main" val="0"/>
              </a:ext>
            </a:extLst>
          </a:blip>
          <a:srcRect t="-19614" b="-19614"/>
          <a:stretch>
            <a:fillRect/>
          </a:stretch>
        </p:blipFill>
        <p:spPr bwMode="auto">
          <a:xfrm>
            <a:off x="2658359" y="3004563"/>
            <a:ext cx="5637229" cy="300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35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29DC-18F6-C681-9EC1-E2D141134EB3}"/>
              </a:ext>
            </a:extLst>
          </p:cNvPr>
          <p:cNvSpPr>
            <a:spLocks noGrp="1"/>
          </p:cNvSpPr>
          <p:nvPr>
            <p:ph type="title"/>
          </p:nvPr>
        </p:nvSpPr>
        <p:spPr/>
        <p:txBody>
          <a:bodyPr/>
          <a:lstStyle/>
          <a:p>
            <a:r>
              <a:rPr lang="en-US" dirty="0"/>
              <a:t>Data Cleaning &amp; Preparation</a:t>
            </a:r>
          </a:p>
        </p:txBody>
      </p:sp>
      <p:sp>
        <p:nvSpPr>
          <p:cNvPr id="3" name="Content Placeholder 2">
            <a:extLst>
              <a:ext uri="{FF2B5EF4-FFF2-40B4-BE49-F238E27FC236}">
                <a16:creationId xmlns:a16="http://schemas.microsoft.com/office/drawing/2014/main" id="{FE055685-1AA1-B18F-5BB3-B86D034E82A8}"/>
              </a:ext>
            </a:extLst>
          </p:cNvPr>
          <p:cNvSpPr>
            <a:spLocks noGrp="1"/>
          </p:cNvSpPr>
          <p:nvPr>
            <p:ph idx="1"/>
          </p:nvPr>
        </p:nvSpPr>
        <p:spPr>
          <a:xfrm>
            <a:off x="923041" y="1820862"/>
            <a:ext cx="10515600" cy="4351338"/>
          </a:xfrm>
        </p:spPr>
        <p:txBody>
          <a:bodyPr/>
          <a:lstStyle/>
          <a:p>
            <a:r>
              <a:rPr lang="en-US" sz="1800" dirty="0">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nitially the data is first of all loaded. By using the Pandas library, the data is read as a data frame. Once the data is being loaded it is then checked for any kind of null values in the data. It is found that there are no null values present in the data.</a:t>
            </a:r>
          </a:p>
          <a:p>
            <a:r>
              <a:rPr lang="en-US" sz="1800" dirty="0">
                <a:effectLst/>
                <a:latin typeface="Times New Roman" panose="02020603050405020304" pitchFamily="18" charset="0"/>
                <a:ea typeface="SimSun" panose="02010600030101010101" pitchFamily="2" charset="-122"/>
              </a:rPr>
              <a:t>There is text pre-processing function which is used for cleaning the tweets in the data. This function would be removing the special characters, URLs, twitter handles, hashtags except the alphabets and spaces. </a:t>
            </a:r>
          </a:p>
          <a:p>
            <a:r>
              <a:rPr lang="en-US" sz="1800" dirty="0">
                <a:effectLst/>
                <a:latin typeface="Times New Roman" panose="02020603050405020304" pitchFamily="18" charset="0"/>
                <a:ea typeface="SimSun" panose="02010600030101010101" pitchFamily="2" charset="-122"/>
              </a:rPr>
              <a:t>In order to make data handling simpler, first of all the Timestamp column is converted into datetime format. </a:t>
            </a:r>
            <a:endParaRPr lang="en-US" sz="1800" dirty="0">
              <a:latin typeface="Times New Roman" panose="02020603050405020304" pitchFamily="18" charset="0"/>
              <a:ea typeface="SimSun" panose="02010600030101010101" pitchFamily="2" charset="-122"/>
            </a:endParaRPr>
          </a:p>
          <a:p>
            <a:pPr marL="0" indent="0">
              <a:buNone/>
            </a:pPr>
            <a:endParaRPr lang="en-US" sz="1800" dirty="0">
              <a:latin typeface="Times New Roman" panose="02020603050405020304" pitchFamily="18" charset="0"/>
              <a:ea typeface="SimSun" panose="02010600030101010101" pitchFamily="2" charset="-122"/>
            </a:endParaRPr>
          </a:p>
          <a:p>
            <a:pPr marL="0" indent="0">
              <a:buNone/>
            </a:pPr>
            <a:endParaRPr lang="en-US" dirty="0"/>
          </a:p>
        </p:txBody>
      </p:sp>
      <p:pic>
        <p:nvPicPr>
          <p:cNvPr id="3074" name="Picture 1">
            <a:extLst>
              <a:ext uri="{FF2B5EF4-FFF2-40B4-BE49-F238E27FC236}">
                <a16:creationId xmlns:a16="http://schemas.microsoft.com/office/drawing/2014/main" id="{74E209EE-5EF9-F092-E17C-C488B2BCD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951" y="3761294"/>
            <a:ext cx="7737530" cy="161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13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2DB6-CE57-1184-D2E4-FE873F97FBDF}"/>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675A95E2-4392-B44C-8DEA-9EB05DB31624}"/>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There is a uniform and consistent distribution showing no notable peaks or drops in the distribution. This implies that retweets are dispersed equally over the spectrum, which might signal that the dataset was well-balanced. There are some minor variations, but no significant skew (for example, most tweets don't have 100 retweets or 0 retweets).</a:t>
            </a:r>
            <a:endParaRPr lang="en-IN"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The likes distribution plot is also unform even though there is a slight increase towards the higher end which shows that there are more tweets with 90-100 likes. The density curve is also almost flat which shows that there is no strong bias towards any specific likes. </a:t>
            </a:r>
            <a:endParaRPr lang="en-IN" sz="1800" dirty="0">
              <a:effectLst/>
              <a:latin typeface="Times New Roman" panose="02020603050405020304" pitchFamily="18" charset="0"/>
              <a:ea typeface="SimSun" panose="02010600030101010101" pitchFamily="2" charset="-122"/>
            </a:endParaRPr>
          </a:p>
          <a:p>
            <a:endParaRPr lang="en-US" dirty="0"/>
          </a:p>
        </p:txBody>
      </p:sp>
      <p:pic>
        <p:nvPicPr>
          <p:cNvPr id="4098" name="Picture 1">
            <a:extLst>
              <a:ext uri="{FF2B5EF4-FFF2-40B4-BE49-F238E27FC236}">
                <a16:creationId xmlns:a16="http://schemas.microsoft.com/office/drawing/2014/main" id="{84E6F514-EC17-8E39-0458-1FCA5335C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8607"/>
            <a:ext cx="4158006" cy="2756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50676D79-B641-7004-4C59-7A368CC7C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0474" y="3713499"/>
            <a:ext cx="3871241" cy="31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40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2D92-F442-010A-F5C7-3AF4665C024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9C7A6DA3-DDF4-4C5A-3333-CC03D333DDF6}"/>
              </a:ext>
            </a:extLst>
          </p:cNvPr>
          <p:cNvSpPr>
            <a:spLocks noGrp="1"/>
          </p:cNvSpPr>
          <p:nvPr>
            <p:ph idx="1"/>
          </p:nvPr>
        </p:nvSpPr>
        <p:spPr>
          <a:xfrm>
            <a:off x="941895" y="1363711"/>
            <a:ext cx="10515600" cy="4351338"/>
          </a:xfrm>
        </p:spPr>
        <p:txBody>
          <a:bodyPr/>
          <a:lstStyle/>
          <a:p>
            <a:r>
              <a:rPr lang="en-US" sz="1800" dirty="0">
                <a:effectLst/>
                <a:latin typeface="Times New Roman" panose="02020603050405020304" pitchFamily="18" charset="0"/>
                <a:ea typeface="SimSun" panose="02010600030101010101" pitchFamily="2" charset="-122"/>
              </a:rPr>
              <a:t>Every day, the quantity of tweets fluctuates, usually in the range of 60 to 100. Occasionally, there are spikes that approach 100 tweets which is observed in late January or mid-February. Additionally, there are times when the number of tweets falls to about 50 to 60 each day. Overall, there are no significant up or downturns in the pattern, which stays largely constant over the months. It shows that there is a strong engagement and a steady flow of the tweet generation.</a:t>
            </a:r>
            <a:endParaRPr lang="en-IN" dirty="0"/>
          </a:p>
        </p:txBody>
      </p:sp>
      <p:pic>
        <p:nvPicPr>
          <p:cNvPr id="5125" name="Picture 1">
            <a:extLst>
              <a:ext uri="{FF2B5EF4-FFF2-40B4-BE49-F238E27FC236}">
                <a16:creationId xmlns:a16="http://schemas.microsoft.com/office/drawing/2014/main" id="{295C77A3-2E76-9457-E83F-1E5E7BF5F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307" y="2834506"/>
            <a:ext cx="4360550" cy="2453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
            <a:extLst>
              <a:ext uri="{FF2B5EF4-FFF2-40B4-BE49-F238E27FC236}">
                <a16:creationId xmlns:a16="http://schemas.microsoft.com/office/drawing/2014/main" id="{06711A61-EF0C-B6BF-8E14-C589C36EC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5269" y="2879119"/>
            <a:ext cx="3943580" cy="276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469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262A-2F89-B50B-8243-DE23464B465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10A61754-2EEA-9F95-13DF-C98C52424D83}"/>
              </a:ext>
            </a:extLst>
          </p:cNvPr>
          <p:cNvSpPr>
            <a:spLocks noGrp="1"/>
          </p:cNvSpPr>
          <p:nvPr>
            <p:ph idx="1"/>
          </p:nvPr>
        </p:nvSpPr>
        <p:spPr/>
        <p:txBody>
          <a:bodyPr/>
          <a:lstStyle/>
          <a:p>
            <a:pPr algn="just"/>
            <a:r>
              <a:rPr lang="en-US" sz="1800" dirty="0">
                <a:effectLst/>
                <a:latin typeface="Times New Roman" panose="02020603050405020304" pitchFamily="18" charset="0"/>
                <a:ea typeface="SimSun" panose="02010600030101010101" pitchFamily="2" charset="-122"/>
              </a:rPr>
              <a:t>Meta which was earlier known to be Facebook had created the </a:t>
            </a:r>
            <a:r>
              <a:rPr lang="en-US" sz="1800" dirty="0" err="1">
                <a:effectLst/>
                <a:latin typeface="Times New Roman" panose="02020603050405020304" pitchFamily="18" charset="0"/>
                <a:ea typeface="SimSun" panose="02010600030101010101" pitchFamily="2" charset="-122"/>
              </a:rPr>
              <a:t>LLaMA</a:t>
            </a:r>
            <a:r>
              <a:rPr lang="en-US" sz="1800" dirty="0">
                <a:effectLst/>
                <a:latin typeface="Times New Roman" panose="02020603050405020304" pitchFamily="18" charset="0"/>
                <a:ea typeface="SimSun" panose="02010600030101010101" pitchFamily="2" charset="-122"/>
              </a:rPr>
              <a:t> (big Language Model Meta AI) family of cutting-edge big language models. These models are aimed to interpret and create human-like language utilizing deep learning techniques, notably the transformer architecture, akin to models like GPT. The number refers to the number of parameters</a:t>
            </a:r>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billions) in </a:t>
            </a:r>
            <a:r>
              <a:rPr lang="en-US" sz="1800" dirty="0" err="1">
                <a:effectLst/>
                <a:latin typeface="Times New Roman" panose="02020603050405020304" pitchFamily="18" charset="0"/>
                <a:ea typeface="SimSun" panose="02010600030101010101" pitchFamily="2" charset="-122"/>
              </a:rPr>
              <a:t>LLaMA</a:t>
            </a:r>
            <a:r>
              <a:rPr lang="en-US" sz="1800" dirty="0">
                <a:effectLst/>
                <a:latin typeface="Times New Roman" panose="02020603050405020304" pitchFamily="18" charset="0"/>
                <a:ea typeface="SimSun" panose="02010600030101010101" pitchFamily="2" charset="-122"/>
              </a:rPr>
              <a:t> models, which</a:t>
            </a: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come in</a:t>
            </a: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different sizes (e.g., LLaMA-7B, LLaMA-13B, LLaMA-65B). Larger models usually have more sophisticated language interpretation and generating capabilities.</a:t>
            </a:r>
            <a:endParaRPr lang="en-IN" sz="1800" dirty="0">
              <a:effectLst/>
              <a:latin typeface="Times New Roman" panose="02020603050405020304" pitchFamily="18" charset="0"/>
              <a:ea typeface="SimSun" panose="02010600030101010101" pitchFamily="2" charset="-122"/>
            </a:endParaRPr>
          </a:p>
          <a:p>
            <a:r>
              <a:rPr lang="en-US" sz="1800" dirty="0">
                <a:latin typeface="Times New Roman" panose="02020603050405020304" pitchFamily="18" charset="0"/>
                <a:ea typeface="SimSun" panose="02010600030101010101" pitchFamily="2" charset="-122"/>
              </a:rPr>
              <a:t>A</a:t>
            </a:r>
            <a:r>
              <a:rPr lang="en-US" sz="1800" dirty="0">
                <a:effectLst/>
                <a:latin typeface="Times New Roman" panose="02020603050405020304" pitchFamily="18" charset="0"/>
                <a:ea typeface="SimSun" panose="02010600030101010101" pitchFamily="2" charset="-122"/>
              </a:rPr>
              <a:t> Transformer-based architecture which is influenced by </a:t>
            </a:r>
            <a:r>
              <a:rPr lang="en-US" sz="1800" dirty="0" err="1">
                <a:effectLst/>
                <a:latin typeface="Times New Roman" panose="02020603050405020304" pitchFamily="18" charset="0"/>
                <a:ea typeface="SimSun" panose="02010600030101010101" pitchFamily="2" charset="-122"/>
              </a:rPr>
              <a:t>LLaMA</a:t>
            </a:r>
            <a:r>
              <a:rPr lang="en-US" sz="1800" dirty="0">
                <a:effectLst/>
                <a:latin typeface="Times New Roman" panose="02020603050405020304" pitchFamily="18" charset="0"/>
                <a:ea typeface="SimSun" panose="02010600030101010101" pitchFamily="2" charset="-122"/>
              </a:rPr>
              <a:t> is created and trained to get a sentiment classification </a:t>
            </a:r>
          </a:p>
          <a:p>
            <a:r>
              <a:rPr lang="en-US" sz="1800" dirty="0">
                <a:effectLst/>
                <a:latin typeface="Times New Roman" panose="02020603050405020304" pitchFamily="18" charset="0"/>
                <a:ea typeface="SimSun" panose="02010600030101010101" pitchFamily="2" charset="-122"/>
              </a:rPr>
              <a:t>It has unique implementations of important Transformer elements like as feed-forward layers, multi-head attention, and positional encoding. model for tweets.</a:t>
            </a:r>
            <a:endParaRPr lang="en-US" dirty="0"/>
          </a:p>
        </p:txBody>
      </p:sp>
    </p:spTree>
    <p:extLst>
      <p:ext uri="{BB962C8B-B14F-4D97-AF65-F5344CB8AC3E}">
        <p14:creationId xmlns:p14="http://schemas.microsoft.com/office/powerpoint/2010/main" val="3035265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1728</TotalTime>
  <Words>1211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Symbol</vt:lpstr>
      <vt:lpstr>Times New Roman</vt:lpstr>
      <vt:lpstr>Office Theme</vt:lpstr>
      <vt:lpstr>Financial Sentiment Analysis Using llama</vt:lpstr>
      <vt:lpstr>Introduction</vt:lpstr>
      <vt:lpstr>Aims and Objectives</vt:lpstr>
      <vt:lpstr>Data Collection</vt:lpstr>
      <vt:lpstr>Methodology</vt:lpstr>
      <vt:lpstr>Data Cleaning &amp; Preparation</vt:lpstr>
      <vt:lpstr>Exploratory Data Analysis (EDA)</vt:lpstr>
      <vt:lpstr>Exploratory Data Analysis</vt:lpstr>
      <vt:lpstr>Modeling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Ganis, Prof. Matthew Robert</dc:creator>
  <cp:lastModifiedBy>gummadi sri harshitha</cp:lastModifiedBy>
  <cp:revision>6</cp:revision>
  <dcterms:created xsi:type="dcterms:W3CDTF">2025-02-27T16:58:38Z</dcterms:created>
  <dcterms:modified xsi:type="dcterms:W3CDTF">2025-04-24T20:37:38Z</dcterms:modified>
</cp:coreProperties>
</file>