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546146"/>
            <a:ext cx="7477601" cy="1666399"/>
          </a:xfrm>
          <a:prstGeom prst="rect">
            <a:avLst/>
          </a:prstGeom>
          <a:noFill/>
          <a:ln/>
        </p:spPr>
        <p:txBody>
          <a:bodyPr wrap="squar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Overview of ADF Business Components</a:t>
            </a:r>
            <a:endParaRPr lang="en-US" sz="5249" dirty="0"/>
          </a:p>
        </p:txBody>
      </p:sp>
      <p:sp>
        <p:nvSpPr>
          <p:cNvPr id="6" name="Text 3"/>
          <p:cNvSpPr/>
          <p:nvPr/>
        </p:nvSpPr>
        <p:spPr>
          <a:xfrm>
            <a:off x="833199" y="3545800"/>
            <a:ext cx="7477601" cy="2487811"/>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ADF Business Components is a robust framework for building Java EE based business services that interact with a database. It simplifies data access and enables the efficient writing of business logic on top of data. Development in ADF Business Components is mostly declarative through metadata, providing a clear separation of data views from business logic and validation. It implements best practices and design patterns for Java EE applications.</a:t>
            </a:r>
            <a:endParaRPr lang="en-US" sz="1750" dirty="0"/>
          </a:p>
        </p:txBody>
      </p:sp>
      <p:sp>
        <p:nvSpPr>
          <p:cNvPr id="7" name="Shape 4"/>
          <p:cNvSpPr/>
          <p:nvPr/>
        </p:nvSpPr>
        <p:spPr>
          <a:xfrm>
            <a:off x="833199" y="6283523"/>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291143"/>
            <a:ext cx="340162" cy="340162"/>
          </a:xfrm>
          <a:prstGeom prst="rect">
            <a:avLst/>
          </a:prstGeom>
        </p:spPr>
      </p:pic>
      <p:sp>
        <p:nvSpPr>
          <p:cNvPr id="9" name="Text 5"/>
          <p:cNvSpPr/>
          <p:nvPr/>
        </p:nvSpPr>
        <p:spPr>
          <a:xfrm>
            <a:off x="1299686" y="6289000"/>
            <a:ext cx="2474000" cy="388858"/>
          </a:xfrm>
          <a:prstGeom prst="rect">
            <a:avLst/>
          </a:prstGeom>
          <a:noFill/>
          <a:ln/>
        </p:spPr>
        <p:txBody>
          <a:bodyPr wrap="none" rtlCol="0" anchor="t"/>
          <a:lstStyle/>
          <a:p>
            <a:pPr algn="l" indent="0" marL="0">
              <a:lnSpc>
                <a:spcPts val="3062"/>
              </a:lnSpc>
              <a:buNone/>
            </a:pPr>
            <a:r>
              <a:rPr lang="en-US" sz="2187" b="1" spc="-35" kern="0" dirty="0">
                <a:solidFill>
                  <a:srgbClr val="272525"/>
                </a:solidFill>
                <a:latin typeface="Inter" pitchFamily="34" charset="0"/>
                <a:ea typeface="Inter" pitchFamily="34" charset="-122"/>
                <a:cs typeface="Inter" pitchFamily="34" charset="-120"/>
              </a:rPr>
              <a:t>by Vinod Gummadi</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47587"/>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Entity Objects</a:t>
            </a:r>
            <a:endParaRPr lang="en-US" sz="4374" dirty="0"/>
          </a:p>
        </p:txBody>
      </p:sp>
      <p:sp>
        <p:nvSpPr>
          <p:cNvPr id="5" name="Shape 3"/>
          <p:cNvSpPr/>
          <p:nvPr/>
        </p:nvSpPr>
        <p:spPr>
          <a:xfrm>
            <a:off x="2037993" y="2786301"/>
            <a:ext cx="3370064" cy="3795593"/>
          </a:xfrm>
          <a:prstGeom prst="roundRect">
            <a:avLst>
              <a:gd name="adj" fmla="val 2967"/>
            </a:avLst>
          </a:prstGeom>
          <a:solidFill>
            <a:srgbClr val="DADBF1"/>
          </a:solidFill>
          <a:ln w="13811">
            <a:solidFill>
              <a:srgbClr val="C0C1D7"/>
            </a:solidFill>
            <a:prstDash val="solid"/>
          </a:ln>
        </p:spPr>
      </p:sp>
      <p:sp>
        <p:nvSpPr>
          <p:cNvPr id="6" name="Text 4"/>
          <p:cNvSpPr/>
          <p:nvPr/>
        </p:nvSpPr>
        <p:spPr>
          <a:xfrm>
            <a:off x="2273975" y="3022283"/>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Represent Tables</a:t>
            </a:r>
            <a:endParaRPr lang="en-US" sz="2187" dirty="0"/>
          </a:p>
        </p:txBody>
      </p:sp>
      <p:sp>
        <p:nvSpPr>
          <p:cNvPr id="7" name="Text 5"/>
          <p:cNvSpPr/>
          <p:nvPr/>
        </p:nvSpPr>
        <p:spPr>
          <a:xfrm>
            <a:off x="2273975" y="3502700"/>
            <a:ext cx="2898100" cy="284321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Entity objects represent tables in the database and effectively map to database tables. They consist of attributes that map to columns and handle insert, update, and delete operations against the table.</a:t>
            </a:r>
            <a:endParaRPr lang="en-US" sz="1750" dirty="0"/>
          </a:p>
        </p:txBody>
      </p:sp>
      <p:sp>
        <p:nvSpPr>
          <p:cNvPr id="8" name="Shape 6"/>
          <p:cNvSpPr/>
          <p:nvPr/>
        </p:nvSpPr>
        <p:spPr>
          <a:xfrm>
            <a:off x="5630228" y="2786301"/>
            <a:ext cx="3370064" cy="3795593"/>
          </a:xfrm>
          <a:prstGeom prst="roundRect">
            <a:avLst>
              <a:gd name="adj" fmla="val 2967"/>
            </a:avLst>
          </a:prstGeom>
          <a:solidFill>
            <a:srgbClr val="DADBF1"/>
          </a:solidFill>
          <a:ln w="13811">
            <a:solidFill>
              <a:srgbClr val="C0C1D7"/>
            </a:solidFill>
            <a:prstDash val="solid"/>
          </a:ln>
        </p:spPr>
      </p:sp>
      <p:sp>
        <p:nvSpPr>
          <p:cNvPr id="9" name="Text 7"/>
          <p:cNvSpPr/>
          <p:nvPr/>
        </p:nvSpPr>
        <p:spPr>
          <a:xfrm>
            <a:off x="5866209" y="3022283"/>
            <a:ext cx="2898100" cy="694373"/>
          </a:xfrm>
          <a:prstGeom prst="rect">
            <a:avLst/>
          </a:prstGeom>
          <a:noFill/>
          <a:ln/>
        </p:spPr>
        <p:txBody>
          <a:bodyPr wrap="squar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Behaviors and Validation</a:t>
            </a:r>
            <a:endParaRPr lang="en-US" sz="2187" dirty="0"/>
          </a:p>
        </p:txBody>
      </p:sp>
      <p:sp>
        <p:nvSpPr>
          <p:cNvPr id="10" name="Text 8"/>
          <p:cNvSpPr/>
          <p:nvPr/>
        </p:nvSpPr>
        <p:spPr>
          <a:xfrm>
            <a:off x="5866209" y="3849886"/>
            <a:ext cx="2898100" cy="2487811"/>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Entity objects define behaviors and validation for attributes, providing a powerful mechanism for maintaining data integrity and enforcing business rules within the application.</a:t>
            </a:r>
            <a:endParaRPr lang="en-US" sz="1750" dirty="0"/>
          </a:p>
        </p:txBody>
      </p:sp>
      <p:sp>
        <p:nvSpPr>
          <p:cNvPr id="11" name="Shape 9"/>
          <p:cNvSpPr/>
          <p:nvPr/>
        </p:nvSpPr>
        <p:spPr>
          <a:xfrm>
            <a:off x="9222462" y="2786301"/>
            <a:ext cx="3370064" cy="3795593"/>
          </a:xfrm>
          <a:prstGeom prst="roundRect">
            <a:avLst>
              <a:gd name="adj" fmla="val 2967"/>
            </a:avLst>
          </a:prstGeom>
          <a:solidFill>
            <a:srgbClr val="DADBF1"/>
          </a:solidFill>
          <a:ln w="13811">
            <a:solidFill>
              <a:srgbClr val="C0C1D7"/>
            </a:solidFill>
            <a:prstDash val="solid"/>
          </a:ln>
        </p:spPr>
      </p:sp>
      <p:sp>
        <p:nvSpPr>
          <p:cNvPr id="12" name="Text 10"/>
          <p:cNvSpPr/>
          <p:nvPr/>
        </p:nvSpPr>
        <p:spPr>
          <a:xfrm>
            <a:off x="9458444" y="3022283"/>
            <a:ext cx="2898100" cy="694373"/>
          </a:xfrm>
          <a:prstGeom prst="rect">
            <a:avLst/>
          </a:prstGeom>
          <a:noFill/>
          <a:ln/>
        </p:spPr>
        <p:txBody>
          <a:bodyPr wrap="squar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Declarative Development</a:t>
            </a:r>
            <a:endParaRPr lang="en-US" sz="2187" dirty="0"/>
          </a:p>
        </p:txBody>
      </p:sp>
      <p:sp>
        <p:nvSpPr>
          <p:cNvPr id="13" name="Text 11"/>
          <p:cNvSpPr/>
          <p:nvPr/>
        </p:nvSpPr>
        <p:spPr>
          <a:xfrm>
            <a:off x="9458444" y="3849886"/>
            <a:ext cx="2898100" cy="2487811"/>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Development and customization of entity objects are predominantly declarative through metadata, ensuring an efficient and maintainable process.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039064"/>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View Objects</a:t>
            </a:r>
            <a:endParaRPr lang="en-US" sz="4374" dirty="0"/>
          </a:p>
        </p:txBody>
      </p:sp>
      <p:sp>
        <p:nvSpPr>
          <p:cNvPr id="5" name="Text 3"/>
          <p:cNvSpPr/>
          <p:nvPr/>
        </p:nvSpPr>
        <p:spPr>
          <a:xfrm>
            <a:off x="2037993" y="3288863"/>
            <a:ext cx="2789992" cy="347186"/>
          </a:xfrm>
          <a:prstGeom prst="rect">
            <a:avLst/>
          </a:prstGeom>
          <a:noFill/>
          <a:ln/>
        </p:spPr>
        <p:txBody>
          <a:bodyPr wrap="none" rtlCol="0" anchor="t"/>
          <a:lstStyle/>
          <a:p>
            <a:pPr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Query Representation</a:t>
            </a:r>
            <a:endParaRPr lang="en-US" sz="2187" dirty="0"/>
          </a:p>
        </p:txBody>
      </p:sp>
      <p:sp>
        <p:nvSpPr>
          <p:cNvPr id="6" name="Text 4"/>
          <p:cNvSpPr/>
          <p:nvPr/>
        </p:nvSpPr>
        <p:spPr>
          <a:xfrm>
            <a:off x="2037993" y="3858220"/>
            <a:ext cx="3156347" cy="2132409"/>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View objects represent queries against data. They can be based on single or multiple-entity objects, offering extensive flexibility in retrieving and presenting data.</a:t>
            </a:r>
            <a:endParaRPr lang="en-US" sz="1750" dirty="0"/>
          </a:p>
        </p:txBody>
      </p:sp>
      <p:sp>
        <p:nvSpPr>
          <p:cNvPr id="7" name="Text 5"/>
          <p:cNvSpPr/>
          <p:nvPr/>
        </p:nvSpPr>
        <p:spPr>
          <a:xfrm>
            <a:off x="5743932" y="3288863"/>
            <a:ext cx="2221944" cy="347186"/>
          </a:xfrm>
          <a:prstGeom prst="rect">
            <a:avLst/>
          </a:prstGeom>
          <a:noFill/>
          <a:ln/>
        </p:spPr>
        <p:txBody>
          <a:bodyPr wrap="none" rtlCol="0" anchor="t"/>
          <a:lstStyle/>
          <a:p>
            <a:pPr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Data Filtering</a:t>
            </a:r>
            <a:endParaRPr lang="en-US" sz="2187" dirty="0"/>
          </a:p>
        </p:txBody>
      </p:sp>
      <p:sp>
        <p:nvSpPr>
          <p:cNvPr id="8" name="Text 6"/>
          <p:cNvSpPr/>
          <p:nvPr/>
        </p:nvSpPr>
        <p:spPr>
          <a:xfrm>
            <a:off x="5743932" y="3858220"/>
            <a:ext cx="3156347" cy="2132409"/>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View objects define specific sets of data through filtering, joining, and more, ensuring that the data retrieved aligns precisely with the application's requirements.</a:t>
            </a:r>
            <a:endParaRPr lang="en-US" sz="1750" dirty="0"/>
          </a:p>
        </p:txBody>
      </p:sp>
      <p:sp>
        <p:nvSpPr>
          <p:cNvPr id="9" name="Text 7"/>
          <p:cNvSpPr/>
          <p:nvPr/>
        </p:nvSpPr>
        <p:spPr>
          <a:xfrm>
            <a:off x="9449872" y="3288863"/>
            <a:ext cx="2432566" cy="347186"/>
          </a:xfrm>
          <a:prstGeom prst="rect">
            <a:avLst/>
          </a:prstGeom>
          <a:noFill/>
          <a:ln/>
        </p:spPr>
        <p:txBody>
          <a:bodyPr wrap="none" rtlCol="0" anchor="t"/>
          <a:lstStyle/>
          <a:p>
            <a:pPr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Declarative Control</a:t>
            </a:r>
            <a:endParaRPr lang="en-US" sz="2187" dirty="0"/>
          </a:p>
        </p:txBody>
      </p:sp>
      <p:sp>
        <p:nvSpPr>
          <p:cNvPr id="10" name="Text 8"/>
          <p:cNvSpPr/>
          <p:nvPr/>
        </p:nvSpPr>
        <p:spPr>
          <a:xfrm>
            <a:off x="9449872" y="3858220"/>
            <a:ext cx="3156347" cy="2132409"/>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Declarative development is evident in the creation and management of view objects, allowing for efficient customization and maintenance.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736062"/>
            <a:ext cx="467737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Application Model</a:t>
            </a:r>
            <a:endParaRPr lang="en-US" sz="4374" dirty="0"/>
          </a:p>
        </p:txBody>
      </p:sp>
      <p:sp>
        <p:nvSpPr>
          <p:cNvPr id="6" name="Shape 3"/>
          <p:cNvSpPr/>
          <p:nvPr/>
        </p:nvSpPr>
        <p:spPr>
          <a:xfrm>
            <a:off x="2037993" y="4937284"/>
            <a:ext cx="499943" cy="499943"/>
          </a:xfrm>
          <a:prstGeom prst="roundRect">
            <a:avLst>
              <a:gd name="adj" fmla="val 20000"/>
            </a:avLst>
          </a:prstGeom>
          <a:solidFill>
            <a:srgbClr val="DADBF1"/>
          </a:solidFill>
          <a:ln w="13811">
            <a:solidFill>
              <a:srgbClr val="C0C1D7"/>
            </a:solidFill>
            <a:prstDash val="solid"/>
          </a:ln>
        </p:spPr>
      </p:sp>
      <p:sp>
        <p:nvSpPr>
          <p:cNvPr id="7" name="Text 4"/>
          <p:cNvSpPr/>
          <p:nvPr/>
        </p:nvSpPr>
        <p:spPr>
          <a:xfrm>
            <a:off x="2206347" y="4978956"/>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2760107" y="5013603"/>
            <a:ext cx="2834997"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Data Model Exposition</a:t>
            </a:r>
            <a:endParaRPr lang="en-US" sz="2187" dirty="0"/>
          </a:p>
        </p:txBody>
      </p:sp>
      <p:sp>
        <p:nvSpPr>
          <p:cNvPr id="9" name="Text 6"/>
          <p:cNvSpPr/>
          <p:nvPr/>
        </p:nvSpPr>
        <p:spPr>
          <a:xfrm>
            <a:off x="2760107" y="5494020"/>
            <a:ext cx="4444008"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The application model exposes the data model for developers to use, controlling database connection and transaction management for seamless integration with the UI and business logic layers.</a:t>
            </a:r>
            <a:endParaRPr lang="en-US" sz="1750" dirty="0"/>
          </a:p>
        </p:txBody>
      </p:sp>
      <p:sp>
        <p:nvSpPr>
          <p:cNvPr id="10" name="Shape 7"/>
          <p:cNvSpPr/>
          <p:nvPr/>
        </p:nvSpPr>
        <p:spPr>
          <a:xfrm>
            <a:off x="7426285" y="4937284"/>
            <a:ext cx="499943" cy="499943"/>
          </a:xfrm>
          <a:prstGeom prst="roundRect">
            <a:avLst>
              <a:gd name="adj" fmla="val 20000"/>
            </a:avLst>
          </a:prstGeom>
          <a:solidFill>
            <a:srgbClr val="DADBF1"/>
          </a:solidFill>
          <a:ln w="13811">
            <a:solidFill>
              <a:srgbClr val="C0C1D7"/>
            </a:solidFill>
            <a:prstDash val="solid"/>
          </a:ln>
        </p:spPr>
      </p:sp>
      <p:sp>
        <p:nvSpPr>
          <p:cNvPr id="11" name="Text 8"/>
          <p:cNvSpPr/>
          <p:nvPr/>
        </p:nvSpPr>
        <p:spPr>
          <a:xfrm>
            <a:off x="7575590" y="4978956"/>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8148399" y="5013603"/>
            <a:ext cx="276856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Component Exposure</a:t>
            </a:r>
            <a:endParaRPr lang="en-US" sz="2187" dirty="0"/>
          </a:p>
        </p:txBody>
      </p:sp>
      <p:sp>
        <p:nvSpPr>
          <p:cNvPr id="13" name="Text 10"/>
          <p:cNvSpPr/>
          <p:nvPr/>
        </p:nvSpPr>
        <p:spPr>
          <a:xfrm>
            <a:off x="8148399" y="5494020"/>
            <a:ext cx="4444008"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It exposes view objects, view links, and service methods, providing a comprehensive interface for accessing and manipulating the underlying data entities.</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823442"/>
            <a:ext cx="9243298"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Building ADF Business Components</a:t>
            </a:r>
            <a:endParaRPr lang="en-US" sz="4374" dirty="0"/>
          </a:p>
        </p:txBody>
      </p:sp>
      <p:pic>
        <p:nvPicPr>
          <p:cNvPr id="6" name="Image 1" descr="preencoded.png">    </p:cNvPr>
          <p:cNvPicPr>
            <a:picLocks noChangeAspect="1"/>
          </p:cNvPicPr>
          <p:nvPr/>
        </p:nvPicPr>
        <p:blipFill>
          <a:blip r:embed="rId2"/>
          <a:stretch>
            <a:fillRect/>
          </a:stretch>
        </p:blipFill>
        <p:spPr>
          <a:xfrm>
            <a:off x="4490799" y="2851071"/>
            <a:ext cx="1110972" cy="1777484"/>
          </a:xfrm>
          <a:prstGeom prst="rect">
            <a:avLst/>
          </a:prstGeom>
        </p:spPr>
      </p:pic>
      <p:sp>
        <p:nvSpPr>
          <p:cNvPr id="7" name="Text 3"/>
          <p:cNvSpPr/>
          <p:nvPr/>
        </p:nvSpPr>
        <p:spPr>
          <a:xfrm>
            <a:off x="5935028" y="3073241"/>
            <a:ext cx="3933468"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Create Entity and View Objects</a:t>
            </a:r>
            <a:endParaRPr lang="en-US" sz="2187" dirty="0"/>
          </a:p>
        </p:txBody>
      </p:sp>
      <p:sp>
        <p:nvSpPr>
          <p:cNvPr id="8" name="Text 4"/>
          <p:cNvSpPr/>
          <p:nvPr/>
        </p:nvSpPr>
        <p:spPr>
          <a:xfrm>
            <a:off x="5935028" y="3553658"/>
            <a:ext cx="7862173" cy="710803"/>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Begin by mapping to database tables and creating read-only view objects directly from tables.</a:t>
            </a:r>
            <a:endParaRPr lang="en-US" sz="1750" dirty="0"/>
          </a:p>
        </p:txBody>
      </p:sp>
      <p:pic>
        <p:nvPicPr>
          <p:cNvPr id="9" name="Image 2" descr="preencoded.png">    </p:cNvPr>
          <p:cNvPicPr>
            <a:picLocks noChangeAspect="1"/>
          </p:cNvPicPr>
          <p:nvPr/>
        </p:nvPicPr>
        <p:blipFill>
          <a:blip r:embed="rId3"/>
          <a:stretch>
            <a:fillRect/>
          </a:stretch>
        </p:blipFill>
        <p:spPr>
          <a:xfrm>
            <a:off x="4490799" y="4628555"/>
            <a:ext cx="1110972" cy="1777484"/>
          </a:xfrm>
          <a:prstGeom prst="rect">
            <a:avLst/>
          </a:prstGeom>
        </p:spPr>
      </p:pic>
      <p:sp>
        <p:nvSpPr>
          <p:cNvPr id="10" name="Text 5"/>
          <p:cNvSpPr/>
          <p:nvPr/>
        </p:nvSpPr>
        <p:spPr>
          <a:xfrm>
            <a:off x="5935028" y="4850725"/>
            <a:ext cx="3380780" cy="347186"/>
          </a:xfrm>
          <a:prstGeom prst="rect">
            <a:avLst/>
          </a:prstGeom>
          <a:noFill/>
          <a:ln/>
        </p:spPr>
        <p:txBody>
          <a:bodyPr wrap="none" rtlCol="0" anchor="t"/>
          <a:lstStyle/>
          <a:p>
            <a:pPr algn="l"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Develop Application Model</a:t>
            </a:r>
            <a:endParaRPr lang="en-US" sz="2187" dirty="0"/>
          </a:p>
        </p:txBody>
      </p:sp>
      <p:sp>
        <p:nvSpPr>
          <p:cNvPr id="11" name="Text 6"/>
          <p:cNvSpPr/>
          <p:nvPr/>
        </p:nvSpPr>
        <p:spPr>
          <a:xfrm>
            <a:off x="5935028" y="5331143"/>
            <a:ext cx="7862173" cy="710803"/>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Create an application model to expose the components effectively, ensuring seamless integration and optimal functionality.</a:t>
            </a:r>
            <a:endParaRPr lang="en-US" sz="1750" dirty="0"/>
          </a:p>
        </p:txBody>
      </p:sp>
      <p:pic>
        <p:nvPicPr>
          <p:cNvPr id="12"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413992"/>
            <a:ext cx="9084588"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Testing ADF Business Components</a:t>
            </a:r>
            <a:endParaRPr lang="en-US" sz="4374" dirty="0"/>
          </a:p>
        </p:txBody>
      </p:sp>
      <p:sp>
        <p:nvSpPr>
          <p:cNvPr id="7" name="Shape 4"/>
          <p:cNvSpPr/>
          <p:nvPr/>
        </p:nvSpPr>
        <p:spPr>
          <a:xfrm>
            <a:off x="2037993" y="3441621"/>
            <a:ext cx="5166122" cy="2373987"/>
          </a:xfrm>
          <a:prstGeom prst="roundRect">
            <a:avLst>
              <a:gd name="adj" fmla="val 4212"/>
            </a:avLst>
          </a:prstGeom>
          <a:solidFill>
            <a:srgbClr val="DADBF1"/>
          </a:solidFill>
          <a:ln w="13811">
            <a:solidFill>
              <a:srgbClr val="C0C1D7"/>
            </a:solidFill>
            <a:prstDash val="solid"/>
          </a:ln>
        </p:spPr>
      </p:sp>
      <p:sp>
        <p:nvSpPr>
          <p:cNvPr id="8" name="Text 5"/>
          <p:cNvSpPr/>
          <p:nvPr/>
        </p:nvSpPr>
        <p:spPr>
          <a:xfrm>
            <a:off x="2273975" y="3677603"/>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ADF BC Tester</a:t>
            </a:r>
            <a:endParaRPr lang="en-US" sz="2187" dirty="0"/>
          </a:p>
        </p:txBody>
      </p:sp>
      <p:sp>
        <p:nvSpPr>
          <p:cNvPr id="9" name="Text 6"/>
          <p:cNvSpPr/>
          <p:nvPr/>
        </p:nvSpPr>
        <p:spPr>
          <a:xfrm>
            <a:off x="2273975" y="4158020"/>
            <a:ext cx="4694158"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Utilize the ADF BC Tester to interact with view objects, perform queries, CRUD operations, and validation testing, ensuring the robustness and effectiveness of the components.</a:t>
            </a:r>
            <a:endParaRPr lang="en-US" sz="1750" dirty="0"/>
          </a:p>
        </p:txBody>
      </p:sp>
      <p:sp>
        <p:nvSpPr>
          <p:cNvPr id="10" name="Shape 7"/>
          <p:cNvSpPr/>
          <p:nvPr/>
        </p:nvSpPr>
        <p:spPr>
          <a:xfrm>
            <a:off x="7426285" y="3441621"/>
            <a:ext cx="5166122" cy="2373987"/>
          </a:xfrm>
          <a:prstGeom prst="roundRect">
            <a:avLst>
              <a:gd name="adj" fmla="val 4212"/>
            </a:avLst>
          </a:prstGeom>
          <a:solidFill>
            <a:srgbClr val="DADBF1"/>
          </a:solidFill>
          <a:ln w="13811">
            <a:solidFill>
              <a:srgbClr val="C0C1D7"/>
            </a:solidFill>
            <a:prstDash val="solid"/>
          </a:ln>
        </p:spPr>
      </p:sp>
      <p:sp>
        <p:nvSpPr>
          <p:cNvPr id="11" name="Text 8"/>
          <p:cNvSpPr/>
          <p:nvPr/>
        </p:nvSpPr>
        <p:spPr>
          <a:xfrm>
            <a:off x="7662267" y="3677603"/>
            <a:ext cx="335863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Comprehensive Validation</a:t>
            </a:r>
            <a:endParaRPr lang="en-US" sz="2187" dirty="0"/>
          </a:p>
        </p:txBody>
      </p:sp>
      <p:sp>
        <p:nvSpPr>
          <p:cNvPr id="12" name="Text 9"/>
          <p:cNvSpPr/>
          <p:nvPr/>
        </p:nvSpPr>
        <p:spPr>
          <a:xfrm>
            <a:off x="7662267" y="4158020"/>
            <a:ext cx="4694158"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Define and validate the attributes thoroughly to ensure data integrity and reliability in real-world usage scenarios.</a:t>
            </a:r>
            <a:endParaRPr lang="en-US" sz="1750" dirty="0"/>
          </a:p>
        </p:txBody>
      </p:sp>
      <p:pic>
        <p:nvPicPr>
          <p:cNvPr id="1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2173724"/>
            <a:ext cx="7380565"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Defining Attribute Properties</a:t>
            </a:r>
            <a:endParaRPr lang="en-US" sz="4374" dirty="0"/>
          </a:p>
        </p:txBody>
      </p:sp>
      <p:sp>
        <p:nvSpPr>
          <p:cNvPr id="6" name="Shape 3"/>
          <p:cNvSpPr/>
          <p:nvPr/>
        </p:nvSpPr>
        <p:spPr>
          <a:xfrm>
            <a:off x="4490799" y="3374946"/>
            <a:ext cx="499943" cy="499943"/>
          </a:xfrm>
          <a:prstGeom prst="roundRect">
            <a:avLst>
              <a:gd name="adj" fmla="val 20000"/>
            </a:avLst>
          </a:prstGeom>
          <a:solidFill>
            <a:srgbClr val="DADBF1"/>
          </a:solidFill>
          <a:ln w="13811">
            <a:solidFill>
              <a:srgbClr val="C0C1D7"/>
            </a:solidFill>
            <a:prstDash val="solid"/>
          </a:ln>
        </p:spPr>
      </p:sp>
      <p:sp>
        <p:nvSpPr>
          <p:cNvPr id="7" name="Text 4"/>
          <p:cNvSpPr/>
          <p:nvPr/>
        </p:nvSpPr>
        <p:spPr>
          <a:xfrm>
            <a:off x="4659154" y="3416618"/>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5212913" y="3451265"/>
            <a:ext cx="3820001" cy="694373"/>
          </a:xfrm>
          <a:prstGeom prst="rect">
            <a:avLst/>
          </a:prstGeom>
          <a:noFill/>
          <a:ln/>
        </p:spPr>
        <p:txBody>
          <a:bodyPr wrap="squar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Functionality and UI Hint Properties</a:t>
            </a:r>
            <a:endParaRPr lang="en-US" sz="2187" dirty="0"/>
          </a:p>
        </p:txBody>
      </p:sp>
      <p:sp>
        <p:nvSpPr>
          <p:cNvPr id="9" name="Text 6"/>
          <p:cNvSpPr/>
          <p:nvPr/>
        </p:nvSpPr>
        <p:spPr>
          <a:xfrm>
            <a:off x="5212913" y="4278868"/>
            <a:ext cx="3820001"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It allows for the definition of functionality properties like mandatory and default value, along with specifying UI hint properties such as label, tooltip, and format mask.</a:t>
            </a:r>
            <a:endParaRPr lang="en-US" sz="1750" dirty="0"/>
          </a:p>
        </p:txBody>
      </p:sp>
      <p:sp>
        <p:nvSpPr>
          <p:cNvPr id="10" name="Shape 7"/>
          <p:cNvSpPr/>
          <p:nvPr/>
        </p:nvSpPr>
        <p:spPr>
          <a:xfrm>
            <a:off x="9255085" y="3374946"/>
            <a:ext cx="499943" cy="499943"/>
          </a:xfrm>
          <a:prstGeom prst="roundRect">
            <a:avLst>
              <a:gd name="adj" fmla="val 20000"/>
            </a:avLst>
          </a:prstGeom>
          <a:solidFill>
            <a:srgbClr val="DADBF1"/>
          </a:solidFill>
          <a:ln w="13811">
            <a:solidFill>
              <a:srgbClr val="C0C1D7"/>
            </a:solidFill>
            <a:prstDash val="solid"/>
          </a:ln>
        </p:spPr>
      </p:sp>
      <p:sp>
        <p:nvSpPr>
          <p:cNvPr id="11" name="Text 8"/>
          <p:cNvSpPr/>
          <p:nvPr/>
        </p:nvSpPr>
        <p:spPr>
          <a:xfrm>
            <a:off x="9404390" y="3416618"/>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9977199" y="3451265"/>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Data Validation</a:t>
            </a:r>
            <a:endParaRPr lang="en-US" sz="2187" dirty="0"/>
          </a:p>
        </p:txBody>
      </p:sp>
      <p:sp>
        <p:nvSpPr>
          <p:cNvPr id="13" name="Text 10"/>
          <p:cNvSpPr/>
          <p:nvPr/>
        </p:nvSpPr>
        <p:spPr>
          <a:xfrm>
            <a:off x="9977199" y="3931682"/>
            <a:ext cx="3820001"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Defining validation at entity and attribute level is essential, utilizing built-in validators and specifying error messages to ensure data accuracy and integrity.</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759976" y="1043345"/>
            <a:ext cx="6630472" cy="633413"/>
          </a:xfrm>
          <a:prstGeom prst="rect">
            <a:avLst/>
          </a:prstGeom>
          <a:noFill/>
          <a:ln/>
        </p:spPr>
        <p:txBody>
          <a:bodyPr wrap="none" rtlCol="0" anchor="t"/>
          <a:lstStyle/>
          <a:p>
            <a:pPr indent="0" marL="0">
              <a:lnSpc>
                <a:spcPts val="4987"/>
              </a:lnSpc>
              <a:buNone/>
            </a:pPr>
            <a:r>
              <a:rPr lang="en-US" sz="3990" b="1" spc="-120" kern="0" dirty="0">
                <a:solidFill>
                  <a:srgbClr val="000000"/>
                </a:solidFill>
                <a:latin typeface="Inter" pitchFamily="34" charset="0"/>
                <a:ea typeface="Inter" pitchFamily="34" charset="-122"/>
                <a:cs typeface="Inter" pitchFamily="34" charset="-120"/>
              </a:rPr>
              <a:t>Customizing the Data Model</a:t>
            </a:r>
            <a:endParaRPr lang="en-US" sz="3990" dirty="0"/>
          </a:p>
        </p:txBody>
      </p:sp>
      <p:sp>
        <p:nvSpPr>
          <p:cNvPr id="6" name="Shape 3"/>
          <p:cNvSpPr/>
          <p:nvPr/>
        </p:nvSpPr>
        <p:spPr>
          <a:xfrm>
            <a:off x="1043702" y="1980724"/>
            <a:ext cx="40481" cy="5205413"/>
          </a:xfrm>
          <a:prstGeom prst="roundRect">
            <a:avLst>
              <a:gd name="adj" fmla="val 225308"/>
            </a:avLst>
          </a:prstGeom>
          <a:solidFill>
            <a:srgbClr val="C0C1D7"/>
          </a:solidFill>
          <a:ln/>
        </p:spPr>
      </p:sp>
      <p:sp>
        <p:nvSpPr>
          <p:cNvPr id="7" name="Shape 4"/>
          <p:cNvSpPr/>
          <p:nvPr/>
        </p:nvSpPr>
        <p:spPr>
          <a:xfrm>
            <a:off x="1291947" y="2346722"/>
            <a:ext cx="709374" cy="40481"/>
          </a:xfrm>
          <a:prstGeom prst="roundRect">
            <a:avLst>
              <a:gd name="adj" fmla="val 225308"/>
            </a:avLst>
          </a:prstGeom>
          <a:solidFill>
            <a:srgbClr val="C0C1D7"/>
          </a:solidFill>
          <a:ln/>
        </p:spPr>
      </p:sp>
      <p:sp>
        <p:nvSpPr>
          <p:cNvPr id="8" name="Shape 5"/>
          <p:cNvSpPr/>
          <p:nvPr/>
        </p:nvSpPr>
        <p:spPr>
          <a:xfrm>
            <a:off x="835938" y="2139077"/>
            <a:ext cx="456009" cy="456009"/>
          </a:xfrm>
          <a:prstGeom prst="roundRect">
            <a:avLst>
              <a:gd name="adj" fmla="val 20001"/>
            </a:avLst>
          </a:prstGeom>
          <a:solidFill>
            <a:srgbClr val="DADBF1"/>
          </a:solidFill>
          <a:ln w="12621">
            <a:solidFill>
              <a:srgbClr val="C0C1D7"/>
            </a:solidFill>
            <a:prstDash val="solid"/>
          </a:ln>
        </p:spPr>
      </p:sp>
      <p:sp>
        <p:nvSpPr>
          <p:cNvPr id="9" name="Text 6"/>
          <p:cNvSpPr/>
          <p:nvPr/>
        </p:nvSpPr>
        <p:spPr>
          <a:xfrm>
            <a:off x="989767" y="2177058"/>
            <a:ext cx="148352" cy="379928"/>
          </a:xfrm>
          <a:prstGeom prst="rect">
            <a:avLst/>
          </a:prstGeom>
          <a:noFill/>
          <a:ln/>
        </p:spPr>
        <p:txBody>
          <a:bodyPr wrap="none" rtlCol="0" anchor="t"/>
          <a:lstStyle/>
          <a:p>
            <a:pPr algn="ctr" indent="0" marL="0">
              <a:lnSpc>
                <a:spcPts val="2992"/>
              </a:lnSpc>
              <a:buNone/>
            </a:pPr>
            <a:r>
              <a:rPr lang="en-US" sz="2394" b="1" spc="-32" kern="0" dirty="0">
                <a:solidFill>
                  <a:srgbClr val="272525"/>
                </a:solidFill>
                <a:latin typeface="Inter" pitchFamily="34" charset="0"/>
                <a:ea typeface="Inter" pitchFamily="34" charset="-122"/>
                <a:cs typeface="Inter" pitchFamily="34" charset="-120"/>
              </a:rPr>
              <a:t>1</a:t>
            </a:r>
            <a:endParaRPr lang="en-US" sz="2394" dirty="0"/>
          </a:p>
        </p:txBody>
      </p:sp>
      <p:sp>
        <p:nvSpPr>
          <p:cNvPr id="10" name="Text 7"/>
          <p:cNvSpPr/>
          <p:nvPr/>
        </p:nvSpPr>
        <p:spPr>
          <a:xfrm>
            <a:off x="2178606" y="2183368"/>
            <a:ext cx="3597235" cy="316706"/>
          </a:xfrm>
          <a:prstGeom prst="rect">
            <a:avLst/>
          </a:prstGeom>
          <a:noFill/>
          <a:ln/>
        </p:spPr>
        <p:txBody>
          <a:bodyPr wrap="none" rtlCol="0" anchor="t"/>
          <a:lstStyle/>
          <a:p>
            <a:pPr algn="l" indent="0" marL="0">
              <a:lnSpc>
                <a:spcPts val="2494"/>
              </a:lnSpc>
              <a:buNone/>
            </a:pPr>
            <a:r>
              <a:rPr lang="en-US" sz="1995" b="1" spc="-60" kern="0" dirty="0">
                <a:solidFill>
                  <a:srgbClr val="272525"/>
                </a:solidFill>
                <a:latin typeface="Inter" pitchFamily="34" charset="0"/>
                <a:ea typeface="Inter" pitchFamily="34" charset="-122"/>
                <a:cs typeface="Inter" pitchFamily="34" charset="-120"/>
              </a:rPr>
              <a:t>Refining Exposed Components</a:t>
            </a:r>
            <a:endParaRPr lang="en-US" sz="1995" dirty="0"/>
          </a:p>
        </p:txBody>
      </p:sp>
      <p:sp>
        <p:nvSpPr>
          <p:cNvPr id="11" name="Text 8"/>
          <p:cNvSpPr/>
          <p:nvPr/>
        </p:nvSpPr>
        <p:spPr>
          <a:xfrm>
            <a:off x="2178606" y="2621637"/>
            <a:ext cx="8034218" cy="648414"/>
          </a:xfrm>
          <a:prstGeom prst="rect">
            <a:avLst/>
          </a:prstGeom>
          <a:noFill/>
          <a:ln/>
        </p:spPr>
        <p:txBody>
          <a:bodyPr wrap="square" rtlCol="0" anchor="t"/>
          <a:lstStyle/>
          <a:p>
            <a:pPr algn="l" indent="0" marL="0">
              <a:lnSpc>
                <a:spcPts val="2553"/>
              </a:lnSpc>
              <a:buNone/>
            </a:pPr>
            <a:r>
              <a:rPr lang="en-US" sz="1596" spc="-32" kern="0" dirty="0">
                <a:solidFill>
                  <a:srgbClr val="272525"/>
                </a:solidFill>
                <a:latin typeface="Inter" pitchFamily="34" charset="0"/>
                <a:ea typeface="Inter" pitchFamily="34" charset="-122"/>
                <a:cs typeface="Inter" pitchFamily="34" charset="-120"/>
              </a:rPr>
              <a:t>Efficiently refine and customize the exposed components in the application model, ensuring optimal performance and relevance to the application's specific requirements.</a:t>
            </a:r>
            <a:endParaRPr lang="en-US" sz="1596" dirty="0"/>
          </a:p>
        </p:txBody>
      </p:sp>
      <p:sp>
        <p:nvSpPr>
          <p:cNvPr id="12" name="Shape 9"/>
          <p:cNvSpPr/>
          <p:nvPr/>
        </p:nvSpPr>
        <p:spPr>
          <a:xfrm>
            <a:off x="1291947" y="4041338"/>
            <a:ext cx="709374" cy="40481"/>
          </a:xfrm>
          <a:prstGeom prst="roundRect">
            <a:avLst>
              <a:gd name="adj" fmla="val 225308"/>
            </a:avLst>
          </a:prstGeom>
          <a:solidFill>
            <a:srgbClr val="C0C1D7"/>
          </a:solidFill>
          <a:ln/>
        </p:spPr>
      </p:sp>
      <p:sp>
        <p:nvSpPr>
          <p:cNvPr id="13" name="Shape 10"/>
          <p:cNvSpPr/>
          <p:nvPr/>
        </p:nvSpPr>
        <p:spPr>
          <a:xfrm>
            <a:off x="835938" y="3833693"/>
            <a:ext cx="456009" cy="456009"/>
          </a:xfrm>
          <a:prstGeom prst="roundRect">
            <a:avLst>
              <a:gd name="adj" fmla="val 20001"/>
            </a:avLst>
          </a:prstGeom>
          <a:solidFill>
            <a:srgbClr val="DADBF1"/>
          </a:solidFill>
          <a:ln w="12621">
            <a:solidFill>
              <a:srgbClr val="C0C1D7"/>
            </a:solidFill>
            <a:prstDash val="solid"/>
          </a:ln>
        </p:spPr>
      </p:sp>
      <p:sp>
        <p:nvSpPr>
          <p:cNvPr id="14" name="Text 11"/>
          <p:cNvSpPr/>
          <p:nvPr/>
        </p:nvSpPr>
        <p:spPr>
          <a:xfrm>
            <a:off x="970717" y="3871674"/>
            <a:ext cx="186452" cy="379928"/>
          </a:xfrm>
          <a:prstGeom prst="rect">
            <a:avLst/>
          </a:prstGeom>
          <a:noFill/>
          <a:ln/>
        </p:spPr>
        <p:txBody>
          <a:bodyPr wrap="none" rtlCol="0" anchor="t"/>
          <a:lstStyle/>
          <a:p>
            <a:pPr algn="ctr" indent="0" marL="0">
              <a:lnSpc>
                <a:spcPts val="2992"/>
              </a:lnSpc>
              <a:buNone/>
            </a:pPr>
            <a:r>
              <a:rPr lang="en-US" sz="2394" b="1" spc="-32" kern="0" dirty="0">
                <a:solidFill>
                  <a:srgbClr val="272525"/>
                </a:solidFill>
                <a:latin typeface="Inter" pitchFamily="34" charset="0"/>
                <a:ea typeface="Inter" pitchFamily="34" charset="-122"/>
                <a:cs typeface="Inter" pitchFamily="34" charset="-120"/>
              </a:rPr>
              <a:t>2</a:t>
            </a:r>
            <a:endParaRPr lang="en-US" sz="2394" dirty="0"/>
          </a:p>
        </p:txBody>
      </p:sp>
      <p:sp>
        <p:nvSpPr>
          <p:cNvPr id="15" name="Text 12"/>
          <p:cNvSpPr/>
          <p:nvPr/>
        </p:nvSpPr>
        <p:spPr>
          <a:xfrm>
            <a:off x="2178606" y="3877985"/>
            <a:ext cx="3391495" cy="316706"/>
          </a:xfrm>
          <a:prstGeom prst="rect">
            <a:avLst/>
          </a:prstGeom>
          <a:noFill/>
          <a:ln/>
        </p:spPr>
        <p:txBody>
          <a:bodyPr wrap="none" rtlCol="0" anchor="t"/>
          <a:lstStyle/>
          <a:p>
            <a:pPr algn="l" indent="0" marL="0">
              <a:lnSpc>
                <a:spcPts val="2494"/>
              </a:lnSpc>
              <a:buNone/>
            </a:pPr>
            <a:r>
              <a:rPr lang="en-US" sz="1995" b="1" spc="-60" kern="0" dirty="0">
                <a:solidFill>
                  <a:srgbClr val="272525"/>
                </a:solidFill>
                <a:latin typeface="Inter" pitchFamily="34" charset="0"/>
                <a:ea typeface="Inter" pitchFamily="34" charset="-122"/>
                <a:cs typeface="Inter" pitchFamily="34" charset="-120"/>
              </a:rPr>
              <a:t>Java Implementation Classes</a:t>
            </a:r>
            <a:endParaRPr lang="en-US" sz="1995" dirty="0"/>
          </a:p>
        </p:txBody>
      </p:sp>
      <p:sp>
        <p:nvSpPr>
          <p:cNvPr id="16" name="Text 13"/>
          <p:cNvSpPr/>
          <p:nvPr/>
        </p:nvSpPr>
        <p:spPr>
          <a:xfrm>
            <a:off x="2178606" y="4316254"/>
            <a:ext cx="8034218" cy="648414"/>
          </a:xfrm>
          <a:prstGeom prst="rect">
            <a:avLst/>
          </a:prstGeom>
          <a:noFill/>
          <a:ln/>
        </p:spPr>
        <p:txBody>
          <a:bodyPr wrap="square" rtlCol="0" anchor="t"/>
          <a:lstStyle/>
          <a:p>
            <a:pPr algn="l" indent="0" marL="0">
              <a:lnSpc>
                <a:spcPts val="2553"/>
              </a:lnSpc>
              <a:buNone/>
            </a:pPr>
            <a:r>
              <a:rPr lang="en-US" sz="1596" spc="-32" kern="0" dirty="0">
                <a:solidFill>
                  <a:srgbClr val="272525"/>
                </a:solidFill>
                <a:latin typeface="Inter" pitchFamily="34" charset="0"/>
                <a:ea typeface="Inter" pitchFamily="34" charset="-122"/>
                <a:cs typeface="Inter" pitchFamily="34" charset="-120"/>
              </a:rPr>
              <a:t>Utilize Java implementation classes to override default behavior, implement complex business logic if needed, and extend functionality through hook methods.</a:t>
            </a:r>
            <a:endParaRPr lang="en-US" sz="1596" dirty="0"/>
          </a:p>
        </p:txBody>
      </p:sp>
      <p:sp>
        <p:nvSpPr>
          <p:cNvPr id="17" name="Shape 14"/>
          <p:cNvSpPr/>
          <p:nvPr/>
        </p:nvSpPr>
        <p:spPr>
          <a:xfrm>
            <a:off x="1291947" y="5735955"/>
            <a:ext cx="709374" cy="40481"/>
          </a:xfrm>
          <a:prstGeom prst="roundRect">
            <a:avLst>
              <a:gd name="adj" fmla="val 225308"/>
            </a:avLst>
          </a:prstGeom>
          <a:solidFill>
            <a:srgbClr val="C0C1D7"/>
          </a:solidFill>
          <a:ln/>
        </p:spPr>
      </p:sp>
      <p:sp>
        <p:nvSpPr>
          <p:cNvPr id="18" name="Shape 15"/>
          <p:cNvSpPr/>
          <p:nvPr/>
        </p:nvSpPr>
        <p:spPr>
          <a:xfrm>
            <a:off x="835938" y="5528310"/>
            <a:ext cx="456009" cy="456009"/>
          </a:xfrm>
          <a:prstGeom prst="roundRect">
            <a:avLst>
              <a:gd name="adj" fmla="val 20001"/>
            </a:avLst>
          </a:prstGeom>
          <a:solidFill>
            <a:srgbClr val="DADBF1"/>
          </a:solidFill>
          <a:ln w="12621">
            <a:solidFill>
              <a:srgbClr val="C0C1D7"/>
            </a:solidFill>
            <a:prstDash val="solid"/>
          </a:ln>
        </p:spPr>
      </p:sp>
      <p:sp>
        <p:nvSpPr>
          <p:cNvPr id="19" name="Text 16"/>
          <p:cNvSpPr/>
          <p:nvPr/>
        </p:nvSpPr>
        <p:spPr>
          <a:xfrm>
            <a:off x="966907" y="5566291"/>
            <a:ext cx="194072" cy="379928"/>
          </a:xfrm>
          <a:prstGeom prst="rect">
            <a:avLst/>
          </a:prstGeom>
          <a:noFill/>
          <a:ln/>
        </p:spPr>
        <p:txBody>
          <a:bodyPr wrap="none" rtlCol="0" anchor="t"/>
          <a:lstStyle/>
          <a:p>
            <a:pPr algn="ctr" indent="0" marL="0">
              <a:lnSpc>
                <a:spcPts val="2992"/>
              </a:lnSpc>
              <a:buNone/>
            </a:pPr>
            <a:r>
              <a:rPr lang="en-US" sz="2394" b="1" spc="-32" kern="0" dirty="0">
                <a:solidFill>
                  <a:srgbClr val="272525"/>
                </a:solidFill>
                <a:latin typeface="Inter" pitchFamily="34" charset="0"/>
                <a:ea typeface="Inter" pitchFamily="34" charset="-122"/>
                <a:cs typeface="Inter" pitchFamily="34" charset="-120"/>
              </a:rPr>
              <a:t>3</a:t>
            </a:r>
            <a:endParaRPr lang="en-US" sz="2394" dirty="0"/>
          </a:p>
        </p:txBody>
      </p:sp>
      <p:sp>
        <p:nvSpPr>
          <p:cNvPr id="20" name="Text 17"/>
          <p:cNvSpPr/>
          <p:nvPr/>
        </p:nvSpPr>
        <p:spPr>
          <a:xfrm>
            <a:off x="2178606" y="5572601"/>
            <a:ext cx="3818334" cy="316706"/>
          </a:xfrm>
          <a:prstGeom prst="rect">
            <a:avLst/>
          </a:prstGeom>
          <a:noFill/>
          <a:ln/>
        </p:spPr>
        <p:txBody>
          <a:bodyPr wrap="none" rtlCol="0" anchor="t"/>
          <a:lstStyle/>
          <a:p>
            <a:pPr algn="l" indent="0" marL="0">
              <a:lnSpc>
                <a:spcPts val="2494"/>
              </a:lnSpc>
              <a:buNone/>
            </a:pPr>
            <a:r>
              <a:rPr lang="en-US" sz="1995" b="1" spc="-60" kern="0" dirty="0">
                <a:solidFill>
                  <a:srgbClr val="272525"/>
                </a:solidFill>
                <a:latin typeface="Inter" pitchFamily="34" charset="0"/>
                <a:ea typeface="Inter" pitchFamily="34" charset="-122"/>
                <a:cs typeface="Inter" pitchFamily="34" charset="-120"/>
              </a:rPr>
              <a:t>Accessing the Application Model</a:t>
            </a:r>
            <a:endParaRPr lang="en-US" sz="1995" dirty="0"/>
          </a:p>
        </p:txBody>
      </p:sp>
      <p:sp>
        <p:nvSpPr>
          <p:cNvPr id="21" name="Text 18"/>
          <p:cNvSpPr/>
          <p:nvPr/>
        </p:nvSpPr>
        <p:spPr>
          <a:xfrm>
            <a:off x="2178606" y="6010870"/>
            <a:ext cx="8034218" cy="972622"/>
          </a:xfrm>
          <a:prstGeom prst="rect">
            <a:avLst/>
          </a:prstGeom>
          <a:noFill/>
          <a:ln/>
        </p:spPr>
        <p:txBody>
          <a:bodyPr wrap="square" rtlCol="0" anchor="t"/>
          <a:lstStyle/>
          <a:p>
            <a:pPr algn="l" indent="0" marL="0">
              <a:lnSpc>
                <a:spcPts val="2553"/>
              </a:lnSpc>
              <a:buNone/>
            </a:pPr>
            <a:r>
              <a:rPr lang="en-US" sz="1596" spc="-32" kern="0" dirty="0">
                <a:solidFill>
                  <a:srgbClr val="272525"/>
                </a:solidFill>
                <a:latin typeface="Inter" pitchFamily="34" charset="0"/>
                <a:ea typeface="Inter" pitchFamily="34" charset="-122"/>
                <a:cs typeface="Inter" pitchFamily="34" charset="-120"/>
              </a:rPr>
              <a:t>The exposed application model can be accessed through ADF data controls for UI development, directly from Java code, and can be exposed as web services through SCA, ensuring comprehensive accessibility and integration options.</a:t>
            </a:r>
            <a:endParaRPr lang="en-US" sz="1596"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2024-01-23T11:29:20Z</dcterms:created>
  <dcterms:modified xsi:type="dcterms:W3CDTF">2024-01-23T11:29:20Z</dcterms:modified>
</cp:coreProperties>
</file>