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7" r:id="rId7"/>
    <p:sldId id="262" r:id="rId8"/>
    <p:sldId id="264" r:id="rId9"/>
    <p:sldId id="268"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p:scale>
          <a:sx n="83" d="100"/>
          <a:sy n="83" d="100"/>
        </p:scale>
        <p:origin x="45"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E3AD-FA30-4E9C-8D60-7551F22F1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2DB5D2-E1AA-483D-8793-109011558C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92BC91-959E-4F27-B8C2-6DEC32D68347}"/>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5" name="Footer Placeholder 4">
            <a:extLst>
              <a:ext uri="{FF2B5EF4-FFF2-40B4-BE49-F238E27FC236}">
                <a16:creationId xmlns:a16="http://schemas.microsoft.com/office/drawing/2014/main" id="{DD2595B9-840A-4FA9-9C89-C0241E6B6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445B1-CD9C-45EE-B29D-6C437022178C}"/>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212723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4E8E-E642-429D-B025-10042E8732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4FDE68-6833-4F8A-9BD5-3C5F6181BE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E5E7E7-7E92-4164-9F1D-1D5110AB98CF}"/>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5" name="Footer Placeholder 4">
            <a:extLst>
              <a:ext uri="{FF2B5EF4-FFF2-40B4-BE49-F238E27FC236}">
                <a16:creationId xmlns:a16="http://schemas.microsoft.com/office/drawing/2014/main" id="{B66B6CB9-12CB-4DB6-B21B-0E4C759C2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7463A-477D-46AE-ACD8-CA335DCBABB7}"/>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342229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28BC0-D874-4549-95AF-654E1F7DAC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1EC2FE-9419-4A69-8B17-4D9E68FF41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AEB83-353A-4D68-83F5-A9BB73622E52}"/>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5" name="Footer Placeholder 4">
            <a:extLst>
              <a:ext uri="{FF2B5EF4-FFF2-40B4-BE49-F238E27FC236}">
                <a16:creationId xmlns:a16="http://schemas.microsoft.com/office/drawing/2014/main" id="{3C8FA342-719D-49F7-8F85-ADEBB6032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D5781-C082-44BF-BA53-004F8C91E7BD}"/>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250125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2B82-E47C-4767-968D-F7C03431EB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E465B-30C6-4D8B-AFE8-76DAC55AC7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99428-9A6B-41A9-91AF-5941CB400E04}"/>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5" name="Footer Placeholder 4">
            <a:extLst>
              <a:ext uri="{FF2B5EF4-FFF2-40B4-BE49-F238E27FC236}">
                <a16:creationId xmlns:a16="http://schemas.microsoft.com/office/drawing/2014/main" id="{1E4B97F8-CA69-4740-B9B5-253DCFE4E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124D4-A29C-4AB5-AA85-09AE28F000A7}"/>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210056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C97F-F334-4C0C-B2FE-138F93C332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E4E785-1669-45E9-B80E-740EB70DE7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D36EA47-237B-46EB-BE8D-A83301F96777}"/>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5" name="Footer Placeholder 4">
            <a:extLst>
              <a:ext uri="{FF2B5EF4-FFF2-40B4-BE49-F238E27FC236}">
                <a16:creationId xmlns:a16="http://schemas.microsoft.com/office/drawing/2014/main" id="{1EB4090A-A57D-4276-A689-95089DDBD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01ABB-2AAF-4294-BCB3-65C5A7E3ABC6}"/>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84464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894D-4915-4356-9795-AE8C7078CE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80F921-98F5-44A8-90BA-5548928143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464C4D-7F87-4F6F-BCB7-C2B951DA11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A43D17-A2C6-49F0-9B18-27A8010728FD}"/>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6" name="Footer Placeholder 5">
            <a:extLst>
              <a:ext uri="{FF2B5EF4-FFF2-40B4-BE49-F238E27FC236}">
                <a16:creationId xmlns:a16="http://schemas.microsoft.com/office/drawing/2014/main" id="{81CC2B2A-794E-4E6C-AFD2-1D6DC0DC1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69856F-4190-4F3A-A029-9E7927B0E63B}"/>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28117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ABD3-2862-4924-BBD7-023199C4CB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6D70EF-EE67-4C38-9A6F-0659ACBDF5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D43553-9B16-4DA9-8267-05852F1671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A1BD22-C357-43EE-89F8-5A01752BB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98E7950-404A-43F7-A1A6-89B3BC54AC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227A39-E08C-477B-AA50-F4E298FB4723}"/>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8" name="Footer Placeholder 7">
            <a:extLst>
              <a:ext uri="{FF2B5EF4-FFF2-40B4-BE49-F238E27FC236}">
                <a16:creationId xmlns:a16="http://schemas.microsoft.com/office/drawing/2014/main" id="{366FF104-D6C5-4FC1-8409-8F50FA2A38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560C9C-A5BF-4389-A760-A4FF6C3C6DA7}"/>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87837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0FD2-8649-4D4A-9353-197BF0916C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14971D-B17F-45CB-8EC4-BDDB4FD91DF5}"/>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4" name="Footer Placeholder 3">
            <a:extLst>
              <a:ext uri="{FF2B5EF4-FFF2-40B4-BE49-F238E27FC236}">
                <a16:creationId xmlns:a16="http://schemas.microsoft.com/office/drawing/2014/main" id="{73B2A832-BE5F-42D7-B0CE-1A269992A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638FCC-06D6-4A7D-858B-EE96667F3206}"/>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34374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E79E94-01F9-4DE0-9201-16D762703E1A}"/>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3" name="Footer Placeholder 2">
            <a:extLst>
              <a:ext uri="{FF2B5EF4-FFF2-40B4-BE49-F238E27FC236}">
                <a16:creationId xmlns:a16="http://schemas.microsoft.com/office/drawing/2014/main" id="{A82D3350-F1AE-4A91-87C1-AEFD8C4FE4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3A6738-E54C-4E2C-ABE0-53D4A7F05935}"/>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2139824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0106-0212-4C41-9BF8-3A1B2F5E4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484BFF-92AF-496E-929F-BC3EF5D4DA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42D43-79F3-4191-B7B2-1A8A69673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4DB7A4-8852-4CDE-8437-F8561C90DC5F}"/>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6" name="Footer Placeholder 5">
            <a:extLst>
              <a:ext uri="{FF2B5EF4-FFF2-40B4-BE49-F238E27FC236}">
                <a16:creationId xmlns:a16="http://schemas.microsoft.com/office/drawing/2014/main" id="{91677DD5-EF9F-41F9-8946-63E3E7F0A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D6DE5-70C8-4144-95FD-44EE372DA5C1}"/>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221093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E210-B45D-44FE-B828-B7625B263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70B038-EBA7-48B0-9F93-6B33B9015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036EDD-80FA-48FE-9789-97B8E6747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F41AF1-3ED2-4DB1-9B33-B6D8E1438132}"/>
              </a:ext>
            </a:extLst>
          </p:cNvPr>
          <p:cNvSpPr>
            <a:spLocks noGrp="1"/>
          </p:cNvSpPr>
          <p:nvPr>
            <p:ph type="dt" sz="half" idx="10"/>
          </p:nvPr>
        </p:nvSpPr>
        <p:spPr/>
        <p:txBody>
          <a:bodyPr/>
          <a:lstStyle/>
          <a:p>
            <a:fld id="{0DB3E133-29CE-4CCC-B1E5-705930006735}" type="datetimeFigureOut">
              <a:rPr lang="en-US" smtClean="0"/>
              <a:t>7/24/2017</a:t>
            </a:fld>
            <a:endParaRPr lang="en-US"/>
          </a:p>
        </p:txBody>
      </p:sp>
      <p:sp>
        <p:nvSpPr>
          <p:cNvPr id="6" name="Footer Placeholder 5">
            <a:extLst>
              <a:ext uri="{FF2B5EF4-FFF2-40B4-BE49-F238E27FC236}">
                <a16:creationId xmlns:a16="http://schemas.microsoft.com/office/drawing/2014/main" id="{FCC17B20-F3BA-4EEE-9E75-C0965166C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A8DE6-380C-427A-9496-6A2936295AB8}"/>
              </a:ext>
            </a:extLst>
          </p:cNvPr>
          <p:cNvSpPr>
            <a:spLocks noGrp="1"/>
          </p:cNvSpPr>
          <p:nvPr>
            <p:ph type="sldNum" sz="quarter" idx="12"/>
          </p:nvPr>
        </p:nvSpPr>
        <p:spPr/>
        <p:txBody>
          <a:bodyPr/>
          <a:lstStyle/>
          <a:p>
            <a:fld id="{14CF19B8-E6C2-4E60-8098-4F62A60BD145}" type="slidenum">
              <a:rPr lang="en-US" smtClean="0"/>
              <a:t>‹#›</a:t>
            </a:fld>
            <a:endParaRPr lang="en-US"/>
          </a:p>
        </p:txBody>
      </p:sp>
    </p:spTree>
    <p:extLst>
      <p:ext uri="{BB962C8B-B14F-4D97-AF65-F5344CB8AC3E}">
        <p14:creationId xmlns:p14="http://schemas.microsoft.com/office/powerpoint/2010/main" val="398024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5F8D9-3AEF-443C-862D-56C006F88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4ABBF7-2DDD-4F0F-9493-582C231E5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8BC51-AEFD-46B8-9939-3B77EA85B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3E133-29CE-4CCC-B1E5-705930006735}" type="datetimeFigureOut">
              <a:rPr lang="en-US" smtClean="0"/>
              <a:t>7/24/2017</a:t>
            </a:fld>
            <a:endParaRPr lang="en-US"/>
          </a:p>
        </p:txBody>
      </p:sp>
      <p:sp>
        <p:nvSpPr>
          <p:cNvPr id="5" name="Footer Placeholder 4">
            <a:extLst>
              <a:ext uri="{FF2B5EF4-FFF2-40B4-BE49-F238E27FC236}">
                <a16:creationId xmlns:a16="http://schemas.microsoft.com/office/drawing/2014/main" id="{74A156BF-F3DA-46E6-93EF-DEB156846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8DE27B-C1A5-4D68-BBE2-0C18CFF0C0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F19B8-E6C2-4E60-8098-4F62A60BD145}" type="slidenum">
              <a:rPr lang="en-US" smtClean="0"/>
              <a:t>‹#›</a:t>
            </a:fld>
            <a:endParaRPr lang="en-US"/>
          </a:p>
        </p:txBody>
      </p:sp>
    </p:spTree>
    <p:extLst>
      <p:ext uri="{BB962C8B-B14F-4D97-AF65-F5344CB8AC3E}">
        <p14:creationId xmlns:p14="http://schemas.microsoft.com/office/powerpoint/2010/main" val="2685602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kenpom.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kenpom.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kenpom.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D3DF-C449-4F38-9C86-8373886A13CF}"/>
              </a:ext>
            </a:extLst>
          </p:cNvPr>
          <p:cNvSpPr>
            <a:spLocks noGrp="1"/>
          </p:cNvSpPr>
          <p:nvPr>
            <p:ph type="ctrTitle"/>
          </p:nvPr>
        </p:nvSpPr>
        <p:spPr>
          <a:xfrm>
            <a:off x="1524000" y="328728"/>
            <a:ext cx="9144000" cy="2387600"/>
          </a:xfrm>
        </p:spPr>
        <p:txBody>
          <a:bodyPr/>
          <a:lstStyle/>
          <a:p>
            <a:r>
              <a:rPr lang="en-US" b="1" dirty="0"/>
              <a:t>Final Project 1</a:t>
            </a:r>
          </a:p>
        </p:txBody>
      </p:sp>
      <p:sp>
        <p:nvSpPr>
          <p:cNvPr id="3" name="Subtitle 2">
            <a:extLst>
              <a:ext uri="{FF2B5EF4-FFF2-40B4-BE49-F238E27FC236}">
                <a16:creationId xmlns:a16="http://schemas.microsoft.com/office/drawing/2014/main" id="{5801F1E4-B747-4EF9-8E4A-2D5F30F839E4}"/>
              </a:ext>
            </a:extLst>
          </p:cNvPr>
          <p:cNvSpPr>
            <a:spLocks noGrp="1"/>
          </p:cNvSpPr>
          <p:nvPr>
            <p:ph type="subTitle" idx="1"/>
          </p:nvPr>
        </p:nvSpPr>
        <p:spPr/>
        <p:txBody>
          <a:bodyPr/>
          <a:lstStyle/>
          <a:p>
            <a:r>
              <a:rPr lang="en-US" dirty="0"/>
              <a:t>Michael Zeng</a:t>
            </a:r>
          </a:p>
          <a:p>
            <a:r>
              <a:rPr lang="en-US" dirty="0"/>
              <a:t>zengmiao2011@gmail.com</a:t>
            </a:r>
          </a:p>
        </p:txBody>
      </p:sp>
    </p:spTree>
    <p:extLst>
      <p:ext uri="{BB962C8B-B14F-4D97-AF65-F5344CB8AC3E}">
        <p14:creationId xmlns:p14="http://schemas.microsoft.com/office/powerpoint/2010/main" val="3980904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643C1-3551-4005-AFAE-7F132E0620D8}"/>
              </a:ext>
            </a:extLst>
          </p:cNvPr>
          <p:cNvSpPr>
            <a:spLocks noGrp="1"/>
          </p:cNvSpPr>
          <p:nvPr>
            <p:ph idx="1"/>
          </p:nvPr>
        </p:nvSpPr>
        <p:spPr/>
        <p:txBody>
          <a:bodyPr>
            <a:normAutofit/>
          </a:bodyPr>
          <a:lstStyle/>
          <a:p>
            <a:pPr marL="0" indent="0">
              <a:lnSpc>
                <a:spcPct val="100000"/>
              </a:lnSpc>
              <a:buNone/>
            </a:pPr>
            <a:r>
              <a:rPr lang="en-US" b="1" i="1" dirty="0"/>
              <a:t>We are expected to see our model render a better score than that yielded by the </a:t>
            </a:r>
            <a:r>
              <a:rPr lang="en-US" b="1" i="1"/>
              <a:t>official ranking.</a:t>
            </a:r>
            <a:endParaRPr lang="en-US" b="1" i="1" dirty="0"/>
          </a:p>
        </p:txBody>
      </p:sp>
      <p:sp>
        <p:nvSpPr>
          <p:cNvPr id="7" name="Title 1">
            <a:extLst>
              <a:ext uri="{FF2B5EF4-FFF2-40B4-BE49-F238E27FC236}">
                <a16:creationId xmlns:a16="http://schemas.microsoft.com/office/drawing/2014/main" id="{F4880266-AF5C-4398-9419-0245AB1EF2B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Potential Project 3: </a:t>
            </a:r>
            <a:r>
              <a:rPr lang="en-US" b="1" i="1" dirty="0"/>
              <a:t>The Hypothesis</a:t>
            </a:r>
            <a:br>
              <a:rPr lang="en-US" b="1" dirty="0"/>
            </a:br>
            <a:r>
              <a:rPr lang="en-US" sz="2400" dirty="0"/>
              <a:t>A Betting Scheme for March Madness Bracket</a:t>
            </a:r>
          </a:p>
        </p:txBody>
      </p:sp>
    </p:spTree>
    <p:extLst>
      <p:ext uri="{BB962C8B-B14F-4D97-AF65-F5344CB8AC3E}">
        <p14:creationId xmlns:p14="http://schemas.microsoft.com/office/powerpoint/2010/main" val="78777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5712-3664-4604-8C65-A3EAC3D824B5}"/>
              </a:ext>
            </a:extLst>
          </p:cNvPr>
          <p:cNvSpPr>
            <a:spLocks noGrp="1"/>
          </p:cNvSpPr>
          <p:nvPr>
            <p:ph type="title"/>
          </p:nvPr>
        </p:nvSpPr>
        <p:spPr/>
        <p:txBody>
          <a:bodyPr>
            <a:normAutofit/>
          </a:bodyPr>
          <a:lstStyle/>
          <a:p>
            <a:r>
              <a:rPr lang="en-US" b="1" dirty="0"/>
              <a:t>Potential Project 1: The Problem</a:t>
            </a:r>
            <a:br>
              <a:rPr lang="en-US" b="1" dirty="0"/>
            </a:br>
            <a:r>
              <a:rPr lang="en-US" sz="2400" dirty="0"/>
              <a:t>An Universal Model for NCAA Basketball Matchups</a:t>
            </a:r>
          </a:p>
        </p:txBody>
      </p:sp>
      <p:sp>
        <p:nvSpPr>
          <p:cNvPr id="3" name="Content Placeholder 2">
            <a:extLst>
              <a:ext uri="{FF2B5EF4-FFF2-40B4-BE49-F238E27FC236}">
                <a16:creationId xmlns:a16="http://schemas.microsoft.com/office/drawing/2014/main" id="{09E643C1-3551-4005-AFAE-7F132E0620D8}"/>
              </a:ext>
            </a:extLst>
          </p:cNvPr>
          <p:cNvSpPr>
            <a:spLocks noGrp="1"/>
          </p:cNvSpPr>
          <p:nvPr>
            <p:ph idx="1"/>
          </p:nvPr>
        </p:nvSpPr>
        <p:spPr>
          <a:xfrm>
            <a:off x="838200" y="1641595"/>
            <a:ext cx="10515600" cy="4351338"/>
          </a:xfrm>
        </p:spPr>
        <p:txBody>
          <a:bodyPr>
            <a:normAutofit/>
          </a:bodyPr>
          <a:lstStyle/>
          <a:p>
            <a:pPr marL="0" indent="0">
              <a:buNone/>
            </a:pPr>
            <a:r>
              <a:rPr lang="en-US" sz="2000" dirty="0">
                <a:ea typeface="+mj-ea"/>
                <a:cs typeface="+mj-cs"/>
              </a:rPr>
              <a:t>We are hoping to find a model that predicts the matchup between two NCAA </a:t>
            </a:r>
            <a:r>
              <a:rPr lang="en-US" sz="2000" dirty="0" err="1">
                <a:ea typeface="+mj-ea"/>
                <a:cs typeface="+mj-cs"/>
              </a:rPr>
              <a:t>Mens</a:t>
            </a:r>
            <a:r>
              <a:rPr lang="en-US" sz="2000" dirty="0">
                <a:ea typeface="+mj-ea"/>
                <a:cs typeface="+mj-cs"/>
              </a:rPr>
              <a:t>’ Division I basketball teams. </a:t>
            </a:r>
          </a:p>
          <a:p>
            <a:r>
              <a:rPr lang="en-US" sz="2000" dirty="0">
                <a:ea typeface="+mj-ea"/>
                <a:cs typeface="+mj-cs"/>
              </a:rPr>
              <a:t>The model input will be team level stats</a:t>
            </a:r>
          </a:p>
          <a:p>
            <a:r>
              <a:rPr lang="en-US" sz="2000" dirty="0">
                <a:ea typeface="+mj-ea"/>
                <a:cs typeface="+mj-cs"/>
              </a:rPr>
              <a:t>The model output will be odds of winning for the two teams (the team with winning odds higher than 50% is predicted to win the match up).</a:t>
            </a:r>
          </a:p>
          <a:p>
            <a:r>
              <a:rPr lang="en-US" sz="2000" dirty="0">
                <a:ea typeface="+mj-ea"/>
                <a:cs typeface="+mj-cs"/>
              </a:rPr>
              <a:t>The training data set will be the data from all regular season games.</a:t>
            </a:r>
          </a:p>
          <a:p>
            <a:r>
              <a:rPr lang="en-US" sz="2000" dirty="0">
                <a:ea typeface="+mj-ea"/>
                <a:cs typeface="+mj-cs"/>
              </a:rPr>
              <a:t>The testing data set will be the data from the tournament (play off).</a:t>
            </a:r>
          </a:p>
        </p:txBody>
      </p:sp>
    </p:spTree>
    <p:extLst>
      <p:ext uri="{BB962C8B-B14F-4D97-AF65-F5344CB8AC3E}">
        <p14:creationId xmlns:p14="http://schemas.microsoft.com/office/powerpoint/2010/main" val="108613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5712-3664-4604-8C65-A3EAC3D824B5}"/>
              </a:ext>
            </a:extLst>
          </p:cNvPr>
          <p:cNvSpPr>
            <a:spLocks noGrp="1"/>
          </p:cNvSpPr>
          <p:nvPr>
            <p:ph type="title"/>
          </p:nvPr>
        </p:nvSpPr>
        <p:spPr>
          <a:xfrm>
            <a:off x="838200" y="365125"/>
            <a:ext cx="10515600" cy="1325563"/>
          </a:xfrm>
        </p:spPr>
        <p:txBody>
          <a:bodyPr>
            <a:normAutofit/>
          </a:bodyPr>
          <a:lstStyle/>
          <a:p>
            <a:pPr>
              <a:lnSpc>
                <a:spcPct val="80000"/>
              </a:lnSpc>
            </a:pPr>
            <a:r>
              <a:rPr lang="en-US" sz="3700" b="1" dirty="0"/>
              <a:t>Potential Project 1: The Data</a:t>
            </a:r>
            <a:br>
              <a:rPr lang="en-US" sz="3700" b="1" dirty="0"/>
            </a:br>
            <a:r>
              <a:rPr lang="en-US" sz="3700" dirty="0"/>
              <a:t>An Universal Model for NCAA Basketball Matchups</a:t>
            </a:r>
          </a:p>
        </p:txBody>
      </p:sp>
      <p:sp>
        <p:nvSpPr>
          <p:cNvPr id="3" name="Content Placeholder 2">
            <a:extLst>
              <a:ext uri="{FF2B5EF4-FFF2-40B4-BE49-F238E27FC236}">
                <a16:creationId xmlns:a16="http://schemas.microsoft.com/office/drawing/2014/main" id="{09E643C1-3551-4005-AFAE-7F132E0620D8}"/>
              </a:ext>
            </a:extLst>
          </p:cNvPr>
          <p:cNvSpPr>
            <a:spLocks noGrp="1"/>
          </p:cNvSpPr>
          <p:nvPr>
            <p:ph idx="1"/>
          </p:nvPr>
        </p:nvSpPr>
        <p:spPr>
          <a:xfrm>
            <a:off x="838200" y="1825625"/>
            <a:ext cx="3797807" cy="4351338"/>
          </a:xfrm>
        </p:spPr>
        <p:txBody>
          <a:bodyPr>
            <a:normAutofit/>
          </a:bodyPr>
          <a:lstStyle/>
          <a:p>
            <a:pPr marL="0" indent="0">
              <a:buNone/>
            </a:pPr>
            <a:r>
              <a:rPr lang="en-US" sz="2000" dirty="0">
                <a:ea typeface="+mj-ea"/>
                <a:cs typeface="+mj-cs"/>
              </a:rPr>
              <a:t>From </a:t>
            </a:r>
            <a:r>
              <a:rPr lang="en-US" sz="2000" dirty="0">
                <a:ea typeface="+mj-ea"/>
                <a:cs typeface="+mj-cs"/>
                <a:hlinkClick r:id="rId2"/>
              </a:rPr>
              <a:t>http://kenpom.com/</a:t>
            </a:r>
            <a:r>
              <a:rPr lang="en-US" sz="2000" dirty="0">
                <a:ea typeface="+mj-ea"/>
                <a:cs typeface="+mj-cs"/>
              </a:rPr>
              <a:t>, with an annual subscription of $19.95, I have access to:</a:t>
            </a:r>
          </a:p>
          <a:p>
            <a:r>
              <a:rPr lang="en-US" sz="2000" dirty="0">
                <a:ea typeface="+mj-ea"/>
                <a:cs typeface="+mj-cs"/>
              </a:rPr>
              <a:t>Data ranging from 2002 to 2017</a:t>
            </a:r>
          </a:p>
          <a:p>
            <a:r>
              <a:rPr lang="en-US" sz="2000" dirty="0">
                <a:ea typeface="+mj-ea"/>
                <a:cs typeface="+mj-cs"/>
              </a:rPr>
              <a:t>Detailed statistical breakdowns of every team and player in Division I.</a:t>
            </a:r>
          </a:p>
          <a:p>
            <a:r>
              <a:rPr lang="en-US" sz="2000" dirty="0">
                <a:ea typeface="+mj-ea"/>
                <a:cs typeface="+mj-cs"/>
              </a:rPr>
              <a:t>Scores from all games</a:t>
            </a:r>
          </a:p>
          <a:p>
            <a:pPr marL="0" indent="0">
              <a:buNone/>
            </a:pPr>
            <a:endParaRPr lang="en-US" sz="2000" dirty="0">
              <a:latin typeface="+mj-lt"/>
              <a:ea typeface="+mj-ea"/>
              <a:cs typeface="+mj-cs"/>
            </a:endParaRPr>
          </a:p>
          <a:p>
            <a:pPr marL="457200" lvl="1" indent="0">
              <a:buNone/>
            </a:pPr>
            <a:endParaRPr lang="en-US" sz="2000" dirty="0">
              <a:latin typeface="+mj-lt"/>
              <a:ea typeface="+mj-ea"/>
              <a:cs typeface="+mj-cs"/>
            </a:endParaRPr>
          </a:p>
        </p:txBody>
      </p:sp>
      <p:pic>
        <p:nvPicPr>
          <p:cNvPr id="6" name="Picture 5" descr="A screenshot of a cell phone&#10;&#10;Description generated with very high confidence">
            <a:extLst>
              <a:ext uri="{FF2B5EF4-FFF2-40B4-BE49-F238E27FC236}">
                <a16:creationId xmlns:a16="http://schemas.microsoft.com/office/drawing/2014/main" id="{A119F65F-E2E7-4415-9E6B-244C57E03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007" y="1825625"/>
            <a:ext cx="6717793" cy="3843366"/>
          </a:xfrm>
          <a:prstGeom prst="rect">
            <a:avLst/>
          </a:prstGeom>
        </p:spPr>
      </p:pic>
    </p:spTree>
    <p:extLst>
      <p:ext uri="{BB962C8B-B14F-4D97-AF65-F5344CB8AC3E}">
        <p14:creationId xmlns:p14="http://schemas.microsoft.com/office/powerpoint/2010/main" val="30635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5712-3664-4604-8C65-A3EAC3D824B5}"/>
              </a:ext>
            </a:extLst>
          </p:cNvPr>
          <p:cNvSpPr>
            <a:spLocks noGrp="1"/>
          </p:cNvSpPr>
          <p:nvPr>
            <p:ph type="title"/>
          </p:nvPr>
        </p:nvSpPr>
        <p:spPr/>
        <p:txBody>
          <a:bodyPr>
            <a:normAutofit/>
          </a:bodyPr>
          <a:lstStyle/>
          <a:p>
            <a:r>
              <a:rPr lang="en-US" b="1" dirty="0"/>
              <a:t>Potential Project 1: </a:t>
            </a:r>
            <a:r>
              <a:rPr lang="en-US" b="1" i="1" dirty="0"/>
              <a:t>The Hypothesis</a:t>
            </a:r>
            <a:br>
              <a:rPr lang="en-US" b="1" dirty="0"/>
            </a:br>
            <a:r>
              <a:rPr lang="en-US" sz="2400" dirty="0"/>
              <a:t>An Universal Model for NCAA Basketball Matchups</a:t>
            </a:r>
          </a:p>
        </p:txBody>
      </p:sp>
      <p:sp>
        <p:nvSpPr>
          <p:cNvPr id="4" name="Content Placeholder 2">
            <a:extLst>
              <a:ext uri="{FF2B5EF4-FFF2-40B4-BE49-F238E27FC236}">
                <a16:creationId xmlns:a16="http://schemas.microsoft.com/office/drawing/2014/main" id="{71D20675-41B8-49CD-B967-6EA9B3D89636}"/>
              </a:ext>
            </a:extLst>
          </p:cNvPr>
          <p:cNvSpPr>
            <a:spLocks noGrp="1"/>
          </p:cNvSpPr>
          <p:nvPr>
            <p:ph idx="1"/>
          </p:nvPr>
        </p:nvSpPr>
        <p:spPr>
          <a:xfrm>
            <a:off x="838200" y="1641595"/>
            <a:ext cx="10515600" cy="4351338"/>
          </a:xfrm>
        </p:spPr>
        <p:txBody>
          <a:bodyPr>
            <a:normAutofit/>
          </a:bodyPr>
          <a:lstStyle/>
          <a:p>
            <a:pPr marL="0" indent="0">
              <a:buNone/>
            </a:pPr>
            <a:r>
              <a:rPr lang="en-US" sz="2000" dirty="0">
                <a:ea typeface="+mj-ea"/>
                <a:cs typeface="+mj-cs"/>
              </a:rPr>
              <a:t>We are expected to see a positive correlation between a team’s odds of winning in any matchup and the difference in defensive efficiency, offensive efficiency and ease of schedule of the two teams.</a:t>
            </a:r>
          </a:p>
          <a:p>
            <a:pPr marL="0" indent="0">
              <a:buNone/>
            </a:pPr>
            <a:endParaRPr lang="en-US" sz="2000" dirty="0">
              <a:ea typeface="+mj-ea"/>
              <a:cs typeface="+mj-cs"/>
            </a:endParaRPr>
          </a:p>
        </p:txBody>
      </p:sp>
    </p:spTree>
    <p:extLst>
      <p:ext uri="{BB962C8B-B14F-4D97-AF65-F5344CB8AC3E}">
        <p14:creationId xmlns:p14="http://schemas.microsoft.com/office/powerpoint/2010/main" val="320464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5712-3664-4604-8C65-A3EAC3D824B5}"/>
              </a:ext>
            </a:extLst>
          </p:cNvPr>
          <p:cNvSpPr>
            <a:spLocks noGrp="1"/>
          </p:cNvSpPr>
          <p:nvPr>
            <p:ph type="title"/>
          </p:nvPr>
        </p:nvSpPr>
        <p:spPr>
          <a:xfrm>
            <a:off x="843951" y="365125"/>
            <a:ext cx="10515600" cy="1325563"/>
          </a:xfrm>
        </p:spPr>
        <p:txBody>
          <a:bodyPr>
            <a:normAutofit/>
          </a:bodyPr>
          <a:lstStyle/>
          <a:p>
            <a:r>
              <a:rPr lang="en-US" b="1" dirty="0"/>
              <a:t>Potential Project 2: </a:t>
            </a:r>
            <a:r>
              <a:rPr lang="en-US" b="1" i="1" dirty="0"/>
              <a:t>The Problem</a:t>
            </a:r>
            <a:br>
              <a:rPr lang="en-US" b="1" dirty="0"/>
            </a:br>
            <a:r>
              <a:rPr lang="en-US" sz="2400" dirty="0"/>
              <a:t>A Team Specific Model for UW Madison Men’s Basketball Team</a:t>
            </a:r>
          </a:p>
        </p:txBody>
      </p:sp>
      <p:sp>
        <p:nvSpPr>
          <p:cNvPr id="3" name="Content Placeholder 2">
            <a:extLst>
              <a:ext uri="{FF2B5EF4-FFF2-40B4-BE49-F238E27FC236}">
                <a16:creationId xmlns:a16="http://schemas.microsoft.com/office/drawing/2014/main" id="{09E643C1-3551-4005-AFAE-7F132E0620D8}"/>
              </a:ext>
            </a:extLst>
          </p:cNvPr>
          <p:cNvSpPr>
            <a:spLocks noGrp="1"/>
          </p:cNvSpPr>
          <p:nvPr>
            <p:ph idx="1"/>
          </p:nvPr>
        </p:nvSpPr>
        <p:spPr/>
        <p:txBody>
          <a:bodyPr>
            <a:normAutofit/>
          </a:bodyPr>
          <a:lstStyle/>
          <a:p>
            <a:pPr marL="0" indent="0">
              <a:buNone/>
            </a:pPr>
            <a:r>
              <a:rPr lang="en-US" dirty="0"/>
              <a:t>Each team will have its own strength and weakness. The key to winning is not to have the higher average stats over all categories, but to play your strength and make the best of it.</a:t>
            </a:r>
          </a:p>
          <a:p>
            <a:pPr marL="0" indent="0">
              <a:buNone/>
            </a:pPr>
            <a:r>
              <a:rPr lang="en-US" dirty="0"/>
              <a:t>By fitting the same model again, but for a specific team (UW-Madison Men’s Basketball Team, for example), we are hoping to see how the coefficients would be different from the universal model, as well as the predictive power shown in the training set.</a:t>
            </a:r>
          </a:p>
          <a:p>
            <a:pPr marL="0" indent="0">
              <a:buNone/>
            </a:pPr>
            <a:endParaRPr lang="en-US" dirty="0"/>
          </a:p>
        </p:txBody>
      </p:sp>
    </p:spTree>
    <p:extLst>
      <p:ext uri="{BB962C8B-B14F-4D97-AF65-F5344CB8AC3E}">
        <p14:creationId xmlns:p14="http://schemas.microsoft.com/office/powerpoint/2010/main" val="843402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5712-3664-4604-8C65-A3EAC3D824B5}"/>
              </a:ext>
            </a:extLst>
          </p:cNvPr>
          <p:cNvSpPr>
            <a:spLocks noGrp="1"/>
          </p:cNvSpPr>
          <p:nvPr>
            <p:ph type="title"/>
          </p:nvPr>
        </p:nvSpPr>
        <p:spPr>
          <a:xfrm>
            <a:off x="838200" y="365125"/>
            <a:ext cx="10515600" cy="1325563"/>
          </a:xfrm>
        </p:spPr>
        <p:txBody>
          <a:bodyPr>
            <a:normAutofit fontScale="90000"/>
          </a:bodyPr>
          <a:lstStyle/>
          <a:p>
            <a:pPr>
              <a:lnSpc>
                <a:spcPct val="80000"/>
              </a:lnSpc>
            </a:pPr>
            <a:r>
              <a:rPr lang="en-US" sz="4000" b="1" dirty="0"/>
              <a:t>Potential Project 2: The Data</a:t>
            </a:r>
            <a:br>
              <a:rPr lang="en-US" sz="4000" b="1" dirty="0"/>
            </a:br>
            <a:r>
              <a:rPr lang="en-US" sz="3600" dirty="0"/>
              <a:t>A Team Specific Model for UW Madison Men’s Basketball Team</a:t>
            </a:r>
            <a:endParaRPr lang="en-US" sz="3700" dirty="0"/>
          </a:p>
        </p:txBody>
      </p:sp>
      <p:sp>
        <p:nvSpPr>
          <p:cNvPr id="3" name="Content Placeholder 2">
            <a:extLst>
              <a:ext uri="{FF2B5EF4-FFF2-40B4-BE49-F238E27FC236}">
                <a16:creationId xmlns:a16="http://schemas.microsoft.com/office/drawing/2014/main" id="{09E643C1-3551-4005-AFAE-7F132E0620D8}"/>
              </a:ext>
            </a:extLst>
          </p:cNvPr>
          <p:cNvSpPr>
            <a:spLocks noGrp="1"/>
          </p:cNvSpPr>
          <p:nvPr>
            <p:ph idx="1"/>
          </p:nvPr>
        </p:nvSpPr>
        <p:spPr>
          <a:xfrm>
            <a:off x="838200" y="1825625"/>
            <a:ext cx="3797807" cy="4351338"/>
          </a:xfrm>
        </p:spPr>
        <p:txBody>
          <a:bodyPr>
            <a:normAutofit/>
          </a:bodyPr>
          <a:lstStyle/>
          <a:p>
            <a:pPr marL="0" indent="0">
              <a:buNone/>
            </a:pPr>
            <a:r>
              <a:rPr lang="en-US" sz="2000" dirty="0"/>
              <a:t>From </a:t>
            </a:r>
            <a:r>
              <a:rPr lang="en-US" sz="2000" dirty="0">
                <a:hlinkClick r:id="rId2"/>
              </a:rPr>
              <a:t>http://kenpom.com/</a:t>
            </a:r>
            <a:r>
              <a:rPr lang="en-US" sz="2000" dirty="0"/>
              <a:t>, with an annual subscription of $19.95, I have access to:</a:t>
            </a:r>
          </a:p>
          <a:p>
            <a:r>
              <a:rPr lang="en-US" sz="2000" dirty="0"/>
              <a:t>Data ranging from 2002 to 2017</a:t>
            </a:r>
          </a:p>
          <a:p>
            <a:r>
              <a:rPr lang="en-US" sz="2000" dirty="0"/>
              <a:t>Detailed statistical breakdowns of every team and player in Division I.</a:t>
            </a:r>
          </a:p>
          <a:p>
            <a:r>
              <a:rPr lang="en-US" sz="2000" dirty="0"/>
              <a:t>Scores from all games</a:t>
            </a:r>
          </a:p>
          <a:p>
            <a:pPr marL="0" indent="0">
              <a:buNone/>
            </a:pPr>
            <a:endParaRPr lang="en-US" sz="2000" dirty="0"/>
          </a:p>
          <a:p>
            <a:pPr marL="457200" lvl="1" indent="0">
              <a:buNone/>
            </a:pPr>
            <a:endParaRPr lang="en-US" sz="2000" dirty="0"/>
          </a:p>
        </p:txBody>
      </p:sp>
      <p:pic>
        <p:nvPicPr>
          <p:cNvPr id="6" name="Picture 5" descr="A screenshot of a cell phone&#10;&#10;Description generated with very high confidence">
            <a:extLst>
              <a:ext uri="{FF2B5EF4-FFF2-40B4-BE49-F238E27FC236}">
                <a16:creationId xmlns:a16="http://schemas.microsoft.com/office/drawing/2014/main" id="{A119F65F-E2E7-4415-9E6B-244C57E03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007" y="1825625"/>
            <a:ext cx="6717793" cy="3843366"/>
          </a:xfrm>
          <a:prstGeom prst="rect">
            <a:avLst/>
          </a:prstGeom>
        </p:spPr>
      </p:pic>
    </p:spTree>
    <p:extLst>
      <p:ext uri="{BB962C8B-B14F-4D97-AF65-F5344CB8AC3E}">
        <p14:creationId xmlns:p14="http://schemas.microsoft.com/office/powerpoint/2010/main" val="242639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5712-3664-4604-8C65-A3EAC3D824B5}"/>
              </a:ext>
            </a:extLst>
          </p:cNvPr>
          <p:cNvSpPr>
            <a:spLocks noGrp="1"/>
          </p:cNvSpPr>
          <p:nvPr>
            <p:ph type="title"/>
          </p:nvPr>
        </p:nvSpPr>
        <p:spPr/>
        <p:txBody>
          <a:bodyPr>
            <a:normAutofit/>
          </a:bodyPr>
          <a:lstStyle/>
          <a:p>
            <a:r>
              <a:rPr lang="en-US" b="1" dirty="0"/>
              <a:t>Potential Project 2: The Hypothesis</a:t>
            </a:r>
            <a:br>
              <a:rPr lang="en-US" b="1" dirty="0"/>
            </a:br>
            <a:r>
              <a:rPr lang="en-US" sz="2400" dirty="0"/>
              <a:t>A Team Specific Model for UW Madison Men’s Basketball Team</a:t>
            </a:r>
          </a:p>
        </p:txBody>
      </p:sp>
      <p:sp>
        <p:nvSpPr>
          <p:cNvPr id="3" name="Content Placeholder 2">
            <a:extLst>
              <a:ext uri="{FF2B5EF4-FFF2-40B4-BE49-F238E27FC236}">
                <a16:creationId xmlns:a16="http://schemas.microsoft.com/office/drawing/2014/main" id="{09E643C1-3551-4005-AFAE-7F132E0620D8}"/>
              </a:ext>
            </a:extLst>
          </p:cNvPr>
          <p:cNvSpPr>
            <a:spLocks noGrp="1"/>
          </p:cNvSpPr>
          <p:nvPr>
            <p:ph idx="1"/>
          </p:nvPr>
        </p:nvSpPr>
        <p:spPr/>
        <p:txBody>
          <a:bodyPr>
            <a:normAutofit/>
          </a:bodyPr>
          <a:lstStyle/>
          <a:p>
            <a:pPr marL="0" indent="0">
              <a:lnSpc>
                <a:spcPct val="110000"/>
              </a:lnSpc>
              <a:buNone/>
            </a:pPr>
            <a:r>
              <a:rPr lang="en-US" dirty="0"/>
              <a:t>We are still expected to see the positive correlation remains between a team’s odds of winning in any matchup and the difference in defensive efficiency, offensive efficiency and ease of schedule of the two teams.</a:t>
            </a:r>
            <a:br>
              <a:rPr lang="en-US" dirty="0"/>
            </a:br>
            <a:r>
              <a:rPr lang="en-US" dirty="0"/>
              <a:t>However, the differences in model coefficients would tell us more about the style of the team and its unique strength in its game.</a:t>
            </a:r>
          </a:p>
          <a:p>
            <a:pPr marL="0" indent="0">
              <a:lnSpc>
                <a:spcPct val="110000"/>
              </a:lnSpc>
              <a:buNone/>
            </a:pPr>
            <a:endParaRPr lang="en-US" b="1" i="1" dirty="0"/>
          </a:p>
        </p:txBody>
      </p:sp>
    </p:spTree>
    <p:extLst>
      <p:ext uri="{BB962C8B-B14F-4D97-AF65-F5344CB8AC3E}">
        <p14:creationId xmlns:p14="http://schemas.microsoft.com/office/powerpoint/2010/main" val="84977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643C1-3551-4005-AFAE-7F132E0620D8}"/>
              </a:ext>
            </a:extLst>
          </p:cNvPr>
          <p:cNvSpPr>
            <a:spLocks noGrp="1"/>
          </p:cNvSpPr>
          <p:nvPr>
            <p:ph idx="1"/>
          </p:nvPr>
        </p:nvSpPr>
        <p:spPr/>
        <p:txBody>
          <a:bodyPr>
            <a:normAutofit/>
          </a:bodyPr>
          <a:lstStyle/>
          <a:p>
            <a:pPr marL="0" indent="0">
              <a:lnSpc>
                <a:spcPct val="100000"/>
              </a:lnSpc>
              <a:buNone/>
            </a:pPr>
            <a:r>
              <a:rPr lang="en-US" b="1" i="1" dirty="0"/>
              <a:t>Every year once the NCAA Tournament bracket is published, people sets up their own brackets selecting winner in each mat</a:t>
            </a:r>
            <a:r>
              <a:rPr lang="en-US" altLang="zh-CN" b="1" i="1" dirty="0"/>
              <a:t>c</a:t>
            </a:r>
            <a:r>
              <a:rPr lang="en-US" b="1" i="1" dirty="0"/>
              <a:t>hup.</a:t>
            </a:r>
          </a:p>
          <a:p>
            <a:pPr marL="0" indent="0">
              <a:lnSpc>
                <a:spcPct val="100000"/>
              </a:lnSpc>
              <a:buNone/>
            </a:pPr>
            <a:r>
              <a:rPr lang="en-US" b="1" i="1" dirty="0"/>
              <a:t>We hope to calculate our predicted matchup results and the bracket score as a result of it. </a:t>
            </a:r>
          </a:p>
          <a:p>
            <a:pPr marL="0" indent="0">
              <a:lnSpc>
                <a:spcPct val="100000"/>
              </a:lnSpc>
              <a:buNone/>
            </a:pPr>
            <a:r>
              <a:rPr lang="en-US" b="1" i="1" dirty="0"/>
              <a:t>Compare the score to that of the official ranking.</a:t>
            </a:r>
          </a:p>
        </p:txBody>
      </p:sp>
      <p:sp>
        <p:nvSpPr>
          <p:cNvPr id="7" name="Title 1">
            <a:extLst>
              <a:ext uri="{FF2B5EF4-FFF2-40B4-BE49-F238E27FC236}">
                <a16:creationId xmlns:a16="http://schemas.microsoft.com/office/drawing/2014/main" id="{F4880266-AF5C-4398-9419-0245AB1EF2B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Potential Project 3: The Problem</a:t>
            </a:r>
            <a:br>
              <a:rPr lang="en-US" b="1" dirty="0"/>
            </a:br>
            <a:r>
              <a:rPr lang="en-US" sz="2400" dirty="0"/>
              <a:t>A Betting Scheme for March Madness Bracket</a:t>
            </a:r>
          </a:p>
        </p:txBody>
      </p:sp>
    </p:spTree>
    <p:extLst>
      <p:ext uri="{BB962C8B-B14F-4D97-AF65-F5344CB8AC3E}">
        <p14:creationId xmlns:p14="http://schemas.microsoft.com/office/powerpoint/2010/main" val="43022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5712-3664-4604-8C65-A3EAC3D824B5}"/>
              </a:ext>
            </a:extLst>
          </p:cNvPr>
          <p:cNvSpPr>
            <a:spLocks noGrp="1"/>
          </p:cNvSpPr>
          <p:nvPr>
            <p:ph type="title"/>
          </p:nvPr>
        </p:nvSpPr>
        <p:spPr>
          <a:xfrm>
            <a:off x="838200" y="365125"/>
            <a:ext cx="10515600" cy="1325563"/>
          </a:xfrm>
        </p:spPr>
        <p:txBody>
          <a:bodyPr>
            <a:normAutofit/>
          </a:bodyPr>
          <a:lstStyle/>
          <a:p>
            <a:pPr>
              <a:lnSpc>
                <a:spcPct val="80000"/>
              </a:lnSpc>
            </a:pPr>
            <a:r>
              <a:rPr lang="en-US" sz="4000" b="1" dirty="0"/>
              <a:t>Potential Project 3: The Data</a:t>
            </a:r>
            <a:br>
              <a:rPr lang="en-US" sz="4000" b="1" dirty="0"/>
            </a:br>
            <a:r>
              <a:rPr lang="en-US" sz="3600" dirty="0"/>
              <a:t>A Betting Scheme for March Madness Bracket</a:t>
            </a:r>
            <a:endParaRPr lang="en-US" sz="3700" dirty="0"/>
          </a:p>
        </p:txBody>
      </p:sp>
      <p:sp>
        <p:nvSpPr>
          <p:cNvPr id="3" name="Content Placeholder 2">
            <a:extLst>
              <a:ext uri="{FF2B5EF4-FFF2-40B4-BE49-F238E27FC236}">
                <a16:creationId xmlns:a16="http://schemas.microsoft.com/office/drawing/2014/main" id="{09E643C1-3551-4005-AFAE-7F132E0620D8}"/>
              </a:ext>
            </a:extLst>
          </p:cNvPr>
          <p:cNvSpPr>
            <a:spLocks noGrp="1"/>
          </p:cNvSpPr>
          <p:nvPr>
            <p:ph idx="1"/>
          </p:nvPr>
        </p:nvSpPr>
        <p:spPr>
          <a:xfrm>
            <a:off x="838200" y="1825625"/>
            <a:ext cx="3797807" cy="4351338"/>
          </a:xfrm>
        </p:spPr>
        <p:txBody>
          <a:bodyPr>
            <a:normAutofit/>
          </a:bodyPr>
          <a:lstStyle/>
          <a:p>
            <a:pPr marL="0" indent="0">
              <a:buNone/>
            </a:pPr>
            <a:r>
              <a:rPr lang="en-US" sz="2000" dirty="0"/>
              <a:t>From </a:t>
            </a:r>
            <a:r>
              <a:rPr lang="en-US" sz="2000" dirty="0">
                <a:hlinkClick r:id="rId2"/>
              </a:rPr>
              <a:t>http://kenpom.com/</a:t>
            </a:r>
            <a:r>
              <a:rPr lang="en-US" sz="2000" dirty="0"/>
              <a:t>, with an annual subscription of $19.95, I have access to:</a:t>
            </a:r>
          </a:p>
          <a:p>
            <a:r>
              <a:rPr lang="en-US" sz="2000" dirty="0"/>
              <a:t>Data ranging from 2002 to 2017</a:t>
            </a:r>
          </a:p>
          <a:p>
            <a:r>
              <a:rPr lang="en-US" sz="2000" dirty="0"/>
              <a:t>Detailed statistical breakdowns of every team and player in Division I.</a:t>
            </a:r>
          </a:p>
          <a:p>
            <a:r>
              <a:rPr lang="en-US" sz="2000" dirty="0"/>
              <a:t>Scores from all games</a:t>
            </a:r>
          </a:p>
          <a:p>
            <a:pPr marL="0" indent="0">
              <a:buNone/>
            </a:pPr>
            <a:endParaRPr lang="en-US" sz="2000" dirty="0"/>
          </a:p>
          <a:p>
            <a:pPr marL="457200" lvl="1" indent="0">
              <a:buNone/>
            </a:pPr>
            <a:endParaRPr lang="en-US" sz="2000" dirty="0"/>
          </a:p>
        </p:txBody>
      </p:sp>
      <p:pic>
        <p:nvPicPr>
          <p:cNvPr id="6" name="Picture 5" descr="A screenshot of a cell phone&#10;&#10;Description generated with very high confidence">
            <a:extLst>
              <a:ext uri="{FF2B5EF4-FFF2-40B4-BE49-F238E27FC236}">
                <a16:creationId xmlns:a16="http://schemas.microsoft.com/office/drawing/2014/main" id="{A119F65F-E2E7-4415-9E6B-244C57E03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007" y="1825625"/>
            <a:ext cx="6717793" cy="3843366"/>
          </a:xfrm>
          <a:prstGeom prst="rect">
            <a:avLst/>
          </a:prstGeom>
        </p:spPr>
      </p:pic>
    </p:spTree>
    <p:extLst>
      <p:ext uri="{BB962C8B-B14F-4D97-AF65-F5344CB8AC3E}">
        <p14:creationId xmlns:p14="http://schemas.microsoft.com/office/powerpoint/2010/main" val="1486912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506</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等线</vt:lpstr>
      <vt:lpstr>Arial</vt:lpstr>
      <vt:lpstr>Calibri</vt:lpstr>
      <vt:lpstr>Calibri Light</vt:lpstr>
      <vt:lpstr>Office Theme</vt:lpstr>
      <vt:lpstr>Final Project 1</vt:lpstr>
      <vt:lpstr>Potential Project 1: The Problem An Universal Model for NCAA Basketball Matchups</vt:lpstr>
      <vt:lpstr>Potential Project 1: The Data An Universal Model for NCAA Basketball Matchups</vt:lpstr>
      <vt:lpstr>Potential Project 1: The Hypothesis An Universal Model for NCAA Basketball Matchups</vt:lpstr>
      <vt:lpstr>Potential Project 2: The Problem A Team Specific Model for UW Madison Men’s Basketball Team</vt:lpstr>
      <vt:lpstr>Potential Project 2: The Data A Team Specific Model for UW Madison Men’s Basketball Team</vt:lpstr>
      <vt:lpstr>Potential Project 2: The Hypothesis A Team Specific Model for UW Madison Men’s Basketball Team</vt:lpstr>
      <vt:lpstr>PowerPoint Presentation</vt:lpstr>
      <vt:lpstr>Potential Project 3: The Data A Betting Scheme for March Madness Bracket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1</dc:title>
  <dc:creator>Miao Zeng</dc:creator>
  <cp:lastModifiedBy>Miao Zeng</cp:lastModifiedBy>
  <cp:revision>23</cp:revision>
  <dcterms:created xsi:type="dcterms:W3CDTF">2017-07-25T02:02:47Z</dcterms:created>
  <dcterms:modified xsi:type="dcterms:W3CDTF">2017-07-25T03:18:07Z</dcterms:modified>
</cp:coreProperties>
</file>