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Comfortaa" panose="020B0604020202020204" charset="0"/>
      <p:regular r:id="rId40"/>
      <p:bold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a792bfc15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a792bfc15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a792bfc15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a792bfc15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a792bfc15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a792bfc15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a792bfc15_0_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a792bfc15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a792bfc15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a792bfc15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a792bfc15_0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a792bfc15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a792bfc15_0_6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a792bfc15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a792bfc15_0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a792bfc15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a792bfc15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792bfc15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a792bfc15_0_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a792bfc15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a792bfc1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a792bfc1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a792bfc15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a792bfc15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a792bfc15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a792bfc15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a792bfc15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a792bfc15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a792bfc15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a792bfc15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a792bfc15_0_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a792bfc15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a792bfc15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fa792bfc15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a792bfc15_0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a792bfc15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fa792bfc15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fa792bfc15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fa792bfc15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fa792bfc15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fa792bfc15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fa792bfc15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a792bfc1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a792bfc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a792bfc15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a792bfc15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a792bfc15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a792bfc1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a792bfc15_0_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a792bfc15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fa792bfc15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fa792bfc15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fa792bfc15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fa792bfc15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a792bfc15_0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a792bfc15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a792bfc15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a792bfc15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fa792bfc1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fa792bfc1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a792bfc1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a792bfc1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a792bfc1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a792bfc1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a792bfc15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a792bfc15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a792bfc1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a792bfc1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a792bfc15_0_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a792bfc15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a792bfc15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a792bfc15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1200"/>
              </a:spcBef>
              <a:spcAft>
                <a:spcPts val="0"/>
              </a:spcAft>
              <a:buNone/>
            </a:pPr>
            <a:r>
              <a:rPr lang="en" sz="2666" b="1" u="sng">
                <a:solidFill>
                  <a:srgbClr val="000000"/>
                </a:solidFill>
                <a:latin typeface="Times New Roman"/>
                <a:ea typeface="Times New Roman"/>
                <a:cs typeface="Times New Roman"/>
                <a:sym typeface="Times New Roman"/>
              </a:rPr>
              <a:t>Diabetes Prediction (DIABETELLER)</a:t>
            </a:r>
            <a:endParaRPr sz="2666" b="1" u="sng">
              <a:solidFill>
                <a:srgbClr val="000000"/>
              </a:solidFill>
              <a:latin typeface="Times New Roman"/>
              <a:ea typeface="Times New Roman"/>
              <a:cs typeface="Times New Roman"/>
              <a:sym typeface="Times New Roman"/>
            </a:endParaRPr>
          </a:p>
          <a:p>
            <a:pPr marL="88900" marR="88900" lvl="0" indent="0" algn="ctr" rtl="0">
              <a:lnSpc>
                <a:spcPct val="115000"/>
              </a:lnSpc>
              <a:spcBef>
                <a:spcPts val="1200"/>
              </a:spcBef>
              <a:spcAft>
                <a:spcPts val="0"/>
              </a:spcAft>
              <a:buNone/>
            </a:pPr>
            <a:r>
              <a:rPr lang="en" sz="2244" b="1">
                <a:solidFill>
                  <a:srgbClr val="000000"/>
                </a:solidFill>
                <a:latin typeface="Arial"/>
                <a:ea typeface="Arial"/>
                <a:cs typeface="Arial"/>
                <a:sym typeface="Arial"/>
              </a:rPr>
              <a:t>Minor Project Report</a:t>
            </a:r>
            <a:endParaRPr sz="2244" b="1">
              <a:solidFill>
                <a:srgbClr val="000000"/>
              </a:solidFill>
              <a:latin typeface="Arial"/>
              <a:ea typeface="Arial"/>
              <a:cs typeface="Arial"/>
              <a:sym typeface="Arial"/>
            </a:endParaRPr>
          </a:p>
          <a:p>
            <a:pPr marL="0" lvl="0" indent="0" algn="l" rtl="0">
              <a:spcBef>
                <a:spcPts val="800"/>
              </a:spcBef>
              <a:spcAft>
                <a:spcPts val="0"/>
              </a:spcAft>
              <a:buNone/>
            </a:pPr>
            <a:endParaRPr/>
          </a:p>
        </p:txBody>
      </p:sp>
      <p:sp>
        <p:nvSpPr>
          <p:cNvPr id="86" name="Google Shape;86;p13"/>
          <p:cNvSpPr txBox="1">
            <a:spLocks noGrp="1"/>
          </p:cNvSpPr>
          <p:nvPr>
            <p:ph type="subTitle" idx="1"/>
          </p:nvPr>
        </p:nvSpPr>
        <p:spPr>
          <a:xfrm>
            <a:off x="648313" y="2138838"/>
            <a:ext cx="8222100" cy="432900"/>
          </a:xfrm>
          <a:prstGeom prst="rect">
            <a:avLst/>
          </a:prstGeom>
        </p:spPr>
        <p:txBody>
          <a:bodyPr spcFirstLastPara="1" wrap="square" lIns="91425" tIns="91425" rIns="91425" bIns="91425" anchor="t" anchorCtr="0">
            <a:noAutofit/>
          </a:bodyPr>
          <a:lstStyle/>
          <a:p>
            <a:pPr marL="88900" marR="88900" lvl="0" indent="0" algn="ctr" rtl="0">
              <a:lnSpc>
                <a:spcPct val="95000"/>
              </a:lnSpc>
              <a:spcBef>
                <a:spcPts val="0"/>
              </a:spcBef>
              <a:spcAft>
                <a:spcPts val="0"/>
              </a:spcAft>
              <a:buSzPts val="275"/>
              <a:buNone/>
            </a:pPr>
            <a:r>
              <a:rPr lang="en" sz="1150" b="1" dirty="0">
                <a:solidFill>
                  <a:srgbClr val="000000"/>
                </a:solidFill>
                <a:latin typeface="Arial"/>
                <a:ea typeface="Arial"/>
                <a:cs typeface="Arial"/>
                <a:sym typeface="Arial"/>
              </a:rPr>
              <a:t>Submitted by:</a:t>
            </a:r>
            <a:endParaRPr sz="1150" b="1" dirty="0">
              <a:solidFill>
                <a:srgbClr val="000000"/>
              </a:solidFill>
              <a:latin typeface="Arial"/>
              <a:ea typeface="Arial"/>
              <a:cs typeface="Arial"/>
              <a:sym typeface="Arial"/>
            </a:endParaRPr>
          </a:p>
          <a:p>
            <a:pPr marL="1460500" marR="88900" lvl="0" indent="0" algn="ctr" rtl="0">
              <a:lnSpc>
                <a:spcPct val="95000"/>
              </a:lnSpc>
              <a:spcBef>
                <a:spcPts val="300"/>
              </a:spcBef>
              <a:spcAft>
                <a:spcPts val="0"/>
              </a:spcAft>
              <a:buSzPts val="275"/>
              <a:buNone/>
            </a:pPr>
            <a:r>
              <a:rPr lang="en" sz="1150" b="1" dirty="0">
                <a:solidFill>
                  <a:srgbClr val="000000"/>
                </a:solidFill>
                <a:latin typeface="Arial"/>
                <a:ea typeface="Arial"/>
                <a:cs typeface="Arial"/>
                <a:sym typeface="Arial"/>
              </a:rPr>
              <a:t> </a:t>
            </a:r>
            <a:endParaRPr sz="1150" b="1" dirty="0">
              <a:solidFill>
                <a:srgbClr val="000000"/>
              </a:solidFill>
              <a:latin typeface="Arial"/>
              <a:ea typeface="Arial"/>
              <a:cs typeface="Arial"/>
              <a:sym typeface="Arial"/>
            </a:endParaRPr>
          </a:p>
          <a:p>
            <a:pPr marL="1460500" marR="88900" lvl="0" indent="0" algn="l" rtl="0">
              <a:lnSpc>
                <a:spcPct val="95000"/>
              </a:lnSpc>
              <a:spcBef>
                <a:spcPts val="300"/>
              </a:spcBef>
              <a:spcAft>
                <a:spcPts val="0"/>
              </a:spcAft>
              <a:buSzPts val="275"/>
              <a:buNone/>
            </a:pPr>
            <a:r>
              <a:rPr lang="en" sz="1150" b="1" dirty="0">
                <a:solidFill>
                  <a:srgbClr val="000000"/>
                </a:solidFill>
                <a:latin typeface="Arial"/>
                <a:ea typeface="Arial"/>
                <a:cs typeface="Arial"/>
                <a:sym typeface="Arial"/>
              </a:rPr>
              <a:t>               	 1.   </a:t>
            </a:r>
            <a:r>
              <a:rPr lang="en" sz="1150" dirty="0">
                <a:solidFill>
                  <a:srgbClr val="000000"/>
                </a:solidFill>
                <a:latin typeface="Times New Roman"/>
                <a:ea typeface="Times New Roman"/>
                <a:cs typeface="Times New Roman"/>
                <a:sym typeface="Times New Roman"/>
              </a:rPr>
              <a:t>Gumutch Mishra          		191112009</a:t>
            </a:r>
            <a:endParaRPr sz="1150" dirty="0">
              <a:solidFill>
                <a:srgbClr val="000000"/>
              </a:solidFill>
              <a:latin typeface="Times New Roman"/>
              <a:ea typeface="Times New Roman"/>
              <a:cs typeface="Times New Roman"/>
              <a:sym typeface="Times New Roman"/>
            </a:endParaRPr>
          </a:p>
          <a:p>
            <a:pPr marL="1460500" marR="88900" lvl="0" indent="0" algn="l" rtl="0">
              <a:lnSpc>
                <a:spcPct val="95000"/>
              </a:lnSpc>
              <a:spcBef>
                <a:spcPts val="300"/>
              </a:spcBef>
              <a:spcAft>
                <a:spcPts val="0"/>
              </a:spcAft>
              <a:buSzPts val="275"/>
              <a:buNone/>
            </a:pPr>
            <a:r>
              <a:rPr lang="en" sz="1150" b="1" dirty="0">
                <a:solidFill>
                  <a:srgbClr val="000000"/>
                </a:solidFill>
                <a:latin typeface="Arial"/>
                <a:ea typeface="Arial"/>
                <a:cs typeface="Arial"/>
                <a:sym typeface="Arial"/>
              </a:rPr>
              <a:t>                	 2.</a:t>
            </a:r>
            <a:r>
              <a:rPr lang="en" sz="1150" dirty="0">
                <a:solidFill>
                  <a:srgbClr val="000000"/>
                </a:solidFill>
                <a:latin typeface="Times New Roman"/>
                <a:ea typeface="Times New Roman"/>
                <a:cs typeface="Times New Roman"/>
                <a:sym typeface="Times New Roman"/>
              </a:rPr>
              <a:t>   Kunal Thite                  	      	191112015</a:t>
            </a:r>
            <a:endParaRPr sz="1150" dirty="0">
              <a:solidFill>
                <a:srgbClr val="000000"/>
              </a:solidFill>
              <a:latin typeface="Times New Roman"/>
              <a:ea typeface="Times New Roman"/>
              <a:cs typeface="Times New Roman"/>
              <a:sym typeface="Times New Roman"/>
            </a:endParaRPr>
          </a:p>
          <a:p>
            <a:pPr marL="1460500" marR="88900" lvl="0" indent="0" algn="l" rtl="0">
              <a:lnSpc>
                <a:spcPct val="95000"/>
              </a:lnSpc>
              <a:spcBef>
                <a:spcPts val="300"/>
              </a:spcBef>
              <a:spcAft>
                <a:spcPts val="0"/>
              </a:spcAft>
              <a:buSzPts val="275"/>
              <a:buNone/>
            </a:pPr>
            <a:r>
              <a:rPr lang="en" sz="1150" b="1" dirty="0">
                <a:solidFill>
                  <a:srgbClr val="000000"/>
                </a:solidFill>
                <a:latin typeface="Arial"/>
                <a:ea typeface="Arial"/>
                <a:cs typeface="Arial"/>
                <a:sym typeface="Arial"/>
              </a:rPr>
              <a:t>                	 3.</a:t>
            </a:r>
            <a:r>
              <a:rPr lang="en" sz="1150" dirty="0">
                <a:solidFill>
                  <a:srgbClr val="000000"/>
                </a:solidFill>
                <a:latin typeface="Times New Roman"/>
                <a:ea typeface="Times New Roman"/>
                <a:cs typeface="Times New Roman"/>
                <a:sym typeface="Times New Roman"/>
              </a:rPr>
              <a:t>   Harshit Prajapati          		191112020</a:t>
            </a:r>
            <a:endParaRPr sz="1150" dirty="0">
              <a:solidFill>
                <a:srgbClr val="000000"/>
              </a:solidFill>
              <a:latin typeface="Times New Roman"/>
              <a:ea typeface="Times New Roman"/>
              <a:cs typeface="Times New Roman"/>
              <a:sym typeface="Times New Roman"/>
            </a:endParaRPr>
          </a:p>
          <a:p>
            <a:pPr marL="1460500" marR="88900" lvl="0" indent="0" algn="l" rtl="0">
              <a:lnSpc>
                <a:spcPct val="95000"/>
              </a:lnSpc>
              <a:spcBef>
                <a:spcPts val="300"/>
              </a:spcBef>
              <a:spcAft>
                <a:spcPts val="0"/>
              </a:spcAft>
              <a:buSzPts val="275"/>
              <a:buNone/>
            </a:pPr>
            <a:r>
              <a:rPr lang="en" sz="1150" b="1" dirty="0">
                <a:solidFill>
                  <a:srgbClr val="000000"/>
                </a:solidFill>
                <a:latin typeface="Arial"/>
                <a:ea typeface="Arial"/>
                <a:cs typeface="Arial"/>
                <a:sym typeface="Arial"/>
              </a:rPr>
              <a:t>                	 4.</a:t>
            </a:r>
            <a:r>
              <a:rPr lang="en" sz="1150" dirty="0">
                <a:solidFill>
                  <a:srgbClr val="000000"/>
                </a:solidFill>
                <a:latin typeface="Times New Roman"/>
                <a:ea typeface="Times New Roman"/>
                <a:cs typeface="Times New Roman"/>
                <a:sym typeface="Times New Roman"/>
              </a:rPr>
              <a:t>   Tanish Rangnekar        		191112058</a:t>
            </a:r>
            <a:endParaRPr sz="1150" dirty="0">
              <a:solidFill>
                <a:srgbClr val="000000"/>
              </a:solidFill>
              <a:latin typeface="Times New Roman"/>
              <a:ea typeface="Times New Roman"/>
              <a:cs typeface="Times New Roman"/>
              <a:sym typeface="Times New Roman"/>
            </a:endParaRPr>
          </a:p>
          <a:p>
            <a:pPr marL="0" lvl="0" indent="0" algn="l" rtl="0">
              <a:lnSpc>
                <a:spcPct val="80000"/>
              </a:lnSpc>
              <a:spcBef>
                <a:spcPts val="300"/>
              </a:spcBef>
              <a:spcAft>
                <a:spcPts val="0"/>
              </a:spcAft>
              <a:buSzPts val="275"/>
              <a:buNone/>
            </a:pPr>
            <a:endParaRPr sz="3425" dirty="0"/>
          </a:p>
        </p:txBody>
      </p:sp>
      <p:pic>
        <p:nvPicPr>
          <p:cNvPr id="87" name="Google Shape;87;p13"/>
          <p:cNvPicPr preferRelativeResize="0"/>
          <p:nvPr/>
        </p:nvPicPr>
        <p:blipFill>
          <a:blip r:embed="rId3">
            <a:alphaModFix/>
          </a:blip>
          <a:stretch>
            <a:fillRect/>
          </a:stretch>
        </p:blipFill>
        <p:spPr>
          <a:xfrm>
            <a:off x="4456950" y="198093"/>
            <a:ext cx="604850" cy="634650"/>
          </a:xfrm>
          <a:prstGeom prst="rect">
            <a:avLst/>
          </a:prstGeom>
          <a:noFill/>
          <a:ln>
            <a:noFill/>
          </a:ln>
        </p:spPr>
      </p:pic>
      <p:sp>
        <p:nvSpPr>
          <p:cNvPr id="88" name="Google Shape;88;p13"/>
          <p:cNvSpPr txBox="1"/>
          <p:nvPr/>
        </p:nvSpPr>
        <p:spPr>
          <a:xfrm>
            <a:off x="1577200" y="3773225"/>
            <a:ext cx="6419400" cy="1493100"/>
          </a:xfrm>
          <a:prstGeom prst="rect">
            <a:avLst/>
          </a:prstGeom>
          <a:noFill/>
          <a:ln>
            <a:noFill/>
          </a:ln>
        </p:spPr>
        <p:txBody>
          <a:bodyPr spcFirstLastPara="1" wrap="square" lIns="91425" tIns="91425" rIns="91425" bIns="91425" anchor="t" anchorCtr="0">
            <a:spAutoFit/>
          </a:bodyPr>
          <a:lstStyle/>
          <a:p>
            <a:pPr marL="88900" marR="88900" lvl="0" indent="0" algn="ctr" rtl="0">
              <a:lnSpc>
                <a:spcPct val="115000"/>
              </a:lnSpc>
              <a:spcBef>
                <a:spcPts val="0"/>
              </a:spcBef>
              <a:spcAft>
                <a:spcPts val="0"/>
              </a:spcAft>
              <a:buNone/>
            </a:pPr>
            <a:r>
              <a:rPr lang="en" b="1"/>
              <a:t>Under the Guidance of</a:t>
            </a:r>
            <a:endParaRPr b="1"/>
          </a:p>
          <a:p>
            <a:pPr marL="88900" marR="88900" lvl="0" indent="0" algn="ctr" rtl="0">
              <a:lnSpc>
                <a:spcPct val="115000"/>
              </a:lnSpc>
              <a:spcBef>
                <a:spcPts val="800"/>
              </a:spcBef>
              <a:spcAft>
                <a:spcPts val="0"/>
              </a:spcAft>
              <a:buNone/>
            </a:pPr>
            <a:r>
              <a:rPr lang="en" sz="1300" b="1" u="sng"/>
              <a:t>Dr. Jaytrilok Choudhary</a:t>
            </a:r>
            <a:endParaRPr sz="1300" b="1" u="sng"/>
          </a:p>
          <a:p>
            <a:pPr marL="571500" marR="88900" lvl="0" indent="0" algn="l" rtl="0">
              <a:lnSpc>
                <a:spcPct val="115000"/>
              </a:lnSpc>
              <a:spcBef>
                <a:spcPts val="1800"/>
              </a:spcBef>
              <a:spcAft>
                <a:spcPts val="0"/>
              </a:spcAft>
              <a:buNone/>
            </a:pPr>
            <a:r>
              <a:rPr lang="en" sz="1300" b="1"/>
              <a:t>DEPARTMENT OF COMPUTER SCIENCE AND ENGINEERING</a:t>
            </a:r>
            <a:endParaRPr sz="1300" b="1"/>
          </a:p>
          <a:p>
            <a:pPr marL="0" lvl="0" indent="0" algn="l" rtl="0">
              <a:spcBef>
                <a:spcPts val="400"/>
              </a:spcBef>
              <a:spcAft>
                <a:spcPts val="0"/>
              </a:spcAft>
              <a:buNone/>
            </a:pP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a:t>
            </a:r>
            <a:endParaRPr/>
          </a:p>
        </p:txBody>
      </p:sp>
      <p:sp>
        <p:nvSpPr>
          <p:cNvPr id="143" name="Google Shape;143;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section we will be describing each and every module, each and every algorithm in detail that is needed for our project.</a:t>
            </a:r>
            <a:endParaRPr/>
          </a:p>
          <a:p>
            <a:pPr marL="0" lvl="0" indent="0" algn="l" rtl="0">
              <a:spcBef>
                <a:spcPts val="1200"/>
              </a:spcBef>
              <a:spcAft>
                <a:spcPts val="1200"/>
              </a:spcAft>
              <a:buNone/>
            </a:pPr>
            <a:endParaRPr/>
          </a:p>
        </p:txBody>
      </p:sp>
      <p:pic>
        <p:nvPicPr>
          <p:cNvPr id="144" name="Google Shape;144;p22"/>
          <p:cNvPicPr preferRelativeResize="0"/>
          <p:nvPr/>
        </p:nvPicPr>
        <p:blipFill>
          <a:blip r:embed="rId3">
            <a:alphaModFix/>
          </a:blip>
          <a:stretch>
            <a:fillRect/>
          </a:stretch>
        </p:blipFill>
        <p:spPr>
          <a:xfrm>
            <a:off x="1727925" y="1932075"/>
            <a:ext cx="3646625" cy="301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Collection: </a:t>
            </a:r>
            <a:endParaRPr/>
          </a:p>
        </p:txBody>
      </p:sp>
      <p:sp>
        <p:nvSpPr>
          <p:cNvPr id="150" name="Google Shape;150;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module it is seen to include data collection and to understand the data to study the specific trends and unique patterns which helps in prediction and evaluating the results. For Training Dataset we will take PIMA India Diabetes Database and For testing dataset we will user's data.</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56" name="Google Shape;156;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phase of the model handles inconsistent data in order to get more accurate and precise results. This dataset contains missing values. So we imputed missing values for a few selected attributes like Glucose level, Blood Pressure, Skin Thickness, BMI and Age because these attributes cannot have values zero. Then we have scalize our dataset to standardized all values.</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a:t>
            </a:r>
            <a:endParaRPr/>
          </a:p>
        </p:txBody>
      </p:sp>
      <p:sp>
        <p:nvSpPr>
          <p:cNvPr id="162" name="Google Shape;162;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section, we have implemented K-means clustering on our dataset to classify the patient to be either a diabetic or nondiabetic . Before performing K-means clustering on our model, highly correlated,which have no relation at all, attributes were found which were, Glucose and Age.So K-means clustering was performed on these two attributes. After implementation of this clustering we got class labels which is from values o or 1 for each of our records.</a:t>
            </a:r>
            <a:endParaRPr/>
          </a:p>
          <a:p>
            <a:pPr marL="0" lvl="0" indent="0" algn="l" rtl="0">
              <a:spcBef>
                <a:spcPts val="1200"/>
              </a:spcBef>
              <a:spcAft>
                <a:spcPts val="1200"/>
              </a:spcAft>
              <a:buNone/>
            </a:pPr>
            <a:endParaRPr/>
          </a:p>
        </p:txBody>
      </p:sp>
      <p:pic>
        <p:nvPicPr>
          <p:cNvPr id="163" name="Google Shape;163;p25"/>
          <p:cNvPicPr preferRelativeResize="0"/>
          <p:nvPr/>
        </p:nvPicPr>
        <p:blipFill>
          <a:blip r:embed="rId3">
            <a:alphaModFix/>
          </a:blip>
          <a:stretch>
            <a:fillRect/>
          </a:stretch>
        </p:blipFill>
        <p:spPr>
          <a:xfrm>
            <a:off x="1094038" y="3229850"/>
            <a:ext cx="3781425" cy="165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a:t>
            </a:r>
            <a:endParaRPr/>
          </a:p>
        </p:txBody>
      </p:sp>
      <p:sp>
        <p:nvSpPr>
          <p:cNvPr id="169" name="Google Shape;169;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175"/>
              <a:t>Algorithm: </a:t>
            </a:r>
            <a:endParaRPr sz="5175"/>
          </a:p>
          <a:p>
            <a:pPr marL="0" lvl="0" indent="0" algn="l" rtl="0">
              <a:spcBef>
                <a:spcPts val="1200"/>
              </a:spcBef>
              <a:spcAft>
                <a:spcPts val="0"/>
              </a:spcAft>
              <a:buNone/>
            </a:pPr>
            <a:r>
              <a:rPr lang="en" sz="5175"/>
              <a:t>- Take the no of clusters(K) and also obtain the data points </a:t>
            </a:r>
            <a:endParaRPr sz="5175"/>
          </a:p>
          <a:p>
            <a:pPr marL="0" lvl="0" indent="0" algn="l" rtl="0">
              <a:spcBef>
                <a:spcPts val="1200"/>
              </a:spcBef>
              <a:spcAft>
                <a:spcPts val="0"/>
              </a:spcAft>
              <a:buNone/>
            </a:pPr>
            <a:r>
              <a:rPr lang="en" sz="5175"/>
              <a:t>- Put the centroids for eg c_1, c_2, ..... c_k randomly </a:t>
            </a:r>
            <a:endParaRPr sz="5175"/>
          </a:p>
          <a:p>
            <a:pPr marL="0" lvl="0" indent="0" algn="l" rtl="0">
              <a:spcBef>
                <a:spcPts val="1200"/>
              </a:spcBef>
              <a:spcAft>
                <a:spcPts val="0"/>
              </a:spcAft>
              <a:buNone/>
            </a:pPr>
            <a:r>
              <a:rPr lang="en" sz="5175"/>
              <a:t>- Next Two Steps should be repeated for Fixed No of Iterations </a:t>
            </a:r>
            <a:endParaRPr sz="5175"/>
          </a:p>
          <a:p>
            <a:pPr marL="0" lvl="0" indent="0" algn="l" rtl="0">
              <a:spcBef>
                <a:spcPts val="1200"/>
              </a:spcBef>
              <a:spcAft>
                <a:spcPts val="0"/>
              </a:spcAft>
              <a:buNone/>
            </a:pPr>
            <a:r>
              <a:rPr lang="en" sz="5175"/>
              <a:t>-For each data point x_i: </a:t>
            </a:r>
            <a:endParaRPr sz="5175"/>
          </a:p>
          <a:p>
            <a:pPr marL="0" lvl="0" indent="0" algn="l" rtl="0">
              <a:spcBef>
                <a:spcPts val="1200"/>
              </a:spcBef>
              <a:spcAft>
                <a:spcPts val="0"/>
              </a:spcAft>
              <a:buNone/>
            </a:pPr>
            <a:r>
              <a:rPr lang="en" sz="5175"/>
              <a:t> -Find the nearest centroid(c_1, c_2 ,..c_k) </a:t>
            </a:r>
            <a:endParaRPr sz="5175"/>
          </a:p>
          <a:p>
            <a:pPr marL="0" lvl="0" indent="0" algn="l" rtl="0">
              <a:spcBef>
                <a:spcPts val="1200"/>
              </a:spcBef>
              <a:spcAft>
                <a:spcPts val="0"/>
              </a:spcAft>
              <a:buNone/>
            </a:pPr>
            <a:r>
              <a:rPr lang="en" sz="5175"/>
              <a:t> -Assign the point to that cluster </a:t>
            </a:r>
            <a:endParaRPr sz="5175"/>
          </a:p>
          <a:p>
            <a:pPr marL="0" lvl="0" indent="0" algn="l" rtl="0">
              <a:spcBef>
                <a:spcPts val="1200"/>
              </a:spcBef>
              <a:spcAft>
                <a:spcPts val="0"/>
              </a:spcAft>
              <a:buNone/>
            </a:pPr>
            <a:r>
              <a:rPr lang="en" sz="5175"/>
              <a:t>-For each cluster j = 1..k </a:t>
            </a:r>
            <a:endParaRPr sz="5175"/>
          </a:p>
          <a:p>
            <a:pPr marL="0" lvl="0" indent="0" algn="l" rtl="0">
              <a:spcBef>
                <a:spcPts val="1200"/>
              </a:spcBef>
              <a:spcAft>
                <a:spcPts val="0"/>
              </a:spcAft>
              <a:buNone/>
            </a:pPr>
            <a:r>
              <a:rPr lang="en" sz="5175"/>
              <a:t>- New_centroid = Mean(m) of all points given to cluster </a:t>
            </a:r>
            <a:endParaRPr sz="5175"/>
          </a:p>
          <a:p>
            <a:pPr marL="0" lvl="0" indent="0" algn="l" rtl="0">
              <a:spcBef>
                <a:spcPts val="1200"/>
              </a:spcBef>
              <a:spcAft>
                <a:spcPts val="0"/>
              </a:spcAft>
              <a:buNone/>
            </a:pPr>
            <a:r>
              <a:rPr lang="en" sz="5175"/>
              <a:t>-End</a:t>
            </a:r>
            <a:endParaRPr sz="5175"/>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a:t>
            </a:r>
            <a:endParaRPr/>
          </a:p>
        </p:txBody>
      </p:sp>
      <p:sp>
        <p:nvSpPr>
          <p:cNvPr id="175" name="Google Shape;175;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This phase is one of utter importance as it includes model building for prediction of diabetes. In this we make use of multiple different types of machine learning algorithms.These algorithms include Support Vector Classifier ,Linear Discriminant Analysis algorithm, Random Forest Classifier, Decision Tree Classifier, Extra Tree Classifier, daBoost algorithm, Logistic Regression, K-Nearest Neighbour, Gaussian Naïve Bayes, Bagging algorithm, Gradient Boost Classifier, Perceptron.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777"/>
              <a:t>MACHINE LEARNING ALGORITHMS TESTED</a:t>
            </a:r>
            <a:endParaRPr sz="1777"/>
          </a:p>
          <a:p>
            <a:pPr marL="0" lvl="0" indent="0" algn="l" rtl="0">
              <a:spcBef>
                <a:spcPts val="0"/>
              </a:spcBef>
              <a:spcAft>
                <a:spcPts val="0"/>
              </a:spcAft>
              <a:buNone/>
            </a:pPr>
            <a:r>
              <a:rPr lang="en" sz="1777"/>
              <a:t>1) K Nearest Neighbour Algorithm (KNN): </a:t>
            </a:r>
            <a:endParaRPr sz="1777"/>
          </a:p>
          <a:p>
            <a:pPr marL="0" lvl="0" indent="0" algn="l" rtl="0">
              <a:spcBef>
                <a:spcPts val="0"/>
              </a:spcBef>
              <a:spcAft>
                <a:spcPts val="0"/>
              </a:spcAft>
              <a:buNone/>
            </a:pPr>
            <a:endParaRPr/>
          </a:p>
        </p:txBody>
      </p:sp>
      <p:sp>
        <p:nvSpPr>
          <p:cNvPr id="181" name="Google Shape;181;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K-Nearest Neighbour is the simplest Machine Learning algorithm. It is based on the Supervised Learning technique.  </a:t>
            </a:r>
            <a:endParaRPr/>
          </a:p>
          <a:p>
            <a:pPr marL="0" lvl="0" indent="0" algn="l" rtl="0">
              <a:spcBef>
                <a:spcPts val="1200"/>
              </a:spcBef>
              <a:spcAft>
                <a:spcPts val="0"/>
              </a:spcAft>
              <a:buNone/>
            </a:pPr>
            <a:r>
              <a:rPr lang="en"/>
              <a:t>The K-Nearest Neighbour algorithm is seen to adopt the similarity among the new data case and available cases and it places the new case into the most similar of the available categories.</a:t>
            </a:r>
            <a:endParaRPr/>
          </a:p>
          <a:p>
            <a:pPr marL="0" lvl="0" indent="0" algn="l" rtl="0">
              <a:spcBef>
                <a:spcPts val="1200"/>
              </a:spcBef>
              <a:spcAft>
                <a:spcPts val="1200"/>
              </a:spcAft>
              <a:buNone/>
            </a:pPr>
            <a:endParaRPr/>
          </a:p>
        </p:txBody>
      </p:sp>
      <p:pic>
        <p:nvPicPr>
          <p:cNvPr id="182" name="Google Shape;182;p28"/>
          <p:cNvPicPr preferRelativeResize="0"/>
          <p:nvPr/>
        </p:nvPicPr>
        <p:blipFill>
          <a:blip r:embed="rId3">
            <a:alphaModFix/>
          </a:blip>
          <a:stretch>
            <a:fillRect/>
          </a:stretch>
        </p:blipFill>
        <p:spPr>
          <a:xfrm>
            <a:off x="1410813" y="3149500"/>
            <a:ext cx="3609975" cy="165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Decision Tree Classifier (DTC): </a:t>
            </a:r>
            <a:endParaRPr/>
          </a:p>
        </p:txBody>
      </p:sp>
      <p:sp>
        <p:nvSpPr>
          <p:cNvPr id="188" name="Google Shape;188;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450"/>
              <a:t>Decision Trees are a category of Supervised Machine Learning (that explain what the input is and what the corresponding output is in the training data). In the decision tree, data is continuously split according to a certain parameter. The tree can be explained by 2 entities, namely decision nodes and leaves. The leaves are the decisions (final) outcomes and the decision nodes are where the data is split. </a:t>
            </a:r>
            <a:endParaRPr sz="1450"/>
          </a:p>
          <a:p>
            <a:pPr marL="0" lvl="0" indent="0" algn="l" rtl="0">
              <a:lnSpc>
                <a:spcPct val="95000"/>
              </a:lnSpc>
              <a:spcBef>
                <a:spcPts val="1200"/>
              </a:spcBef>
              <a:spcAft>
                <a:spcPts val="0"/>
              </a:spcAft>
              <a:buSzPts val="275"/>
              <a:buNone/>
            </a:pPr>
            <a:r>
              <a:rPr lang="en" sz="1450"/>
              <a:t> Mainly there are two types of Decision Trees: </a:t>
            </a:r>
            <a:endParaRPr sz="1450"/>
          </a:p>
          <a:p>
            <a:pPr marL="0" lvl="0" indent="0" algn="l" rtl="0">
              <a:lnSpc>
                <a:spcPct val="95000"/>
              </a:lnSpc>
              <a:spcBef>
                <a:spcPts val="1200"/>
              </a:spcBef>
              <a:spcAft>
                <a:spcPts val="0"/>
              </a:spcAft>
              <a:buSzPts val="275"/>
              <a:buNone/>
            </a:pPr>
            <a:r>
              <a:rPr lang="en" sz="1450"/>
              <a:t>1. Classification trees (Yes/No types):- </a:t>
            </a:r>
            <a:endParaRPr sz="1450"/>
          </a:p>
          <a:p>
            <a:pPr marL="0" lvl="0" indent="457200" algn="l" rtl="0">
              <a:lnSpc>
                <a:spcPct val="95000"/>
              </a:lnSpc>
              <a:spcBef>
                <a:spcPts val="1200"/>
              </a:spcBef>
              <a:spcAft>
                <a:spcPts val="0"/>
              </a:spcAft>
              <a:buSzPts val="275"/>
              <a:buNone/>
            </a:pPr>
            <a:r>
              <a:rPr lang="en" sz="1450"/>
              <a:t>In some cases the answer could be “Yes” or “No” . Here the decision variable is Categorical. </a:t>
            </a:r>
            <a:endParaRPr sz="1450"/>
          </a:p>
          <a:p>
            <a:pPr marL="0" lvl="0" indent="0" algn="l" rtl="0">
              <a:lnSpc>
                <a:spcPct val="95000"/>
              </a:lnSpc>
              <a:spcBef>
                <a:spcPts val="1200"/>
              </a:spcBef>
              <a:spcAft>
                <a:spcPts val="0"/>
              </a:spcAft>
              <a:buSzPts val="275"/>
              <a:buNone/>
            </a:pPr>
            <a:r>
              <a:rPr lang="en" sz="1450"/>
              <a:t> 2. Regression trees (Continuous data types):-  The decision or the outcome variable is Continuous, for example a number like 123.</a:t>
            </a:r>
            <a:endParaRPr sz="1450"/>
          </a:p>
          <a:p>
            <a:pPr marL="0" lvl="0" indent="0" algn="l" rtl="0">
              <a:lnSpc>
                <a:spcPct val="95000"/>
              </a:lnSpc>
              <a:spcBef>
                <a:spcPts val="1200"/>
              </a:spcBef>
              <a:spcAft>
                <a:spcPts val="1200"/>
              </a:spcAft>
              <a:buSzPts val="275"/>
              <a:buNone/>
            </a:pPr>
            <a:endParaRPr sz="14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Gausssian Naïve Bayes (Gaussian NB): </a:t>
            </a:r>
            <a:endParaRPr/>
          </a:p>
        </p:txBody>
      </p:sp>
      <p:sp>
        <p:nvSpPr>
          <p:cNvPr id="194" name="Google Shape;194;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When we are working with the continuous data,data which is not in an interval a consideration is always made that the continuous values associated with each of class are distributed or scattered according to a normal (or Gaussian) distribution. GNB Classifier is easy and fast to predict the class of test data.</a:t>
            </a:r>
            <a:endParaRPr sz="2000"/>
          </a:p>
          <a:p>
            <a:pPr marL="0" lvl="0" indent="0" algn="l" rtl="0">
              <a:spcBef>
                <a:spcPts val="1200"/>
              </a:spcBef>
              <a:spcAft>
                <a:spcPts val="1200"/>
              </a:spcAft>
              <a:buNone/>
            </a:pPr>
            <a:endParaRPr/>
          </a:p>
        </p:txBody>
      </p:sp>
      <p:pic>
        <p:nvPicPr>
          <p:cNvPr id="195" name="Google Shape;195;p30"/>
          <p:cNvPicPr preferRelativeResize="0"/>
          <p:nvPr/>
        </p:nvPicPr>
        <p:blipFill>
          <a:blip r:embed="rId3">
            <a:alphaModFix/>
          </a:blip>
          <a:stretch>
            <a:fillRect/>
          </a:stretch>
        </p:blipFill>
        <p:spPr>
          <a:xfrm>
            <a:off x="4241573" y="2869975"/>
            <a:ext cx="3192425" cy="201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Linear Discriminant Analysis (LDA): </a:t>
            </a:r>
            <a:endParaRPr/>
          </a:p>
        </p:txBody>
      </p:sp>
      <p:sp>
        <p:nvSpPr>
          <p:cNvPr id="201" name="Google Shape;201;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LDA is acronym of Linear Discriminant Analysis, which is a dimensionality reduction technique that is commonly used for supervised Machine Learning classification problems. LDA is used for. separating two or more classes. LDA is used to project the features in higher dimension space for e.g. 2D into a lower dimension space like 1D. It is used in order to avoid curse of dimensionality and reduce resources and cost reduction.</a:t>
            </a:r>
            <a:endParaRPr sz="2100"/>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61475"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911"/>
              <a:t>Content</a:t>
            </a:r>
            <a:endParaRPr sz="4111"/>
          </a:p>
        </p:txBody>
      </p:sp>
      <p:sp>
        <p:nvSpPr>
          <p:cNvPr id="94" name="Google Shape;94;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
              <a:t>1.Introduction………………………………………………………………………..……………9 </a:t>
            </a:r>
            <a:endParaRPr/>
          </a:p>
          <a:p>
            <a:pPr marL="0" lvl="0" indent="0" algn="l" rtl="0">
              <a:spcBef>
                <a:spcPts val="1200"/>
              </a:spcBef>
              <a:spcAft>
                <a:spcPts val="0"/>
              </a:spcAft>
              <a:buNone/>
            </a:pPr>
            <a:r>
              <a:rPr lang="en"/>
              <a:t>2.Literature Review and survey…………………………………………………..…..11 </a:t>
            </a:r>
            <a:endParaRPr/>
          </a:p>
          <a:p>
            <a:pPr marL="0" lvl="0" indent="0" algn="l" rtl="0">
              <a:spcBef>
                <a:spcPts val="1200"/>
              </a:spcBef>
              <a:spcAft>
                <a:spcPts val="0"/>
              </a:spcAft>
              <a:buNone/>
            </a:pPr>
            <a:r>
              <a:rPr lang="en"/>
              <a:t>3.Gaps identified…………………………………………………………….………………..15 </a:t>
            </a:r>
            <a:endParaRPr/>
          </a:p>
          <a:p>
            <a:pPr marL="0" lvl="0" indent="0" algn="l" rtl="0">
              <a:spcBef>
                <a:spcPts val="1200"/>
              </a:spcBef>
              <a:spcAft>
                <a:spcPts val="0"/>
              </a:spcAft>
              <a:buNone/>
            </a:pPr>
            <a:r>
              <a:rPr lang="en"/>
              <a:t>4. Proposed Work and Methodology………………………..……………………17 </a:t>
            </a:r>
            <a:endParaRPr/>
          </a:p>
          <a:p>
            <a:pPr marL="0" lvl="0" indent="0" algn="l" rtl="0">
              <a:spcBef>
                <a:spcPts val="1200"/>
              </a:spcBef>
              <a:spcAft>
                <a:spcPts val="0"/>
              </a:spcAft>
              <a:buNone/>
            </a:pPr>
            <a:r>
              <a:rPr lang="en"/>
              <a:t>  	4.1 Proposed Work………………………………...…………………………17 </a:t>
            </a:r>
            <a:endParaRPr/>
          </a:p>
          <a:p>
            <a:pPr marL="0" lvl="0" indent="0" algn="l" rtl="0">
              <a:spcBef>
                <a:spcPts val="1200"/>
              </a:spcBef>
              <a:spcAft>
                <a:spcPts val="0"/>
              </a:spcAft>
              <a:buNone/>
            </a:pPr>
            <a:r>
              <a:rPr lang="en"/>
              <a:t>  	4.2 Methodology………………………………………………………………..19 </a:t>
            </a:r>
            <a:endParaRPr/>
          </a:p>
          <a:p>
            <a:pPr marL="0" lvl="0" indent="0" algn="l" rtl="0">
              <a:spcBef>
                <a:spcPts val="1200"/>
              </a:spcBef>
              <a:spcAft>
                <a:spcPts val="0"/>
              </a:spcAft>
              <a:buNone/>
            </a:pPr>
            <a:r>
              <a:rPr lang="en"/>
              <a:t>5. Results and Discussions…………………….…………………………..………….39 </a:t>
            </a:r>
            <a:endParaRPr/>
          </a:p>
          <a:p>
            <a:pPr marL="0" lvl="0" indent="0" algn="l" rtl="0">
              <a:spcBef>
                <a:spcPts val="1200"/>
              </a:spcBef>
              <a:spcAft>
                <a:spcPts val="0"/>
              </a:spcAft>
              <a:buNone/>
            </a:pPr>
            <a:r>
              <a:rPr lang="en"/>
              <a:t>6. Conclusion…………………………………………………………………………………...40 </a:t>
            </a:r>
            <a:endParaRPr/>
          </a:p>
          <a:p>
            <a:pPr marL="0" lvl="0" indent="0" algn="l" rtl="0">
              <a:spcBef>
                <a:spcPts val="1200"/>
              </a:spcBef>
              <a:spcAft>
                <a:spcPts val="0"/>
              </a:spcAft>
              <a:buNone/>
            </a:pPr>
            <a:r>
              <a:rPr lang="en"/>
              <a:t>7. References…………………………………………………………………………………...41</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Support Vector Machine (SVC): </a:t>
            </a:r>
            <a:endParaRPr/>
          </a:p>
        </p:txBody>
      </p:sp>
      <p:sp>
        <p:nvSpPr>
          <p:cNvPr id="207" name="Google Shape;207;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 Vector Machine (SVM) is a very popular Machine Learning algorithm. It is used in both Classification and Regression. SVM is the same as Linear Regression (y= wx+b). In SVR, this straight line is referred to as a hyperplane. Data points on either side of the hyperplane which are closest to the optimal hyperplane are called Support Vectors. That is used to plot the boundary line. Goal of SVC is to create best Line or decision boundary that can segregate n-dimensional space into classes.</a:t>
            </a:r>
            <a:endParaRPr/>
          </a:p>
          <a:p>
            <a:pPr marL="0" lvl="0" indent="0" algn="l" rtl="0">
              <a:spcBef>
                <a:spcPts val="1200"/>
              </a:spcBef>
              <a:spcAft>
                <a:spcPts val="1200"/>
              </a:spcAft>
              <a:buNone/>
            </a:pPr>
            <a:endParaRPr/>
          </a:p>
        </p:txBody>
      </p:sp>
      <p:pic>
        <p:nvPicPr>
          <p:cNvPr id="208" name="Google Shape;208;p32"/>
          <p:cNvPicPr preferRelativeResize="0"/>
          <p:nvPr/>
        </p:nvPicPr>
        <p:blipFill>
          <a:blip r:embed="rId3">
            <a:alphaModFix/>
          </a:blip>
          <a:stretch>
            <a:fillRect/>
          </a:stretch>
        </p:blipFill>
        <p:spPr>
          <a:xfrm>
            <a:off x="2401948" y="3221848"/>
            <a:ext cx="3495000" cy="158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Linear SVC: </a:t>
            </a:r>
            <a:endParaRPr/>
          </a:p>
        </p:txBody>
      </p:sp>
      <p:sp>
        <p:nvSpPr>
          <p:cNvPr id="214" name="Google Shape;214;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SVC method uses a linear kernel function for classification. It performs good with a large number of samples. It is called Linear because ratio of input to output data is always constant.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7) Adaboost: </a:t>
            </a:r>
            <a:endParaRPr/>
          </a:p>
        </p:txBody>
      </p:sp>
      <p:sp>
        <p:nvSpPr>
          <p:cNvPr id="220" name="Google Shape;220;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SzPts val="440"/>
              <a:buNone/>
            </a:pPr>
            <a:r>
              <a:rPr lang="en" sz="1720"/>
              <a:t>AdaBoost algorithm, in which Ada stands for Adaptive ,It is a Boosting algorithm which is used as an Ensemble Method in Machine Learning. AdaBoost is called Adaptive Boosting because the weights are assigned to each of the instance, in which with higher weights assigned to incorrectly classified instances. Boosting helps to reduce bias as well as variance for supervised learning of Machine Learning Algorithms.  It works on the principle that instances are growing sequentially.Besides first, each subsequent instance is connected from previously connected instances. Simply, weak learners are converted into strong ones.</a:t>
            </a:r>
            <a:endParaRPr sz="102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8)    Random Forest Classifier:</a:t>
            </a:r>
            <a:endParaRPr/>
          </a:p>
        </p:txBody>
      </p:sp>
      <p:sp>
        <p:nvSpPr>
          <p:cNvPr id="226" name="Google Shape;226;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Random Forest classifier is a machine learning algorithm that belongs to the supervised learning technique. It can be used for classification and  Regression problems both in ML. It based on the concept of ensemble learning, which is a process of combining multiple classifiers to solve a complex problem and to improve the performance of the model.</a:t>
            </a:r>
            <a:endParaRPr/>
          </a:p>
        </p:txBody>
      </p:sp>
      <p:pic>
        <p:nvPicPr>
          <p:cNvPr id="227" name="Google Shape;227;p35"/>
          <p:cNvPicPr preferRelativeResize="0"/>
          <p:nvPr/>
        </p:nvPicPr>
        <p:blipFill>
          <a:blip r:embed="rId3">
            <a:alphaModFix/>
          </a:blip>
          <a:stretch>
            <a:fillRect/>
          </a:stretch>
        </p:blipFill>
        <p:spPr>
          <a:xfrm>
            <a:off x="4515747" y="2790122"/>
            <a:ext cx="3410450" cy="2073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9)    Perceptron:</a:t>
            </a:r>
            <a:endParaRPr/>
          </a:p>
        </p:txBody>
      </p:sp>
      <p:sp>
        <p:nvSpPr>
          <p:cNvPr id="233" name="Google Shape;233;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Perceptron model is a supervised learning algorithm of binary classifiers. A one neuron, the perceptron model, detects whether any function is an input or not and classifies them in either of the classes.</a:t>
            </a:r>
            <a:endParaRPr/>
          </a:p>
        </p:txBody>
      </p:sp>
      <p:pic>
        <p:nvPicPr>
          <p:cNvPr id="234" name="Google Shape;234;p36"/>
          <p:cNvPicPr preferRelativeResize="0"/>
          <p:nvPr/>
        </p:nvPicPr>
        <p:blipFill>
          <a:blip r:embed="rId3">
            <a:alphaModFix/>
          </a:blip>
          <a:stretch>
            <a:fillRect/>
          </a:stretch>
        </p:blipFill>
        <p:spPr>
          <a:xfrm>
            <a:off x="2665600" y="2747500"/>
            <a:ext cx="3390900" cy="2019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10)   Extra Tree Classifier:	</a:t>
            </a:r>
            <a:endParaRPr/>
          </a:p>
        </p:txBody>
      </p:sp>
      <p:sp>
        <p:nvSpPr>
          <p:cNvPr id="240" name="Google Shape;240;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section involves a unique type of ensemble learning technique which is known as Extra Trees Classifier. This ETC combines the results of multiple de-correlated decision trees which have been collected in a “forest” in order to output it’s classification result. From its theory it can be seen as being very similar to that of the Random Forest Classifier but its difference can be seen from the technique of the construction of the decision trees in the forest.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11)  Bagging:</a:t>
            </a:r>
            <a:endParaRPr/>
          </a:p>
        </p:txBody>
      </p:sp>
      <p:sp>
        <p:nvSpPr>
          <p:cNvPr id="246" name="Google Shape;246;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ensemble learning method known as bagging, also called the bootstrap aggregation,is commonly used to reduce variance that is found inside of noisy datasets.</a:t>
            </a:r>
            <a:endParaRPr/>
          </a:p>
          <a:p>
            <a:pPr marL="0" lvl="0" indent="0" algn="l" rtl="0">
              <a:spcBef>
                <a:spcPts val="1200"/>
              </a:spcBef>
              <a:spcAft>
                <a:spcPts val="0"/>
              </a:spcAft>
              <a:buNone/>
            </a:pPr>
            <a:r>
              <a:rPr lang="en"/>
              <a:t>In the process of  bagging, 2 random data sets are chosen with one being the replacement. Which means  that the one data point is able to be picked more than once.</a:t>
            </a:r>
            <a:endParaRPr/>
          </a:p>
          <a:p>
            <a:pPr marL="0" lvl="0" indent="0" algn="l" rtl="0">
              <a:spcBef>
                <a:spcPts val="1200"/>
              </a:spcBef>
              <a:spcAft>
                <a:spcPts val="1200"/>
              </a:spcAft>
              <a:buNone/>
            </a:pPr>
            <a:endParaRPr/>
          </a:p>
        </p:txBody>
      </p:sp>
      <p:pic>
        <p:nvPicPr>
          <p:cNvPr id="247" name="Google Shape;247;p38"/>
          <p:cNvPicPr preferRelativeResize="0"/>
          <p:nvPr/>
        </p:nvPicPr>
        <p:blipFill>
          <a:blip r:embed="rId3">
            <a:alphaModFix/>
          </a:blip>
          <a:stretch>
            <a:fillRect/>
          </a:stretch>
        </p:blipFill>
        <p:spPr>
          <a:xfrm>
            <a:off x="2383325" y="3076425"/>
            <a:ext cx="3804950" cy="1642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12)  Logistic regression:</a:t>
            </a:r>
            <a:endParaRPr/>
          </a:p>
        </p:txBody>
      </p:sp>
      <p:sp>
        <p:nvSpPr>
          <p:cNvPr id="253" name="Google Shape;253;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is known as one of the most utilized and important ML algorithms, and is said to come under the Predictive Models. Logistic regression is utilized using a given number of independent variables in order to predict the categorical dependent variable.</a:t>
            </a:r>
            <a:endParaRPr/>
          </a:p>
          <a:p>
            <a:pPr marL="0" lvl="0" indent="0" algn="l" rtl="0">
              <a:spcBef>
                <a:spcPts val="1200"/>
              </a:spcBef>
              <a:spcAft>
                <a:spcPts val="0"/>
              </a:spcAft>
              <a:buNone/>
            </a:pPr>
            <a:r>
              <a:rPr lang="en"/>
              <a:t>Logistic regression is able to predict the categorical dependent variable. Therefore the outcome must be a discrete value. It can be either 0 or 1,Yes or No, True or False, etc. but instead of giving 0 and 1, it values in range of (0,1).</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54" name="Google Shape;254;p39"/>
          <p:cNvPicPr preferRelativeResize="0"/>
          <p:nvPr/>
        </p:nvPicPr>
        <p:blipFill>
          <a:blip r:embed="rId3">
            <a:alphaModFix/>
          </a:blip>
          <a:stretch>
            <a:fillRect/>
          </a:stretch>
        </p:blipFill>
        <p:spPr>
          <a:xfrm>
            <a:off x="5405925" y="3496775"/>
            <a:ext cx="2289200" cy="1646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13) Gradient Boost Classifier: </a:t>
            </a:r>
            <a:endParaRPr/>
          </a:p>
        </p:txBody>
      </p:sp>
      <p:sp>
        <p:nvSpPr>
          <p:cNvPr id="260" name="Google Shape;260;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t>We can say that Gradient boosting classifiers are a group of machine learning algorithms but not a single one that combine many weak learning models together to create a strong predictive model which can be used that strong model is known as Improved Model. When we are doing Gradient Boosting generally Decision Tree is used to build the model.</a:t>
            </a:r>
            <a:endParaRPr sz="2100"/>
          </a:p>
        </p:txBody>
      </p:sp>
      <p:pic>
        <p:nvPicPr>
          <p:cNvPr id="261" name="Google Shape;261;p40"/>
          <p:cNvPicPr preferRelativeResize="0"/>
          <p:nvPr/>
        </p:nvPicPr>
        <p:blipFill>
          <a:blip r:embed="rId3">
            <a:alphaModFix/>
          </a:blip>
          <a:stretch>
            <a:fillRect/>
          </a:stretch>
        </p:blipFill>
        <p:spPr>
          <a:xfrm>
            <a:off x="2578925" y="3210150"/>
            <a:ext cx="3986149" cy="1491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a:t>
            </a:r>
            <a:endParaRPr/>
          </a:p>
        </p:txBody>
      </p:sp>
      <p:sp>
        <p:nvSpPr>
          <p:cNvPr id="267" name="Google Shape;267;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was the last step of our prediction model. Now we evaluate the prediction results of our model using various parameters like classification accuracy, confusion matrix and f1-score </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0" name="Google Shape;100;p15"/>
          <p:cNvSpPr txBox="1">
            <a:spLocks noGrp="1"/>
          </p:cNvSpPr>
          <p:nvPr>
            <p:ph type="body" idx="1"/>
          </p:nvPr>
        </p:nvSpPr>
        <p:spPr>
          <a:xfrm>
            <a:off x="191150" y="1017800"/>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500"/>
              <a:t>Diabetes mellitus (DM) is a metabolic disease, involving inappropriately elevated blood glucose levels and is a significant public health problem which is increasing at an unprecedented rate. By 2025, the prevalence of diabetes is projected to be 6.3%, which is a 24.0% increase compared with 2003. Nearly 2-5 million patients every year are said to lose their lives due to diabetes. It is estimated that by the year 2045 this will rise to 629 million. Predicting the disease at the early stage of life can save valuable human resources. Age, hereditary diabetes, obesity, lack of exercise, high blood pressure etc are all possible causes of diabetes mellitus. Diabetes mellitus is generally classified into 3 major types. Type-1, Type-2 ,</a:t>
            </a:r>
            <a:r>
              <a:rPr lang="en" sz="1600"/>
              <a:t>Gestational Diabetes</a:t>
            </a:r>
            <a:r>
              <a:rPr lang="en" sz="1500"/>
              <a:t>. </a:t>
            </a:r>
            <a:endParaRPr sz="1500"/>
          </a:p>
          <a:p>
            <a:pPr marL="0" lvl="0" indent="0" algn="l" rtl="0">
              <a:spcBef>
                <a:spcPts val="1200"/>
              </a:spcBef>
              <a:spcAft>
                <a:spcPts val="0"/>
              </a:spcAft>
              <a:buNone/>
            </a:pPr>
            <a:r>
              <a:rPr lang="en" sz="1500"/>
              <a:t>The proposed project provides a method to help future diabetic patients by using collected data from various medical and research clinics, analysing it and using it to develop a prediction model in order to attempt to find quicker and more efficient techniques of diagnosing the disease, leading to timely treatment of the patients. Current data models have not had great accuracy regarding the same and this project attempts to fix those gaps and give more concrete and consistent results.</a:t>
            </a:r>
            <a:endParaRPr sz="1500"/>
          </a:p>
          <a:p>
            <a:pPr marL="0" lvl="0" indent="0" algn="l" rtl="0">
              <a:lnSpc>
                <a:spcPct val="95000"/>
              </a:lnSpc>
              <a:spcBef>
                <a:spcPts val="1200"/>
              </a:spcBef>
              <a:spcAft>
                <a:spcPts val="1200"/>
              </a:spcAft>
              <a:buSzPts val="275"/>
              <a:buNone/>
            </a:pPr>
            <a:endParaRPr sz="14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 Accuracy: </a:t>
            </a:r>
            <a:endParaRPr/>
          </a:p>
        </p:txBody>
      </p:sp>
      <p:sp>
        <p:nvSpPr>
          <p:cNvPr id="273" name="Google Shape;273;p42"/>
          <p:cNvSpPr txBox="1">
            <a:spLocks noGrp="1"/>
          </p:cNvSpPr>
          <p:nvPr>
            <p:ph type="body" idx="1"/>
          </p:nvPr>
        </p:nvSpPr>
        <p:spPr>
          <a:xfrm>
            <a:off x="337800" y="947475"/>
            <a:ext cx="8245200" cy="93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350"/>
              <a:t>Accuray is defined is the ratio of the no of correct predictions to the total number of input samples given.</a:t>
            </a:r>
            <a:endParaRPr sz="1350"/>
          </a:p>
          <a:p>
            <a:pPr marL="0" lvl="0" indent="0" algn="l" rtl="0">
              <a:lnSpc>
                <a:spcPct val="95000"/>
              </a:lnSpc>
              <a:spcBef>
                <a:spcPts val="1200"/>
              </a:spcBef>
              <a:spcAft>
                <a:spcPts val="0"/>
              </a:spcAft>
              <a:buSzPts val="275"/>
              <a:buNone/>
            </a:pPr>
            <a:r>
              <a:rPr lang="en" sz="1350"/>
              <a:t>𝐴ccuracy = No. of right Predictions /Total no. of predictions made for our model </a:t>
            </a:r>
            <a:endParaRPr sz="1350"/>
          </a:p>
          <a:p>
            <a:pPr marL="0" lvl="0" indent="0" algn="l" rtl="0">
              <a:lnSpc>
                <a:spcPct val="95000"/>
              </a:lnSpc>
              <a:spcBef>
                <a:spcPts val="1200"/>
              </a:spcBef>
              <a:spcAft>
                <a:spcPts val="1200"/>
              </a:spcAft>
              <a:buSzPts val="275"/>
              <a:buNone/>
            </a:pPr>
            <a:endParaRPr sz="450"/>
          </a:p>
        </p:txBody>
      </p:sp>
      <p:sp>
        <p:nvSpPr>
          <p:cNvPr id="274" name="Google Shape;274;p42"/>
          <p:cNvSpPr txBox="1">
            <a:spLocks noGrp="1"/>
          </p:cNvSpPr>
          <p:nvPr>
            <p:ph type="title"/>
          </p:nvPr>
        </p:nvSpPr>
        <p:spPr>
          <a:xfrm>
            <a:off x="399800" y="20292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Confusion Matrix: </a:t>
            </a:r>
            <a:endParaRPr/>
          </a:p>
        </p:txBody>
      </p:sp>
      <p:sp>
        <p:nvSpPr>
          <p:cNvPr id="275" name="Google Shape;275;p42"/>
          <p:cNvSpPr txBox="1">
            <a:spLocks noGrp="1"/>
          </p:cNvSpPr>
          <p:nvPr>
            <p:ph type="body" idx="1"/>
          </p:nvPr>
        </p:nvSpPr>
        <p:spPr>
          <a:xfrm>
            <a:off x="399800" y="2787575"/>
            <a:ext cx="8245200" cy="93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350"/>
              <a:t>It will give us a 2-D Array(Matrix) as output and describes the Overall performance of the model. </a:t>
            </a:r>
            <a:endParaRPr sz="1350"/>
          </a:p>
          <a:p>
            <a:pPr marL="0" lvl="0" indent="0" algn="l" rtl="0">
              <a:lnSpc>
                <a:spcPct val="95000"/>
              </a:lnSpc>
              <a:spcBef>
                <a:spcPts val="1200"/>
              </a:spcBef>
              <a:spcAft>
                <a:spcPts val="0"/>
              </a:spcAft>
              <a:buNone/>
            </a:pPr>
            <a:r>
              <a:rPr lang="en" sz="1350"/>
              <a:t>Accuracy for the matrix can be calculated by the following Formula:  Accuracy = ((𝑇P+𝐹N))/ 𝑁            Where, N:Total number of samples </a:t>
            </a:r>
            <a:endParaRPr sz="1350"/>
          </a:p>
          <a:p>
            <a:pPr marL="0" lvl="0" indent="0" algn="l" rtl="0">
              <a:lnSpc>
                <a:spcPct val="95000"/>
              </a:lnSpc>
              <a:spcBef>
                <a:spcPts val="1200"/>
              </a:spcBef>
              <a:spcAft>
                <a:spcPts val="0"/>
              </a:spcAft>
              <a:buNone/>
            </a:pPr>
            <a:endParaRPr sz="1350"/>
          </a:p>
          <a:p>
            <a:pPr marL="0" lvl="0" indent="0" algn="l" rtl="0">
              <a:lnSpc>
                <a:spcPct val="95000"/>
              </a:lnSpc>
              <a:spcBef>
                <a:spcPts val="1200"/>
              </a:spcBef>
              <a:spcAft>
                <a:spcPts val="0"/>
              </a:spcAft>
              <a:buSzPts val="275"/>
              <a:buNone/>
            </a:pPr>
            <a:endParaRPr sz="1350"/>
          </a:p>
          <a:p>
            <a:pPr marL="0" lvl="0" indent="0" algn="l" rtl="0">
              <a:lnSpc>
                <a:spcPct val="95000"/>
              </a:lnSpc>
              <a:spcBef>
                <a:spcPts val="1200"/>
              </a:spcBef>
              <a:spcAft>
                <a:spcPts val="1200"/>
              </a:spcAft>
              <a:buSzPts val="275"/>
              <a:buNone/>
            </a:pPr>
            <a:endParaRPr sz="450"/>
          </a:p>
        </p:txBody>
      </p:sp>
      <p:pic>
        <p:nvPicPr>
          <p:cNvPr id="276" name="Google Shape;276;p42"/>
          <p:cNvPicPr preferRelativeResize="0"/>
          <p:nvPr/>
        </p:nvPicPr>
        <p:blipFill>
          <a:blip r:embed="rId3">
            <a:alphaModFix/>
          </a:blip>
          <a:stretch>
            <a:fillRect/>
          </a:stretch>
        </p:blipFill>
        <p:spPr>
          <a:xfrm>
            <a:off x="3613471" y="3497775"/>
            <a:ext cx="3239480" cy="1178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F1 Score: </a:t>
            </a:r>
            <a:endParaRPr/>
          </a:p>
        </p:txBody>
      </p:sp>
      <p:sp>
        <p:nvSpPr>
          <p:cNvPr id="282" name="Google Shape;282;p43"/>
          <p:cNvSpPr txBox="1">
            <a:spLocks noGrp="1"/>
          </p:cNvSpPr>
          <p:nvPr>
            <p:ph type="body" idx="1"/>
          </p:nvPr>
        </p:nvSpPr>
        <p:spPr>
          <a:xfrm>
            <a:off x="311700" y="902250"/>
            <a:ext cx="8520600" cy="149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It is used to measure the test’s accuracy.It is the Harmonic Mean between precision and recall. </a:t>
            </a:r>
            <a:endParaRPr/>
          </a:p>
          <a:p>
            <a:pPr marL="0" lvl="0" indent="0" algn="l" rtl="0">
              <a:spcBef>
                <a:spcPts val="1200"/>
              </a:spcBef>
              <a:spcAft>
                <a:spcPts val="0"/>
              </a:spcAft>
              <a:buNone/>
            </a:pPr>
            <a:r>
              <a:rPr lang="en"/>
              <a:t>The range for F1 Score is somewhat between 0 to 1. It tells us the precision of our model and also how robust our model is. 𝐹1 = (2 ∗ 1 /((1/Precision)+(1/recall))) </a:t>
            </a:r>
            <a:endParaRPr/>
          </a:p>
          <a:p>
            <a:pPr marL="0" lvl="0" indent="0" algn="l" rtl="0">
              <a:spcBef>
                <a:spcPts val="1200"/>
              </a:spcBef>
              <a:spcAft>
                <a:spcPts val="1200"/>
              </a:spcAft>
              <a:buNone/>
            </a:pPr>
            <a:endParaRPr/>
          </a:p>
        </p:txBody>
      </p:sp>
      <p:sp>
        <p:nvSpPr>
          <p:cNvPr id="283" name="Google Shape;283;p43"/>
          <p:cNvSpPr txBox="1">
            <a:spLocks noGrp="1"/>
          </p:cNvSpPr>
          <p:nvPr>
            <p:ph type="title"/>
          </p:nvPr>
        </p:nvSpPr>
        <p:spPr>
          <a:xfrm>
            <a:off x="172750" y="24762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Precision:</a:t>
            </a:r>
            <a:endParaRPr/>
          </a:p>
        </p:txBody>
      </p:sp>
      <p:sp>
        <p:nvSpPr>
          <p:cNvPr id="284" name="Google Shape;284;p43"/>
          <p:cNvSpPr txBox="1"/>
          <p:nvPr/>
        </p:nvSpPr>
        <p:spPr>
          <a:xfrm>
            <a:off x="303100" y="3084075"/>
            <a:ext cx="8259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Precision is defined as the ratio of the no of correct positive results to the no of positive results predicted by our model . </a:t>
            </a:r>
            <a:endParaRPr/>
          </a:p>
          <a:p>
            <a:pPr marL="0" lvl="0" indent="0" algn="l" rtl="0">
              <a:spcBef>
                <a:spcPts val="0"/>
              </a:spcBef>
              <a:spcAft>
                <a:spcPts val="0"/>
              </a:spcAft>
              <a:buNone/>
            </a:pPr>
            <a:r>
              <a:rPr lang="en"/>
              <a:t>Precision= (𝑇P/ (𝑇P + 𝐹P)) </a:t>
            </a: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Recall: </a:t>
            </a:r>
            <a:endParaRPr/>
          </a:p>
        </p:txBody>
      </p:sp>
      <p:sp>
        <p:nvSpPr>
          <p:cNvPr id="290" name="Google Shape;290;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Recall is defined as the ratio of the no of correct positive results to the no of all the relevant samples. </a:t>
            </a:r>
            <a:endParaRPr/>
          </a:p>
          <a:p>
            <a:pPr marL="0" lvl="0" indent="0" algn="l" rtl="0">
              <a:spcBef>
                <a:spcPts val="1200"/>
              </a:spcBef>
              <a:spcAft>
                <a:spcPts val="0"/>
              </a:spcAft>
              <a:buNone/>
            </a:pPr>
            <a:r>
              <a:rPr lang="en"/>
              <a:t>Recall= (𝑇P/ (𝑇P + 𝐹N)) </a:t>
            </a:r>
            <a:endParaRPr/>
          </a:p>
          <a:p>
            <a:pPr marL="0" lvl="0" indent="0" algn="l" rtl="0">
              <a:spcBef>
                <a:spcPts val="1200"/>
              </a:spcBef>
              <a:spcAft>
                <a:spcPts val="0"/>
              </a:spcAft>
              <a:buNone/>
            </a:pPr>
            <a:r>
              <a:rPr lang="en"/>
              <a:t>After Calculations We get:</a:t>
            </a:r>
            <a:endParaRPr/>
          </a:p>
          <a:p>
            <a:pPr marL="0" lvl="0" indent="0" algn="l" rtl="0">
              <a:spcBef>
                <a:spcPts val="1200"/>
              </a:spcBef>
              <a:spcAft>
                <a:spcPts val="1200"/>
              </a:spcAft>
              <a:buNone/>
            </a:pPr>
            <a:endParaRPr/>
          </a:p>
        </p:txBody>
      </p:sp>
      <p:pic>
        <p:nvPicPr>
          <p:cNvPr id="291" name="Google Shape;291;p44"/>
          <p:cNvPicPr preferRelativeResize="0"/>
          <p:nvPr/>
        </p:nvPicPr>
        <p:blipFill>
          <a:blip r:embed="rId3">
            <a:alphaModFix/>
          </a:blip>
          <a:stretch>
            <a:fillRect/>
          </a:stretch>
        </p:blipFill>
        <p:spPr>
          <a:xfrm>
            <a:off x="3397697" y="2432125"/>
            <a:ext cx="3091975" cy="20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t>
            </a:r>
            <a:endParaRPr/>
          </a:p>
        </p:txBody>
      </p:sp>
      <p:sp>
        <p:nvSpPr>
          <p:cNvPr id="297" name="Google Shape;297;p45"/>
          <p:cNvSpPr txBox="1">
            <a:spLocks noGrp="1"/>
          </p:cNvSpPr>
          <p:nvPr>
            <p:ph type="body" idx="1"/>
          </p:nvPr>
        </p:nvSpPr>
        <p:spPr>
          <a:xfrm>
            <a:off x="120825" y="884025"/>
            <a:ext cx="9023100" cy="41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After applying various Machine Learning Algorithms on dataset we got individual outcomes of all algorithms.</a:t>
            </a:r>
            <a:endParaRPr sz="1700"/>
          </a:p>
          <a:p>
            <a:pPr marL="0" lvl="0" indent="0" algn="l" rtl="0">
              <a:spcBef>
                <a:spcPts val="1200"/>
              </a:spcBef>
              <a:spcAft>
                <a:spcPts val="0"/>
              </a:spcAft>
              <a:buNone/>
            </a:pPr>
            <a:r>
              <a:rPr lang="en" sz="1700"/>
              <a:t> </a:t>
            </a:r>
            <a:endParaRPr sz="1700"/>
          </a:p>
          <a:p>
            <a:pPr marL="0" lvl="0" indent="0" algn="l" rtl="0">
              <a:spcBef>
                <a:spcPts val="1200"/>
              </a:spcBef>
              <a:spcAft>
                <a:spcPts val="0"/>
              </a:spcAft>
              <a:buNone/>
            </a:pPr>
            <a:endParaRPr sz="1700"/>
          </a:p>
          <a:p>
            <a:pPr marL="0" lvl="0" indent="0" algn="l" rtl="0">
              <a:spcBef>
                <a:spcPts val="1200"/>
              </a:spcBef>
              <a:spcAft>
                <a:spcPts val="0"/>
              </a:spcAft>
              <a:buNone/>
            </a:pPr>
            <a:endParaRPr sz="1700"/>
          </a:p>
          <a:p>
            <a:pPr marL="0" lvl="0" indent="0" algn="l" rtl="0">
              <a:spcBef>
                <a:spcPts val="1200"/>
              </a:spcBef>
              <a:spcAft>
                <a:spcPts val="0"/>
              </a:spcAft>
              <a:buNone/>
            </a:pPr>
            <a:r>
              <a:rPr lang="en" sz="1700"/>
              <a:t>Each algorithms have their own limitation so we cannot rely on any particular algorithm for our final result. </a:t>
            </a:r>
            <a:endParaRPr sz="1700"/>
          </a:p>
          <a:p>
            <a:pPr marL="0" lvl="0" indent="0" algn="l" rtl="0">
              <a:spcBef>
                <a:spcPts val="1200"/>
              </a:spcBef>
              <a:spcAft>
                <a:spcPts val="0"/>
              </a:spcAft>
              <a:buNone/>
            </a:pPr>
            <a:r>
              <a:rPr lang="en" sz="1700"/>
              <a:t>We finally conclude by taking maximum of outcome we got.</a:t>
            </a:r>
            <a:endParaRPr sz="1700"/>
          </a:p>
          <a:p>
            <a:pPr marL="0" lvl="0" indent="0" algn="l" rtl="0">
              <a:spcBef>
                <a:spcPts val="1200"/>
              </a:spcBef>
              <a:spcAft>
                <a:spcPts val="0"/>
              </a:spcAft>
              <a:buNone/>
            </a:pPr>
            <a:r>
              <a:rPr lang="en" sz="1700"/>
              <a:t>Final outcome =(Yes/No)</a:t>
            </a:r>
            <a:endParaRPr sz="1700"/>
          </a:p>
          <a:p>
            <a:pPr marL="0" lvl="0" indent="0" algn="l" rtl="0">
              <a:spcBef>
                <a:spcPts val="1200"/>
              </a:spcBef>
              <a:spcAft>
                <a:spcPts val="1200"/>
              </a:spcAft>
              <a:buNone/>
            </a:pPr>
            <a:endParaRPr/>
          </a:p>
        </p:txBody>
      </p:sp>
      <p:pic>
        <p:nvPicPr>
          <p:cNvPr id="298" name="Google Shape;298;p45"/>
          <p:cNvPicPr preferRelativeResize="0"/>
          <p:nvPr/>
        </p:nvPicPr>
        <p:blipFill>
          <a:blip r:embed="rId3">
            <a:alphaModFix/>
          </a:blip>
          <a:stretch>
            <a:fillRect/>
          </a:stretch>
        </p:blipFill>
        <p:spPr>
          <a:xfrm>
            <a:off x="2150825" y="1220600"/>
            <a:ext cx="1726900" cy="189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311700" y="2944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04" name="Google Shape;304;p46"/>
          <p:cNvSpPr txBox="1">
            <a:spLocks noGrp="1"/>
          </p:cNvSpPr>
          <p:nvPr>
            <p:ph type="body" idx="1"/>
          </p:nvPr>
        </p:nvSpPr>
        <p:spPr>
          <a:xfrm>
            <a:off x="311700" y="82190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In this project we are implementing multiple different Machine learning algorithms and trying to fill the gaps present in current model of detecting diabetes.</a:t>
            </a:r>
            <a:endParaRPr/>
          </a:p>
          <a:p>
            <a:pPr marL="0" lvl="0" indent="0" algn="l" rtl="0">
              <a:spcBef>
                <a:spcPts val="1200"/>
              </a:spcBef>
              <a:spcAft>
                <a:spcPts val="0"/>
              </a:spcAft>
              <a:buNone/>
            </a:pPr>
            <a:r>
              <a:rPr lang="en"/>
              <a:t>We are aiming to make an application which will enable people to check the probability of suffering from diabetes in the future. This is accomplished by entering some of the basic information such as Age, glucose, blood pressure, weight, height etc.</a:t>
            </a:r>
            <a:endParaRPr/>
          </a:p>
          <a:p>
            <a:pPr marL="0" lvl="0" indent="0" algn="l" rtl="0">
              <a:spcBef>
                <a:spcPts val="1200"/>
              </a:spcBef>
              <a:spcAft>
                <a:spcPts val="0"/>
              </a:spcAft>
              <a:buNone/>
            </a:pPr>
            <a:r>
              <a:rPr lang="en"/>
              <a:t>Our primary goal is to try to make people aware and minimize the time which is needed in order to diagnose the possibility of diabetes in the future.</a:t>
            </a:r>
            <a:endParaRPr/>
          </a:p>
          <a:p>
            <a:pPr marL="0" lvl="0" indent="0" algn="l" rtl="0">
              <a:spcBef>
                <a:spcPts val="1200"/>
              </a:spcBef>
              <a:spcAft>
                <a:spcPts val="1200"/>
              </a:spcAft>
              <a:buNone/>
            </a:pPr>
            <a:endParaRPr/>
          </a:p>
        </p:txBody>
      </p:sp>
      <p:pic>
        <p:nvPicPr>
          <p:cNvPr id="305" name="Google Shape;305;p46"/>
          <p:cNvPicPr preferRelativeResize="0"/>
          <p:nvPr/>
        </p:nvPicPr>
        <p:blipFill>
          <a:blip r:embed="rId3">
            <a:alphaModFix/>
          </a:blip>
          <a:stretch>
            <a:fillRect/>
          </a:stretch>
        </p:blipFill>
        <p:spPr>
          <a:xfrm>
            <a:off x="4087098" y="3511650"/>
            <a:ext cx="3356950" cy="1364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11" name="Google Shape;311;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686"/>
              <a:t>[1] One of the cause said by Eurek alert, "Insufficient sleep may be reason to increased diabetes risk," July 11, 2010</a:t>
            </a:r>
            <a:endParaRPr sz="4686"/>
          </a:p>
          <a:p>
            <a:pPr marL="0" lvl="0" indent="0" algn="l" rtl="0">
              <a:spcBef>
                <a:spcPts val="1200"/>
              </a:spcBef>
              <a:spcAft>
                <a:spcPts val="0"/>
              </a:spcAft>
              <a:buNone/>
            </a:pPr>
            <a:r>
              <a:rPr lang="en" sz="4686"/>
              <a:t>[2] Bhatt K., Dalal P., Panwar A. said that , “A Cluster Centres Initialization Method for Clustering Categorical Data Using Genetic Algorithm” in  International Journal of Digital Application &amp; Contemporary research, 2013, Volume-2 Issue-1.,for clusterization.</a:t>
            </a:r>
            <a:endParaRPr sz="4686"/>
          </a:p>
          <a:p>
            <a:pPr marL="0" lvl="0" indent="0" algn="l" rtl="0">
              <a:spcBef>
                <a:spcPts val="1200"/>
              </a:spcBef>
              <a:spcAft>
                <a:spcPts val="0"/>
              </a:spcAft>
              <a:buNone/>
            </a:pPr>
            <a:r>
              <a:rPr lang="en" sz="4686"/>
              <a:t>[3] Huang, Zhexue. "A Fast-Clustering Algorithm to Cluster Very Large Categorical Data Sets in Data Mining." DMKD. 1997.</a:t>
            </a:r>
            <a:endParaRPr sz="4686"/>
          </a:p>
          <a:p>
            <a:pPr marL="0" lvl="0" indent="0" algn="l" rtl="0">
              <a:spcBef>
                <a:spcPts val="1200"/>
              </a:spcBef>
              <a:spcAft>
                <a:spcPts val="0"/>
              </a:spcAft>
              <a:buNone/>
            </a:pPr>
            <a:r>
              <a:rPr lang="en" sz="4686"/>
              <a:t>[4]Diabetes Prediction using Machine Learning Algorithms Aishwarya Mujumdara , Dr. Vaidehi Vb</a:t>
            </a:r>
            <a:endParaRPr sz="4686"/>
          </a:p>
          <a:p>
            <a:pPr marL="0" lvl="0" indent="0" algn="l" rtl="0">
              <a:spcBef>
                <a:spcPts val="1200"/>
              </a:spcBef>
              <a:spcAft>
                <a:spcPts val="0"/>
              </a:spcAft>
              <a:buNone/>
            </a:pPr>
            <a:r>
              <a:rPr lang="en" sz="4686"/>
              <a:t>[5] A Data Mining Method for the Diagnosis of Diabetes suggested using Random Forest Classifier Ms Mani Butwall M. Tech. Scholar Computer Science Department of Sushila Devi Bansal College of Technology, Indore (MP) Ms. Shraddha Kumar Asst. Professor Computer Science Department Sushila Devi Bansal College of Technology, Indore (MP)</a:t>
            </a:r>
            <a:endParaRPr sz="4686"/>
          </a:p>
          <a:p>
            <a:pPr marL="0" lvl="0" indent="0" algn="l" rtl="0">
              <a:spcBef>
                <a:spcPts val="1200"/>
              </a:spcBef>
              <a:spcAft>
                <a:spcPts val="0"/>
              </a:spcAft>
              <a:buNone/>
            </a:pPr>
            <a:r>
              <a:rPr lang="en" sz="4686"/>
              <a:t>[6] DIAGNOSIS OF DIABETES USING CLASSIFICATION MINING TECHNIQUES Aiswarya Iyer, S. Jeyalatha and Ronak Sumbaly</a:t>
            </a:r>
            <a:endParaRPr sz="4686"/>
          </a:p>
          <a:p>
            <a:pPr marL="0" lvl="0" indent="0" algn="l" rtl="0">
              <a:spcBef>
                <a:spcPts val="1200"/>
              </a:spcBef>
              <a:spcAft>
                <a:spcPts val="0"/>
              </a:spcAft>
              <a:buNone/>
            </a:pPr>
            <a:r>
              <a:rPr lang="en" sz="4686"/>
              <a:t>[7] All The Images ,data,graphs and table are taken from Google</a:t>
            </a:r>
            <a:endParaRPr sz="4686"/>
          </a:p>
          <a:p>
            <a:pPr marL="0" lvl="0" indent="0" algn="l" rtl="0">
              <a:spcBef>
                <a:spcPts val="1200"/>
              </a:spcBef>
              <a:spcAft>
                <a:spcPts val="0"/>
              </a:spcAft>
              <a:buNone/>
            </a:pPr>
            <a:r>
              <a:rPr lang="en" sz="4686"/>
              <a:t>[8] Geeks for geeks machine Learning</a:t>
            </a:r>
            <a:endParaRPr sz="4686"/>
          </a:p>
          <a:p>
            <a:pPr marL="0" lvl="0" indent="0" algn="l" rtl="0">
              <a:spcBef>
                <a:spcPts val="1200"/>
              </a:spcBef>
              <a:spcAft>
                <a:spcPts val="0"/>
              </a:spcAft>
              <a:buNone/>
            </a:pPr>
            <a:r>
              <a:rPr lang="en" sz="4686"/>
              <a:t>[9]  Idea of algorithms from wikipedia Page</a:t>
            </a:r>
            <a:endParaRPr sz="4686"/>
          </a:p>
          <a:p>
            <a:pPr marL="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body" idx="1"/>
          </p:nvPr>
        </p:nvSpPr>
        <p:spPr>
          <a:xfrm>
            <a:off x="200925" y="301375"/>
            <a:ext cx="8631300" cy="42675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[10] Overview of Data Analysis from Tutrorials Point</a:t>
            </a:r>
            <a:endParaRPr/>
          </a:p>
          <a:p>
            <a:pPr marL="0" lvl="0" indent="0" algn="l" rtl="0">
              <a:spcBef>
                <a:spcPts val="1200"/>
              </a:spcBef>
              <a:spcAft>
                <a:spcPts val="0"/>
              </a:spcAft>
              <a:buNone/>
            </a:pPr>
            <a:r>
              <a:rPr lang="en"/>
              <a:t>[11] Data Sciene Techniques From Wikipedia Page.</a:t>
            </a:r>
            <a:endParaRPr/>
          </a:p>
          <a:p>
            <a:pPr marL="0" lvl="0" indent="0" algn="l" rtl="0">
              <a:spcBef>
                <a:spcPts val="1200"/>
              </a:spcBef>
              <a:spcAft>
                <a:spcPts val="0"/>
              </a:spcAft>
              <a:buNone/>
            </a:pPr>
            <a:r>
              <a:rPr lang="en"/>
              <a:t>[12]https://www.niddk.nih.gov/health-information/diabetes/overview/what-is-diabetes#:~:text=Diabetes+is+a+disease+that,to+be+used+for+energy</a:t>
            </a:r>
            <a:endParaRPr/>
          </a:p>
          <a:p>
            <a:pPr marL="0" lvl="0" indent="0" algn="l" rtl="0">
              <a:spcBef>
                <a:spcPts val="1200"/>
              </a:spcBef>
              <a:spcAft>
                <a:spcPts val="0"/>
              </a:spcAft>
              <a:buNone/>
            </a:pPr>
            <a:r>
              <a:rPr lang="en"/>
              <a:t>[13]https://drive.google.com/file/d/1IRlJBa4KxDzQr0u1_MuZ7h5Gz7-PCnOw/view?usp=sharing</a:t>
            </a:r>
            <a:endParaRPr/>
          </a:p>
          <a:p>
            <a:pPr marL="0" lvl="0" indent="0" algn="l" rtl="0">
              <a:spcBef>
                <a:spcPts val="1200"/>
              </a:spcBef>
              <a:spcAft>
                <a:spcPts val="0"/>
              </a:spcAft>
              <a:buNone/>
            </a:pPr>
            <a:r>
              <a:rPr lang="en"/>
              <a:t>[14]https://drive.google.com/file/d/1b0kcXhYsJfUuVqbdkhxyOhS8kUuuToUz/view?usp=sharing</a:t>
            </a:r>
            <a:endParaRPr/>
          </a:p>
          <a:p>
            <a:pPr marL="0" lvl="0" indent="0" algn="l" rtl="0">
              <a:spcBef>
                <a:spcPts val="1200"/>
              </a:spcBef>
              <a:spcAft>
                <a:spcPts val="0"/>
              </a:spcAft>
              <a:buNone/>
            </a:pPr>
            <a:r>
              <a:rPr lang="en"/>
              <a:t>[15]https://drive.google.com/file/d/1f0Te1STxo1UpLr_q_bEh6ob3_0E_XJiB/view?usp=sharing</a:t>
            </a:r>
            <a:endParaRPr/>
          </a:p>
          <a:p>
            <a:pPr marL="0" lvl="0" indent="0" algn="l" rtl="0">
              <a:spcBef>
                <a:spcPts val="1200"/>
              </a:spcBef>
              <a:spcAft>
                <a:spcPts val="0"/>
              </a:spcAft>
              <a:buNone/>
            </a:pPr>
            <a:r>
              <a:rPr lang="en"/>
              <a:t>[16] https://drive.google.com/file/d/1X2YwiktLYV10zyuMGwB2L0-pOR9woik_/view?usp=sharing</a:t>
            </a:r>
            <a:endParaRPr/>
          </a:p>
          <a:p>
            <a:pPr marL="0" lvl="0" indent="0" algn="l" rtl="0">
              <a:spcBef>
                <a:spcPts val="1200"/>
              </a:spcBef>
              <a:spcAft>
                <a:spcPts val="0"/>
              </a:spcAft>
              <a:buNone/>
            </a:pPr>
            <a:r>
              <a:rPr lang="en"/>
              <a:t>[17] https://ieeexplore.ieee.org/document/9441935</a:t>
            </a: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 !</a:t>
            </a:r>
            <a:endParaRPr/>
          </a:p>
        </p:txBody>
      </p:sp>
      <p:sp>
        <p:nvSpPr>
          <p:cNvPr id="322" name="Google Shape;322;p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2000" b="1">
                <a:solidFill>
                  <a:srgbClr val="000000"/>
                </a:solidFill>
                <a:latin typeface="Times New Roman"/>
                <a:ea typeface="Times New Roman"/>
                <a:cs typeface="Times New Roman"/>
                <a:sym typeface="Times New Roman"/>
              </a:rPr>
              <a:t>Diabetes Prediction (DIABETELLER) Minor Project Created by :</a:t>
            </a:r>
            <a:endParaRPr sz="20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150" b="1">
              <a:solidFill>
                <a:srgbClr val="000000"/>
              </a:solidFill>
              <a:latin typeface="Arial"/>
              <a:ea typeface="Arial"/>
              <a:cs typeface="Arial"/>
              <a:sym typeface="Arial"/>
            </a:endParaRPr>
          </a:p>
          <a:p>
            <a:pPr marL="0" lvl="0" indent="0" algn="l" rtl="0">
              <a:spcBef>
                <a:spcPts val="1200"/>
              </a:spcBef>
              <a:spcAft>
                <a:spcPts val="0"/>
              </a:spcAft>
              <a:buNone/>
            </a:pPr>
            <a:endParaRPr sz="1150" b="1">
              <a:solidFill>
                <a:srgbClr val="000000"/>
              </a:solidFill>
              <a:latin typeface="Arial"/>
              <a:ea typeface="Arial"/>
              <a:cs typeface="Arial"/>
              <a:sym typeface="Arial"/>
            </a:endParaRPr>
          </a:p>
          <a:p>
            <a:pPr marL="2743200" lvl="0" indent="457200" algn="l" rtl="0">
              <a:spcBef>
                <a:spcPts val="1200"/>
              </a:spcBef>
              <a:spcAft>
                <a:spcPts val="0"/>
              </a:spcAft>
              <a:buNone/>
            </a:pPr>
            <a:r>
              <a:rPr lang="en" sz="1450">
                <a:solidFill>
                  <a:srgbClr val="000000"/>
                </a:solidFill>
                <a:latin typeface="Comfortaa"/>
                <a:ea typeface="Comfortaa"/>
                <a:cs typeface="Comfortaa"/>
                <a:sym typeface="Comfortaa"/>
              </a:rPr>
              <a:t>Gumutch Mishra          </a:t>
            </a:r>
            <a:endParaRPr sz="1450">
              <a:solidFill>
                <a:srgbClr val="000000"/>
              </a:solidFill>
              <a:latin typeface="Comfortaa"/>
              <a:ea typeface="Comfortaa"/>
              <a:cs typeface="Comfortaa"/>
              <a:sym typeface="Comfortaa"/>
            </a:endParaRPr>
          </a:p>
          <a:p>
            <a:pPr marL="0" lvl="0" indent="0" algn="ctr" rtl="0">
              <a:spcBef>
                <a:spcPts val="1200"/>
              </a:spcBef>
              <a:spcAft>
                <a:spcPts val="0"/>
              </a:spcAft>
              <a:buNone/>
            </a:pPr>
            <a:r>
              <a:rPr lang="en" sz="1450">
                <a:solidFill>
                  <a:srgbClr val="000000"/>
                </a:solidFill>
                <a:latin typeface="Comfortaa"/>
                <a:ea typeface="Comfortaa"/>
                <a:cs typeface="Comfortaa"/>
                <a:sym typeface="Comfortaa"/>
              </a:rPr>
              <a:t>        Kunal Thite                  	           </a:t>
            </a:r>
            <a:endParaRPr sz="1450">
              <a:solidFill>
                <a:srgbClr val="000000"/>
              </a:solidFill>
              <a:latin typeface="Comfortaa"/>
              <a:ea typeface="Comfortaa"/>
              <a:cs typeface="Comfortaa"/>
              <a:sym typeface="Comfortaa"/>
            </a:endParaRPr>
          </a:p>
          <a:p>
            <a:pPr marL="2743200" marR="88900" lvl="0" indent="457200" algn="l" rtl="0">
              <a:lnSpc>
                <a:spcPct val="95000"/>
              </a:lnSpc>
              <a:spcBef>
                <a:spcPts val="1200"/>
              </a:spcBef>
              <a:spcAft>
                <a:spcPts val="0"/>
              </a:spcAft>
              <a:buNone/>
            </a:pPr>
            <a:r>
              <a:rPr lang="en" sz="1450">
                <a:solidFill>
                  <a:srgbClr val="000000"/>
                </a:solidFill>
                <a:latin typeface="Comfortaa"/>
                <a:ea typeface="Comfortaa"/>
                <a:cs typeface="Comfortaa"/>
                <a:sym typeface="Comfortaa"/>
              </a:rPr>
              <a:t>Harshit Prajapati     </a:t>
            </a:r>
            <a:endParaRPr sz="1450">
              <a:solidFill>
                <a:srgbClr val="000000"/>
              </a:solidFill>
              <a:latin typeface="Comfortaa"/>
              <a:ea typeface="Comfortaa"/>
              <a:cs typeface="Comfortaa"/>
              <a:sym typeface="Comfortaa"/>
            </a:endParaRPr>
          </a:p>
          <a:p>
            <a:pPr marL="0" marR="88900" lvl="0" indent="0" algn="ctr" rtl="0">
              <a:lnSpc>
                <a:spcPct val="95000"/>
              </a:lnSpc>
              <a:spcBef>
                <a:spcPts val="300"/>
              </a:spcBef>
              <a:spcAft>
                <a:spcPts val="0"/>
              </a:spcAft>
              <a:buNone/>
            </a:pPr>
            <a:r>
              <a:rPr lang="en" sz="1450">
                <a:solidFill>
                  <a:srgbClr val="000000"/>
                </a:solidFill>
                <a:latin typeface="Comfortaa"/>
                <a:ea typeface="Comfortaa"/>
                <a:cs typeface="Comfortaa"/>
                <a:sym typeface="Comfortaa"/>
              </a:rPr>
              <a:t>     		</a:t>
            </a:r>
            <a:endParaRPr sz="1450">
              <a:solidFill>
                <a:srgbClr val="000000"/>
              </a:solidFill>
              <a:latin typeface="Comfortaa"/>
              <a:ea typeface="Comfortaa"/>
              <a:cs typeface="Comfortaa"/>
              <a:sym typeface="Comfortaa"/>
            </a:endParaRPr>
          </a:p>
          <a:p>
            <a:pPr marL="2743200" marR="88900" lvl="0" indent="457200" algn="l" rtl="0">
              <a:lnSpc>
                <a:spcPct val="95000"/>
              </a:lnSpc>
              <a:spcBef>
                <a:spcPts val="300"/>
              </a:spcBef>
              <a:spcAft>
                <a:spcPts val="0"/>
              </a:spcAft>
              <a:buClr>
                <a:srgbClr val="000000"/>
              </a:buClr>
              <a:buSzPts val="275"/>
              <a:buFont typeface="Arial"/>
              <a:buNone/>
            </a:pPr>
            <a:r>
              <a:rPr lang="en" sz="1450">
                <a:solidFill>
                  <a:srgbClr val="000000"/>
                </a:solidFill>
                <a:latin typeface="Comfortaa"/>
                <a:ea typeface="Comfortaa"/>
                <a:cs typeface="Comfortaa"/>
                <a:sym typeface="Comfortaa"/>
              </a:rPr>
              <a:t>Tanish Rangnekar</a:t>
            </a:r>
            <a:endParaRPr sz="2300" b="1">
              <a:solidFill>
                <a:srgbClr val="000000"/>
              </a:solidFill>
              <a:latin typeface="Comfortaa"/>
              <a:ea typeface="Comfortaa"/>
              <a:cs typeface="Comfortaa"/>
              <a:sym typeface="Comfortaa"/>
            </a:endParaRPr>
          </a:p>
          <a:p>
            <a:pPr marL="0" lvl="0" indent="0" algn="l" rtl="0">
              <a:spcBef>
                <a:spcPts val="3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32500"/>
          </a:bodyPr>
          <a:lstStyle/>
          <a:p>
            <a:pPr marL="0" lvl="0" indent="0" algn="l" rtl="0">
              <a:spcBef>
                <a:spcPts val="0"/>
              </a:spcBef>
              <a:spcAft>
                <a:spcPts val="0"/>
              </a:spcAft>
              <a:buNone/>
            </a:pPr>
            <a:r>
              <a:rPr lang="en" sz="5215"/>
              <a:t>According to research work performed here, the Pima Indian diabetic database (PIDD) at the UCI Machine Learning Lab has been thoroughly tested using different data mining algorithms to predict their accuracy in diabetic status from a collection of individuals. Out of the total of 392 complete cases, they ended up with a 65.1% accuracy when trying to predict the non diabetic individuals. With the usage of ROSETTA software , a data mining predictive tool had been applied from the rough sets to PIDD. The accuracy of predicting diabetic status on the PIDD was an impressive 82.6% on the initial random sample, which exceeds the previously used machine learning algorithms that ranged from 66-81%.</a:t>
            </a:r>
            <a:endParaRPr sz="5215"/>
          </a:p>
          <a:p>
            <a:pPr marL="0" lvl="0" indent="0" algn="l" rtl="0">
              <a:spcBef>
                <a:spcPts val="1200"/>
              </a:spcBef>
              <a:spcAft>
                <a:spcPts val="1200"/>
              </a:spcAft>
              <a:buNone/>
            </a:pPr>
            <a:endParaRPr/>
          </a:p>
        </p:txBody>
      </p:sp>
      <p:pic>
        <p:nvPicPr>
          <p:cNvPr id="107" name="Google Shape;107;p16"/>
          <p:cNvPicPr preferRelativeResize="0"/>
          <p:nvPr/>
        </p:nvPicPr>
        <p:blipFill>
          <a:blip r:embed="rId3">
            <a:alphaModFix/>
          </a:blip>
          <a:stretch>
            <a:fillRect/>
          </a:stretch>
        </p:blipFill>
        <p:spPr>
          <a:xfrm>
            <a:off x="6841250" y="3626575"/>
            <a:ext cx="2130849" cy="131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Gaps Identified</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As we all know the drastic increase in the rate of people suffering from diabetes in the previous 15 years. Present trending human lifestyle is the main reason behind growth in diabetes which we can also see in various recent research.</a:t>
            </a:r>
            <a:endParaRPr sz="6200"/>
          </a:p>
          <a:p>
            <a:pPr marL="0" lvl="0" indent="0" algn="l" rtl="0">
              <a:spcBef>
                <a:spcPts val="1200"/>
              </a:spcBef>
              <a:spcAft>
                <a:spcPts val="0"/>
              </a:spcAft>
              <a:buNone/>
            </a:pPr>
            <a:r>
              <a:rPr lang="en" sz="6200"/>
              <a:t>Gaps that we found are:</a:t>
            </a:r>
            <a:endParaRPr sz="6200"/>
          </a:p>
          <a:p>
            <a:pPr marL="0" lvl="0" indent="0" algn="l" rtl="0">
              <a:spcBef>
                <a:spcPts val="1200"/>
              </a:spcBef>
              <a:spcAft>
                <a:spcPts val="0"/>
              </a:spcAft>
              <a:buNone/>
            </a:pPr>
            <a:r>
              <a:rPr lang="en" sz="6200"/>
              <a:t>1.	In various causes, false-negative type in which a patient in reality is already a diabetic patient but test results are showing that the person is not having diabetes. </a:t>
            </a:r>
            <a:endParaRPr sz="6200"/>
          </a:p>
          <a:p>
            <a:pPr marL="0" lvl="0" indent="0" algn="l" rtl="0">
              <a:spcBef>
                <a:spcPts val="1200"/>
              </a:spcBef>
              <a:spcAft>
                <a:spcPts val="0"/>
              </a:spcAft>
              <a:buNone/>
            </a:pPr>
            <a:r>
              <a:rPr lang="en" sz="6200"/>
              <a:t>2.	Second cause is false-positive type. Which is opposite of false-negative type.</a:t>
            </a:r>
            <a:endParaRPr sz="6200"/>
          </a:p>
          <a:p>
            <a:pPr marL="0" lvl="0" indent="0" algn="l" rtl="0">
              <a:spcBef>
                <a:spcPts val="1200"/>
              </a:spcBef>
              <a:spcAft>
                <a:spcPts val="0"/>
              </a:spcAft>
              <a:buNone/>
            </a:pPr>
            <a:r>
              <a:rPr lang="en" sz="6200"/>
              <a:t>3.	Unclassifiable type is that type of cause in which a system cannot diagnose a given case. Due to those errors in diagnosis may lead to unnecessary treatments or no treatments at all when required.</a:t>
            </a:r>
            <a:endParaRPr sz="62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Reason of Gaps:</a:t>
            </a:r>
            <a:endParaRPr/>
          </a:p>
        </p:txBody>
      </p:sp>
      <p:sp>
        <p:nvSpPr>
          <p:cNvPr id="119" name="Google Shape;119;p18"/>
          <p:cNvSpPr txBox="1">
            <a:spLocks noGrp="1"/>
          </p:cNvSpPr>
          <p:nvPr>
            <p:ph type="body" idx="1"/>
          </p:nvPr>
        </p:nvSpPr>
        <p:spPr>
          <a:xfrm>
            <a:off x="161025" y="11294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a:p>
          <a:p>
            <a:pPr marL="0" lvl="0" indent="0" algn="l" rtl="0">
              <a:spcBef>
                <a:spcPts val="1200"/>
              </a:spcBef>
              <a:spcAft>
                <a:spcPts val="0"/>
              </a:spcAft>
              <a:buNone/>
            </a:pPr>
            <a:endParaRPr sz="1900"/>
          </a:p>
          <a:p>
            <a:pPr marL="0" lvl="0" indent="0" algn="l" rtl="0">
              <a:spcBef>
                <a:spcPts val="1200"/>
              </a:spcBef>
              <a:spcAft>
                <a:spcPts val="0"/>
              </a:spcAft>
              <a:buNone/>
            </a:pPr>
            <a:r>
              <a:rPr lang="en" sz="1900"/>
              <a:t>1.	Lack of including lifestyle (diet plan, physical activity, Job profile and sleeping status) in data.</a:t>
            </a:r>
            <a:endParaRPr sz="1900"/>
          </a:p>
          <a:p>
            <a:pPr marL="0" lvl="0" indent="0" algn="l" rtl="0">
              <a:spcBef>
                <a:spcPts val="1200"/>
              </a:spcBef>
              <a:spcAft>
                <a:spcPts val="1200"/>
              </a:spcAft>
              <a:buNone/>
            </a:pPr>
            <a:r>
              <a:rPr lang="en" sz="1900"/>
              <a:t>2.	Lack of using few ML algorithms in model.</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Work</a:t>
            </a:r>
            <a:endParaRPr/>
          </a:p>
        </p:txBody>
      </p:sp>
      <p:sp>
        <p:nvSpPr>
          <p:cNvPr id="125" name="Google Shape;125;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350"/>
              <a:t>After looking various available models, we decided to develop a user-friendly GUI based Application which would be able to full fill all above mentioned Gaps.</a:t>
            </a:r>
            <a:endParaRPr sz="1350"/>
          </a:p>
          <a:p>
            <a:pPr marL="0" lvl="0" indent="0" algn="l" rtl="0">
              <a:lnSpc>
                <a:spcPct val="95000"/>
              </a:lnSpc>
              <a:spcBef>
                <a:spcPts val="1200"/>
              </a:spcBef>
              <a:spcAft>
                <a:spcPts val="0"/>
              </a:spcAft>
              <a:buSzPts val="275"/>
              <a:buNone/>
            </a:pPr>
            <a:r>
              <a:rPr lang="en" sz="1350"/>
              <a:t>Our Project has two phases: -</a:t>
            </a:r>
            <a:endParaRPr sz="1350"/>
          </a:p>
          <a:p>
            <a:pPr marL="0" lvl="0" indent="0" algn="l" rtl="0">
              <a:lnSpc>
                <a:spcPct val="95000"/>
              </a:lnSpc>
              <a:spcBef>
                <a:spcPts val="1200"/>
              </a:spcBef>
              <a:spcAft>
                <a:spcPts val="0"/>
              </a:spcAft>
              <a:buSzPts val="275"/>
              <a:buNone/>
            </a:pPr>
            <a:r>
              <a:rPr lang="en" sz="1350"/>
              <a:t>1.	 Model building part.</a:t>
            </a:r>
            <a:endParaRPr sz="1350"/>
          </a:p>
          <a:p>
            <a:pPr marL="0" lvl="0" indent="0" algn="l" rtl="0">
              <a:lnSpc>
                <a:spcPct val="95000"/>
              </a:lnSpc>
              <a:spcBef>
                <a:spcPts val="1200"/>
              </a:spcBef>
              <a:spcAft>
                <a:spcPts val="0"/>
              </a:spcAft>
              <a:buSzPts val="275"/>
              <a:buNone/>
            </a:pPr>
            <a:r>
              <a:rPr lang="en" sz="1350"/>
              <a:t>2.	User interface part.</a:t>
            </a:r>
            <a:endParaRPr sz="1350"/>
          </a:p>
          <a:p>
            <a:pPr marL="0" lvl="0" indent="0" algn="l" rtl="0">
              <a:lnSpc>
                <a:spcPct val="95000"/>
              </a:lnSpc>
              <a:spcBef>
                <a:spcPts val="1200"/>
              </a:spcBef>
              <a:spcAft>
                <a:spcPts val="0"/>
              </a:spcAft>
              <a:buSzPts val="275"/>
              <a:buNone/>
            </a:pPr>
            <a:r>
              <a:rPr lang="en" sz="1350"/>
              <a:t># Model building part---</a:t>
            </a:r>
            <a:endParaRPr sz="1350"/>
          </a:p>
          <a:p>
            <a:pPr marL="0" lvl="0" indent="0" algn="l" rtl="0">
              <a:lnSpc>
                <a:spcPct val="95000"/>
              </a:lnSpc>
              <a:spcBef>
                <a:spcPts val="1200"/>
              </a:spcBef>
              <a:spcAft>
                <a:spcPts val="0"/>
              </a:spcAft>
              <a:buSzPts val="275"/>
              <a:buNone/>
            </a:pPr>
            <a:r>
              <a:rPr lang="en" sz="1350"/>
              <a:t>we are supposed to make, will calculate the probabilities by using different Machine Learning Algorithms and taking the mean of all the values because each algorithm has its own set of Advantages and Disadvantages. So it is more definitive to take the mean of all such values so that chances of error will be reduced.</a:t>
            </a:r>
            <a:endParaRPr sz="1350"/>
          </a:p>
          <a:p>
            <a:pPr marL="0" lvl="0" indent="0" algn="l" rtl="0">
              <a:lnSpc>
                <a:spcPct val="95000"/>
              </a:lnSpc>
              <a:spcBef>
                <a:spcPts val="1200"/>
              </a:spcBef>
              <a:spcAft>
                <a:spcPts val="1200"/>
              </a:spcAft>
              <a:buSzPts val="275"/>
              <a:buNone/>
            </a:pPr>
            <a:endParaRPr sz="4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None/>
            </a:pPr>
            <a:endParaRPr sz="1350"/>
          </a:p>
          <a:p>
            <a:pPr marL="0" lvl="0" indent="0" algn="l" rtl="0">
              <a:lnSpc>
                <a:spcPct val="95000"/>
              </a:lnSpc>
              <a:spcBef>
                <a:spcPts val="1200"/>
              </a:spcBef>
              <a:spcAft>
                <a:spcPts val="0"/>
              </a:spcAft>
              <a:buClr>
                <a:srgbClr val="000000"/>
              </a:buClr>
              <a:buSzPts val="234"/>
              <a:buFont typeface="Arial"/>
              <a:buNone/>
            </a:pPr>
            <a:r>
              <a:rPr lang="en" sz="1350"/>
              <a:t>This model has five different modules. These modules include:</a:t>
            </a:r>
            <a:endParaRPr sz="1350"/>
          </a:p>
          <a:p>
            <a:pPr marL="0" lvl="0" indent="0" algn="l" rtl="0">
              <a:lnSpc>
                <a:spcPct val="95000"/>
              </a:lnSpc>
              <a:spcBef>
                <a:spcPts val="1200"/>
              </a:spcBef>
              <a:spcAft>
                <a:spcPts val="0"/>
              </a:spcAft>
              <a:buClr>
                <a:srgbClr val="000000"/>
              </a:buClr>
              <a:buSzPts val="234"/>
              <a:buFont typeface="Arial"/>
              <a:buNone/>
            </a:pPr>
            <a:r>
              <a:rPr lang="en" sz="1350"/>
              <a:t>i. Dataset Collection</a:t>
            </a:r>
            <a:endParaRPr sz="1350"/>
          </a:p>
          <a:p>
            <a:pPr marL="0" lvl="0" indent="0" algn="l" rtl="0">
              <a:lnSpc>
                <a:spcPct val="95000"/>
              </a:lnSpc>
              <a:spcBef>
                <a:spcPts val="1200"/>
              </a:spcBef>
              <a:spcAft>
                <a:spcPts val="0"/>
              </a:spcAft>
              <a:buClr>
                <a:srgbClr val="000000"/>
              </a:buClr>
              <a:buSzPts val="234"/>
              <a:buFont typeface="Arial"/>
              <a:buNone/>
            </a:pPr>
            <a:r>
              <a:rPr lang="en" sz="1350"/>
              <a:t>ii. Data Pre-processing</a:t>
            </a:r>
            <a:endParaRPr sz="1350"/>
          </a:p>
          <a:p>
            <a:pPr marL="0" lvl="0" indent="0" algn="l" rtl="0">
              <a:lnSpc>
                <a:spcPct val="95000"/>
              </a:lnSpc>
              <a:spcBef>
                <a:spcPts val="1200"/>
              </a:spcBef>
              <a:spcAft>
                <a:spcPts val="0"/>
              </a:spcAft>
              <a:buClr>
                <a:srgbClr val="000000"/>
              </a:buClr>
              <a:buSzPts val="234"/>
              <a:buFont typeface="Arial"/>
              <a:buNone/>
            </a:pPr>
            <a:r>
              <a:rPr lang="en" sz="1350"/>
              <a:t>iii. Clustering</a:t>
            </a:r>
            <a:endParaRPr sz="1350"/>
          </a:p>
          <a:p>
            <a:pPr marL="0" lvl="0" indent="0" algn="l" rtl="0">
              <a:lnSpc>
                <a:spcPct val="95000"/>
              </a:lnSpc>
              <a:spcBef>
                <a:spcPts val="1200"/>
              </a:spcBef>
              <a:spcAft>
                <a:spcPts val="0"/>
              </a:spcAft>
              <a:buClr>
                <a:srgbClr val="000000"/>
              </a:buClr>
              <a:buSzPts val="234"/>
              <a:buFont typeface="Arial"/>
              <a:buNone/>
            </a:pPr>
            <a:r>
              <a:rPr lang="en" sz="1350"/>
              <a:t>iv. Build Model</a:t>
            </a:r>
            <a:endParaRPr sz="1350"/>
          </a:p>
          <a:p>
            <a:pPr marL="0" lvl="0" indent="0" algn="l" rtl="0">
              <a:lnSpc>
                <a:spcPct val="95000"/>
              </a:lnSpc>
              <a:spcBef>
                <a:spcPts val="1200"/>
              </a:spcBef>
              <a:spcAft>
                <a:spcPts val="0"/>
              </a:spcAft>
              <a:buClr>
                <a:srgbClr val="000000"/>
              </a:buClr>
              <a:buSzPts val="234"/>
              <a:buFont typeface="Arial"/>
              <a:buNone/>
            </a:pPr>
            <a:r>
              <a:rPr lang="en" sz="1350"/>
              <a:t>v. Evaluation</a:t>
            </a:r>
            <a:endParaRPr sz="1350"/>
          </a:p>
          <a:p>
            <a:pPr marL="0" lvl="0" indent="0" algn="l" rtl="0">
              <a:lnSpc>
                <a:spcPct val="95000"/>
              </a:lnSpc>
              <a:spcBef>
                <a:spcPts val="1200"/>
              </a:spcBef>
              <a:spcAft>
                <a:spcPts val="0"/>
              </a:spcAft>
              <a:buClr>
                <a:srgbClr val="000000"/>
              </a:buClr>
              <a:buSzPts val="234"/>
              <a:buFont typeface="Arial"/>
              <a:buNone/>
            </a:pPr>
            <a:r>
              <a:rPr lang="en" sz="1350"/>
              <a:t> </a:t>
            </a:r>
            <a:endParaRPr sz="1350"/>
          </a:p>
          <a:p>
            <a:pPr marL="0" lvl="0" indent="0" algn="l" rtl="0">
              <a:lnSpc>
                <a:spcPct val="95000"/>
              </a:lnSpc>
              <a:spcBef>
                <a:spcPts val="1200"/>
              </a:spcBef>
              <a:spcAft>
                <a:spcPts val="0"/>
              </a:spcAft>
              <a:buNone/>
            </a:pPr>
            <a:r>
              <a:rPr lang="en" sz="1350"/>
              <a:t>After evaluating through each model, whose detailing will be given in the Methodology Section, we will figure out the </a:t>
            </a:r>
            <a:endParaRPr sz="1350"/>
          </a:p>
          <a:p>
            <a:pPr marL="0" lvl="0" indent="0" algn="l" rtl="0">
              <a:lnSpc>
                <a:spcPct val="95000"/>
              </a:lnSpc>
              <a:spcBef>
                <a:spcPts val="1200"/>
              </a:spcBef>
              <a:spcAft>
                <a:spcPts val="0"/>
              </a:spcAft>
              <a:buClr>
                <a:srgbClr val="000000"/>
              </a:buClr>
              <a:buSzPts val="234"/>
              <a:buFont typeface="Arial"/>
              <a:buNone/>
            </a:pPr>
            <a:r>
              <a:rPr lang="en" sz="1350"/>
              <a:t>Result and Conclusion, such that a person if diagnosed with diabetes can start treatment as soon as possible.</a:t>
            </a:r>
            <a:endParaRPr sz="1350"/>
          </a:p>
          <a:p>
            <a:pPr marL="0" lvl="0" indent="0" algn="l" rtl="0">
              <a:spcBef>
                <a:spcPts val="1200"/>
              </a:spcBef>
              <a:spcAft>
                <a:spcPts val="1200"/>
              </a:spcAft>
              <a:buNone/>
            </a:pPr>
            <a:endParaRPr/>
          </a:p>
        </p:txBody>
      </p:sp>
      <p:pic>
        <p:nvPicPr>
          <p:cNvPr id="131" name="Google Shape;131;p20"/>
          <p:cNvPicPr preferRelativeResize="0"/>
          <p:nvPr/>
        </p:nvPicPr>
        <p:blipFill>
          <a:blip r:embed="rId3">
            <a:alphaModFix/>
          </a:blip>
          <a:stretch>
            <a:fillRect/>
          </a:stretch>
        </p:blipFill>
        <p:spPr>
          <a:xfrm>
            <a:off x="2631075" y="-4"/>
            <a:ext cx="3275926" cy="138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a:t> USER INTERFACE:  </a:t>
            </a:r>
            <a:endParaRPr/>
          </a:p>
        </p:txBody>
      </p:sp>
      <p:sp>
        <p:nvSpPr>
          <p:cNvPr id="137" name="Google Shape;137;p21"/>
          <p:cNvSpPr txBox="1">
            <a:spLocks noGrp="1"/>
          </p:cNvSpPr>
          <p:nvPr>
            <p:ph type="body" idx="1"/>
          </p:nvPr>
        </p:nvSpPr>
        <p:spPr>
          <a:xfrm>
            <a:off x="251425" y="11193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000" dirty="0"/>
              <a:t>(A). In user interface user have to insert following data- </a:t>
            </a:r>
            <a:endParaRPr sz="5000" dirty="0"/>
          </a:p>
          <a:p>
            <a:pPr marL="0" lvl="0" indent="0" algn="l" rtl="0">
              <a:spcBef>
                <a:spcPts val="1200"/>
              </a:spcBef>
              <a:spcAft>
                <a:spcPts val="0"/>
              </a:spcAft>
              <a:buNone/>
            </a:pPr>
            <a:r>
              <a:rPr lang="en" sz="5000" dirty="0"/>
              <a:t>1. Gender							2. Num. of Pregnancies</a:t>
            </a:r>
            <a:endParaRPr sz="5000" dirty="0"/>
          </a:p>
          <a:p>
            <a:pPr marL="0" lvl="0" indent="0" algn="l" rtl="0">
              <a:spcBef>
                <a:spcPts val="1200"/>
              </a:spcBef>
              <a:spcAft>
                <a:spcPts val="0"/>
              </a:spcAft>
              <a:buNone/>
            </a:pPr>
            <a:r>
              <a:rPr lang="en" sz="5000" dirty="0"/>
              <a:t>3. Glucose level (FPG, PPBS, CGTT, RPT)				4. Blood Pressure</a:t>
            </a:r>
            <a:endParaRPr sz="5000" dirty="0"/>
          </a:p>
          <a:p>
            <a:pPr marL="0" lvl="0" indent="0" algn="l" rtl="0">
              <a:spcBef>
                <a:spcPts val="1200"/>
              </a:spcBef>
              <a:spcAft>
                <a:spcPts val="0"/>
              </a:spcAft>
              <a:buNone/>
            </a:pPr>
            <a:r>
              <a:rPr lang="en" sz="5000" dirty="0"/>
              <a:t>5. Skin Thickness						6. Weight</a:t>
            </a:r>
            <a:endParaRPr sz="5000" dirty="0"/>
          </a:p>
          <a:p>
            <a:pPr marL="0" lvl="0" indent="0" algn="l" rtl="0">
              <a:spcBef>
                <a:spcPts val="1200"/>
              </a:spcBef>
              <a:spcAft>
                <a:spcPts val="0"/>
              </a:spcAft>
              <a:buNone/>
            </a:pPr>
            <a:r>
              <a:rPr lang="en" sz="5000" dirty="0"/>
              <a:t>7. Height							8. Age</a:t>
            </a:r>
            <a:endParaRPr sz="5000" dirty="0"/>
          </a:p>
          <a:p>
            <a:pPr marL="0" lvl="0" indent="0" algn="l" rtl="0">
              <a:spcBef>
                <a:spcPts val="1200"/>
              </a:spcBef>
              <a:spcAft>
                <a:spcPts val="0"/>
              </a:spcAft>
              <a:buNone/>
            </a:pPr>
            <a:r>
              <a:rPr lang="en" sz="5000" dirty="0"/>
              <a:t>9. Race							10. Diabetic Pedigree</a:t>
            </a:r>
            <a:endParaRPr sz="5000" dirty="0"/>
          </a:p>
          <a:p>
            <a:pPr marL="0" lvl="0" indent="0" algn="l" rtl="0">
              <a:spcBef>
                <a:spcPts val="1200"/>
              </a:spcBef>
              <a:spcAft>
                <a:spcPts val="0"/>
              </a:spcAft>
              <a:buNone/>
            </a:pPr>
            <a:r>
              <a:rPr lang="en" sz="5000" dirty="0"/>
              <a:t>11. Diet Habit						12. Physical Activity</a:t>
            </a:r>
            <a:endParaRPr sz="5000" dirty="0"/>
          </a:p>
          <a:p>
            <a:pPr marL="0" lvl="0" indent="0" algn="l" rtl="0">
              <a:spcBef>
                <a:spcPts val="1200"/>
              </a:spcBef>
              <a:spcAft>
                <a:spcPts val="0"/>
              </a:spcAft>
              <a:buNone/>
            </a:pPr>
            <a:r>
              <a:rPr lang="en" sz="5000" dirty="0"/>
              <a:t>13. Job Profile						14. Sleeping habit</a:t>
            </a:r>
            <a:endParaRPr sz="5000" dirty="0"/>
          </a:p>
          <a:p>
            <a:pPr marL="0" lvl="0" indent="0" algn="l" rtl="0">
              <a:spcBef>
                <a:spcPts val="1200"/>
              </a:spcBef>
              <a:spcAft>
                <a:spcPts val="0"/>
              </a:spcAft>
              <a:buNone/>
            </a:pPr>
            <a:r>
              <a:rPr lang="en" sz="5000" dirty="0"/>
              <a:t>(B). Output-</a:t>
            </a:r>
            <a:endParaRPr sz="5000" dirty="0"/>
          </a:p>
          <a:p>
            <a:pPr marL="0" lvl="0" indent="0" algn="l" rtl="0">
              <a:spcBef>
                <a:spcPts val="1200"/>
              </a:spcBef>
              <a:spcAft>
                <a:spcPts val="0"/>
              </a:spcAft>
              <a:buNone/>
            </a:pPr>
            <a:r>
              <a:rPr lang="en" sz="5000" dirty="0"/>
              <a:t> Diabetic-&gt; if yes, what we have to change in lifestyle to decrease it somewhat.</a:t>
            </a:r>
            <a:endParaRPr sz="5000" dirty="0"/>
          </a:p>
          <a:p>
            <a:pPr marL="0" lvl="0" indent="0" algn="l" rtl="0">
              <a:spcBef>
                <a:spcPts val="1200"/>
              </a:spcBef>
              <a:spcAft>
                <a:spcPts val="0"/>
              </a:spcAft>
              <a:buNone/>
            </a:pPr>
            <a:r>
              <a:rPr lang="en" sz="5000" dirty="0"/>
              <a:t>	        if no, what is future risk and how can be reduce its chances.</a:t>
            </a:r>
            <a:endParaRPr sz="5000"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3346</Words>
  <Application>Microsoft Office PowerPoint</Application>
  <PresentationFormat>On-screen Show (16:9)</PresentationFormat>
  <Paragraphs>180</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Comfortaa</vt:lpstr>
      <vt:lpstr>Roboto</vt:lpstr>
      <vt:lpstr>Times New Roman</vt:lpstr>
      <vt:lpstr>Arial</vt:lpstr>
      <vt:lpstr>Geometric</vt:lpstr>
      <vt:lpstr>Diabetes Prediction (DIABETELLER) Minor Project Report </vt:lpstr>
      <vt:lpstr>Content</vt:lpstr>
      <vt:lpstr>Introduction</vt:lpstr>
      <vt:lpstr>Related Work:</vt:lpstr>
      <vt:lpstr>Gaps Identified</vt:lpstr>
      <vt:lpstr>Reason of Gaps:</vt:lpstr>
      <vt:lpstr>Proposed Work</vt:lpstr>
      <vt:lpstr>PowerPoint Presentation</vt:lpstr>
      <vt:lpstr> USER INTERFACE:  </vt:lpstr>
      <vt:lpstr>Methodology: </vt:lpstr>
      <vt:lpstr>Dataset Collection: </vt:lpstr>
      <vt:lpstr>Data Pre-processing:</vt:lpstr>
      <vt:lpstr>Clustering</vt:lpstr>
      <vt:lpstr>Algorithm</vt:lpstr>
      <vt:lpstr>Model Building:</vt:lpstr>
      <vt:lpstr>MACHINE LEARNING ALGORITHMS TESTED 1) K Nearest Neighbour Algorithm (KNN):  </vt:lpstr>
      <vt:lpstr>2) Decision Tree Classifier (DTC): </vt:lpstr>
      <vt:lpstr>3) Gausssian Naïve Bayes (Gaussian NB): </vt:lpstr>
      <vt:lpstr>4) Linear Discriminant Analysis (LDA): </vt:lpstr>
      <vt:lpstr>5) Support Vector Machine (SVC): </vt:lpstr>
      <vt:lpstr>6) Linear SVC: </vt:lpstr>
      <vt:lpstr>7) Adaboost: </vt:lpstr>
      <vt:lpstr>8)    Random Forest Classifier:</vt:lpstr>
      <vt:lpstr>9)    Perceptron:</vt:lpstr>
      <vt:lpstr>10)   Extra Tree Classifier: </vt:lpstr>
      <vt:lpstr>11)  Bagging:</vt:lpstr>
      <vt:lpstr>12)  Logistic regression:</vt:lpstr>
      <vt:lpstr>13) Gradient Boost Classifier: </vt:lpstr>
      <vt:lpstr>Evaluation: </vt:lpstr>
      <vt:lpstr>Classification Accuracy: </vt:lpstr>
      <vt:lpstr>F1 Score: </vt:lpstr>
      <vt:lpstr>Recall: </vt:lpstr>
      <vt:lpstr>Results: </vt:lpstr>
      <vt:lpstr>Conclusion</vt:lpstr>
      <vt:lpstr>REFERENCES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(DIABETELLER) Minor Project Report </dc:title>
  <cp:lastModifiedBy>Laksh Rangnekar (00003085959)</cp:lastModifiedBy>
  <cp:revision>2</cp:revision>
  <dcterms:modified xsi:type="dcterms:W3CDTF">2021-11-12T09:54:12Z</dcterms:modified>
</cp:coreProperties>
</file>