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577" y="427735"/>
            <a:ext cx="339369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798065"/>
            <a:ext cx="6673850" cy="2533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173" y="3130423"/>
            <a:ext cx="3759835" cy="886460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01420" marR="5080" indent="-1189355">
              <a:lnSpc>
                <a:spcPct val="101800"/>
              </a:lnSpc>
              <a:spcBef>
                <a:spcPts val="35"/>
              </a:spcBef>
            </a:pPr>
            <a:r>
              <a:rPr dirty="0" u="none" spc="-5" b="0">
                <a:latin typeface="Carlito"/>
                <a:cs typeface="Carlito"/>
              </a:rPr>
              <a:t>SOFTWARE</a:t>
            </a:r>
            <a:r>
              <a:rPr dirty="0" u="none" spc="-55" b="0">
                <a:latin typeface="Carlito"/>
                <a:cs typeface="Carlito"/>
              </a:rPr>
              <a:t> </a:t>
            </a:r>
            <a:r>
              <a:rPr dirty="0" u="none" spc="-5" b="0">
                <a:latin typeface="Carlito"/>
                <a:cs typeface="Carlito"/>
              </a:rPr>
              <a:t>ENGINEERING  CSE-3001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8901" y="4154551"/>
            <a:ext cx="4299585" cy="175387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ctr" marL="904240" marR="893444" indent="-635">
              <a:lnSpc>
                <a:spcPct val="101400"/>
              </a:lnSpc>
              <a:spcBef>
                <a:spcPts val="45"/>
              </a:spcBef>
            </a:pPr>
            <a:r>
              <a:rPr dirty="0" sz="2800" spc="-5">
                <a:latin typeface="Carlito"/>
                <a:cs typeface="Carlito"/>
              </a:rPr>
              <a:t>J-COMPONENT  PROJECT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REPORT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2800" spc="-10">
                <a:latin typeface="Carlito"/>
                <a:cs typeface="Carlito"/>
              </a:rPr>
              <a:t>TOPIC:Risk </a:t>
            </a:r>
            <a:r>
              <a:rPr dirty="0" sz="2800" spc="-5">
                <a:latin typeface="Carlito"/>
                <a:cs typeface="Carlito"/>
              </a:rPr>
              <a:t>Management</a:t>
            </a:r>
            <a:r>
              <a:rPr dirty="0" sz="280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Tool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386" y="6759701"/>
            <a:ext cx="3514725" cy="1641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1730">
              <a:lnSpc>
                <a:spcPct val="100000"/>
              </a:lnSpc>
              <a:spcBef>
                <a:spcPts val="95"/>
              </a:spcBef>
              <a:tabLst>
                <a:tab pos="3035935" algn="l"/>
              </a:tabLst>
            </a:pPr>
            <a:r>
              <a:rPr dirty="0" sz="2800" spc="-5">
                <a:latin typeface="Carlito"/>
                <a:cs typeface="Carlito"/>
              </a:rPr>
              <a:t>SUBMITTED	BY:</a:t>
            </a:r>
            <a:endParaRPr sz="2800">
              <a:latin typeface="Carlito"/>
              <a:cs typeface="Carlito"/>
            </a:endParaRPr>
          </a:p>
          <a:p>
            <a:pPr marL="405765" marR="5715" indent="28575">
              <a:lnSpc>
                <a:spcPts val="2300"/>
              </a:lnSpc>
              <a:spcBef>
                <a:spcPts val="229"/>
              </a:spcBef>
            </a:pPr>
            <a:r>
              <a:rPr dirty="0" sz="2000">
                <a:latin typeface="Arial"/>
                <a:cs typeface="Arial"/>
              </a:rPr>
              <a:t>Gunik Luthra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(19BCE2285)  </a:t>
            </a:r>
            <a:r>
              <a:rPr dirty="0" sz="2000">
                <a:latin typeface="Arial"/>
                <a:cs typeface="Arial"/>
              </a:rPr>
              <a:t>Anshul </a:t>
            </a:r>
            <a:r>
              <a:rPr dirty="0" sz="2000" spc="-5">
                <a:latin typeface="Arial"/>
                <a:cs typeface="Arial"/>
              </a:rPr>
              <a:t>Anand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(19BCI0065)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95"/>
              </a:lnSpc>
            </a:pPr>
            <a:r>
              <a:rPr dirty="0" sz="2000">
                <a:latin typeface="Arial"/>
                <a:cs typeface="Arial"/>
              </a:rPr>
              <a:t>K Sam Sathya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Narayanan</a:t>
            </a:r>
            <a:endParaRPr sz="2000">
              <a:latin typeface="Arial"/>
              <a:cs typeface="Arial"/>
            </a:endParaRPr>
          </a:p>
          <a:p>
            <a:pPr marL="2059939">
              <a:lnSpc>
                <a:spcPts val="2345"/>
              </a:lnSpc>
            </a:pPr>
            <a:r>
              <a:rPr dirty="0" sz="2000">
                <a:latin typeface="Arial"/>
                <a:cs typeface="Arial"/>
              </a:rPr>
              <a:t>(19</a:t>
            </a:r>
            <a:r>
              <a:rPr dirty="0" sz="2000" spc="-1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CI0233)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3042" y="1090274"/>
            <a:ext cx="4581930" cy="1113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64665"/>
            <a:ext cx="54292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pc="-5"/>
              <a:t>2.2 WORK BREAKDOWN</a:t>
            </a:r>
            <a:r>
              <a:rPr dirty="0" u="none" spc="-30"/>
              <a:t> </a:t>
            </a:r>
            <a:r>
              <a:rPr dirty="0" u="none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5694045"/>
            <a:ext cx="30657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rlito"/>
                <a:cs typeface="Carlito"/>
              </a:rPr>
              <a:t>2.3 PROCESS</a:t>
            </a:r>
            <a:r>
              <a:rPr dirty="0" sz="2800" spc="-65" b="1">
                <a:latin typeface="Carlito"/>
                <a:cs typeface="Carlito"/>
              </a:rPr>
              <a:t> </a:t>
            </a:r>
            <a:r>
              <a:rPr dirty="0" sz="2800" spc="-10" b="1">
                <a:latin typeface="Carlito"/>
                <a:cs typeface="Carlito"/>
              </a:rPr>
              <a:t>MODEL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568820"/>
            <a:ext cx="6666865" cy="85788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1699"/>
              </a:lnSpc>
              <a:spcBef>
                <a:spcPts val="60"/>
              </a:spcBef>
            </a:pPr>
            <a:r>
              <a:rPr dirty="0" sz="1800" spc="-5">
                <a:latin typeface="Carlito"/>
                <a:cs typeface="Carlito"/>
              </a:rPr>
              <a:t>We </a:t>
            </a:r>
            <a:r>
              <a:rPr dirty="0" sz="180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using </a:t>
            </a:r>
            <a:r>
              <a:rPr dirty="0" sz="1800" spc="-1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WaterFall </a:t>
            </a:r>
            <a:r>
              <a:rPr dirty="0" sz="1800">
                <a:latin typeface="Carlito"/>
                <a:cs typeface="Carlito"/>
              </a:rPr>
              <a:t>model </a:t>
            </a:r>
            <a:r>
              <a:rPr dirty="0" sz="1800" spc="-5">
                <a:latin typeface="Carlito"/>
                <a:cs typeface="Carlito"/>
              </a:rPr>
              <a:t>for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project </a:t>
            </a:r>
            <a:r>
              <a:rPr dirty="0" sz="1800" spc="-5">
                <a:latin typeface="Carlito"/>
                <a:cs typeface="Carlito"/>
              </a:rPr>
              <a:t>because </a:t>
            </a:r>
            <a:r>
              <a:rPr dirty="0" sz="1800" spc="-10">
                <a:latin typeface="Carlito"/>
                <a:cs typeface="Carlito"/>
              </a:rPr>
              <a:t>all </a:t>
            </a:r>
            <a:r>
              <a:rPr dirty="0" sz="1800">
                <a:latin typeface="Carlito"/>
                <a:cs typeface="Carlito"/>
              </a:rPr>
              <a:t>the  requirements </a:t>
            </a:r>
            <a:r>
              <a:rPr dirty="0" sz="1800" spc="-5">
                <a:latin typeface="Carlito"/>
                <a:cs typeface="Carlito"/>
              </a:rPr>
              <a:t>for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project </a:t>
            </a:r>
            <a:r>
              <a:rPr dirty="0" sz="180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understood.It is difficult </a:t>
            </a:r>
            <a:r>
              <a:rPr dirty="0" sz="1800">
                <a:latin typeface="Carlito"/>
                <a:cs typeface="Carlito"/>
              </a:rPr>
              <a:t>to run  </a:t>
            </a:r>
            <a:r>
              <a:rPr dirty="0" sz="1800" spc="-5">
                <a:latin typeface="Carlito"/>
                <a:cs typeface="Carlito"/>
              </a:rPr>
              <a:t>processes in parallel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no daily updates </a:t>
            </a:r>
            <a:r>
              <a:rPr dirty="0" sz="1800">
                <a:latin typeface="Carlito"/>
                <a:cs typeface="Carlito"/>
              </a:rPr>
              <a:t>are needed.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162555"/>
            <a:ext cx="6475095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0811" y="438911"/>
          <a:ext cx="6764020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380"/>
                <a:gridCol w="2820035"/>
                <a:gridCol w="1147445"/>
              </a:tblGrid>
              <a:tr h="7767574">
                <a:tc gridSpan="3"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dirty="0" u="heavy" sz="28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TECHNICAL</a:t>
                      </a:r>
                      <a:r>
                        <a:rPr dirty="0" u="heavy" sz="2800" spc="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SPECIFICATIONS</a:t>
                      </a:r>
                      <a:endParaRPr sz="2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53340" marR="3978275">
                        <a:lnSpc>
                          <a:spcPct val="143200"/>
                        </a:lnSpc>
                      </a:pPr>
                      <a:r>
                        <a:rPr dirty="0" sz="2400" spc="-5" b="1" i="1">
                          <a:latin typeface="Carlito"/>
                          <a:cs typeface="Carlito"/>
                        </a:rPr>
                        <a:t>3.1 </a:t>
                      </a:r>
                      <a:r>
                        <a:rPr dirty="0" sz="2600" b="1">
                          <a:latin typeface="Carlito"/>
                          <a:cs typeface="Carlito"/>
                        </a:rPr>
                        <a:t>System</a:t>
                      </a:r>
                      <a:r>
                        <a:rPr dirty="0" sz="2600" spc="-7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5" b="1">
                          <a:latin typeface="Carlito"/>
                          <a:cs typeface="Carlito"/>
                        </a:rPr>
                        <a:t>Features  </a:t>
                      </a:r>
                      <a:r>
                        <a:rPr dirty="0" sz="2200" spc="-5" b="1">
                          <a:latin typeface="Carlito"/>
                          <a:cs typeface="Carlito"/>
                        </a:rPr>
                        <a:t>3.1.1Login  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3.1.1.1Introduction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just" marL="53340" marR="48895">
                        <a:lnSpc>
                          <a:spcPct val="101899"/>
                        </a:lnSpc>
                        <a:spcBef>
                          <a:spcPts val="143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The risk management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software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shall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allow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user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login into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 server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which will provide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instructions for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risk management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and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allow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them to login into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the page using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their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mail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id and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password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just" lvl="3" marL="822960" indent="-770255">
                        <a:lnSpc>
                          <a:spcPct val="100000"/>
                        </a:lnSpc>
                        <a:buSzPct val="95454"/>
                        <a:buAutoNum type="arabicPeriod" startAt="2"/>
                        <a:tabLst>
                          <a:tab pos="823594" algn="l"/>
                        </a:tabLst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Functional Requirements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800" spc="-5" i="1">
                          <a:latin typeface="Carlito"/>
                          <a:cs typeface="Carlito"/>
                        </a:rPr>
                        <a:t>Purpose: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creating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new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account or login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into an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existing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one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800" i="1">
                          <a:latin typeface="Carlito"/>
                          <a:cs typeface="Carlito"/>
                        </a:rPr>
                        <a:t>Input: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Name, mail id,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contact,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password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800" spc="-5" i="1">
                          <a:latin typeface="Carlito"/>
                          <a:cs typeface="Carlito"/>
                        </a:rPr>
                        <a:t>Processing: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new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entry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will be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made in the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database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 marR="219710">
                        <a:lnSpc>
                          <a:spcPct val="101699"/>
                        </a:lnSpc>
                      </a:pPr>
                      <a:r>
                        <a:rPr dirty="0" sz="1800" spc="-10" i="1">
                          <a:latin typeface="Carlito"/>
                          <a:cs typeface="Carlito"/>
                        </a:rPr>
                        <a:t>Output: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account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will be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created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user will be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logged into the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created account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and then they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can access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project or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edit them.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lvl="3" marL="753110" indent="-700405">
                        <a:lnSpc>
                          <a:spcPct val="100000"/>
                        </a:lnSpc>
                        <a:buSzPct val="95000"/>
                        <a:buAutoNum type="arabicPeriod" startAt="3"/>
                        <a:tabLst>
                          <a:tab pos="753745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Stimulus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Response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A)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user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wants 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create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 account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User 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System 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(1) clicks on create a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new</a:t>
                      </a:r>
                      <a:r>
                        <a:rPr dirty="0" sz="1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account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(2) form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asking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the details of the</a:t>
                      </a:r>
                      <a:r>
                        <a:rPr dirty="0" sz="1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user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marL="53340" marR="328930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(3)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all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fields are filled in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by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the user and signup  button is</a:t>
                      </a:r>
                      <a:r>
                        <a:rPr dirty="0" sz="10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clicked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95250">
                        <a:lnSpc>
                          <a:spcPts val="121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(4) system updates the database regarding the new  creation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(5) user is redirected to the login</a:t>
                      </a:r>
                      <a:r>
                        <a:rPr dirty="0" sz="10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page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635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0811" y="438911"/>
          <a:ext cx="6764020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730"/>
                <a:gridCol w="2803524"/>
                <a:gridCol w="1158240"/>
              </a:tblGrid>
              <a:tr h="452627">
                <a:tc gridSpan="3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B)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User wants 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login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existing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account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798">
                <a:tc>
                  <a:txBody>
                    <a:bodyPr/>
                    <a:lstStyle/>
                    <a:p>
                      <a:pPr marL="5334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User 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System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(1) click on login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(2) form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asking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about the login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details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019">
                <a:tc>
                  <a:txBody>
                    <a:bodyPr/>
                    <a:lstStyle/>
                    <a:p>
                      <a:pPr marL="53340">
                        <a:lnSpc>
                          <a:spcPts val="116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(3)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all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fields regarding the login details are</a:t>
                      </a:r>
                      <a:r>
                        <a:rPr dirty="0" sz="10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filled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422275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(4) system takes the account to the allocated  database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(5) user is redirected to the home</a:t>
                      </a:r>
                      <a:r>
                        <a:rPr dirty="0" sz="1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page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818124">
                <a:tc gridSpan="3">
                  <a:txBody>
                    <a:bodyPr/>
                    <a:lstStyle/>
                    <a:p>
                      <a:pPr lvl="2" marL="733425" indent="-680720">
                        <a:lnSpc>
                          <a:spcPct val="100000"/>
                        </a:lnSpc>
                        <a:spcBef>
                          <a:spcPts val="2320"/>
                        </a:spcBef>
                        <a:buSzPct val="96153"/>
                        <a:buAutoNum type="arabicPeriod" startAt="2"/>
                        <a:tabLst>
                          <a:tab pos="734060" algn="l"/>
                        </a:tabLst>
                      </a:pPr>
                      <a:r>
                        <a:rPr dirty="0" sz="2600" spc="-5" b="1">
                          <a:latin typeface="Carlito"/>
                          <a:cs typeface="Carlito"/>
                        </a:rPr>
                        <a:t>Locating project</a:t>
                      </a:r>
                      <a:endParaRPr sz="2600">
                        <a:latin typeface="Carlito"/>
                        <a:cs typeface="Carlito"/>
                      </a:endParaRPr>
                    </a:p>
                    <a:p>
                      <a:pPr lvl="3" marL="822960" indent="-770255">
                        <a:lnSpc>
                          <a:spcPct val="100000"/>
                        </a:lnSpc>
                        <a:spcBef>
                          <a:spcPts val="1230"/>
                        </a:spcBef>
                        <a:buSzPct val="95454"/>
                        <a:buAutoNum type="arabicPeriod"/>
                        <a:tabLst>
                          <a:tab pos="823594" algn="l"/>
                        </a:tabLst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Introduction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340" marR="323850">
                        <a:lnSpc>
                          <a:spcPct val="101699"/>
                        </a:lnSpc>
                        <a:spcBef>
                          <a:spcPts val="14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The software will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take u to 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locating page where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u have 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type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in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specific fields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find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particular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projects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lvl="3" marL="822960" indent="-770255">
                        <a:lnSpc>
                          <a:spcPct val="100000"/>
                        </a:lnSpc>
                        <a:buSzPct val="95454"/>
                        <a:buAutoNum type="arabicPeriod" startAt="2"/>
                        <a:tabLst>
                          <a:tab pos="823594" algn="l"/>
                        </a:tabLst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Functional Requirements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Purpose: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for locating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specific project in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database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Input: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Project Id, Project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 marR="313055">
                        <a:lnSpc>
                          <a:spcPct val="101699"/>
                        </a:lnSpc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Processing: will be able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traverse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around 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database for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finding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project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Output: will be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taken to 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particular project requested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for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lvl="3" marL="822960" indent="-770255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454"/>
                        <a:buAutoNum type="arabicPeriod" startAt="3"/>
                        <a:tabLst>
                          <a:tab pos="823594" algn="l"/>
                        </a:tabLst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Stimulus</a:t>
                      </a:r>
                      <a:r>
                        <a:rPr dirty="0" sz="2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Response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4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User 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System 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(1) enter project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id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(2) enter project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name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(3) enter project description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398145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(4) will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redirected to the particular project  requested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by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the user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(5) the particular project page pops</a:t>
                      </a:r>
                      <a:r>
                        <a:rPr dirty="0" sz="10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up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9108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0811" y="438911"/>
          <a:ext cx="6764020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795"/>
                <a:gridCol w="2801620"/>
                <a:gridCol w="1147444"/>
              </a:tblGrid>
              <a:tr h="5956681">
                <a:tc gridSpan="3">
                  <a:txBody>
                    <a:bodyPr/>
                    <a:lstStyle/>
                    <a:p>
                      <a:pPr lvl="2" marL="733425" indent="-680720">
                        <a:lnSpc>
                          <a:spcPts val="3110"/>
                        </a:lnSpc>
                        <a:buSzPct val="96153"/>
                        <a:buAutoNum type="arabicPeriod" startAt="3"/>
                        <a:tabLst>
                          <a:tab pos="734060" algn="l"/>
                        </a:tabLst>
                      </a:pPr>
                      <a:r>
                        <a:rPr dirty="0" sz="2600" spc="-5" b="1">
                          <a:latin typeface="Carlito"/>
                          <a:cs typeface="Carlito"/>
                        </a:rPr>
                        <a:t>Creating </a:t>
                      </a:r>
                      <a:r>
                        <a:rPr dirty="0" sz="2600" b="1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2600" spc="-5" b="1">
                          <a:latin typeface="Carlito"/>
                          <a:cs typeface="Carlito"/>
                        </a:rPr>
                        <a:t>deleting the</a:t>
                      </a:r>
                      <a:r>
                        <a:rPr dirty="0" sz="2600" spc="-1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5" b="1">
                          <a:latin typeface="Carlito"/>
                          <a:cs typeface="Carlito"/>
                        </a:rPr>
                        <a:t>project</a:t>
                      </a:r>
                      <a:endParaRPr sz="2600">
                        <a:latin typeface="Carlito"/>
                        <a:cs typeface="Carlito"/>
                      </a:endParaRPr>
                    </a:p>
                    <a:p>
                      <a:pPr lvl="3" marL="822960" indent="-770255">
                        <a:lnSpc>
                          <a:spcPct val="100000"/>
                        </a:lnSpc>
                        <a:spcBef>
                          <a:spcPts val="1230"/>
                        </a:spcBef>
                        <a:buSzPct val="95454"/>
                        <a:buAutoNum type="arabicPeriod"/>
                        <a:tabLst>
                          <a:tab pos="823594" algn="l"/>
                        </a:tabLst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Introduction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340" marR="523875">
                        <a:lnSpc>
                          <a:spcPct val="101699"/>
                        </a:lnSpc>
                        <a:spcBef>
                          <a:spcPts val="144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This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feature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allows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user 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create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particular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project or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allows  them to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edit it or delete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it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lvl="3" marL="822960" indent="-770255">
                        <a:lnSpc>
                          <a:spcPct val="100000"/>
                        </a:lnSpc>
                        <a:buSzPct val="95454"/>
                        <a:buAutoNum type="arabicPeriod" startAt="2"/>
                        <a:tabLst>
                          <a:tab pos="823594" algn="l"/>
                        </a:tabLst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Functional Requirements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1800" spc="-5" i="1">
                          <a:latin typeface="Carlito"/>
                          <a:cs typeface="Carlito"/>
                        </a:rPr>
                        <a:t>Purpose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: for creation or deletion of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project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800" i="1">
                          <a:latin typeface="Carlito"/>
                          <a:cs typeface="Carlito"/>
                        </a:rPr>
                        <a:t>Input: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name, description,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id,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risk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register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 marR="333375">
                        <a:lnSpc>
                          <a:spcPct val="101699"/>
                        </a:lnSpc>
                      </a:pPr>
                      <a:r>
                        <a:rPr dirty="0" sz="1800" spc="-5" i="1">
                          <a:latin typeface="Carlito"/>
                          <a:cs typeface="Carlito"/>
                        </a:rPr>
                        <a:t>Processing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: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If project requires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some editing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system will do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it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or it  will create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new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 project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800" spc="-10" i="1">
                          <a:latin typeface="Carlito"/>
                          <a:cs typeface="Carlito"/>
                        </a:rPr>
                        <a:t>Output: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new project is created or edited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and is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now available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use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lvl="3" marL="822960" indent="-770255">
                        <a:lnSpc>
                          <a:spcPct val="100000"/>
                        </a:lnSpc>
                        <a:buSzPct val="95454"/>
                        <a:buAutoNum type="arabicPeriod" startAt="3"/>
                        <a:tabLst>
                          <a:tab pos="823594" algn="l"/>
                        </a:tabLst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Stimulus</a:t>
                      </a:r>
                      <a:r>
                        <a:rPr dirty="0" sz="2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Response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A)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Reply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Stamped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Email (with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stamp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logged for Return Use.)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User 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System Actions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3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(1) type the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name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(2) type the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description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3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(3) type the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id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5334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(4)type the risk register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(5) Compose/Edit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Email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(6) Initiate the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save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53035">
                        <a:lnSpc>
                          <a:spcPts val="121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(7) the project gets registered and will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saved in  the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database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066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9288" y="438911"/>
          <a:ext cx="6765290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/>
                <a:gridCol w="3058794"/>
                <a:gridCol w="649604"/>
              </a:tblGrid>
              <a:tr h="1932686">
                <a:tc gridSpan="3">
                  <a:txBody>
                    <a:bodyPr/>
                    <a:lstStyle/>
                    <a:p>
                      <a:pPr marL="53340">
                        <a:lnSpc>
                          <a:spcPts val="3110"/>
                        </a:lnSpc>
                      </a:pPr>
                      <a:r>
                        <a:rPr dirty="0" sz="2600" spc="-5" b="1" i="1">
                          <a:latin typeface="Carlito"/>
                          <a:cs typeface="Carlito"/>
                        </a:rPr>
                        <a:t>3.2Performance</a:t>
                      </a:r>
                      <a:r>
                        <a:rPr dirty="0" sz="2600" spc="-10" b="1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5" b="1" i="1">
                          <a:latin typeface="Carlito"/>
                          <a:cs typeface="Carlito"/>
                        </a:rPr>
                        <a:t>Requirements</a:t>
                      </a:r>
                      <a:endParaRPr sz="2600">
                        <a:latin typeface="Carlito"/>
                        <a:cs typeface="Carlito"/>
                      </a:endParaRPr>
                    </a:p>
                    <a:p>
                      <a:pPr marL="53340" marR="984250">
                        <a:lnSpc>
                          <a:spcPct val="101899"/>
                        </a:lnSpc>
                        <a:spcBef>
                          <a:spcPts val="1590"/>
                        </a:spcBef>
                      </a:pPr>
                      <a:r>
                        <a:rPr dirty="0" sz="1600" spc="-5">
                          <a:latin typeface="Carlito"/>
                          <a:cs typeface="Carlito"/>
                        </a:rPr>
                        <a:t>The following tables list the performance requirements of the for </a:t>
                      </a:r>
                      <a:r>
                        <a:rPr dirty="0" sz="1600" spc="-10">
                          <a:latin typeface="Carlito"/>
                          <a:cs typeface="Carlito"/>
                        </a:rPr>
                        <a:t>risk  </a:t>
                      </a:r>
                      <a:r>
                        <a:rPr dirty="0" sz="1600" spc="-5">
                          <a:latin typeface="Carlito"/>
                          <a:cs typeface="Carlito"/>
                        </a:rPr>
                        <a:t>management</a:t>
                      </a:r>
                      <a:r>
                        <a:rPr dirty="0" sz="16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600" spc="-5">
                          <a:latin typeface="Carlito"/>
                          <a:cs typeface="Carlito"/>
                        </a:rPr>
                        <a:t>software.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Table of Performance Requirements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547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Performance Requirement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95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Description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Database storage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capacity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95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database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storage capacity for the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projects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2275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Software Runtime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Errors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3670">
                        <a:lnSpc>
                          <a:spcPts val="1210"/>
                        </a:lnSpc>
                        <a:spcBef>
                          <a:spcPts val="30"/>
                        </a:spcBef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risk management software will handle the runtime  errors consistently and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as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gracefully as</a:t>
                      </a:r>
                      <a:r>
                        <a:rPr dirty="0" sz="1000" spc="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possible.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59523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482" y="427735"/>
            <a:ext cx="4923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DESIGN </a:t>
            </a:r>
            <a:r>
              <a:rPr dirty="0" spc="-5"/>
              <a:t>APPROACH AND</a:t>
            </a:r>
            <a:r>
              <a:rPr dirty="0" spc="5"/>
              <a:t> </a:t>
            </a:r>
            <a:r>
              <a:rPr dirty="0" spc="-1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95146"/>
            <a:ext cx="3021965" cy="799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548005" indent="-53594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48640" algn="l"/>
              </a:tabLst>
            </a:pPr>
            <a:r>
              <a:rPr dirty="0" sz="2800" spc="-5" b="1">
                <a:latin typeface="Carlito"/>
                <a:cs typeface="Carlito"/>
              </a:rPr>
              <a:t>Design</a:t>
            </a:r>
            <a:r>
              <a:rPr dirty="0" sz="2800" spc="-55" b="1">
                <a:latin typeface="Carlito"/>
                <a:cs typeface="Carlito"/>
              </a:rPr>
              <a:t> </a:t>
            </a:r>
            <a:r>
              <a:rPr dirty="0" sz="2800" spc="-5" b="1">
                <a:latin typeface="Carlito"/>
                <a:cs typeface="Carlito"/>
              </a:rPr>
              <a:t>approach</a:t>
            </a:r>
            <a:endParaRPr sz="2800">
              <a:latin typeface="Carlito"/>
              <a:cs typeface="Carlito"/>
            </a:endParaRPr>
          </a:p>
          <a:p>
            <a:pPr lvl="2" marL="648970" indent="-63690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49605" algn="l"/>
              </a:tabLst>
            </a:pPr>
            <a:r>
              <a:rPr dirty="0" sz="2200" spc="-5" b="1">
                <a:latin typeface="Carlito"/>
                <a:cs typeface="Carlito"/>
              </a:rPr>
              <a:t>architectural</a:t>
            </a:r>
            <a:r>
              <a:rPr dirty="0" sz="2200" spc="-2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design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100452"/>
            <a:ext cx="4645975" cy="438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2308"/>
            <a:ext cx="25298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4.1.2 activity</a:t>
            </a:r>
            <a:r>
              <a:rPr dirty="0" sz="2200" spc="-2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839265"/>
            <a:ext cx="4647565" cy="646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146539"/>
            <a:ext cx="89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rlito"/>
                <a:cs typeface="Carlito"/>
              </a:rPr>
              <a:t>2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0811" y="438911"/>
            <a:ext cx="6760845" cy="9816465"/>
            <a:chOff x="400811" y="438911"/>
            <a:chExt cx="6760845" cy="9816465"/>
          </a:xfrm>
        </p:grpSpPr>
        <p:sp>
          <p:nvSpPr>
            <p:cNvPr id="4" name="object 4"/>
            <p:cNvSpPr/>
            <p:nvPr/>
          </p:nvSpPr>
          <p:spPr>
            <a:xfrm>
              <a:off x="457199" y="457199"/>
              <a:ext cx="5976620" cy="7607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799" y="438911"/>
              <a:ext cx="6760845" cy="9816465"/>
            </a:xfrm>
            <a:custGeom>
              <a:avLst/>
              <a:gdLst/>
              <a:ahLst/>
              <a:cxnLst/>
              <a:rect l="l" t="t" r="r" b="b"/>
              <a:pathLst>
                <a:path w="6760845" h="9816465">
                  <a:moveTo>
                    <a:pt x="6760464" y="9810001"/>
                  </a:moveTo>
                  <a:lnTo>
                    <a:pt x="6754381" y="9810001"/>
                  </a:lnTo>
                  <a:lnTo>
                    <a:pt x="6108" y="9810001"/>
                  </a:lnTo>
                  <a:lnTo>
                    <a:pt x="12" y="9810001"/>
                  </a:lnTo>
                  <a:lnTo>
                    <a:pt x="12" y="9816084"/>
                  </a:lnTo>
                  <a:lnTo>
                    <a:pt x="6108" y="9816084"/>
                  </a:lnTo>
                  <a:lnTo>
                    <a:pt x="6754381" y="9816084"/>
                  </a:lnTo>
                  <a:lnTo>
                    <a:pt x="6760464" y="9816084"/>
                  </a:lnTo>
                  <a:lnTo>
                    <a:pt x="6760464" y="9810001"/>
                  </a:lnTo>
                  <a:close/>
                </a:path>
                <a:path w="6760845" h="9816465">
                  <a:moveTo>
                    <a:pt x="6760464" y="0"/>
                  </a:moveTo>
                  <a:lnTo>
                    <a:pt x="6754381" y="0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9809988"/>
                  </a:lnTo>
                  <a:lnTo>
                    <a:pt x="6108" y="9809988"/>
                  </a:lnTo>
                  <a:lnTo>
                    <a:pt x="6108" y="6096"/>
                  </a:lnTo>
                  <a:lnTo>
                    <a:pt x="6754368" y="6096"/>
                  </a:lnTo>
                  <a:lnTo>
                    <a:pt x="6754368" y="9809988"/>
                  </a:lnTo>
                  <a:lnTo>
                    <a:pt x="6760464" y="9809988"/>
                  </a:lnTo>
                  <a:lnTo>
                    <a:pt x="6760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708" y="587755"/>
            <a:ext cx="26504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4.1.3 use </a:t>
            </a:r>
            <a:r>
              <a:rPr dirty="0" sz="2200" b="1">
                <a:latin typeface="Carlito"/>
                <a:cs typeface="Carlito"/>
              </a:rPr>
              <a:t>case</a:t>
            </a:r>
            <a:r>
              <a:rPr dirty="0" sz="2200" spc="-6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708" y="4942713"/>
            <a:ext cx="28441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4.1.4 </a:t>
            </a:r>
            <a:r>
              <a:rPr dirty="0" sz="2200" spc="-10" b="1">
                <a:latin typeface="Carlito"/>
                <a:cs typeface="Carlito"/>
              </a:rPr>
              <a:t>Data </a:t>
            </a:r>
            <a:r>
              <a:rPr dirty="0" sz="2200" b="1">
                <a:latin typeface="Carlito"/>
                <a:cs typeface="Carlito"/>
              </a:rPr>
              <a:t>Flow</a:t>
            </a:r>
            <a:r>
              <a:rPr dirty="0" sz="2200" spc="-4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99" y="1004145"/>
            <a:ext cx="4687885" cy="3508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341" y="5386575"/>
            <a:ext cx="4772228" cy="3296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994528"/>
            <a:ext cx="22237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4.1.5 </a:t>
            </a:r>
            <a:r>
              <a:rPr dirty="0" sz="2200" spc="-10" b="1">
                <a:latin typeface="Carlito"/>
                <a:cs typeface="Carlito"/>
              </a:rPr>
              <a:t>class</a:t>
            </a:r>
            <a:r>
              <a:rPr dirty="0" sz="2200" spc="-3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419" y="581200"/>
            <a:ext cx="5088494" cy="397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00811" y="438911"/>
            <a:ext cx="6760845" cy="9816465"/>
            <a:chOff x="400811" y="438911"/>
            <a:chExt cx="6760845" cy="9816465"/>
          </a:xfrm>
        </p:grpSpPr>
        <p:sp>
          <p:nvSpPr>
            <p:cNvPr id="5" name="object 5"/>
            <p:cNvSpPr/>
            <p:nvPr/>
          </p:nvSpPr>
          <p:spPr>
            <a:xfrm>
              <a:off x="623481" y="5526811"/>
              <a:ext cx="6495359" cy="40485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799" y="438911"/>
              <a:ext cx="6760845" cy="9816465"/>
            </a:xfrm>
            <a:custGeom>
              <a:avLst/>
              <a:gdLst/>
              <a:ahLst/>
              <a:cxnLst/>
              <a:rect l="l" t="t" r="r" b="b"/>
              <a:pathLst>
                <a:path w="6760845" h="9816465">
                  <a:moveTo>
                    <a:pt x="6760464" y="9810001"/>
                  </a:moveTo>
                  <a:lnTo>
                    <a:pt x="6754381" y="9810001"/>
                  </a:lnTo>
                  <a:lnTo>
                    <a:pt x="6108" y="9810001"/>
                  </a:lnTo>
                  <a:lnTo>
                    <a:pt x="12" y="9810001"/>
                  </a:lnTo>
                  <a:lnTo>
                    <a:pt x="12" y="9816084"/>
                  </a:lnTo>
                  <a:lnTo>
                    <a:pt x="6108" y="9816084"/>
                  </a:lnTo>
                  <a:lnTo>
                    <a:pt x="6754381" y="9816084"/>
                  </a:lnTo>
                  <a:lnTo>
                    <a:pt x="6760464" y="9816084"/>
                  </a:lnTo>
                  <a:lnTo>
                    <a:pt x="6760464" y="9810001"/>
                  </a:lnTo>
                  <a:close/>
                </a:path>
                <a:path w="6760845" h="9816465">
                  <a:moveTo>
                    <a:pt x="6760464" y="0"/>
                  </a:moveTo>
                  <a:lnTo>
                    <a:pt x="6754381" y="0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9809988"/>
                  </a:lnTo>
                  <a:lnTo>
                    <a:pt x="6108" y="9809988"/>
                  </a:lnTo>
                  <a:lnTo>
                    <a:pt x="6108" y="6096"/>
                  </a:lnTo>
                  <a:lnTo>
                    <a:pt x="6754368" y="6096"/>
                  </a:lnTo>
                  <a:lnTo>
                    <a:pt x="6754368" y="9809988"/>
                  </a:lnTo>
                  <a:lnTo>
                    <a:pt x="6760464" y="9809988"/>
                  </a:lnTo>
                  <a:lnTo>
                    <a:pt x="6760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585" y="427735"/>
            <a:ext cx="32613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99718"/>
            <a:ext cx="6673850" cy="56019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1699"/>
              </a:lnSpc>
              <a:spcBef>
                <a:spcPts val="60"/>
              </a:spcBef>
            </a:pPr>
            <a:r>
              <a:rPr dirty="0" sz="2000" spc="-5">
                <a:latin typeface="Carlito"/>
                <a:cs typeface="Carlito"/>
              </a:rPr>
              <a:t>First of all, </a:t>
            </a:r>
            <a:r>
              <a:rPr dirty="0" sz="2000" spc="-10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are </a:t>
            </a:r>
            <a:r>
              <a:rPr dirty="0" sz="2000" spc="-5">
                <a:latin typeface="Carlito"/>
                <a:cs typeface="Carlito"/>
              </a:rPr>
              <a:t>feeling oblige </a:t>
            </a:r>
            <a:r>
              <a:rPr dirty="0" sz="2000">
                <a:latin typeface="Carlito"/>
                <a:cs typeface="Carlito"/>
              </a:rPr>
              <a:t>in </a:t>
            </a:r>
            <a:r>
              <a:rPr dirty="0" sz="2000" spc="-5">
                <a:latin typeface="Carlito"/>
                <a:cs typeface="Carlito"/>
              </a:rPr>
              <a:t>taking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opportunity </a:t>
            </a:r>
            <a:r>
              <a:rPr dirty="0" sz="2000">
                <a:latin typeface="Carlito"/>
                <a:cs typeface="Carlito"/>
              </a:rPr>
              <a:t>to  </a:t>
            </a:r>
            <a:r>
              <a:rPr dirty="0" sz="2000" spc="-5">
                <a:latin typeface="Carlito"/>
                <a:cs typeface="Carlito"/>
              </a:rPr>
              <a:t>sincerely thanks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honorable G.Viswanathan  (Founder-Chancellor, VIT University). </a:t>
            </a:r>
            <a:r>
              <a:rPr dirty="0" sz="2000">
                <a:latin typeface="Carlito"/>
                <a:cs typeface="Carlito"/>
              </a:rPr>
              <a:t>Next we would </a:t>
            </a:r>
            <a:r>
              <a:rPr dirty="0" sz="2000" spc="-5">
                <a:latin typeface="Carlito"/>
                <a:cs typeface="Carlito"/>
              </a:rPr>
              <a:t>like </a:t>
            </a:r>
            <a:r>
              <a:rPr dirty="0" sz="2000">
                <a:latin typeface="Carlito"/>
                <a:cs typeface="Carlito"/>
              </a:rPr>
              <a:t>to  thank </a:t>
            </a:r>
            <a:r>
              <a:rPr dirty="0" sz="2000" spc="-5">
                <a:latin typeface="Carlito"/>
                <a:cs typeface="Carlito"/>
              </a:rPr>
              <a:t>Dr. Saravanan R(DEAN, School of Computer Science </a:t>
            </a:r>
            <a:r>
              <a:rPr dirty="0" sz="2000">
                <a:latin typeface="Carlito"/>
                <a:cs typeface="Carlito"/>
              </a:rPr>
              <a:t>and  </a:t>
            </a:r>
            <a:r>
              <a:rPr dirty="0" sz="2000" spc="-5">
                <a:latin typeface="Carlito"/>
                <a:cs typeface="Carlito"/>
              </a:rPr>
              <a:t>Engineering) and special thanks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Dr. Vairamuthu </a:t>
            </a:r>
            <a:r>
              <a:rPr dirty="0" sz="2000">
                <a:latin typeface="Carlito"/>
                <a:cs typeface="Carlito"/>
              </a:rPr>
              <a:t>S </a:t>
            </a:r>
            <a:r>
              <a:rPr dirty="0" sz="2000" spc="-5">
                <a:latin typeface="Carlito"/>
                <a:cs typeface="Carlito"/>
              </a:rPr>
              <a:t>(Head of  Department, School of Computer Science and Engineering)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Carlito"/>
              <a:cs typeface="Carlito"/>
            </a:endParaRPr>
          </a:p>
          <a:p>
            <a:pPr algn="just" marL="12700" marR="6350">
              <a:lnSpc>
                <a:spcPct val="101699"/>
              </a:lnSpc>
            </a:pPr>
            <a:r>
              <a:rPr dirty="0" sz="2000" spc="-5">
                <a:latin typeface="Carlito"/>
                <a:cs typeface="Carlito"/>
              </a:rPr>
              <a:t>Last </a:t>
            </a:r>
            <a:r>
              <a:rPr dirty="0" sz="2000">
                <a:latin typeface="Carlito"/>
                <a:cs typeface="Carlito"/>
              </a:rPr>
              <a:t>but </a:t>
            </a:r>
            <a:r>
              <a:rPr dirty="0" sz="2000" spc="-5">
                <a:latin typeface="Carlito"/>
                <a:cs typeface="Carlito"/>
              </a:rPr>
              <a:t>definitely not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least; </a:t>
            </a:r>
            <a:r>
              <a:rPr dirty="0" sz="2000">
                <a:latin typeface="Carlito"/>
                <a:cs typeface="Carlito"/>
              </a:rPr>
              <a:t>we would </a:t>
            </a:r>
            <a:r>
              <a:rPr dirty="0" sz="2000" spc="-5">
                <a:latin typeface="Carlito"/>
                <a:cs typeface="Carlito"/>
              </a:rPr>
              <a:t>like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express our  special thanks </a:t>
            </a:r>
            <a:r>
              <a:rPr dirty="0" sz="2000" spc="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gratitude to </a:t>
            </a:r>
            <a:r>
              <a:rPr dirty="0" sz="2000" spc="-5">
                <a:latin typeface="Carlito"/>
                <a:cs typeface="Carlito"/>
              </a:rPr>
              <a:t>our Software Engineering faculty,  Dr. Swathi </a:t>
            </a:r>
            <a:r>
              <a:rPr dirty="0" sz="2000">
                <a:latin typeface="Carlito"/>
                <a:cs typeface="Carlito"/>
              </a:rPr>
              <a:t>J </a:t>
            </a:r>
            <a:r>
              <a:rPr dirty="0" sz="2000" spc="-5">
                <a:latin typeface="Carlito"/>
                <a:cs typeface="Carlito"/>
              </a:rPr>
              <a:t>N, </a:t>
            </a:r>
            <a:r>
              <a:rPr dirty="0" sz="2000">
                <a:latin typeface="Carlito"/>
                <a:cs typeface="Carlito"/>
              </a:rPr>
              <a:t>who gave </a:t>
            </a:r>
            <a:r>
              <a:rPr dirty="0" sz="2000" spc="-5">
                <a:latin typeface="Carlito"/>
                <a:cs typeface="Carlito"/>
              </a:rPr>
              <a:t>us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golden opportunity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do </a:t>
            </a:r>
            <a:r>
              <a:rPr dirty="0" sz="2000">
                <a:latin typeface="Carlito"/>
                <a:cs typeface="Carlito"/>
              </a:rPr>
              <a:t>this  wonderful </a:t>
            </a:r>
            <a:r>
              <a:rPr dirty="0" sz="2000" spc="-5">
                <a:latin typeface="Carlito"/>
                <a:cs typeface="Carlito"/>
              </a:rPr>
              <a:t>project </a:t>
            </a:r>
            <a:r>
              <a:rPr dirty="0" sz="2000" spc="-10">
                <a:latin typeface="Carlito"/>
                <a:cs typeface="Carlito"/>
              </a:rPr>
              <a:t>on </a:t>
            </a:r>
            <a:r>
              <a:rPr dirty="0" sz="2000" spc="-5">
                <a:latin typeface="Carlito"/>
                <a:cs typeface="Carlito"/>
              </a:rPr>
              <a:t>the topic "Risk </a:t>
            </a:r>
            <a:r>
              <a:rPr dirty="0" sz="2000">
                <a:latin typeface="Carlito"/>
                <a:cs typeface="Carlito"/>
              </a:rPr>
              <a:t>Management </a:t>
            </a:r>
            <a:r>
              <a:rPr dirty="0" sz="2000" spc="-5">
                <a:latin typeface="Carlito"/>
                <a:cs typeface="Carlito"/>
              </a:rPr>
              <a:t>Tool". </a:t>
            </a:r>
            <a:r>
              <a:rPr dirty="0" sz="2000">
                <a:latin typeface="Carlito"/>
                <a:cs typeface="Carlito"/>
              </a:rPr>
              <a:t>Any  attempt at </a:t>
            </a:r>
            <a:r>
              <a:rPr dirty="0" sz="2000" spc="-5">
                <a:latin typeface="Carlito"/>
                <a:cs typeface="Carlito"/>
              </a:rPr>
              <a:t>any level </a:t>
            </a:r>
            <a:r>
              <a:rPr dirty="0" sz="2000">
                <a:latin typeface="Carlito"/>
                <a:cs typeface="Carlito"/>
              </a:rPr>
              <a:t>can't </a:t>
            </a:r>
            <a:r>
              <a:rPr dirty="0" sz="2000" spc="-5">
                <a:latin typeface="Carlito"/>
                <a:cs typeface="Carlito"/>
              </a:rPr>
              <a:t>be satisfactorily completed </a:t>
            </a:r>
            <a:r>
              <a:rPr dirty="0" sz="2000">
                <a:latin typeface="Carlito"/>
                <a:cs typeface="Carlito"/>
              </a:rPr>
              <a:t>without  their </a:t>
            </a:r>
            <a:r>
              <a:rPr dirty="0" sz="2000" spc="-5">
                <a:latin typeface="Carlito"/>
                <a:cs typeface="Carlito"/>
              </a:rPr>
              <a:t>friendly behavior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generous attitude, thus </a:t>
            </a:r>
            <a:r>
              <a:rPr dirty="0" sz="2000">
                <a:latin typeface="Carlito"/>
                <a:cs typeface="Carlito"/>
              </a:rPr>
              <a:t>we are </a:t>
            </a:r>
            <a:r>
              <a:rPr dirty="0" sz="2000" spc="-5">
                <a:latin typeface="Carlito"/>
                <a:cs typeface="Carlito"/>
              </a:rPr>
              <a:t>really  </a:t>
            </a:r>
            <a:r>
              <a:rPr dirty="0" sz="2000">
                <a:latin typeface="Carlito"/>
                <a:cs typeface="Carlito"/>
              </a:rPr>
              <a:t>grateful to all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them. We </a:t>
            </a:r>
            <a:r>
              <a:rPr dirty="0" sz="2000" spc="-5">
                <a:latin typeface="Carlito"/>
                <a:cs typeface="Carlito"/>
              </a:rPr>
              <a:t>are overwhelmed </a:t>
            </a:r>
            <a:r>
              <a:rPr dirty="0" sz="2000">
                <a:latin typeface="Carlito"/>
                <a:cs typeface="Carlito"/>
              </a:rPr>
              <a:t>in all </a:t>
            </a:r>
            <a:r>
              <a:rPr dirty="0" sz="2000" spc="-5">
                <a:latin typeface="Carlito"/>
                <a:cs typeface="Carlito"/>
              </a:rPr>
              <a:t>humbleness 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gratefulness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acknowledge our depth </a:t>
            </a:r>
            <a:r>
              <a:rPr dirty="0" sz="2000">
                <a:latin typeface="Carlito"/>
                <a:cs typeface="Carlito"/>
              </a:rPr>
              <a:t>to all </a:t>
            </a:r>
            <a:r>
              <a:rPr dirty="0" sz="2000" spc="-5">
                <a:latin typeface="Carlito"/>
                <a:cs typeface="Carlito"/>
              </a:rPr>
              <a:t>those </a:t>
            </a:r>
            <a:r>
              <a:rPr dirty="0" sz="2000">
                <a:latin typeface="Carlito"/>
                <a:cs typeface="Carlito"/>
              </a:rPr>
              <a:t>who  </a:t>
            </a:r>
            <a:r>
              <a:rPr dirty="0" sz="2000" spc="-5">
                <a:latin typeface="Carlito"/>
                <a:cs typeface="Carlito"/>
              </a:rPr>
              <a:t>have helped us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put </a:t>
            </a:r>
            <a:r>
              <a:rPr dirty="0" sz="2000" spc="-10">
                <a:latin typeface="Carlito"/>
                <a:cs typeface="Carlito"/>
              </a:rPr>
              <a:t>these </a:t>
            </a:r>
            <a:r>
              <a:rPr dirty="0" sz="2000">
                <a:latin typeface="Carlito"/>
                <a:cs typeface="Carlito"/>
              </a:rPr>
              <a:t>ideas, </a:t>
            </a:r>
            <a:r>
              <a:rPr dirty="0" sz="2000" spc="-5">
                <a:latin typeface="Carlito"/>
                <a:cs typeface="Carlito"/>
              </a:rPr>
              <a:t>well </a:t>
            </a:r>
            <a:r>
              <a:rPr dirty="0" sz="2000">
                <a:latin typeface="Carlito"/>
                <a:cs typeface="Carlito"/>
              </a:rPr>
              <a:t>above the </a:t>
            </a:r>
            <a:r>
              <a:rPr dirty="0" sz="2000" spc="-5">
                <a:latin typeface="Carlito"/>
                <a:cs typeface="Carlito"/>
              </a:rPr>
              <a:t>level of  simplicity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into something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concrete.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587755"/>
            <a:ext cx="34537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4.1.6 state transition</a:t>
            </a:r>
            <a:r>
              <a:rPr dirty="0" sz="2200" spc="-3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808602"/>
            <a:ext cx="19716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4.1.7 ER</a:t>
            </a:r>
            <a:r>
              <a:rPr dirty="0" sz="2200" spc="-7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0811" y="438911"/>
            <a:ext cx="6802755" cy="9816465"/>
            <a:chOff x="400811" y="438911"/>
            <a:chExt cx="6802755" cy="9816465"/>
          </a:xfrm>
        </p:grpSpPr>
        <p:sp>
          <p:nvSpPr>
            <p:cNvPr id="5" name="object 5"/>
            <p:cNvSpPr/>
            <p:nvPr/>
          </p:nvSpPr>
          <p:spPr>
            <a:xfrm>
              <a:off x="615066" y="1118245"/>
              <a:ext cx="6577758" cy="2518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591" y="4292386"/>
              <a:ext cx="6660546" cy="3176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0799" y="438911"/>
              <a:ext cx="6760845" cy="9816465"/>
            </a:xfrm>
            <a:custGeom>
              <a:avLst/>
              <a:gdLst/>
              <a:ahLst/>
              <a:cxnLst/>
              <a:rect l="l" t="t" r="r" b="b"/>
              <a:pathLst>
                <a:path w="6760845" h="9816465">
                  <a:moveTo>
                    <a:pt x="6760464" y="9810001"/>
                  </a:moveTo>
                  <a:lnTo>
                    <a:pt x="6754381" y="9810001"/>
                  </a:lnTo>
                  <a:lnTo>
                    <a:pt x="6108" y="9810001"/>
                  </a:lnTo>
                  <a:lnTo>
                    <a:pt x="12" y="9810001"/>
                  </a:lnTo>
                  <a:lnTo>
                    <a:pt x="12" y="9816084"/>
                  </a:lnTo>
                  <a:lnTo>
                    <a:pt x="6108" y="9816084"/>
                  </a:lnTo>
                  <a:lnTo>
                    <a:pt x="6754381" y="9816084"/>
                  </a:lnTo>
                  <a:lnTo>
                    <a:pt x="6760464" y="9816084"/>
                  </a:lnTo>
                  <a:lnTo>
                    <a:pt x="6760464" y="9810001"/>
                  </a:lnTo>
                  <a:close/>
                </a:path>
                <a:path w="6760845" h="9816465">
                  <a:moveTo>
                    <a:pt x="6760464" y="0"/>
                  </a:moveTo>
                  <a:lnTo>
                    <a:pt x="6754381" y="0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9809988"/>
                  </a:lnTo>
                  <a:lnTo>
                    <a:pt x="6108" y="9809988"/>
                  </a:lnTo>
                  <a:lnTo>
                    <a:pt x="6108" y="6096"/>
                  </a:lnTo>
                  <a:lnTo>
                    <a:pt x="6754368" y="6096"/>
                  </a:lnTo>
                  <a:lnTo>
                    <a:pt x="6754368" y="9809988"/>
                  </a:lnTo>
                  <a:lnTo>
                    <a:pt x="6760464" y="9809988"/>
                  </a:lnTo>
                  <a:lnTo>
                    <a:pt x="6760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587755"/>
            <a:ext cx="4886960" cy="1042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2" marL="648970" indent="-636905">
              <a:lnSpc>
                <a:spcPct val="100000"/>
              </a:lnSpc>
              <a:spcBef>
                <a:spcPts val="95"/>
              </a:spcBef>
              <a:buAutoNum type="arabicPeriod" startAt="8"/>
              <a:tabLst>
                <a:tab pos="649605" algn="l"/>
              </a:tabLst>
            </a:pPr>
            <a:r>
              <a:rPr dirty="0" sz="2200" spc="-5" b="1">
                <a:latin typeface="Carlito"/>
                <a:cs typeface="Carlito"/>
              </a:rPr>
              <a:t>sequence and collaboration</a:t>
            </a:r>
            <a:r>
              <a:rPr dirty="0" sz="2200" spc="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Carlito"/>
              <a:buAutoNum type="arabicPeriod" startAt="8"/>
            </a:pPr>
            <a:endParaRPr sz="2200">
              <a:latin typeface="Carlito"/>
              <a:cs typeface="Carlito"/>
            </a:endParaRPr>
          </a:p>
          <a:p>
            <a:pPr lvl="3" marL="866775" indent="-854710">
              <a:lnSpc>
                <a:spcPct val="100000"/>
              </a:lnSpc>
              <a:buAutoNum type="arabicPeriod"/>
              <a:tabLst>
                <a:tab pos="867410" algn="l"/>
              </a:tabLst>
            </a:pPr>
            <a:r>
              <a:rPr dirty="0" sz="2200" spc="-5" b="1">
                <a:latin typeface="Carlito"/>
                <a:cs typeface="Carlito"/>
              </a:rPr>
              <a:t>create</a:t>
            </a:r>
            <a:r>
              <a:rPr dirty="0" sz="2200" spc="-1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project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35505"/>
            <a:ext cx="4789170" cy="46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964048"/>
            <a:ext cx="325627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4.1.8.2 defining risk</a:t>
            </a:r>
            <a:r>
              <a:rPr dirty="0" sz="2200" spc="-3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register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300" y="5329795"/>
            <a:ext cx="5318049" cy="4698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00811" y="438911"/>
            <a:ext cx="6760845" cy="9816465"/>
            <a:chOff x="400811" y="438911"/>
            <a:chExt cx="6760845" cy="9816465"/>
          </a:xfrm>
        </p:grpSpPr>
        <p:sp>
          <p:nvSpPr>
            <p:cNvPr id="5" name="object 5"/>
            <p:cNvSpPr/>
            <p:nvPr/>
          </p:nvSpPr>
          <p:spPr>
            <a:xfrm>
              <a:off x="457199" y="457199"/>
              <a:ext cx="5449576" cy="41695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799" y="438911"/>
              <a:ext cx="6760845" cy="9816465"/>
            </a:xfrm>
            <a:custGeom>
              <a:avLst/>
              <a:gdLst/>
              <a:ahLst/>
              <a:cxnLst/>
              <a:rect l="l" t="t" r="r" b="b"/>
              <a:pathLst>
                <a:path w="6760845" h="9816465">
                  <a:moveTo>
                    <a:pt x="6760464" y="9810001"/>
                  </a:moveTo>
                  <a:lnTo>
                    <a:pt x="6754381" y="9810001"/>
                  </a:lnTo>
                  <a:lnTo>
                    <a:pt x="6108" y="9810001"/>
                  </a:lnTo>
                  <a:lnTo>
                    <a:pt x="12" y="9810001"/>
                  </a:lnTo>
                  <a:lnTo>
                    <a:pt x="12" y="9816084"/>
                  </a:lnTo>
                  <a:lnTo>
                    <a:pt x="6108" y="9816084"/>
                  </a:lnTo>
                  <a:lnTo>
                    <a:pt x="6754381" y="9816084"/>
                  </a:lnTo>
                  <a:lnTo>
                    <a:pt x="6760464" y="9816084"/>
                  </a:lnTo>
                  <a:lnTo>
                    <a:pt x="6760464" y="9810001"/>
                  </a:lnTo>
                  <a:close/>
                </a:path>
                <a:path w="6760845" h="9816465">
                  <a:moveTo>
                    <a:pt x="6760464" y="0"/>
                  </a:moveTo>
                  <a:lnTo>
                    <a:pt x="6754381" y="0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9809988"/>
                  </a:lnTo>
                  <a:lnTo>
                    <a:pt x="6108" y="9809988"/>
                  </a:lnTo>
                  <a:lnTo>
                    <a:pt x="6108" y="6096"/>
                  </a:lnTo>
                  <a:lnTo>
                    <a:pt x="6754368" y="6096"/>
                  </a:lnTo>
                  <a:lnTo>
                    <a:pt x="6754368" y="9809988"/>
                  </a:lnTo>
                  <a:lnTo>
                    <a:pt x="6760464" y="9809988"/>
                  </a:lnTo>
                  <a:lnTo>
                    <a:pt x="6760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47" y="612647"/>
            <a:ext cx="5285648" cy="7324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2308"/>
            <a:ext cx="31153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4.1.8.3 editing risk</a:t>
            </a:r>
            <a:r>
              <a:rPr dirty="0" sz="2200" spc="-2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register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824292"/>
            <a:ext cx="5486400" cy="5048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811" y="438911"/>
            <a:ext cx="6760845" cy="9816465"/>
            <a:chOff x="400811" y="438911"/>
            <a:chExt cx="6760845" cy="9816465"/>
          </a:xfrm>
        </p:grpSpPr>
        <p:sp>
          <p:nvSpPr>
            <p:cNvPr id="3" name="object 3"/>
            <p:cNvSpPr/>
            <p:nvPr/>
          </p:nvSpPr>
          <p:spPr>
            <a:xfrm>
              <a:off x="558847" y="457199"/>
              <a:ext cx="5285648" cy="732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0799" y="438911"/>
              <a:ext cx="6760845" cy="9816465"/>
            </a:xfrm>
            <a:custGeom>
              <a:avLst/>
              <a:gdLst/>
              <a:ahLst/>
              <a:cxnLst/>
              <a:rect l="l" t="t" r="r" b="b"/>
              <a:pathLst>
                <a:path w="6760845" h="9816465">
                  <a:moveTo>
                    <a:pt x="6760464" y="9810001"/>
                  </a:moveTo>
                  <a:lnTo>
                    <a:pt x="6754381" y="9810001"/>
                  </a:lnTo>
                  <a:lnTo>
                    <a:pt x="6108" y="9810001"/>
                  </a:lnTo>
                  <a:lnTo>
                    <a:pt x="12" y="9810001"/>
                  </a:lnTo>
                  <a:lnTo>
                    <a:pt x="12" y="9816084"/>
                  </a:lnTo>
                  <a:lnTo>
                    <a:pt x="6108" y="9816084"/>
                  </a:lnTo>
                  <a:lnTo>
                    <a:pt x="6754381" y="9816084"/>
                  </a:lnTo>
                  <a:lnTo>
                    <a:pt x="6760464" y="9816084"/>
                  </a:lnTo>
                  <a:lnTo>
                    <a:pt x="6760464" y="9810001"/>
                  </a:lnTo>
                  <a:close/>
                </a:path>
                <a:path w="6760845" h="9816465">
                  <a:moveTo>
                    <a:pt x="6760464" y="0"/>
                  </a:moveTo>
                  <a:lnTo>
                    <a:pt x="6754381" y="0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9809988"/>
                  </a:lnTo>
                  <a:lnTo>
                    <a:pt x="6108" y="9809988"/>
                  </a:lnTo>
                  <a:lnTo>
                    <a:pt x="6108" y="6096"/>
                  </a:lnTo>
                  <a:lnTo>
                    <a:pt x="6754368" y="6096"/>
                  </a:lnTo>
                  <a:lnTo>
                    <a:pt x="6754368" y="9809988"/>
                  </a:lnTo>
                  <a:lnTo>
                    <a:pt x="6760464" y="9809988"/>
                  </a:lnTo>
                  <a:lnTo>
                    <a:pt x="6760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587755"/>
            <a:ext cx="43414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4.1.8.4 delete project detailed</a:t>
            </a:r>
            <a:r>
              <a:rPr dirty="0" sz="220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design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999556"/>
            <a:ext cx="6439535" cy="8928735"/>
            <a:chOff x="457200" y="999556"/>
            <a:chExt cx="6439535" cy="8928735"/>
          </a:xfrm>
        </p:grpSpPr>
        <p:sp>
          <p:nvSpPr>
            <p:cNvPr id="4" name="object 4"/>
            <p:cNvSpPr/>
            <p:nvPr/>
          </p:nvSpPr>
          <p:spPr>
            <a:xfrm>
              <a:off x="457200" y="999556"/>
              <a:ext cx="5483860" cy="4735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0298" y="5769889"/>
              <a:ext cx="6296320" cy="41581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2308"/>
            <a:ext cx="39274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4.1.8.5 delete risk detailed</a:t>
            </a:r>
            <a:r>
              <a:rPr dirty="0" sz="2200" spc="-1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design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822013"/>
            <a:ext cx="5486400" cy="460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811" y="438911"/>
            <a:ext cx="6760845" cy="9816465"/>
            <a:chOff x="400811" y="438911"/>
            <a:chExt cx="6760845" cy="9816465"/>
          </a:xfrm>
        </p:grpSpPr>
        <p:sp>
          <p:nvSpPr>
            <p:cNvPr id="3" name="object 3"/>
            <p:cNvSpPr/>
            <p:nvPr/>
          </p:nvSpPr>
          <p:spPr>
            <a:xfrm>
              <a:off x="560681" y="457199"/>
              <a:ext cx="5018851" cy="7463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0799" y="438911"/>
              <a:ext cx="6760845" cy="9816465"/>
            </a:xfrm>
            <a:custGeom>
              <a:avLst/>
              <a:gdLst/>
              <a:ahLst/>
              <a:cxnLst/>
              <a:rect l="l" t="t" r="r" b="b"/>
              <a:pathLst>
                <a:path w="6760845" h="9816465">
                  <a:moveTo>
                    <a:pt x="6760464" y="9810001"/>
                  </a:moveTo>
                  <a:lnTo>
                    <a:pt x="6754381" y="9810001"/>
                  </a:lnTo>
                  <a:lnTo>
                    <a:pt x="6108" y="9810001"/>
                  </a:lnTo>
                  <a:lnTo>
                    <a:pt x="12" y="9810001"/>
                  </a:lnTo>
                  <a:lnTo>
                    <a:pt x="12" y="9816084"/>
                  </a:lnTo>
                  <a:lnTo>
                    <a:pt x="6108" y="9816084"/>
                  </a:lnTo>
                  <a:lnTo>
                    <a:pt x="6754381" y="9816084"/>
                  </a:lnTo>
                  <a:lnTo>
                    <a:pt x="6760464" y="9816084"/>
                  </a:lnTo>
                  <a:lnTo>
                    <a:pt x="6760464" y="9810001"/>
                  </a:lnTo>
                  <a:close/>
                </a:path>
                <a:path w="6760845" h="9816465">
                  <a:moveTo>
                    <a:pt x="6760464" y="0"/>
                  </a:moveTo>
                  <a:lnTo>
                    <a:pt x="6754381" y="0"/>
                  </a:lnTo>
                  <a:lnTo>
                    <a:pt x="6108" y="0"/>
                  </a:lnTo>
                  <a:lnTo>
                    <a:pt x="0" y="0"/>
                  </a:lnTo>
                  <a:lnTo>
                    <a:pt x="0" y="9809988"/>
                  </a:lnTo>
                  <a:lnTo>
                    <a:pt x="6108" y="9809988"/>
                  </a:lnTo>
                  <a:lnTo>
                    <a:pt x="6108" y="6096"/>
                  </a:lnTo>
                  <a:lnTo>
                    <a:pt x="6754368" y="6096"/>
                  </a:lnTo>
                  <a:lnTo>
                    <a:pt x="6754368" y="9809988"/>
                  </a:lnTo>
                  <a:lnTo>
                    <a:pt x="6760464" y="9809988"/>
                  </a:lnTo>
                  <a:lnTo>
                    <a:pt x="6760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37361"/>
            <a:ext cx="3627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pc="-5"/>
              <a:t>4.2 </a:t>
            </a:r>
            <a:r>
              <a:rPr dirty="0" u="none" spc="-10"/>
              <a:t>Codes </a:t>
            </a:r>
            <a:r>
              <a:rPr dirty="0" u="none" spc="-5"/>
              <a:t>and</a:t>
            </a:r>
            <a:r>
              <a:rPr dirty="0" u="none"/>
              <a:t> </a:t>
            </a:r>
            <a:r>
              <a:rPr dirty="0" u="none" spc="-5"/>
              <a:t>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56690"/>
            <a:ext cx="6171565" cy="160083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coding standard </a:t>
            </a:r>
            <a:r>
              <a:rPr dirty="0" sz="1800">
                <a:latin typeface="Carlito"/>
                <a:cs typeface="Carlito"/>
              </a:rPr>
              <a:t>gives a </a:t>
            </a:r>
            <a:r>
              <a:rPr dirty="0" sz="1800" spc="-5">
                <a:latin typeface="Carlito"/>
                <a:cs typeface="Carlito"/>
              </a:rPr>
              <a:t>uniform appearance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codes written by  different </a:t>
            </a:r>
            <a:r>
              <a:rPr dirty="0" sz="1800">
                <a:latin typeface="Carlito"/>
                <a:cs typeface="Carlito"/>
              </a:rPr>
              <a:t>team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members.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Carlito"/>
                <a:cs typeface="Carlito"/>
              </a:rPr>
              <a:t>It </a:t>
            </a:r>
            <a:r>
              <a:rPr dirty="0" sz="1800" spc="-5">
                <a:latin typeface="Carlito"/>
                <a:cs typeface="Carlito"/>
              </a:rPr>
              <a:t>improves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understanding </a:t>
            </a:r>
            <a:r>
              <a:rPr dirty="0" sz="1800" spc="-1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complexity of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code.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2000" spc="-5" b="1">
                <a:latin typeface="Carlito"/>
                <a:cs typeface="Carlito"/>
              </a:rPr>
              <a:t>create project</a:t>
            </a:r>
            <a:r>
              <a:rPr dirty="0" sz="2000" spc="-10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html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061715"/>
            <a:ext cx="6645909" cy="410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914" y="427735"/>
            <a:ext cx="3346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EXECUTIVE</a:t>
            </a:r>
            <a:r>
              <a:rPr dirty="0" spc="-35"/>
              <a:t> </a:t>
            </a:r>
            <a:r>
              <a:rPr dirty="0" spc="-5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99718"/>
            <a:ext cx="6674484" cy="31216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1699"/>
              </a:lnSpc>
              <a:spcBef>
                <a:spcPts val="60"/>
              </a:spcBef>
            </a:pP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>
                <a:latin typeface="Carlito"/>
                <a:cs typeface="Carlito"/>
              </a:rPr>
              <a:t>Risk </a:t>
            </a:r>
            <a:r>
              <a:rPr dirty="0" sz="2000" spc="-5">
                <a:latin typeface="Carlito"/>
                <a:cs typeface="Carlito"/>
              </a:rPr>
              <a:t>Management Tool </a:t>
            </a:r>
            <a:r>
              <a:rPr dirty="0" sz="2000">
                <a:latin typeface="Carlito"/>
                <a:cs typeface="Carlito"/>
              </a:rPr>
              <a:t>is </a:t>
            </a:r>
            <a:r>
              <a:rPr dirty="0" sz="2000" spc="-5">
                <a:latin typeface="Carlito"/>
                <a:cs typeface="Carlito"/>
              </a:rPr>
              <a:t>designed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10">
                <a:latin typeface="Carlito"/>
                <a:cs typeface="Carlito"/>
              </a:rPr>
              <a:t>an </a:t>
            </a:r>
            <a:r>
              <a:rPr dirty="0" sz="2000">
                <a:latin typeface="Carlito"/>
                <a:cs typeface="Carlito"/>
              </a:rPr>
              <a:t>aid in the </a:t>
            </a:r>
            <a:r>
              <a:rPr dirty="0" sz="2000" spc="-5">
                <a:latin typeface="Carlito"/>
                <a:cs typeface="Carlito"/>
              </a:rPr>
              <a:t>process  of risk </a:t>
            </a:r>
            <a:r>
              <a:rPr dirty="0" sz="2000">
                <a:latin typeface="Carlito"/>
                <a:cs typeface="Carlito"/>
              </a:rPr>
              <a:t>management. Main </a:t>
            </a:r>
            <a:r>
              <a:rPr dirty="0" sz="2000" spc="-5">
                <a:latin typeface="Carlito"/>
                <a:cs typeface="Carlito"/>
              </a:rPr>
              <a:t>functionalities of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application  </a:t>
            </a:r>
            <a:r>
              <a:rPr dirty="0" sz="2000">
                <a:latin typeface="Carlito"/>
                <a:cs typeface="Carlito"/>
              </a:rPr>
              <a:t>include the </a:t>
            </a:r>
            <a:r>
              <a:rPr dirty="0" sz="2000" spc="-5">
                <a:latin typeface="Carlito"/>
                <a:cs typeface="Carlito"/>
              </a:rPr>
              <a:t>ability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keep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register of </a:t>
            </a:r>
            <a:r>
              <a:rPr dirty="0" sz="2000">
                <a:latin typeface="Carlito"/>
                <a:cs typeface="Carlito"/>
              </a:rPr>
              <a:t>identified </a:t>
            </a:r>
            <a:r>
              <a:rPr dirty="0" sz="2000" spc="-5">
                <a:latin typeface="Carlito"/>
                <a:cs typeface="Carlito"/>
              </a:rPr>
              <a:t>risks for  </a:t>
            </a:r>
            <a:r>
              <a:rPr dirty="0" sz="2000">
                <a:latin typeface="Carlito"/>
                <a:cs typeface="Carlito"/>
              </a:rPr>
              <a:t>multiple </a:t>
            </a:r>
            <a:r>
              <a:rPr dirty="0" sz="2000" spc="-5">
                <a:latin typeface="Carlito"/>
                <a:cs typeface="Carlito"/>
              </a:rPr>
              <a:t>projects. Each </a:t>
            </a:r>
            <a:r>
              <a:rPr dirty="0" sz="2000" spc="-1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register entries </a:t>
            </a:r>
            <a:r>
              <a:rPr dirty="0" sz="2000">
                <a:latin typeface="Carlito"/>
                <a:cs typeface="Carlito"/>
              </a:rPr>
              <a:t>- </a:t>
            </a:r>
            <a:r>
              <a:rPr dirty="0" sz="2000" spc="-5">
                <a:latin typeface="Carlito"/>
                <a:cs typeface="Carlito"/>
              </a:rPr>
              <a:t>'risks' </a:t>
            </a:r>
            <a:r>
              <a:rPr dirty="0" sz="2000">
                <a:latin typeface="Carlito"/>
                <a:cs typeface="Carlito"/>
              </a:rPr>
              <a:t>- </a:t>
            </a:r>
            <a:r>
              <a:rPr dirty="0" sz="2000" spc="-5">
                <a:latin typeface="Carlito"/>
                <a:cs typeface="Carlito"/>
              </a:rPr>
              <a:t>can be  described by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user with </a:t>
            </a:r>
            <a:r>
              <a:rPr dirty="0" sz="2000">
                <a:latin typeface="Carlito"/>
                <a:cs typeface="Carlito"/>
              </a:rPr>
              <a:t>its </a:t>
            </a:r>
            <a:r>
              <a:rPr dirty="0" sz="2000" spc="-5">
                <a:latin typeface="Carlito"/>
                <a:cs typeface="Carlito"/>
              </a:rPr>
              <a:t>qualitative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quantitative  properties, making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process of risk evaluation easier and  providing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valuable insight for planning risk response.  Managing risk responses </a:t>
            </a:r>
            <a:r>
              <a:rPr dirty="0" sz="2000">
                <a:latin typeface="Carlito"/>
                <a:cs typeface="Carlito"/>
              </a:rPr>
              <a:t>is </a:t>
            </a:r>
            <a:r>
              <a:rPr dirty="0" sz="2000" spc="-5">
                <a:latin typeface="Carlito"/>
                <a:cs typeface="Carlito"/>
              </a:rPr>
              <a:t>also one of the tool's functionalities,  allowing user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keep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risk response plans for each </a:t>
            </a:r>
            <a:r>
              <a:rPr dirty="0" sz="2000" spc="-1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risk  register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entries.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17468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rlito"/>
                <a:cs typeface="Carlito"/>
              </a:rPr>
              <a:t>create project</a:t>
            </a:r>
            <a:r>
              <a:rPr dirty="0" sz="2000" spc="-55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5441060"/>
            <a:ext cx="21482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rlito"/>
                <a:cs typeface="Carlito"/>
              </a:rPr>
              <a:t>register details</a:t>
            </a:r>
            <a:r>
              <a:rPr dirty="0" sz="2000" spc="-15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html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922273"/>
            <a:ext cx="5554345" cy="39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777521"/>
            <a:ext cx="5157978" cy="3783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3"/>
            <a:ext cx="19627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rlito"/>
                <a:cs typeface="Carlito"/>
              </a:rPr>
              <a:t>register details</a:t>
            </a:r>
            <a:r>
              <a:rPr dirty="0" sz="2000" spc="-30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css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5468492"/>
            <a:ext cx="1842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rlito"/>
                <a:cs typeface="Carlito"/>
              </a:rPr>
              <a:t>register details</a:t>
            </a:r>
            <a:r>
              <a:rPr dirty="0" sz="2000" spc="-25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922273"/>
            <a:ext cx="4221480" cy="4137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804039"/>
            <a:ext cx="4865370" cy="3748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9288" y="438911"/>
          <a:ext cx="6768465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/>
                <a:gridCol w="905510"/>
                <a:gridCol w="69850"/>
                <a:gridCol w="4664075"/>
                <a:gridCol w="869950"/>
              </a:tblGrid>
              <a:tr h="824737">
                <a:tc gridSpan="5">
                  <a:txBody>
                    <a:bodyPr/>
                    <a:lstStyle/>
                    <a:p>
                      <a:pPr lvl="1" marL="588645" indent="-535940">
                        <a:lnSpc>
                          <a:spcPts val="3345"/>
                        </a:lnSpc>
                        <a:buAutoNum type="arabicPeriod" startAt="3"/>
                        <a:tabLst>
                          <a:tab pos="589280" algn="l"/>
                        </a:tabLst>
                      </a:pPr>
                      <a:r>
                        <a:rPr dirty="0" sz="2800" spc="-5" b="1">
                          <a:latin typeface="Carlito"/>
                          <a:cs typeface="Carlito"/>
                        </a:rPr>
                        <a:t>Constraints,Altrnatives and</a:t>
                      </a:r>
                      <a:r>
                        <a:rPr dirty="0" sz="2800" spc="1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 b="1">
                          <a:latin typeface="Carlito"/>
                          <a:cs typeface="Carlito"/>
                        </a:rPr>
                        <a:t>Tradeoffs</a:t>
                      </a:r>
                      <a:endParaRPr sz="2800">
                        <a:latin typeface="Carlito"/>
                        <a:cs typeface="Carlito"/>
                      </a:endParaRPr>
                    </a:p>
                    <a:p>
                      <a:pPr lvl="2" marL="747395" indent="-694690">
                        <a:lnSpc>
                          <a:spcPct val="100000"/>
                        </a:lnSpc>
                        <a:spcBef>
                          <a:spcPts val="75"/>
                        </a:spcBef>
                        <a:buAutoNum type="arabicPeriod"/>
                        <a:tabLst>
                          <a:tab pos="748030" algn="l"/>
                        </a:tabLst>
                      </a:pPr>
                      <a:r>
                        <a:rPr dirty="0" sz="2400" spc="-5" b="1">
                          <a:latin typeface="Carlito"/>
                          <a:cs typeface="Carlito"/>
                        </a:rPr>
                        <a:t>shall</a:t>
                      </a:r>
                      <a:r>
                        <a:rPr dirty="0" sz="240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5" b="1">
                          <a:latin typeface="Carlito"/>
                          <a:cs typeface="Carlito"/>
                        </a:rPr>
                        <a:t>requirements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44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 spc="-10" b="1">
                          <a:latin typeface="Carlito"/>
                          <a:cs typeface="Carlito"/>
                        </a:rPr>
                        <a:t>ID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85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Origin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Shall</a:t>
                      </a:r>
                      <a:r>
                        <a:rPr dirty="0" sz="1000" spc="-1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b="1">
                          <a:latin typeface="Carlito"/>
                          <a:cs typeface="Carlito"/>
                        </a:rPr>
                        <a:t>Requirement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70916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328930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developer SHALL be able to identify the type the</a:t>
                      </a:r>
                      <a:r>
                        <a:rPr dirty="0" sz="1000" spc="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risk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9392">
                <a:tc>
                  <a:txBody>
                    <a:bodyPr/>
                    <a:lstStyle/>
                    <a:p>
                      <a:pPr marL="53340">
                        <a:lnSpc>
                          <a:spcPts val="1170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70"/>
                        </a:lnSpc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software developer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SHALL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be able to identify the type of risk and 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forward</a:t>
                      </a:r>
                      <a:r>
                        <a:rPr dirty="0" sz="1000" spc="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it.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9391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328930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identified risk shall be categorically</a:t>
                      </a:r>
                      <a:r>
                        <a:rPr dirty="0" sz="10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listed.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1964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328930">
                        <a:lnSpc>
                          <a:spcPts val="1220"/>
                        </a:lnSpc>
                        <a:spcBef>
                          <a:spcPts val="1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A developer SHALL be able to edit the</a:t>
                      </a:r>
                      <a:r>
                        <a:rPr dirty="0" sz="10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project.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70916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328930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developer SHALL be able to send instructions to be taken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by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000" spc="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software.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9392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328930">
                        <a:lnSpc>
                          <a:spcPts val="1210"/>
                        </a:lnSpc>
                        <a:spcBef>
                          <a:spcPts val="15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developer SHALL be able to create projects and add to its</a:t>
                      </a:r>
                      <a:r>
                        <a:rPr dirty="0" sz="1000" spc="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description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9391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328930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developer SHALL be able to enter the details of the particular risk and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act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upon</a:t>
                      </a:r>
                      <a:r>
                        <a:rPr dirty="0" sz="1000" spc="1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that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02817">
                <a:tc>
                  <a:txBody>
                    <a:bodyPr/>
                    <a:lstStyle/>
                    <a:p>
                      <a:pPr marL="533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328930">
                        <a:lnSpc>
                          <a:spcPts val="1230"/>
                        </a:lnSpc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 marR="119380">
                        <a:lnSpc>
                          <a:spcPts val="1230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User SHALL be able to identify the risks and SHALL be able to take the procedures in  action and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also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be able to edit the risk presented in front of</a:t>
                      </a:r>
                      <a:r>
                        <a:rPr dirty="0" sz="1000" spc="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him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79476">
                <a:tc gridSpan="5">
                  <a:txBody>
                    <a:bodyPr/>
                    <a:lstStyle/>
                    <a:p>
                      <a:pPr marL="53340">
                        <a:lnSpc>
                          <a:spcPts val="2785"/>
                        </a:lnSpc>
                      </a:pPr>
                      <a:r>
                        <a:rPr dirty="0" sz="2400" spc="-5" b="1">
                          <a:latin typeface="Carlito"/>
                          <a:cs typeface="Carlito"/>
                        </a:rPr>
                        <a:t>4.3.2 </a:t>
                      </a:r>
                      <a:r>
                        <a:rPr dirty="0" sz="2400" b="1">
                          <a:latin typeface="Carlito"/>
                          <a:cs typeface="Carlito"/>
                        </a:rPr>
                        <a:t>design </a:t>
                      </a:r>
                      <a:r>
                        <a:rPr dirty="0" sz="2400" spc="-5" b="1">
                          <a:latin typeface="Carlito"/>
                          <a:cs typeface="Carlito"/>
                        </a:rPr>
                        <a:t>constraints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4591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spc="-10" b="1">
                          <a:latin typeface="Carlito"/>
                          <a:cs typeface="Carlito"/>
                        </a:rPr>
                        <a:t>ID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1195"/>
                        </a:lnSpc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Origin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5" b="1" i="1">
                          <a:latin typeface="Carlito"/>
                          <a:cs typeface="Carlito"/>
                        </a:rPr>
                        <a:t>Shall</a:t>
                      </a:r>
                      <a:r>
                        <a:rPr dirty="0" sz="1000" spc="-15" b="1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b="1" i="1">
                          <a:latin typeface="Carlito"/>
                          <a:cs typeface="Carlito"/>
                        </a:rPr>
                        <a:t>Requirement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4592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1195"/>
                        </a:lnSpc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User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A user shall be able to login to the software without any</a:t>
                      </a:r>
                      <a:r>
                        <a:rPr dirty="0" sz="1000" spc="4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issues.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40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maintainability of the software SHALL be easy and short in duration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000" spc="60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time.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39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 marR="109220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usage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the risk management software should be significant enough that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authorities would buy 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it in</a:t>
                      </a:r>
                      <a:r>
                        <a:rPr dirty="0" sz="1000" spc="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future.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8897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software developer shall be able to edit and delete the projects when needed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the necessity</a:t>
                      </a:r>
                      <a:r>
                        <a:rPr dirty="0" sz="1000" spc="14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arises.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39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 marR="427990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developer SHALL be able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move freely through the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software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as of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when needed after getting 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authentication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000" spc="10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users.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40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have both online and offline system</a:t>
                      </a:r>
                      <a:r>
                        <a:rPr dirty="0" sz="1000" spc="4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both.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8515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10"/>
                        </a:lnSpc>
                        <a:spcBef>
                          <a:spcPts val="25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require enough disk</a:t>
                      </a:r>
                      <a:r>
                        <a:rPr dirty="0" sz="1000" spc="4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storage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39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software shall require specific OS which would be Windows OS above</a:t>
                      </a:r>
                      <a:r>
                        <a:rPr dirty="0" sz="1000" spc="70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XP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39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i="1">
                          <a:latin typeface="Carlito"/>
                          <a:cs typeface="Carlito"/>
                        </a:rPr>
                        <a:t>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at least have a total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memory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1 gb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or</a:t>
                      </a:r>
                      <a:r>
                        <a:rPr dirty="0" sz="1000" spc="4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above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8516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10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10"/>
                        </a:lnSpc>
                        <a:spcBef>
                          <a:spcPts val="25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not restrict the user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editing the</a:t>
                      </a:r>
                      <a:r>
                        <a:rPr dirty="0" sz="1000" spc="80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projects.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293">
                <a:tc>
                  <a:txBody>
                    <a:bodyPr/>
                    <a:lstStyle/>
                    <a:p>
                      <a:pPr marL="53340">
                        <a:lnSpc>
                          <a:spcPts val="1200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11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00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filter the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risks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entered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by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000" spc="1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user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40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12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allow the user to receive SOS alerts when the risk is</a:t>
                      </a:r>
                      <a:r>
                        <a:rPr dirty="0" sz="1000" spc="70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higher.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39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13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8580" marR="189230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allow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the developer to respond to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the users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queries and the project he puts up in the 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particular software.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1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255136"/>
            <a:ext cx="6149340" cy="2946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7019" y="6706866"/>
            <a:ext cx="5245176" cy="3341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9288" y="448055"/>
          <a:ext cx="6768465" cy="980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"/>
                <a:gridCol w="967740"/>
                <a:gridCol w="5534659"/>
              </a:tblGrid>
              <a:tr h="17373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10" b="1">
                          <a:latin typeface="Carlito"/>
                          <a:cs typeface="Carlito"/>
                        </a:rPr>
                        <a:t>ID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5" b="1">
                          <a:latin typeface="Carlito"/>
                          <a:cs typeface="Carlito"/>
                        </a:rPr>
                        <a:t>Origin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5" b="1" i="1">
                          <a:latin typeface="Carlito"/>
                          <a:cs typeface="Carlito"/>
                        </a:rPr>
                        <a:t>Shall</a:t>
                      </a:r>
                      <a:r>
                        <a:rPr dirty="0" sz="1000" spc="-15" b="1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b="1" i="1">
                          <a:latin typeface="Carlito"/>
                          <a:cs typeface="Carlito"/>
                        </a:rPr>
                        <a:t>Requirement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53340">
                        <a:lnSpc>
                          <a:spcPts val="1195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14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4175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27329">
                        <a:lnSpc>
                          <a:spcPts val="1220"/>
                        </a:lnSpc>
                        <a:spcBef>
                          <a:spcPts val="20"/>
                        </a:spcBef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allow the developer and user to have a indeterminate exchange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emails and voice 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messages between the two regarding the</a:t>
                      </a:r>
                      <a:r>
                        <a:rPr dirty="0" sz="1000" spc="25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projects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293">
                <a:tc>
                  <a:txBody>
                    <a:bodyPr/>
                    <a:lstStyle/>
                    <a:p>
                      <a:pPr marL="53340">
                        <a:lnSpc>
                          <a:spcPts val="1200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4175">
                        <a:lnSpc>
                          <a:spcPts val="1210"/>
                        </a:lnSpc>
                        <a:spcBef>
                          <a:spcPts val="30"/>
                        </a:spcBef>
                      </a:pPr>
                      <a:r>
                        <a:rPr dirty="0" sz="1000" spc="-5" i="1">
                          <a:latin typeface="Carlito"/>
                          <a:cs typeface="Carlito"/>
                        </a:rPr>
                        <a:t>Software  </a:t>
                      </a:r>
                      <a:r>
                        <a:rPr dirty="0" sz="1000" i="1">
                          <a:latin typeface="Carlito"/>
                          <a:cs typeface="Carlito"/>
                        </a:rPr>
                        <a:t>developer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00"/>
                        </a:lnSpc>
                      </a:pPr>
                      <a:r>
                        <a:rPr dirty="0" sz="1000" spc="-10" i="1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system SHALL allow the developer to create </a:t>
                      </a:r>
                      <a:r>
                        <a:rPr dirty="0" sz="1000" spc="-10" i="1">
                          <a:latin typeface="Carlito"/>
                          <a:cs typeface="Carlito"/>
                        </a:rPr>
                        <a:t>new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projects with</a:t>
                      </a:r>
                      <a:r>
                        <a:rPr dirty="0" sz="1000" spc="50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5" i="1">
                          <a:latin typeface="Carlito"/>
                          <a:cs typeface="Carlito"/>
                        </a:rPr>
                        <a:t>details.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852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9140">
                        <a:lnSpc>
                          <a:spcPct val="100000"/>
                        </a:lnSpc>
                      </a:pP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SCHEDULE,TASKS </a:t>
                      </a:r>
                      <a:r>
                        <a:rPr dirty="0" u="heavy" sz="2800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u="heavy" sz="28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MILESTONES</a:t>
                      </a:r>
                      <a:endParaRPr sz="2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lvl="1" marL="511175" indent="-458470">
                        <a:lnSpc>
                          <a:spcPct val="100000"/>
                        </a:lnSpc>
                        <a:buAutoNum type="arabicPeriod"/>
                        <a:tabLst>
                          <a:tab pos="511809" algn="l"/>
                        </a:tabLst>
                      </a:pPr>
                      <a:r>
                        <a:rPr dirty="0" sz="2400" spc="-5" b="1">
                          <a:latin typeface="Carlito"/>
                          <a:cs typeface="Carlito"/>
                        </a:rPr>
                        <a:t>Gantt</a:t>
                      </a:r>
                      <a:r>
                        <a:rPr dirty="0" sz="2400" spc="-1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b="1">
                          <a:latin typeface="Carlito"/>
                          <a:cs typeface="Carlito"/>
                        </a:rPr>
                        <a:t>chart</a:t>
                      </a:r>
                      <a:endParaRPr sz="2400">
                        <a:latin typeface="Carlito"/>
                        <a:cs typeface="Carlito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Carlito"/>
                        <a:buAutoNum type="arabicPeriod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Carlito"/>
                        <a:buAutoNum type="arabicPeriod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Carlito"/>
                        <a:buAutoNum type="arabicPeriod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Carlito"/>
                        <a:buAutoNum type="arabicPeriod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Carlito"/>
                        <a:buAutoNum type="arabicPeriod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Carlito"/>
                        <a:buAutoNum type="arabicPeriod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Carlito"/>
                        <a:buAutoNum type="arabicPeriod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Carlito"/>
                        <a:buAutoNum type="arabicPeriod"/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lvl="1" marL="443230" indent="-389890">
                        <a:lnSpc>
                          <a:spcPct val="100000"/>
                        </a:lnSpc>
                        <a:buAutoNum type="arabicPeriod"/>
                        <a:tabLst>
                          <a:tab pos="443230" algn="l"/>
                        </a:tabLst>
                      </a:pPr>
                      <a:r>
                        <a:rPr dirty="0" sz="2400" spc="-5" b="1">
                          <a:latin typeface="Carlito"/>
                          <a:cs typeface="Carlito"/>
                        </a:rPr>
                        <a:t>Timeline</a:t>
                      </a:r>
                      <a:r>
                        <a:rPr dirty="0" sz="240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5" b="1">
                          <a:latin typeface="Carlito"/>
                          <a:cs typeface="Carlito"/>
                        </a:rPr>
                        <a:t>Chart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2308"/>
            <a:ext cx="19570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5.3 </a:t>
            </a:r>
            <a:r>
              <a:rPr dirty="0" sz="2200" spc="-10" b="1">
                <a:latin typeface="Carlito"/>
                <a:cs typeface="Carlito"/>
              </a:rPr>
              <a:t>activity</a:t>
            </a:r>
            <a:r>
              <a:rPr dirty="0" sz="2200" spc="-30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chart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798575"/>
            <a:ext cx="5975735" cy="3981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154" y="427735"/>
            <a:ext cx="40767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PROJECT</a:t>
            </a:r>
            <a:r>
              <a:rPr dirty="0" spc="-65"/>
              <a:t> </a:t>
            </a:r>
            <a:r>
              <a:rPr dirty="0" spc="-5"/>
              <a:t>DEMONSTRATION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04289"/>
            <a:ext cx="1284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6.1)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Login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Page: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862550"/>
            <a:ext cx="6438265" cy="171894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300"/>
              </a:lnSpc>
              <a:spcBef>
                <a:spcPts val="815"/>
              </a:spcBef>
            </a:pPr>
            <a:r>
              <a:rPr dirty="0" sz="1400">
                <a:latin typeface="Carlito"/>
                <a:cs typeface="Carlito"/>
              </a:rPr>
              <a:t>The risk </a:t>
            </a:r>
            <a:r>
              <a:rPr dirty="0" sz="1400" spc="-5">
                <a:latin typeface="Carlito"/>
                <a:cs typeface="Carlito"/>
              </a:rPr>
              <a:t>management </a:t>
            </a:r>
            <a:r>
              <a:rPr dirty="0" sz="1400">
                <a:latin typeface="Carlito"/>
                <a:cs typeface="Carlito"/>
              </a:rPr>
              <a:t>login </a:t>
            </a:r>
            <a:r>
              <a:rPr dirty="0" sz="1400" spc="-5">
                <a:latin typeface="Carlito"/>
                <a:cs typeface="Carlito"/>
              </a:rPr>
              <a:t>User Interface </a:t>
            </a:r>
            <a:r>
              <a:rPr dirty="0" sz="1400">
                <a:latin typeface="Carlito"/>
                <a:cs typeface="Carlito"/>
              </a:rPr>
              <a:t>can be </a:t>
            </a:r>
            <a:r>
              <a:rPr dirty="0" sz="1400" spc="-5">
                <a:latin typeface="Carlito"/>
                <a:cs typeface="Carlito"/>
              </a:rPr>
              <a:t>accessed </a:t>
            </a:r>
            <a:r>
              <a:rPr dirty="0" sz="1400">
                <a:latin typeface="Carlito"/>
                <a:cs typeface="Carlito"/>
              </a:rPr>
              <a:t>via </a:t>
            </a:r>
            <a:r>
              <a:rPr dirty="0" sz="1400" spc="-5">
                <a:latin typeface="Carlito"/>
                <a:cs typeface="Carlito"/>
              </a:rPr>
              <a:t>the main. </a:t>
            </a:r>
            <a:r>
              <a:rPr dirty="0" sz="1400">
                <a:latin typeface="Carlito"/>
                <a:cs typeface="Carlito"/>
              </a:rPr>
              <a:t>The UI </a:t>
            </a:r>
            <a:r>
              <a:rPr dirty="0" sz="1400" spc="-10">
                <a:latin typeface="Carlito"/>
                <a:cs typeface="Carlito"/>
              </a:rPr>
              <a:t>in </a:t>
            </a:r>
            <a:r>
              <a:rPr dirty="0" sz="1400" spc="-5">
                <a:latin typeface="Carlito"/>
                <a:cs typeface="Carlito"/>
              </a:rPr>
              <a:t>figure  </a:t>
            </a:r>
            <a:r>
              <a:rPr dirty="0" sz="1400">
                <a:latin typeface="Carlito"/>
                <a:cs typeface="Carlito"/>
              </a:rPr>
              <a:t>above allows the </a:t>
            </a:r>
            <a:r>
              <a:rPr dirty="0" sz="1400" spc="-5">
                <a:latin typeface="Carlito"/>
                <a:cs typeface="Carlito"/>
              </a:rPr>
              <a:t>user to </a:t>
            </a:r>
            <a:r>
              <a:rPr dirty="0" sz="1400">
                <a:latin typeface="Carlito"/>
                <a:cs typeface="Carlito"/>
              </a:rPr>
              <a:t>provide </a:t>
            </a:r>
            <a:r>
              <a:rPr dirty="0" sz="1400" spc="-5">
                <a:latin typeface="Carlito"/>
                <a:cs typeface="Carlito"/>
              </a:rPr>
              <a:t>information regarding login procedures. In figure above 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user provides </a:t>
            </a:r>
            <a:r>
              <a:rPr dirty="0" sz="1400">
                <a:latin typeface="Carlito"/>
                <a:cs typeface="Carlito"/>
              </a:rPr>
              <a:t>the name </a:t>
            </a:r>
            <a:r>
              <a:rPr dirty="0" sz="1400" spc="-5">
                <a:latin typeface="Carlito"/>
                <a:cs typeface="Carlito"/>
              </a:rPr>
              <a:t>and</a:t>
            </a:r>
            <a:r>
              <a:rPr dirty="0" sz="1400" spc="-5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password.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6.2) Project Page: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9928352"/>
            <a:ext cx="8724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3135" y="1661159"/>
            <a:ext cx="5647690" cy="3223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755" y="6580619"/>
            <a:ext cx="5638800" cy="306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5356"/>
            <a:ext cx="6662420" cy="8604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Carlito"/>
                <a:cs typeface="Carlito"/>
              </a:rPr>
              <a:t>This </a:t>
            </a:r>
            <a:r>
              <a:rPr dirty="0" sz="1400" spc="-5">
                <a:latin typeface="Carlito"/>
                <a:cs typeface="Carlito"/>
              </a:rPr>
              <a:t>figure represents </a:t>
            </a:r>
            <a:r>
              <a:rPr dirty="0" sz="1400">
                <a:latin typeface="Carlito"/>
                <a:cs typeface="Carlito"/>
              </a:rPr>
              <a:t>the home </a:t>
            </a:r>
            <a:r>
              <a:rPr dirty="0" sz="1400" spc="-5">
                <a:latin typeface="Carlito"/>
                <a:cs typeface="Carlito"/>
              </a:rPr>
              <a:t>page of the </a:t>
            </a:r>
            <a:r>
              <a:rPr dirty="0" sz="1400">
                <a:latin typeface="Carlito"/>
                <a:cs typeface="Carlito"/>
              </a:rPr>
              <a:t>project where you can </a:t>
            </a:r>
            <a:r>
              <a:rPr dirty="0" sz="1400" spc="-5">
                <a:latin typeface="Carlito"/>
                <a:cs typeface="Carlito"/>
              </a:rPr>
              <a:t>access </a:t>
            </a:r>
            <a:r>
              <a:rPr dirty="0" sz="1400">
                <a:latin typeface="Carlito"/>
                <a:cs typeface="Carlito"/>
              </a:rPr>
              <a:t>all the projects </a:t>
            </a:r>
            <a:r>
              <a:rPr dirty="0" sz="1400" spc="-5">
                <a:latin typeface="Carlito"/>
                <a:cs typeface="Carlito"/>
              </a:rPr>
              <a:t>or  </a:t>
            </a:r>
            <a:r>
              <a:rPr dirty="0" sz="1400">
                <a:latin typeface="Carlito"/>
                <a:cs typeface="Carlito"/>
              </a:rPr>
              <a:t>go into </a:t>
            </a:r>
            <a:r>
              <a:rPr dirty="0" sz="1400" spc="-5">
                <a:latin typeface="Carlito"/>
                <a:cs typeface="Carlito"/>
              </a:rPr>
              <a:t>the creation </a:t>
            </a:r>
            <a:r>
              <a:rPr dirty="0" sz="1400">
                <a:latin typeface="Carlito"/>
                <a:cs typeface="Carlito"/>
              </a:rPr>
              <a:t>menu as </a:t>
            </a:r>
            <a:r>
              <a:rPr dirty="0" sz="1400" spc="-5">
                <a:latin typeface="Carlito"/>
                <a:cs typeface="Carlito"/>
              </a:rPr>
              <a:t>suggested </a:t>
            </a:r>
            <a:r>
              <a:rPr dirty="0" sz="1400" spc="-10">
                <a:latin typeface="Carlito"/>
                <a:cs typeface="Carlito"/>
              </a:rPr>
              <a:t>in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right-hand </a:t>
            </a:r>
            <a:r>
              <a:rPr dirty="0" sz="1400">
                <a:latin typeface="Carlito"/>
                <a:cs typeface="Carlito"/>
              </a:rPr>
              <a:t>side </a:t>
            </a:r>
            <a:r>
              <a:rPr dirty="0" sz="1400" spc="-5">
                <a:latin typeface="Carlito"/>
                <a:cs typeface="Carlito"/>
              </a:rPr>
              <a:t>of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projects</a:t>
            </a:r>
            <a:r>
              <a:rPr dirty="0" sz="1400" spc="1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tab.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6.3)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Create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Project Page: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473066"/>
            <a:ext cx="6598920" cy="1323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1499"/>
              </a:lnSpc>
              <a:spcBef>
                <a:spcPts val="10"/>
              </a:spcBef>
            </a:pP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following figure indicates </a:t>
            </a:r>
            <a:r>
              <a:rPr dirty="0" sz="1400">
                <a:latin typeface="Carlito"/>
                <a:cs typeface="Carlito"/>
              </a:rPr>
              <a:t>the page </a:t>
            </a:r>
            <a:r>
              <a:rPr dirty="0" sz="1400" spc="-5">
                <a:latin typeface="Carlito"/>
                <a:cs typeface="Carlito"/>
              </a:rPr>
              <a:t>for creation of the project </a:t>
            </a:r>
            <a:r>
              <a:rPr dirty="0" sz="1400">
                <a:latin typeface="Carlito"/>
                <a:cs typeface="Carlito"/>
              </a:rPr>
              <a:t>where the </a:t>
            </a:r>
            <a:r>
              <a:rPr dirty="0" sz="1400" spc="-5">
                <a:latin typeface="Carlito"/>
                <a:cs typeface="Carlito"/>
              </a:rPr>
              <a:t>user can </a:t>
            </a:r>
            <a:r>
              <a:rPr dirty="0" sz="1400">
                <a:latin typeface="Carlito"/>
                <a:cs typeface="Carlito"/>
              </a:rPr>
              <a:t>enter  the </a:t>
            </a:r>
            <a:r>
              <a:rPr dirty="0" sz="1400" spc="-5">
                <a:latin typeface="Carlito"/>
                <a:cs typeface="Carlito"/>
              </a:rPr>
              <a:t>name and description of </a:t>
            </a:r>
            <a:r>
              <a:rPr dirty="0" sz="1400">
                <a:latin typeface="Carlito"/>
                <a:cs typeface="Carlito"/>
              </a:rPr>
              <a:t>the project </a:t>
            </a:r>
            <a:r>
              <a:rPr dirty="0" sz="1400" spc="-5">
                <a:latin typeface="Carlito"/>
                <a:cs typeface="Carlito"/>
              </a:rPr>
              <a:t>they </a:t>
            </a:r>
            <a:r>
              <a:rPr dirty="0" sz="1400">
                <a:latin typeface="Carlito"/>
                <a:cs typeface="Carlito"/>
              </a:rPr>
              <a:t>want to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create</a:t>
            </a:r>
            <a:r>
              <a:rPr dirty="0" sz="1000">
                <a:latin typeface="Carlito"/>
                <a:cs typeface="Carlito"/>
              </a:rPr>
              <a:t>.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6.4) Edit Project Details Page:</a:t>
            </a:r>
            <a:r>
              <a:rPr dirty="0" u="heavy" sz="1600" spc="3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9407143"/>
            <a:ext cx="6643370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1400"/>
              </a:lnSpc>
              <a:spcBef>
                <a:spcPts val="15"/>
              </a:spcBef>
            </a:pPr>
            <a:r>
              <a:rPr dirty="0" sz="1400">
                <a:latin typeface="Carlito"/>
                <a:cs typeface="Carlito"/>
              </a:rPr>
              <a:t>This page </a:t>
            </a:r>
            <a:r>
              <a:rPr dirty="0" sz="1400" spc="-5">
                <a:latin typeface="Carlito"/>
                <a:cs typeface="Carlito"/>
              </a:rPr>
              <a:t>allows </a:t>
            </a:r>
            <a:r>
              <a:rPr dirty="0" sz="1400">
                <a:latin typeface="Carlito"/>
                <a:cs typeface="Carlito"/>
              </a:rPr>
              <a:t>you to edit the </a:t>
            </a:r>
            <a:r>
              <a:rPr dirty="0" sz="1400" spc="-5">
                <a:latin typeface="Carlito"/>
                <a:cs typeface="Carlito"/>
              </a:rPr>
              <a:t>name and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description provided </a:t>
            </a:r>
            <a:r>
              <a:rPr dirty="0" sz="1400">
                <a:latin typeface="Carlito"/>
                <a:cs typeface="Carlito"/>
              </a:rPr>
              <a:t>by the </a:t>
            </a:r>
            <a:r>
              <a:rPr dirty="0" sz="1400" spc="-5">
                <a:latin typeface="Carlito"/>
                <a:cs typeface="Carlito"/>
              </a:rPr>
              <a:t>user </a:t>
            </a:r>
            <a:r>
              <a:rPr dirty="0" sz="1400">
                <a:latin typeface="Carlito"/>
                <a:cs typeface="Carlito"/>
              </a:rPr>
              <a:t>at </a:t>
            </a:r>
            <a:r>
              <a:rPr dirty="0" sz="1400" spc="-5">
                <a:latin typeface="Carlito"/>
                <a:cs typeface="Carlito"/>
              </a:rPr>
              <a:t>any </a:t>
            </a:r>
            <a:r>
              <a:rPr dirty="0" sz="1400">
                <a:latin typeface="Carlito"/>
                <a:cs typeface="Carlito"/>
              </a:rPr>
              <a:t>point  </a:t>
            </a:r>
            <a:r>
              <a:rPr dirty="0" sz="1400" spc="-5">
                <a:latin typeface="Carlito"/>
                <a:cs typeface="Carlito"/>
              </a:rPr>
              <a:t>of time.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294383"/>
            <a:ext cx="5914771" cy="3191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797295"/>
            <a:ext cx="6130290" cy="3269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51763"/>
            <a:ext cx="19646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6.5) Projects Detail Page: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165218"/>
            <a:ext cx="6371590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1400"/>
              </a:lnSpc>
              <a:spcBef>
                <a:spcPts val="15"/>
              </a:spcBef>
            </a:pPr>
            <a:r>
              <a:rPr dirty="0" sz="1400">
                <a:latin typeface="Carlito"/>
                <a:cs typeface="Carlito"/>
              </a:rPr>
              <a:t>We can </a:t>
            </a:r>
            <a:r>
              <a:rPr dirty="0" sz="1400" spc="-5">
                <a:latin typeface="Carlito"/>
                <a:cs typeface="Carlito"/>
              </a:rPr>
              <a:t>see when accessed through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projects tab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site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directed </a:t>
            </a:r>
            <a:r>
              <a:rPr dirty="0" sz="140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>
                <a:latin typeface="Carlito"/>
                <a:cs typeface="Carlito"/>
              </a:rPr>
              <a:t>particular  </a:t>
            </a:r>
            <a:r>
              <a:rPr dirty="0" sz="1400" spc="-5">
                <a:latin typeface="Carlito"/>
                <a:cs typeface="Carlito"/>
              </a:rPr>
              <a:t>project selected </a:t>
            </a:r>
            <a:r>
              <a:rPr dirty="0" sz="1400">
                <a:latin typeface="Carlito"/>
                <a:cs typeface="Carlito"/>
              </a:rPr>
              <a:t>by the </a:t>
            </a:r>
            <a:r>
              <a:rPr dirty="0" sz="1400" spc="-5">
                <a:latin typeface="Carlito"/>
                <a:cs typeface="Carlito"/>
              </a:rPr>
              <a:t>user and from there </a:t>
            </a:r>
            <a:r>
              <a:rPr dirty="0" sz="1400">
                <a:latin typeface="Carlito"/>
                <a:cs typeface="Carlito"/>
              </a:rPr>
              <a:t>the user </a:t>
            </a:r>
            <a:r>
              <a:rPr dirty="0" sz="1400" spc="-5">
                <a:latin typeface="Carlito"/>
                <a:cs typeface="Carlito"/>
              </a:rPr>
              <a:t>can choose </a:t>
            </a:r>
            <a:r>
              <a:rPr dirty="0" sz="1400">
                <a:latin typeface="Carlito"/>
                <a:cs typeface="Carlito"/>
              </a:rPr>
              <a:t>to edit </a:t>
            </a:r>
            <a:r>
              <a:rPr dirty="0" sz="1400" spc="-5">
                <a:latin typeface="Carlito"/>
                <a:cs typeface="Carlito"/>
              </a:rPr>
              <a:t>or </a:t>
            </a:r>
            <a:r>
              <a:rPr dirty="0" sz="1400">
                <a:latin typeface="Carlito"/>
                <a:cs typeface="Carlito"/>
              </a:rPr>
              <a:t>delete </a:t>
            </a:r>
            <a:r>
              <a:rPr dirty="0" sz="1400" spc="-5">
                <a:latin typeface="Carlito"/>
                <a:cs typeface="Carlito"/>
              </a:rPr>
              <a:t>the  project </a:t>
            </a:r>
            <a:r>
              <a:rPr dirty="0" sz="1400">
                <a:latin typeface="Carlito"/>
                <a:cs typeface="Carlito"/>
              </a:rPr>
              <a:t>as </a:t>
            </a:r>
            <a:r>
              <a:rPr dirty="0" sz="1400" spc="-5">
                <a:latin typeface="Carlito"/>
                <a:cs typeface="Carlito"/>
              </a:rPr>
              <a:t>well </a:t>
            </a:r>
            <a:r>
              <a:rPr dirty="0" sz="1400">
                <a:latin typeface="Carlito"/>
                <a:cs typeface="Carlito"/>
              </a:rPr>
              <a:t>as </a:t>
            </a:r>
            <a:r>
              <a:rPr dirty="0" sz="1400" spc="-5">
                <a:latin typeface="Carlito"/>
                <a:cs typeface="Carlito"/>
              </a:rPr>
              <a:t>access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creation menu for </a:t>
            </a:r>
            <a:r>
              <a:rPr dirty="0" sz="1400">
                <a:latin typeface="Carlito"/>
                <a:cs typeface="Carlito"/>
              </a:rPr>
              <a:t>the risk </a:t>
            </a:r>
            <a:r>
              <a:rPr dirty="0" sz="1400" spc="-5">
                <a:latin typeface="Carlito"/>
                <a:cs typeface="Carlito"/>
              </a:rPr>
              <a:t>register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page.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6.6)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Register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Details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Page: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852153"/>
            <a:ext cx="6588125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5">
                <a:latin typeface="Carlito"/>
                <a:cs typeface="Carlito"/>
              </a:rPr>
              <a:t>When accessed </a:t>
            </a:r>
            <a:r>
              <a:rPr dirty="0" sz="1400">
                <a:latin typeface="Carlito"/>
                <a:cs typeface="Carlito"/>
              </a:rPr>
              <a:t>the options present in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>
                <a:latin typeface="Carlito"/>
                <a:cs typeface="Carlito"/>
              </a:rPr>
              <a:t>risk </a:t>
            </a:r>
            <a:r>
              <a:rPr dirty="0" sz="1400" spc="-5">
                <a:latin typeface="Carlito"/>
                <a:cs typeface="Carlito"/>
              </a:rPr>
              <a:t>register tab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user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directed </a:t>
            </a:r>
            <a:r>
              <a:rPr dirty="0" sz="1400">
                <a:latin typeface="Carlito"/>
                <a:cs typeface="Carlito"/>
              </a:rPr>
              <a:t>to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dirty="0" sz="1400">
                <a:latin typeface="Carlito"/>
                <a:cs typeface="Carlito"/>
              </a:rPr>
              <a:t>particular </a:t>
            </a:r>
            <a:r>
              <a:rPr dirty="0" sz="1400" spc="-5">
                <a:latin typeface="Carlito"/>
                <a:cs typeface="Carlito"/>
              </a:rPr>
              <a:t>field selected, </a:t>
            </a:r>
            <a:r>
              <a:rPr dirty="0" sz="1400">
                <a:latin typeface="Carlito"/>
                <a:cs typeface="Carlito"/>
              </a:rPr>
              <a:t>as </a:t>
            </a:r>
            <a:r>
              <a:rPr dirty="0" sz="1400" spc="-5">
                <a:latin typeface="Carlito"/>
                <a:cs typeface="Carlito"/>
              </a:rPr>
              <a:t>shown </a:t>
            </a:r>
            <a:r>
              <a:rPr dirty="0" sz="1400" spc="-10">
                <a:latin typeface="Carlito"/>
                <a:cs typeface="Carlito"/>
              </a:rPr>
              <a:t>in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figure user selected </a:t>
            </a:r>
            <a:r>
              <a:rPr dirty="0" sz="1400" spc="-10">
                <a:latin typeface="Carlito"/>
                <a:cs typeface="Carlito"/>
              </a:rPr>
              <a:t>the </a:t>
            </a:r>
            <a:r>
              <a:rPr dirty="0" sz="1400">
                <a:latin typeface="Carlito"/>
                <a:cs typeface="Carlito"/>
              </a:rPr>
              <a:t>transport </a:t>
            </a:r>
            <a:r>
              <a:rPr dirty="0" sz="1400" spc="-5">
                <a:latin typeface="Carlito"/>
                <a:cs typeface="Carlito"/>
              </a:rPr>
              <a:t>risks option and 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directed towards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following </a:t>
            </a:r>
            <a:r>
              <a:rPr dirty="0" sz="1400">
                <a:latin typeface="Carlito"/>
                <a:cs typeface="Carlito"/>
              </a:rPr>
              <a:t>page </a:t>
            </a:r>
            <a:r>
              <a:rPr dirty="0" sz="1400" spc="-10">
                <a:latin typeface="Carlito"/>
                <a:cs typeface="Carlito"/>
              </a:rPr>
              <a:t>and </a:t>
            </a:r>
            <a:r>
              <a:rPr dirty="0" sz="1400">
                <a:latin typeface="Carlito"/>
                <a:cs typeface="Carlito"/>
              </a:rPr>
              <a:t>here the user can </a:t>
            </a:r>
            <a:r>
              <a:rPr dirty="0" sz="1400" spc="-5">
                <a:latin typeface="Carlito"/>
                <a:cs typeface="Carlito"/>
              </a:rPr>
              <a:t>do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same </a:t>
            </a:r>
            <a:r>
              <a:rPr dirty="0" sz="1400">
                <a:latin typeface="Carlito"/>
                <a:cs typeface="Carlito"/>
              </a:rPr>
              <a:t>things as  </a:t>
            </a:r>
            <a:r>
              <a:rPr dirty="0" sz="1400" spc="-5">
                <a:latin typeface="Carlito"/>
                <a:cs typeface="Carlito"/>
              </a:rPr>
              <a:t>explained earlier which </a:t>
            </a:r>
            <a:r>
              <a:rPr dirty="0" sz="1400" spc="-10">
                <a:latin typeface="Carlito"/>
                <a:cs typeface="Carlito"/>
              </a:rPr>
              <a:t>is </a:t>
            </a:r>
            <a:r>
              <a:rPr dirty="0" sz="1400">
                <a:latin typeface="Carlito"/>
                <a:cs typeface="Carlito"/>
              </a:rPr>
              <a:t>edit, delete the register </a:t>
            </a:r>
            <a:r>
              <a:rPr dirty="0" sz="1400" spc="-5">
                <a:latin typeface="Carlito"/>
                <a:cs typeface="Carlito"/>
              </a:rPr>
              <a:t>or </a:t>
            </a:r>
            <a:r>
              <a:rPr dirty="0" sz="1400">
                <a:latin typeface="Carlito"/>
                <a:cs typeface="Carlito"/>
              </a:rPr>
              <a:t>create a </a:t>
            </a:r>
            <a:r>
              <a:rPr dirty="0" sz="1400" spc="-5">
                <a:latin typeface="Carlito"/>
                <a:cs typeface="Carlito"/>
              </a:rPr>
              <a:t>risk </a:t>
            </a:r>
            <a:r>
              <a:rPr dirty="0" sz="1400">
                <a:latin typeface="Carlito"/>
                <a:cs typeface="Carlito"/>
              </a:rPr>
              <a:t>and </a:t>
            </a:r>
            <a:r>
              <a:rPr dirty="0" sz="1400" spc="-5">
                <a:latin typeface="Carlito"/>
                <a:cs typeface="Carlito"/>
              </a:rPr>
              <a:t>edit or </a:t>
            </a:r>
            <a:r>
              <a:rPr dirty="0" sz="1400">
                <a:latin typeface="Carlito"/>
                <a:cs typeface="Carlito"/>
              </a:rPr>
              <a:t>delete </a:t>
            </a:r>
            <a:r>
              <a:rPr dirty="0" sz="1400" spc="-5">
                <a:latin typeface="Carlito"/>
                <a:cs typeface="Carlito"/>
              </a:rPr>
              <a:t>from  </a:t>
            </a:r>
            <a:r>
              <a:rPr dirty="0" sz="1400">
                <a:latin typeface="Carlito"/>
                <a:cs typeface="Carlito"/>
              </a:rPr>
              <a:t>the same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page.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2175" y="891539"/>
            <a:ext cx="5772150" cy="3078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489447"/>
            <a:ext cx="5678170" cy="3090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51763"/>
            <a:ext cx="20193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6.7)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Create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Register Page:</a:t>
            </a:r>
            <a:r>
              <a:rPr dirty="0" u="sng" sz="1400" spc="-4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631819"/>
            <a:ext cx="6605905" cy="1324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1400"/>
              </a:lnSpc>
              <a:spcBef>
                <a:spcPts val="15"/>
              </a:spcBef>
            </a:pPr>
            <a:r>
              <a:rPr dirty="0" sz="1400" spc="-5">
                <a:latin typeface="Carlito"/>
                <a:cs typeface="Carlito"/>
              </a:rPr>
              <a:t>When accessed through the </a:t>
            </a:r>
            <a:r>
              <a:rPr dirty="0" sz="1400">
                <a:latin typeface="Carlito"/>
                <a:cs typeface="Carlito"/>
              </a:rPr>
              <a:t>create </a:t>
            </a:r>
            <a:r>
              <a:rPr dirty="0" sz="1400" spc="-5">
                <a:latin typeface="Carlito"/>
                <a:cs typeface="Carlito"/>
              </a:rPr>
              <a:t>option on risk register </a:t>
            </a:r>
            <a:r>
              <a:rPr dirty="0" sz="1400">
                <a:latin typeface="Carlito"/>
                <a:cs typeface="Carlito"/>
              </a:rPr>
              <a:t>tab user </a:t>
            </a:r>
            <a:r>
              <a:rPr dirty="0" sz="1400" spc="-1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forwarded </a:t>
            </a:r>
            <a:r>
              <a:rPr dirty="0" sz="1400">
                <a:latin typeface="Carlito"/>
                <a:cs typeface="Carlito"/>
              </a:rPr>
              <a:t>to the  </a:t>
            </a:r>
            <a:r>
              <a:rPr dirty="0" sz="1400" spc="-5">
                <a:latin typeface="Carlito"/>
                <a:cs typeface="Carlito"/>
              </a:rPr>
              <a:t>following tab </a:t>
            </a:r>
            <a:r>
              <a:rPr dirty="0" sz="1400">
                <a:latin typeface="Carlito"/>
                <a:cs typeface="Carlito"/>
              </a:rPr>
              <a:t>where they </a:t>
            </a:r>
            <a:r>
              <a:rPr dirty="0" sz="1400" spc="-5">
                <a:latin typeface="Carlito"/>
                <a:cs typeface="Carlito"/>
              </a:rPr>
              <a:t>have </a:t>
            </a:r>
            <a:r>
              <a:rPr dirty="0" sz="140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enter </a:t>
            </a:r>
            <a:r>
              <a:rPr dirty="0" sz="1400">
                <a:latin typeface="Carlito"/>
                <a:cs typeface="Carlito"/>
              </a:rPr>
              <a:t>the name </a:t>
            </a:r>
            <a:r>
              <a:rPr dirty="0" sz="1400" spc="-5">
                <a:latin typeface="Carlito"/>
                <a:cs typeface="Carlito"/>
              </a:rPr>
              <a:t>of </a:t>
            </a:r>
            <a:r>
              <a:rPr dirty="0" sz="1400">
                <a:latin typeface="Carlito"/>
                <a:cs typeface="Carlito"/>
              </a:rPr>
              <a:t>register </a:t>
            </a:r>
            <a:r>
              <a:rPr dirty="0" sz="1400" spc="-10">
                <a:latin typeface="Carlito"/>
                <a:cs typeface="Carlito"/>
              </a:rPr>
              <a:t>and </a:t>
            </a:r>
            <a:r>
              <a:rPr dirty="0" sz="1400">
                <a:latin typeface="Carlito"/>
                <a:cs typeface="Carlito"/>
              </a:rPr>
              <a:t>also the </a:t>
            </a:r>
            <a:r>
              <a:rPr dirty="0" sz="1400" spc="-5">
                <a:latin typeface="Carlito"/>
                <a:cs typeface="Carlito"/>
              </a:rPr>
              <a:t>description of </a:t>
            </a:r>
            <a:r>
              <a:rPr dirty="0" sz="1400">
                <a:latin typeface="Carlito"/>
                <a:cs typeface="Carlito"/>
              </a:rPr>
              <a:t>the  </a:t>
            </a:r>
            <a:r>
              <a:rPr dirty="0" sz="1400" spc="-5">
                <a:latin typeface="Carlito"/>
                <a:cs typeface="Carlito"/>
              </a:rPr>
              <a:t>following</a:t>
            </a:r>
            <a:r>
              <a:rPr dirty="0" sz="1400" spc="-1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register.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6.8)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Create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Risk Page: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318753"/>
            <a:ext cx="6595109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Description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Carlito"/>
                <a:cs typeface="Carlito"/>
              </a:rPr>
              <a:t>When </a:t>
            </a:r>
            <a:r>
              <a:rPr dirty="0" sz="1400">
                <a:latin typeface="Carlito"/>
                <a:cs typeface="Carlito"/>
              </a:rPr>
              <a:t>the risk </a:t>
            </a:r>
            <a:r>
              <a:rPr dirty="0" sz="1400" spc="-5">
                <a:latin typeface="Carlito"/>
                <a:cs typeface="Carlito"/>
              </a:rPr>
              <a:t>register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created and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user clicks on for creating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risk, </a:t>
            </a:r>
            <a:r>
              <a:rPr dirty="0" sz="1400">
                <a:latin typeface="Carlito"/>
                <a:cs typeface="Carlito"/>
              </a:rPr>
              <a:t>they</a:t>
            </a:r>
            <a:r>
              <a:rPr dirty="0" sz="1400" spc="1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are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1699"/>
              </a:lnSpc>
              <a:spcBef>
                <a:spcPts val="10"/>
              </a:spcBef>
            </a:pPr>
            <a:r>
              <a:rPr dirty="0" sz="1400" spc="-5">
                <a:latin typeface="Carlito"/>
                <a:cs typeface="Carlito"/>
              </a:rPr>
              <a:t>directed </a:t>
            </a:r>
            <a:r>
              <a:rPr dirty="0" sz="1400">
                <a:latin typeface="Carlito"/>
                <a:cs typeface="Carlito"/>
              </a:rPr>
              <a:t>to a </a:t>
            </a:r>
            <a:r>
              <a:rPr dirty="0" sz="1400" spc="-5">
                <a:latin typeface="Carlito"/>
                <a:cs typeface="Carlito"/>
              </a:rPr>
              <a:t>creation </a:t>
            </a:r>
            <a:r>
              <a:rPr dirty="0" sz="1400">
                <a:latin typeface="Carlito"/>
                <a:cs typeface="Carlito"/>
              </a:rPr>
              <a:t>page as shown </a:t>
            </a:r>
            <a:r>
              <a:rPr dirty="0" sz="1400" spc="-10">
                <a:latin typeface="Carlito"/>
                <a:cs typeface="Carlito"/>
              </a:rPr>
              <a:t>in </a:t>
            </a:r>
            <a:r>
              <a:rPr dirty="0" sz="1400">
                <a:latin typeface="Carlito"/>
                <a:cs typeface="Carlito"/>
              </a:rPr>
              <a:t>the above </a:t>
            </a:r>
            <a:r>
              <a:rPr dirty="0" sz="1400" spc="-5">
                <a:latin typeface="Carlito"/>
                <a:cs typeface="Carlito"/>
              </a:rPr>
              <a:t>figure, </a:t>
            </a:r>
            <a:r>
              <a:rPr dirty="0" sz="1400" spc="-10">
                <a:latin typeface="Carlito"/>
                <a:cs typeface="Carlito"/>
              </a:rPr>
              <a:t>in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following figure </a:t>
            </a:r>
            <a:r>
              <a:rPr dirty="0" sz="1400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can see  </a:t>
            </a:r>
            <a:r>
              <a:rPr dirty="0" sz="1400">
                <a:latin typeface="Carlito"/>
                <a:cs typeface="Carlito"/>
              </a:rPr>
              <a:t>that the </a:t>
            </a:r>
            <a:r>
              <a:rPr dirty="0" sz="1400" spc="-5">
                <a:latin typeface="Carlito"/>
                <a:cs typeface="Carlito"/>
              </a:rPr>
              <a:t>user </a:t>
            </a:r>
            <a:r>
              <a:rPr dirty="0" sz="1400">
                <a:latin typeface="Carlito"/>
                <a:cs typeface="Carlito"/>
              </a:rPr>
              <a:t>is </a:t>
            </a:r>
            <a:r>
              <a:rPr dirty="0" sz="1400" spc="-5">
                <a:latin typeface="Carlito"/>
                <a:cs typeface="Carlito"/>
              </a:rPr>
              <a:t>asked </a:t>
            </a:r>
            <a:r>
              <a:rPr dirty="0" sz="140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enter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name of </a:t>
            </a:r>
            <a:r>
              <a:rPr dirty="0" sz="1400">
                <a:latin typeface="Carlito"/>
                <a:cs typeface="Carlito"/>
              </a:rPr>
              <a:t>the risk as well as </a:t>
            </a:r>
            <a:r>
              <a:rPr dirty="0" sz="1400" spc="-10">
                <a:latin typeface="Carlito"/>
                <a:cs typeface="Carlito"/>
              </a:rPr>
              <a:t>the </a:t>
            </a:r>
            <a:r>
              <a:rPr dirty="0" sz="1400">
                <a:latin typeface="Carlito"/>
                <a:cs typeface="Carlito"/>
              </a:rPr>
              <a:t>description, </a:t>
            </a:r>
            <a:r>
              <a:rPr dirty="0" sz="1400" spc="-5">
                <a:latin typeface="Carlito"/>
                <a:cs typeface="Carlito"/>
              </a:rPr>
              <a:t>status of </a:t>
            </a:r>
            <a:r>
              <a:rPr dirty="0" sz="1400">
                <a:latin typeface="Carlito"/>
                <a:cs typeface="Carlito"/>
              </a:rPr>
              <a:t>the  </a:t>
            </a:r>
            <a:r>
              <a:rPr dirty="0" sz="1400" spc="-5">
                <a:latin typeface="Carlito"/>
                <a:cs typeface="Carlito"/>
              </a:rPr>
              <a:t>following risk, impact on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project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following </a:t>
            </a:r>
            <a:r>
              <a:rPr dirty="0" sz="1400">
                <a:latin typeface="Carlito"/>
                <a:cs typeface="Carlito"/>
              </a:rPr>
              <a:t>risk is going </a:t>
            </a:r>
            <a:r>
              <a:rPr dirty="0" sz="1400" spc="-10">
                <a:latin typeface="Carlito"/>
                <a:cs typeface="Carlito"/>
              </a:rPr>
              <a:t>to </a:t>
            </a:r>
            <a:r>
              <a:rPr dirty="0" sz="1400">
                <a:latin typeface="Carlito"/>
                <a:cs typeface="Carlito"/>
              </a:rPr>
              <a:t>have, </a:t>
            </a:r>
            <a:r>
              <a:rPr dirty="0" sz="1400" spc="-5">
                <a:latin typeface="Carlito"/>
                <a:cs typeface="Carlito"/>
              </a:rPr>
              <a:t>probability </a:t>
            </a: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>
                <a:latin typeface="Carlito"/>
                <a:cs typeface="Carlito"/>
              </a:rPr>
              <a:t>the  risk to </a:t>
            </a:r>
            <a:r>
              <a:rPr dirty="0" sz="1400" spc="-5">
                <a:latin typeface="Carlito"/>
                <a:cs typeface="Carlito"/>
              </a:rPr>
              <a:t>occur </a:t>
            </a:r>
            <a:r>
              <a:rPr dirty="0" sz="1400" spc="-10">
                <a:latin typeface="Carlito"/>
                <a:cs typeface="Carlito"/>
              </a:rPr>
              <a:t>in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project's lifetime and also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severity of the </a:t>
            </a:r>
            <a:r>
              <a:rPr dirty="0" sz="1400">
                <a:latin typeface="Carlito"/>
                <a:cs typeface="Carlito"/>
              </a:rPr>
              <a:t>risk.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891539"/>
            <a:ext cx="5704840" cy="2521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6939" y="4985616"/>
            <a:ext cx="5951419" cy="3341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577" y="427735"/>
            <a:ext cx="33896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RESULT AND</a:t>
            </a:r>
            <a:r>
              <a:rPr dirty="0" spc="-40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02765"/>
            <a:ext cx="6648450" cy="16941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risk management website </a:t>
            </a:r>
            <a:r>
              <a:rPr dirty="0" sz="1800">
                <a:latin typeface="Carlito"/>
                <a:cs typeface="Carlito"/>
              </a:rPr>
              <a:t>was </a:t>
            </a:r>
            <a:r>
              <a:rPr dirty="0" sz="1800" spc="-5">
                <a:latin typeface="Carlito"/>
                <a:cs typeface="Carlito"/>
              </a:rPr>
              <a:t>successfully developed consisting of  </a:t>
            </a:r>
            <a:r>
              <a:rPr dirty="0" sz="1800">
                <a:latin typeface="Carlito"/>
                <a:cs typeface="Carlito"/>
              </a:rPr>
              <a:t>an elegant </a:t>
            </a:r>
            <a:r>
              <a:rPr dirty="0" sz="1800" spc="-5">
                <a:latin typeface="Carlito"/>
                <a:cs typeface="Carlito"/>
              </a:rPr>
              <a:t>frontend having </a:t>
            </a:r>
            <a:r>
              <a:rPr dirty="0" sz="1800">
                <a:latin typeface="Carlito"/>
                <a:cs typeface="Carlito"/>
              </a:rPr>
              <a:t>fast </a:t>
            </a:r>
            <a:r>
              <a:rPr dirty="0" sz="1800" spc="-5">
                <a:latin typeface="Carlito"/>
                <a:cs typeface="Carlito"/>
              </a:rPr>
              <a:t>servers </a:t>
            </a:r>
            <a:r>
              <a:rPr dirty="0" sz="1800">
                <a:latin typeface="Carlito"/>
                <a:cs typeface="Carlito"/>
              </a:rPr>
              <a:t>at </a:t>
            </a:r>
            <a:r>
              <a:rPr dirty="0" sz="1800" spc="-5">
                <a:latin typeface="Carlito"/>
                <a:cs typeface="Carlito"/>
              </a:rPr>
              <a:t>backend and cloud database.  </a:t>
            </a:r>
            <a:r>
              <a:rPr dirty="0" sz="1800">
                <a:latin typeface="Carlito"/>
                <a:cs typeface="Carlito"/>
              </a:rPr>
              <a:t>All the requirements </a:t>
            </a:r>
            <a:r>
              <a:rPr dirty="0" sz="1800" spc="-5">
                <a:latin typeface="Carlito"/>
                <a:cs typeface="Carlito"/>
              </a:rPr>
              <a:t>mentioned in </a:t>
            </a:r>
            <a:r>
              <a:rPr dirty="0" sz="1800">
                <a:latin typeface="Carlito"/>
                <a:cs typeface="Carlito"/>
              </a:rPr>
              <a:t>SRS </a:t>
            </a:r>
            <a:r>
              <a:rPr dirty="0" sz="1800" spc="-5">
                <a:latin typeface="Carlito"/>
                <a:cs typeface="Carlito"/>
              </a:rPr>
              <a:t>were achieved </a:t>
            </a:r>
            <a:r>
              <a:rPr dirty="0" sz="1800">
                <a:latin typeface="Carlito"/>
                <a:cs typeface="Carlito"/>
              </a:rPr>
              <a:t>along </a:t>
            </a:r>
            <a:r>
              <a:rPr dirty="0" sz="1800" spc="-5">
                <a:latin typeface="Carlito"/>
                <a:cs typeface="Carlito"/>
              </a:rPr>
              <a:t>with </a:t>
            </a:r>
            <a:r>
              <a:rPr dirty="0" sz="1800">
                <a:latin typeface="Carlito"/>
                <a:cs typeface="Carlito"/>
              </a:rPr>
              <a:t>the  </a:t>
            </a:r>
            <a:r>
              <a:rPr dirty="0" sz="1800" spc="-5">
                <a:latin typeface="Carlito"/>
                <a:cs typeface="Carlito"/>
              </a:rPr>
              <a:t>implementation of </a:t>
            </a:r>
            <a:r>
              <a:rPr dirty="0" sz="1800">
                <a:latin typeface="Carlito"/>
                <a:cs typeface="Carlito"/>
              </a:rPr>
              <a:t>UI </a:t>
            </a:r>
            <a:r>
              <a:rPr dirty="0" sz="1800" spc="-5">
                <a:latin typeface="Carlito"/>
                <a:cs typeface="Carlito"/>
              </a:rPr>
              <a:t>design </a:t>
            </a:r>
            <a:r>
              <a:rPr dirty="0" sz="1800" spc="-10">
                <a:latin typeface="Carlito"/>
                <a:cs typeface="Carlito"/>
              </a:rPr>
              <a:t>which </a:t>
            </a:r>
            <a:r>
              <a:rPr dirty="0" sz="1800">
                <a:latin typeface="Carlito"/>
                <a:cs typeface="Carlito"/>
              </a:rPr>
              <a:t>was </a:t>
            </a:r>
            <a:r>
              <a:rPr dirty="0" sz="1800" spc="-5">
                <a:latin typeface="Carlito"/>
                <a:cs typeface="Carlito"/>
              </a:rPr>
              <a:t>later proposed </a:t>
            </a:r>
            <a:r>
              <a:rPr dirty="0" sz="1800">
                <a:latin typeface="Carlito"/>
                <a:cs typeface="Carlito"/>
              </a:rPr>
              <a:t>in </a:t>
            </a:r>
            <a:r>
              <a:rPr dirty="0" sz="1800" spc="-5">
                <a:latin typeface="Carlito"/>
                <a:cs typeface="Carlito"/>
              </a:rPr>
              <a:t>SDS  document. The result of </a:t>
            </a:r>
            <a:r>
              <a:rPr dirty="0" sz="1800">
                <a:latin typeface="Carlito"/>
                <a:cs typeface="Carlito"/>
              </a:rPr>
              <a:t>this </a:t>
            </a:r>
            <a:r>
              <a:rPr dirty="0" sz="1800" spc="-5">
                <a:latin typeface="Carlito"/>
                <a:cs typeface="Carlito"/>
              </a:rPr>
              <a:t>phase </a:t>
            </a:r>
            <a:r>
              <a:rPr dirty="0" sz="1800">
                <a:latin typeface="Carlito"/>
                <a:cs typeface="Carlito"/>
              </a:rPr>
              <a:t>is a web </a:t>
            </a:r>
            <a:r>
              <a:rPr dirty="0" sz="1800" spc="-5">
                <a:latin typeface="Carlito"/>
                <a:cs typeface="Carlito"/>
              </a:rPr>
              <a:t>application </a:t>
            </a:r>
            <a:r>
              <a:rPr dirty="0" sz="1800">
                <a:latin typeface="Carlito"/>
                <a:cs typeface="Carlito"/>
              </a:rPr>
              <a:t>ready to </a:t>
            </a:r>
            <a:r>
              <a:rPr dirty="0" sz="1800" spc="-5">
                <a:latin typeface="Carlito"/>
                <a:cs typeface="Carlito"/>
              </a:rPr>
              <a:t>be  used by </a:t>
            </a:r>
            <a:r>
              <a:rPr dirty="0" sz="1800">
                <a:latin typeface="Carlito"/>
                <a:cs typeface="Carlito"/>
              </a:rPr>
              <a:t>teams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enhance </a:t>
            </a:r>
            <a:r>
              <a:rPr dirty="0" sz="1800">
                <a:latin typeface="Carlito"/>
                <a:cs typeface="Carlito"/>
              </a:rPr>
              <a:t>their </a:t>
            </a:r>
            <a:r>
              <a:rPr dirty="0" sz="1800" spc="-5">
                <a:latin typeface="Carlito"/>
                <a:cs typeface="Carlito"/>
              </a:rPr>
              <a:t>project </a:t>
            </a:r>
            <a:r>
              <a:rPr dirty="0" sz="1800">
                <a:latin typeface="Carlito"/>
                <a:cs typeface="Carlito"/>
              </a:rPr>
              <a:t>management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experience.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0811" y="438911"/>
          <a:ext cx="6764020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4267834"/>
                <a:gridCol w="1258570"/>
              </a:tblGrid>
              <a:tr h="1073150">
                <a:tc gridSpan="3"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dirty="0" u="heavy" sz="28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TABLE </a:t>
                      </a: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u="heavy" sz="2800" spc="1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u="heavy" sz="28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CONTENTS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3964">
                <a:tc>
                  <a:txBody>
                    <a:bodyPr/>
                    <a:lstStyle/>
                    <a:p>
                      <a:pPr marL="31686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S.NO.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TOPIC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PG.NO.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ACNOWLEDGEMENT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4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EXECUTIVE SUMMARY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868">
                <a:tc>
                  <a:txBody>
                    <a:bodyPr/>
                    <a:lstStyle/>
                    <a:p>
                      <a:pPr marL="53340">
                        <a:lnSpc>
                          <a:spcPts val="2335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35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LIST OF FIGURES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4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LIST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TABLES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INTRODUCTION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PROJECT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DESCRIPTION AND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GOALS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9-10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742">
                <a:tc>
                  <a:txBody>
                    <a:bodyPr/>
                    <a:lstStyle/>
                    <a:p>
                      <a:pPr marL="53340">
                        <a:lnSpc>
                          <a:spcPts val="2335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35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TECHNICAL SPECIFICATIONS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11-14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DESIGN APPROACH AND DETAILS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15-32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SCHEDULE,TASK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MILESTONES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33-34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4">
                <a:tc>
                  <a:txBody>
                    <a:bodyPr/>
                    <a:lstStyle/>
                    <a:p>
                      <a:pPr marL="533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PROJECT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DEMONSTRATIONS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35-38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868">
                <a:tc>
                  <a:txBody>
                    <a:bodyPr/>
                    <a:lstStyle/>
                    <a:p>
                      <a:pPr marL="53340">
                        <a:lnSpc>
                          <a:spcPts val="233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RESULT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368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3191" y="438911"/>
          <a:ext cx="6779259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980"/>
                <a:gridCol w="4398010"/>
                <a:gridCol w="1262379"/>
              </a:tblGrid>
              <a:tr h="1320037">
                <a:tc gridSpan="3"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LIST OF</a:t>
                      </a:r>
                      <a:r>
                        <a:rPr dirty="0" u="heavy" sz="2800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FIGURES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5488">
                <a:tc>
                  <a:txBody>
                    <a:bodyPr/>
                    <a:lstStyle/>
                    <a:p>
                      <a:pPr algn="ctr" marR="1270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S.NO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Figure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PG.NO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4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WORK BREAKDOWN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STRUCTURE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344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2.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Design</a:t>
                      </a:r>
                      <a:r>
                        <a:rPr dirty="0" sz="2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approach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15-17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4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3.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Use Case</a:t>
                      </a:r>
                      <a:r>
                        <a:rPr dirty="0" sz="2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Diagram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18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4.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Data flow</a:t>
                      </a:r>
                      <a:r>
                        <a:rPr dirty="0" sz="28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diagram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18-19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5.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Class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 diagram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19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218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6.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State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Transition</a:t>
                      </a:r>
                      <a:r>
                        <a:rPr dirty="0" sz="2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diagram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20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7.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ER Diagram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20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8.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Sequence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28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collaborative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21-28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4"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9.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Code </a:t>
                      </a:r>
                      <a:r>
                        <a:rPr dirty="0" sz="280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 standards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29-31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algn="ctr" marR="63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10.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Gantt</a:t>
                      </a:r>
                      <a:r>
                        <a:rPr dirty="0" sz="28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chart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33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869">
                <a:tc>
                  <a:txBody>
                    <a:bodyPr/>
                    <a:lstStyle/>
                    <a:p>
                      <a:pPr algn="ctr" marR="63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11.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Timeline</a:t>
                      </a:r>
                      <a:r>
                        <a:rPr dirty="0" sz="28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chart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33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algn="ctr" marR="635">
                        <a:lnSpc>
                          <a:spcPts val="3235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12.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35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Activity</a:t>
                      </a:r>
                      <a:r>
                        <a:rPr dirty="0" sz="28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800" spc="-5">
                          <a:latin typeface="Carlito"/>
                          <a:cs typeface="Carlito"/>
                        </a:rPr>
                        <a:t>chart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235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34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2130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0811" y="438911"/>
          <a:ext cx="6764020" cy="981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5360"/>
                <a:gridCol w="2261869"/>
                <a:gridCol w="2247264"/>
              </a:tblGrid>
              <a:tr h="887222">
                <a:tc gridSpan="3"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LIST OF</a:t>
                      </a:r>
                      <a:r>
                        <a:rPr dirty="0" u="heavy" sz="2800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TABLES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0435">
                <a:tc>
                  <a:txBody>
                    <a:bodyPr/>
                    <a:lstStyle/>
                    <a:p>
                      <a:pPr marL="745490">
                        <a:lnSpc>
                          <a:spcPts val="3250"/>
                        </a:lnSpc>
                      </a:pPr>
                      <a:r>
                        <a:rPr dirty="0" sz="2800" spc="-5" b="1">
                          <a:latin typeface="Carlito"/>
                          <a:cs typeface="Carlito"/>
                        </a:rPr>
                        <a:t>S.NO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50"/>
                        </a:lnSpc>
                      </a:pPr>
                      <a:r>
                        <a:rPr dirty="0" sz="2800" spc="-10" b="1">
                          <a:latin typeface="Carlito"/>
                          <a:cs typeface="Carlito"/>
                        </a:rPr>
                        <a:t>Table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3250"/>
                        </a:lnSpc>
                      </a:pPr>
                      <a:r>
                        <a:rPr dirty="0" sz="2800" spc="-10" b="1">
                          <a:latin typeface="Carlito"/>
                          <a:cs typeface="Carlito"/>
                        </a:rPr>
                        <a:t>PG.NO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0435">
                <a:tc>
                  <a:txBody>
                    <a:bodyPr/>
                    <a:lstStyle/>
                    <a:p>
                      <a:pPr algn="ctr" marR="167005">
                        <a:lnSpc>
                          <a:spcPts val="3250"/>
                        </a:lnSpc>
                      </a:pPr>
                      <a:r>
                        <a:rPr dirty="0" sz="280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Stimulus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Response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11-12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6364">
                <a:tc>
                  <a:txBody>
                    <a:bodyPr/>
                    <a:lstStyle/>
                    <a:p>
                      <a:pPr algn="ctr" marR="8890">
                        <a:lnSpc>
                          <a:spcPts val="3250"/>
                        </a:lnSpc>
                      </a:pPr>
                      <a:r>
                        <a:rPr dirty="0" sz="280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Performance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403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Requirements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13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0817">
                <a:tc>
                  <a:txBody>
                    <a:bodyPr/>
                    <a:lstStyle/>
                    <a:p>
                      <a:pPr algn="ctr" marR="8890">
                        <a:lnSpc>
                          <a:spcPts val="3250"/>
                        </a:lnSpc>
                      </a:pPr>
                      <a:r>
                        <a:rPr dirty="0" sz="280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shall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requirements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3250"/>
                        </a:lnSpc>
                      </a:pPr>
                      <a:r>
                        <a:rPr dirty="0" sz="2800" spc="-10">
                          <a:latin typeface="Carlito"/>
                          <a:cs typeface="Carlito"/>
                        </a:rPr>
                        <a:t>32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0435">
                <a:tc>
                  <a:txBody>
                    <a:bodyPr/>
                    <a:lstStyle/>
                    <a:p>
                      <a:pPr algn="ctr" marR="8890">
                        <a:lnSpc>
                          <a:spcPts val="3250"/>
                        </a:lnSpc>
                      </a:pPr>
                      <a:r>
                        <a:rPr dirty="0" sz="280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Design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constraints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3250"/>
                        </a:lnSpc>
                      </a:pPr>
                      <a:r>
                        <a:rPr dirty="0" sz="2800" spc="-5">
                          <a:latin typeface="Carlito"/>
                          <a:cs typeface="Carlito"/>
                        </a:rPr>
                        <a:t>32-33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3427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u="heavy" sz="2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ABBREVIATIONS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4933" y="871473"/>
            <a:ext cx="3987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rlito"/>
                <a:cs typeface="Carlito"/>
              </a:rPr>
              <a:t>SRS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8604" y="871473"/>
            <a:ext cx="2795905" cy="6407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619125" marR="5080" indent="-607060">
              <a:lnSpc>
                <a:spcPct val="101499"/>
              </a:lnSpc>
              <a:spcBef>
                <a:spcPts val="65"/>
              </a:spcBef>
            </a:pPr>
            <a:r>
              <a:rPr dirty="0" sz="2000" spc="-5">
                <a:latin typeface="Carlito"/>
                <a:cs typeface="Carlito"/>
              </a:rPr>
              <a:t>SOFTWARE REQUIREMENT  SPECIFICATION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668" y="891539"/>
            <a:ext cx="6779259" cy="6350"/>
          </a:xfrm>
          <a:custGeom>
            <a:avLst/>
            <a:gdLst/>
            <a:ahLst/>
            <a:cxnLst/>
            <a:rect l="l" t="t" r="r" b="b"/>
            <a:pathLst>
              <a:path w="6779259" h="6350">
                <a:moveTo>
                  <a:pt x="3385426" y="0"/>
                </a:moveTo>
                <a:lnTo>
                  <a:pt x="0" y="0"/>
                </a:lnTo>
                <a:lnTo>
                  <a:pt x="0" y="6096"/>
                </a:lnTo>
                <a:lnTo>
                  <a:pt x="3385426" y="6096"/>
                </a:lnTo>
                <a:lnTo>
                  <a:pt x="3385426" y="0"/>
                </a:lnTo>
                <a:close/>
              </a:path>
              <a:path w="6779259" h="6350">
                <a:moveTo>
                  <a:pt x="6778739" y="0"/>
                </a:moveTo>
                <a:lnTo>
                  <a:pt x="3391535" y="0"/>
                </a:lnTo>
                <a:lnTo>
                  <a:pt x="3391535" y="6096"/>
                </a:lnTo>
                <a:lnTo>
                  <a:pt x="6778739" y="6096"/>
                </a:lnTo>
                <a:lnTo>
                  <a:pt x="67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5789" y="1497837"/>
            <a:ext cx="4171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rlito"/>
                <a:cs typeface="Carlito"/>
              </a:rPr>
              <a:t>SDS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1128" y="1497837"/>
            <a:ext cx="2028825" cy="6419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6220" marR="5080" indent="-224154">
              <a:lnSpc>
                <a:spcPct val="102000"/>
              </a:lnSpc>
              <a:spcBef>
                <a:spcPts val="55"/>
              </a:spcBef>
            </a:pPr>
            <a:r>
              <a:rPr dirty="0" sz="2000" spc="-5">
                <a:latin typeface="Carlito"/>
                <a:cs typeface="Carlito"/>
              </a:rPr>
              <a:t>SOFTWARE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DESIGN  SPECIFICATION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572" y="438911"/>
            <a:ext cx="6791325" cy="9816465"/>
          </a:xfrm>
          <a:custGeom>
            <a:avLst/>
            <a:gdLst/>
            <a:ahLst/>
            <a:cxnLst/>
            <a:rect l="l" t="t" r="r" b="b"/>
            <a:pathLst>
              <a:path w="6791325" h="9816465">
                <a:moveTo>
                  <a:pt x="6775691" y="9810001"/>
                </a:moveTo>
                <a:lnTo>
                  <a:pt x="6769608" y="9810001"/>
                </a:lnTo>
                <a:lnTo>
                  <a:pt x="21336" y="9810001"/>
                </a:lnTo>
                <a:lnTo>
                  <a:pt x="15240" y="9810001"/>
                </a:lnTo>
                <a:lnTo>
                  <a:pt x="15240" y="9816084"/>
                </a:lnTo>
                <a:lnTo>
                  <a:pt x="21336" y="9816084"/>
                </a:lnTo>
                <a:lnTo>
                  <a:pt x="6769608" y="9816084"/>
                </a:lnTo>
                <a:lnTo>
                  <a:pt x="6775691" y="9816084"/>
                </a:lnTo>
                <a:lnTo>
                  <a:pt x="6775691" y="9810001"/>
                </a:lnTo>
                <a:close/>
              </a:path>
              <a:path w="6791325" h="9816465">
                <a:moveTo>
                  <a:pt x="6784835" y="1079246"/>
                </a:moveTo>
                <a:lnTo>
                  <a:pt x="6775691" y="1079246"/>
                </a:lnTo>
                <a:lnTo>
                  <a:pt x="6775691" y="0"/>
                </a:lnTo>
                <a:lnTo>
                  <a:pt x="6769608" y="0"/>
                </a:lnTo>
                <a:lnTo>
                  <a:pt x="21336" y="0"/>
                </a:lnTo>
                <a:lnTo>
                  <a:pt x="15227" y="0"/>
                </a:lnTo>
                <a:lnTo>
                  <a:pt x="15227" y="1079246"/>
                </a:lnTo>
                <a:lnTo>
                  <a:pt x="15227" y="1085342"/>
                </a:lnTo>
                <a:lnTo>
                  <a:pt x="15227" y="1705610"/>
                </a:lnTo>
                <a:lnTo>
                  <a:pt x="6096" y="1705610"/>
                </a:lnTo>
                <a:lnTo>
                  <a:pt x="6096" y="1085342"/>
                </a:lnTo>
                <a:lnTo>
                  <a:pt x="15227" y="1085342"/>
                </a:lnTo>
                <a:lnTo>
                  <a:pt x="15227" y="1079246"/>
                </a:lnTo>
                <a:lnTo>
                  <a:pt x="6096" y="1079246"/>
                </a:lnTo>
                <a:lnTo>
                  <a:pt x="6096" y="452628"/>
                </a:lnTo>
                <a:lnTo>
                  <a:pt x="0" y="452628"/>
                </a:lnTo>
                <a:lnTo>
                  <a:pt x="0" y="1711706"/>
                </a:lnTo>
                <a:lnTo>
                  <a:pt x="6096" y="1711706"/>
                </a:lnTo>
                <a:lnTo>
                  <a:pt x="15227" y="1711706"/>
                </a:lnTo>
                <a:lnTo>
                  <a:pt x="15227" y="9809988"/>
                </a:lnTo>
                <a:lnTo>
                  <a:pt x="21336" y="9809988"/>
                </a:lnTo>
                <a:lnTo>
                  <a:pt x="21336" y="1711706"/>
                </a:lnTo>
                <a:lnTo>
                  <a:pt x="3391522" y="1711706"/>
                </a:lnTo>
                <a:lnTo>
                  <a:pt x="3391522" y="1705610"/>
                </a:lnTo>
                <a:lnTo>
                  <a:pt x="21336" y="1705610"/>
                </a:lnTo>
                <a:lnTo>
                  <a:pt x="21336" y="1085342"/>
                </a:lnTo>
                <a:lnTo>
                  <a:pt x="3391522" y="1085342"/>
                </a:lnTo>
                <a:lnTo>
                  <a:pt x="3391522" y="1079246"/>
                </a:lnTo>
                <a:lnTo>
                  <a:pt x="21336" y="1079246"/>
                </a:lnTo>
                <a:lnTo>
                  <a:pt x="21336" y="6096"/>
                </a:lnTo>
                <a:lnTo>
                  <a:pt x="6769595" y="6096"/>
                </a:lnTo>
                <a:lnTo>
                  <a:pt x="6769595" y="1079246"/>
                </a:lnTo>
                <a:lnTo>
                  <a:pt x="6769595" y="1085342"/>
                </a:lnTo>
                <a:lnTo>
                  <a:pt x="6769595" y="1705610"/>
                </a:lnTo>
                <a:lnTo>
                  <a:pt x="3397631" y="1705610"/>
                </a:lnTo>
                <a:lnTo>
                  <a:pt x="3397631" y="1085342"/>
                </a:lnTo>
                <a:lnTo>
                  <a:pt x="6769595" y="1085342"/>
                </a:lnTo>
                <a:lnTo>
                  <a:pt x="6769595" y="1079246"/>
                </a:lnTo>
                <a:lnTo>
                  <a:pt x="3397631" y="1079246"/>
                </a:lnTo>
                <a:lnTo>
                  <a:pt x="3397631" y="452628"/>
                </a:lnTo>
                <a:lnTo>
                  <a:pt x="3391535" y="452628"/>
                </a:lnTo>
                <a:lnTo>
                  <a:pt x="3391535" y="1711706"/>
                </a:lnTo>
                <a:lnTo>
                  <a:pt x="3397631" y="1711706"/>
                </a:lnTo>
                <a:lnTo>
                  <a:pt x="6769595" y="1711706"/>
                </a:lnTo>
                <a:lnTo>
                  <a:pt x="6769595" y="9809988"/>
                </a:lnTo>
                <a:lnTo>
                  <a:pt x="6775691" y="9809988"/>
                </a:lnTo>
                <a:lnTo>
                  <a:pt x="6775691" y="1711706"/>
                </a:lnTo>
                <a:lnTo>
                  <a:pt x="6784835" y="1711706"/>
                </a:lnTo>
                <a:lnTo>
                  <a:pt x="6784835" y="1705610"/>
                </a:lnTo>
                <a:lnTo>
                  <a:pt x="6775691" y="1705610"/>
                </a:lnTo>
                <a:lnTo>
                  <a:pt x="6775691" y="1085342"/>
                </a:lnTo>
                <a:lnTo>
                  <a:pt x="6784835" y="1085342"/>
                </a:lnTo>
                <a:lnTo>
                  <a:pt x="6784835" y="1079246"/>
                </a:lnTo>
                <a:close/>
              </a:path>
              <a:path w="6791325" h="9816465">
                <a:moveTo>
                  <a:pt x="6790944" y="452628"/>
                </a:moveTo>
                <a:lnTo>
                  <a:pt x="6784848" y="452628"/>
                </a:lnTo>
                <a:lnTo>
                  <a:pt x="6784848" y="1711706"/>
                </a:lnTo>
                <a:lnTo>
                  <a:pt x="6790944" y="1711706"/>
                </a:lnTo>
                <a:lnTo>
                  <a:pt x="6790944" y="452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070" y="427735"/>
            <a:ext cx="2359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INTROD</a:t>
            </a:r>
            <a:r>
              <a:rPr dirty="0" spc="5"/>
              <a:t>U</a:t>
            </a:r>
            <a:r>
              <a:rPr dirty="0" spc="-10"/>
              <a:t>CT</a:t>
            </a:r>
            <a:r>
              <a:rPr dirty="0" spc="-15"/>
              <a:t>I</a:t>
            </a:r>
            <a:r>
              <a:rPr dirty="0" spc="-1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95146"/>
            <a:ext cx="21526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rlito"/>
                <a:cs typeface="Carlito"/>
              </a:rPr>
              <a:t>1.1</a:t>
            </a:r>
            <a:r>
              <a:rPr dirty="0" sz="2800" spc="95" b="1">
                <a:latin typeface="Carlito"/>
                <a:cs typeface="Carlito"/>
              </a:rPr>
              <a:t> </a:t>
            </a:r>
            <a:r>
              <a:rPr dirty="0" sz="2800" spc="-10" b="1">
                <a:latin typeface="Carlito"/>
                <a:cs typeface="Carlito"/>
              </a:rPr>
              <a:t>OBJECTIVE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046477"/>
            <a:ext cx="6673215" cy="85788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1699"/>
              </a:lnSpc>
              <a:spcBef>
                <a:spcPts val="60"/>
              </a:spcBef>
            </a:pPr>
            <a:r>
              <a:rPr dirty="0" sz="1800" spc="-5">
                <a:latin typeface="Carlito"/>
                <a:cs typeface="Carlito"/>
              </a:rPr>
              <a:t>The objective of this project is </a:t>
            </a:r>
            <a:r>
              <a:rPr dirty="0" sz="180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provide </a:t>
            </a:r>
            <a:r>
              <a:rPr dirty="0" sz="1800">
                <a:latin typeface="Carlito"/>
                <a:cs typeface="Carlito"/>
              </a:rPr>
              <a:t>a web </a:t>
            </a:r>
            <a:r>
              <a:rPr dirty="0" sz="1800" spc="-5">
                <a:latin typeface="Carlito"/>
                <a:cs typeface="Carlito"/>
              </a:rPr>
              <a:t>based platform </a:t>
            </a:r>
            <a:r>
              <a:rPr dirty="0" sz="180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carry  out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risk </a:t>
            </a:r>
            <a:r>
              <a:rPr dirty="0" sz="1800">
                <a:latin typeface="Carlito"/>
                <a:cs typeface="Carlito"/>
              </a:rPr>
              <a:t>management </a:t>
            </a:r>
            <a:r>
              <a:rPr dirty="0" sz="1800" spc="-5">
                <a:latin typeface="Carlito"/>
                <a:cs typeface="Carlito"/>
              </a:rPr>
              <a:t>process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its various functions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storing 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details in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database.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188335"/>
            <a:ext cx="6673850" cy="6597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567690" indent="-55562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568325" algn="l"/>
              </a:tabLst>
            </a:pPr>
            <a:r>
              <a:rPr dirty="0" sz="2800" spc="-10" b="1">
                <a:latin typeface="Carlito"/>
                <a:cs typeface="Carlito"/>
              </a:rPr>
              <a:t>MOTIVATION</a:t>
            </a:r>
            <a:endParaRPr sz="2800">
              <a:latin typeface="Carlito"/>
              <a:cs typeface="Carlito"/>
            </a:endParaRPr>
          </a:p>
          <a:p>
            <a:pPr marL="12700" marR="18415">
              <a:lnSpc>
                <a:spcPct val="101699"/>
              </a:lnSpc>
              <a:spcBef>
                <a:spcPts val="2485"/>
              </a:spcBef>
            </a:pPr>
            <a:r>
              <a:rPr dirty="0" sz="2000">
                <a:latin typeface="Carlito"/>
                <a:cs typeface="Carlito"/>
              </a:rPr>
              <a:t>Risk </a:t>
            </a:r>
            <a:r>
              <a:rPr dirty="0" sz="2000" spc="-5">
                <a:latin typeface="Carlito"/>
                <a:cs typeface="Carlito"/>
              </a:rPr>
              <a:t>management </a:t>
            </a:r>
            <a:r>
              <a:rPr dirty="0" sz="2000">
                <a:latin typeface="Carlito"/>
                <a:cs typeface="Carlito"/>
              </a:rPr>
              <a:t>is </a:t>
            </a:r>
            <a:r>
              <a:rPr dirty="0" sz="2000" spc="-5">
                <a:latin typeface="Carlito"/>
                <a:cs typeface="Carlito"/>
              </a:rPr>
              <a:t>one of </a:t>
            </a:r>
            <a:r>
              <a:rPr dirty="0" sz="2000" spc="-1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most necessary things </a:t>
            </a:r>
            <a:r>
              <a:rPr dirty="0" sz="2000" spc="-10">
                <a:latin typeface="Carlito"/>
                <a:cs typeface="Carlito"/>
              </a:rPr>
              <a:t>in </a:t>
            </a:r>
            <a:r>
              <a:rPr dirty="0" sz="2000">
                <a:latin typeface="Carlito"/>
                <a:cs typeface="Carlito"/>
              </a:rPr>
              <a:t>a  </a:t>
            </a:r>
            <a:r>
              <a:rPr dirty="0" sz="2000" spc="-5">
                <a:latin typeface="Carlito"/>
                <a:cs typeface="Carlito"/>
              </a:rPr>
              <a:t>project </a:t>
            </a:r>
            <a:r>
              <a:rPr dirty="0" sz="2000">
                <a:latin typeface="Carlito"/>
                <a:cs typeface="Carlito"/>
              </a:rPr>
              <a:t>and is </a:t>
            </a:r>
            <a:r>
              <a:rPr dirty="0" sz="2000" spc="-5">
                <a:latin typeface="Carlito"/>
                <a:cs typeface="Carlito"/>
              </a:rPr>
              <a:t>required by every company or </a:t>
            </a:r>
            <a:r>
              <a:rPr dirty="0" sz="2000">
                <a:latin typeface="Carlito"/>
                <a:cs typeface="Carlito"/>
              </a:rPr>
              <a:t>team </a:t>
            </a:r>
            <a:r>
              <a:rPr dirty="0" sz="2000" spc="-5">
                <a:latin typeface="Carlito"/>
                <a:cs typeface="Carlito"/>
              </a:rPr>
              <a:t>carrying out </a:t>
            </a:r>
            <a:r>
              <a:rPr dirty="0" sz="2000">
                <a:latin typeface="Carlito"/>
                <a:cs typeface="Carlito"/>
              </a:rPr>
              <a:t>a  </a:t>
            </a:r>
            <a:r>
              <a:rPr dirty="0" sz="2000" spc="-5">
                <a:latin typeface="Carlito"/>
                <a:cs typeface="Carlito"/>
              </a:rPr>
              <a:t>particular project so our team </a:t>
            </a:r>
            <a:r>
              <a:rPr dirty="0" sz="2000">
                <a:latin typeface="Carlito"/>
                <a:cs typeface="Carlito"/>
              </a:rPr>
              <a:t>thought </a:t>
            </a:r>
            <a:r>
              <a:rPr dirty="0" sz="2000" spc="-5">
                <a:latin typeface="Carlito"/>
                <a:cs typeface="Carlito"/>
              </a:rPr>
              <a:t>of building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project  </a:t>
            </a:r>
            <a:r>
              <a:rPr dirty="0" sz="2000">
                <a:latin typeface="Carlito"/>
                <a:cs typeface="Carlito"/>
              </a:rPr>
              <a:t>which </a:t>
            </a:r>
            <a:r>
              <a:rPr dirty="0" sz="2000" spc="-5">
                <a:latin typeface="Carlito"/>
                <a:cs typeface="Carlito"/>
              </a:rPr>
              <a:t>would allow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users to allocate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risks according </a:t>
            </a:r>
            <a:r>
              <a:rPr dirty="0" sz="2000">
                <a:latin typeface="Carlito"/>
                <a:cs typeface="Carlito"/>
              </a:rPr>
              <a:t>to  their </a:t>
            </a:r>
            <a:r>
              <a:rPr dirty="0" sz="2000" spc="-5">
                <a:latin typeface="Carlito"/>
                <a:cs typeface="Carlito"/>
              </a:rPr>
              <a:t>need of the </a:t>
            </a:r>
            <a:r>
              <a:rPr dirty="0" sz="2000">
                <a:latin typeface="Carlito"/>
                <a:cs typeface="Carlito"/>
              </a:rPr>
              <a:t>work </a:t>
            </a:r>
            <a:r>
              <a:rPr dirty="0" sz="2000" spc="-5">
                <a:latin typeface="Carlito"/>
                <a:cs typeface="Carlito"/>
              </a:rPr>
              <a:t>they are doing which </a:t>
            </a:r>
            <a:r>
              <a:rPr dirty="0" sz="2000">
                <a:latin typeface="Carlito"/>
                <a:cs typeface="Carlito"/>
              </a:rPr>
              <a:t>would in </a:t>
            </a:r>
            <a:r>
              <a:rPr dirty="0" sz="2000" spc="-5">
                <a:latin typeface="Carlito"/>
                <a:cs typeface="Carlito"/>
              </a:rPr>
              <a:t>return  </a:t>
            </a:r>
            <a:r>
              <a:rPr dirty="0" sz="2000">
                <a:latin typeface="Carlito"/>
                <a:cs typeface="Carlito"/>
              </a:rPr>
              <a:t>ease the </a:t>
            </a:r>
            <a:r>
              <a:rPr dirty="0" sz="2000" spc="-5">
                <a:latin typeface="Carlito"/>
                <a:cs typeface="Carlito"/>
              </a:rPr>
              <a:t>progress of any</a:t>
            </a:r>
            <a:r>
              <a:rPr dirty="0" sz="2000" spc="-2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project.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rlito"/>
              <a:cs typeface="Carlito"/>
            </a:endParaRPr>
          </a:p>
          <a:p>
            <a:pPr lvl="1" marL="567690" indent="-55562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68325" algn="l"/>
              </a:tabLst>
            </a:pPr>
            <a:r>
              <a:rPr dirty="0" sz="2800" spc="-5" b="1">
                <a:latin typeface="Carlito"/>
                <a:cs typeface="Carlito"/>
              </a:rPr>
              <a:t>BACKGROUND</a:t>
            </a:r>
            <a:endParaRPr sz="2800">
              <a:latin typeface="Carlito"/>
              <a:cs typeface="Carlito"/>
            </a:endParaRPr>
          </a:p>
          <a:p>
            <a:pPr algn="just" marL="12700" marR="5080">
              <a:lnSpc>
                <a:spcPct val="101800"/>
              </a:lnSpc>
              <a:spcBef>
                <a:spcPts val="2500"/>
              </a:spcBef>
            </a:pPr>
            <a:r>
              <a:rPr dirty="0" sz="2000">
                <a:latin typeface="Carlito"/>
                <a:cs typeface="Carlito"/>
              </a:rPr>
              <a:t>Good </a:t>
            </a:r>
            <a:r>
              <a:rPr dirty="0" sz="2000" spc="-5">
                <a:latin typeface="Carlito"/>
                <a:cs typeface="Carlito"/>
              </a:rPr>
              <a:t>planning </a:t>
            </a:r>
            <a:r>
              <a:rPr dirty="0" sz="2000">
                <a:latin typeface="Carlito"/>
                <a:cs typeface="Carlito"/>
              </a:rPr>
              <a:t>is the </a:t>
            </a:r>
            <a:r>
              <a:rPr dirty="0" sz="2000" spc="-5">
                <a:latin typeface="Carlito"/>
                <a:cs typeface="Carlito"/>
              </a:rPr>
              <a:t>bedrock of every successful software  development project. However, </a:t>
            </a:r>
            <a:r>
              <a:rPr dirty="0" sz="2000">
                <a:latin typeface="Carlito"/>
                <a:cs typeface="Carlito"/>
              </a:rPr>
              <a:t>the Covid-19 </a:t>
            </a:r>
            <a:r>
              <a:rPr dirty="0" sz="2000" spc="-5">
                <a:latin typeface="Carlito"/>
                <a:cs typeface="Carlito"/>
              </a:rPr>
              <a:t>pandemic has  </a:t>
            </a:r>
            <a:r>
              <a:rPr dirty="0" sz="2000">
                <a:latin typeface="Carlito"/>
                <a:cs typeface="Carlito"/>
              </a:rPr>
              <a:t>made </a:t>
            </a:r>
            <a:r>
              <a:rPr dirty="0" sz="2000" spc="-10">
                <a:latin typeface="Carlito"/>
                <a:cs typeface="Carlito"/>
              </a:rPr>
              <a:t>planning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collaboration harder since people </a:t>
            </a:r>
            <a:r>
              <a:rPr dirty="0" sz="2000">
                <a:latin typeface="Carlito"/>
                <a:cs typeface="Carlito"/>
              </a:rPr>
              <a:t>cannot  </a:t>
            </a:r>
            <a:r>
              <a:rPr dirty="0" sz="2000" spc="-5">
                <a:latin typeface="Carlito"/>
                <a:cs typeface="Carlito"/>
              </a:rPr>
              <a:t>physically meet each other and have </a:t>
            </a:r>
            <a:r>
              <a:rPr dirty="0" sz="200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do almost everything  online.</a:t>
            </a:r>
            <a:endParaRPr sz="20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  <a:spcBef>
                <a:spcPts val="35"/>
              </a:spcBef>
            </a:pPr>
            <a:r>
              <a:rPr dirty="0" sz="2000" spc="-5">
                <a:latin typeface="Carlito"/>
                <a:cs typeface="Carlito"/>
              </a:rPr>
              <a:t>“Risk management project” </a:t>
            </a:r>
            <a:r>
              <a:rPr dirty="0" sz="2000">
                <a:latin typeface="Carlito"/>
                <a:cs typeface="Carlito"/>
              </a:rPr>
              <a:t>was </a:t>
            </a:r>
            <a:r>
              <a:rPr dirty="0" sz="2000" spc="-5">
                <a:latin typeface="Carlito"/>
                <a:cs typeface="Carlito"/>
              </a:rPr>
              <a:t>built by </a:t>
            </a:r>
            <a:r>
              <a:rPr dirty="0" sz="2000" spc="10">
                <a:latin typeface="Carlito"/>
                <a:cs typeface="Carlito"/>
              </a:rPr>
              <a:t>us </a:t>
            </a:r>
            <a:r>
              <a:rPr dirty="0" sz="2000" spc="-5">
                <a:latin typeface="Carlito"/>
                <a:cs typeface="Carlito"/>
              </a:rPr>
              <a:t>with the </a:t>
            </a:r>
            <a:r>
              <a:rPr dirty="0" sz="2000">
                <a:latin typeface="Carlito"/>
                <a:cs typeface="Carlito"/>
              </a:rPr>
              <a:t>aim</a:t>
            </a:r>
            <a:r>
              <a:rPr dirty="0" sz="2000" spc="9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algn="just" marL="12700" marR="10795">
              <a:lnSpc>
                <a:spcPct val="101499"/>
              </a:lnSpc>
              <a:spcBef>
                <a:spcPts val="10"/>
              </a:spcBef>
            </a:pPr>
            <a:r>
              <a:rPr dirty="0" sz="2000" spc="-5">
                <a:latin typeface="Carlito"/>
                <a:cs typeface="Carlito"/>
              </a:rPr>
              <a:t>provide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5">
                <a:latin typeface="Carlito"/>
                <a:cs typeface="Carlito"/>
              </a:rPr>
              <a:t>effective website </a:t>
            </a:r>
            <a:r>
              <a:rPr dirty="0" sz="2000">
                <a:latin typeface="Carlito"/>
                <a:cs typeface="Carlito"/>
              </a:rPr>
              <a:t>which </a:t>
            </a:r>
            <a:r>
              <a:rPr dirty="0" sz="2000" spc="-5">
                <a:latin typeface="Carlito"/>
                <a:cs typeface="Carlito"/>
              </a:rPr>
              <a:t>would allow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users </a:t>
            </a:r>
            <a:r>
              <a:rPr dirty="0" sz="2000">
                <a:latin typeface="Carlito"/>
                <a:cs typeface="Carlito"/>
              </a:rPr>
              <a:t>to  </a:t>
            </a:r>
            <a:r>
              <a:rPr dirty="0" sz="2000" spc="-5">
                <a:latin typeface="Carlito"/>
                <a:cs typeface="Carlito"/>
              </a:rPr>
              <a:t>easily allocate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risk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work on </a:t>
            </a:r>
            <a:r>
              <a:rPr dirty="0" sz="2000">
                <a:latin typeface="Carlito"/>
                <a:cs typeface="Carlito"/>
              </a:rPr>
              <a:t>it </a:t>
            </a:r>
            <a:r>
              <a:rPr dirty="0" sz="2000" spc="-5">
                <a:latin typeface="Carlito"/>
                <a:cs typeface="Carlito"/>
              </a:rPr>
              <a:t>for further ease of  carrying out 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 project.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800" y="1048258"/>
            <a:ext cx="5206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PROJECT </a:t>
            </a:r>
            <a:r>
              <a:rPr dirty="0" spc="-10"/>
              <a:t>DESCRIPTION </a:t>
            </a:r>
            <a:r>
              <a:rPr dirty="0" spc="-5"/>
              <a:t>AND </a:t>
            </a:r>
            <a:r>
              <a:rPr dirty="0" spc="-10"/>
              <a:t>GOALS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algn="just" marL="12700" marR="6350">
              <a:lnSpc>
                <a:spcPct val="101699"/>
              </a:lnSpc>
              <a:spcBef>
                <a:spcPts val="60"/>
              </a:spcBef>
            </a:pPr>
            <a:r>
              <a:rPr dirty="0" spc="-5"/>
              <a:t>The Risk </a:t>
            </a:r>
            <a:r>
              <a:rPr dirty="0"/>
              <a:t>management </a:t>
            </a:r>
            <a:r>
              <a:rPr dirty="0" spc="-5"/>
              <a:t>software </a:t>
            </a:r>
            <a:r>
              <a:rPr dirty="0"/>
              <a:t>that </a:t>
            </a:r>
            <a:r>
              <a:rPr dirty="0" spc="-5"/>
              <a:t>has </a:t>
            </a:r>
            <a:r>
              <a:rPr dirty="0"/>
              <a:t>to </a:t>
            </a:r>
            <a:r>
              <a:rPr dirty="0" spc="-5"/>
              <a:t>be developed is </a:t>
            </a:r>
            <a:r>
              <a:rPr dirty="0" spc="10"/>
              <a:t>not </a:t>
            </a:r>
            <a:r>
              <a:rPr dirty="0"/>
              <a:t>a  </a:t>
            </a:r>
            <a:r>
              <a:rPr dirty="0" spc="-5"/>
              <a:t>complete risk avoiding software itself. The risk management </a:t>
            </a:r>
            <a:r>
              <a:rPr dirty="0" spc="-10"/>
              <a:t>software  </a:t>
            </a:r>
            <a:r>
              <a:rPr dirty="0"/>
              <a:t>and </a:t>
            </a:r>
            <a:r>
              <a:rPr dirty="0" spc="-5"/>
              <a:t>its requirements </a:t>
            </a:r>
            <a:r>
              <a:rPr dirty="0"/>
              <a:t>are </a:t>
            </a:r>
            <a:r>
              <a:rPr dirty="0" spc="-5"/>
              <a:t>only pertaining </a:t>
            </a:r>
            <a:r>
              <a:rPr dirty="0"/>
              <a:t>to the </a:t>
            </a:r>
            <a:r>
              <a:rPr dirty="0" spc="-5"/>
              <a:t>functionality needed </a:t>
            </a:r>
            <a:r>
              <a:rPr dirty="0"/>
              <a:t>to  </a:t>
            </a:r>
            <a:r>
              <a:rPr dirty="0" spc="-5"/>
              <a:t>implement </a:t>
            </a:r>
            <a:r>
              <a:rPr dirty="0"/>
              <a:t>the </a:t>
            </a:r>
            <a:r>
              <a:rPr dirty="0" spc="-5"/>
              <a:t>risk management</a:t>
            </a:r>
            <a:r>
              <a:rPr dirty="0" spc="-20"/>
              <a:t> </a:t>
            </a:r>
            <a:r>
              <a:rPr dirty="0" spc="-5"/>
              <a:t>software.</a:t>
            </a:r>
          </a:p>
          <a:p>
            <a:pPr algn="just" marL="12700" marR="5080">
              <a:lnSpc>
                <a:spcPct val="101699"/>
              </a:lnSpc>
              <a:spcBef>
                <a:spcPts val="15"/>
              </a:spcBef>
            </a:pPr>
            <a:r>
              <a:rPr dirty="0" spc="-5"/>
              <a:t>Specifically, </a:t>
            </a:r>
            <a:r>
              <a:rPr dirty="0"/>
              <a:t>the </a:t>
            </a:r>
            <a:r>
              <a:rPr dirty="0" spc="-5"/>
              <a:t>risk </a:t>
            </a:r>
            <a:r>
              <a:rPr dirty="0"/>
              <a:t>management </a:t>
            </a:r>
            <a:r>
              <a:rPr dirty="0" spc="-5"/>
              <a:t>software extends </a:t>
            </a:r>
            <a:r>
              <a:rPr dirty="0"/>
              <a:t>the </a:t>
            </a:r>
            <a:r>
              <a:rPr dirty="0" spc="-5"/>
              <a:t>current </a:t>
            </a:r>
            <a:r>
              <a:rPr dirty="0" spc="-10"/>
              <a:t>risk  </a:t>
            </a:r>
            <a:r>
              <a:rPr dirty="0" spc="-5"/>
              <a:t>manoeuvring services. So, it is </a:t>
            </a:r>
            <a:r>
              <a:rPr dirty="0"/>
              <a:t>going to task the methods </a:t>
            </a:r>
            <a:r>
              <a:rPr dirty="0" spc="-5"/>
              <a:t>of avoiding  </a:t>
            </a:r>
            <a:r>
              <a:rPr dirty="0"/>
              <a:t>the </a:t>
            </a:r>
            <a:r>
              <a:rPr dirty="0" spc="-5"/>
              <a:t>risk </a:t>
            </a:r>
            <a:r>
              <a:rPr dirty="0"/>
              <a:t>and the </a:t>
            </a:r>
            <a:r>
              <a:rPr dirty="0" spc="-5"/>
              <a:t>procedures </a:t>
            </a:r>
            <a:r>
              <a:rPr dirty="0"/>
              <a:t>to </a:t>
            </a:r>
            <a:r>
              <a:rPr dirty="0" spc="-5"/>
              <a:t>be followed by categorizing </a:t>
            </a:r>
            <a:r>
              <a:rPr dirty="0"/>
              <a:t>the risks </a:t>
            </a:r>
            <a:r>
              <a:rPr dirty="0" spc="-5"/>
              <a:t>on  </a:t>
            </a:r>
            <a:r>
              <a:rPr dirty="0"/>
              <a:t>the </a:t>
            </a:r>
            <a:r>
              <a:rPr dirty="0" spc="-5"/>
              <a:t>basis of </a:t>
            </a:r>
            <a:r>
              <a:rPr dirty="0" spc="-10"/>
              <a:t>software </a:t>
            </a:r>
            <a:r>
              <a:rPr dirty="0"/>
              <a:t>that we </a:t>
            </a:r>
            <a:r>
              <a:rPr dirty="0" spc="-5"/>
              <a:t>are </a:t>
            </a:r>
            <a:r>
              <a:rPr dirty="0"/>
              <a:t>going to build. </a:t>
            </a:r>
            <a:r>
              <a:rPr dirty="0" spc="-5"/>
              <a:t>The Risk </a:t>
            </a:r>
            <a:r>
              <a:rPr dirty="0"/>
              <a:t>Management  </a:t>
            </a:r>
            <a:r>
              <a:rPr dirty="0" spc="-5"/>
              <a:t>Tool </a:t>
            </a:r>
            <a:r>
              <a:rPr dirty="0"/>
              <a:t>is </a:t>
            </a:r>
            <a:r>
              <a:rPr dirty="0" spc="-5"/>
              <a:t>designed </a:t>
            </a:r>
            <a:r>
              <a:rPr dirty="0"/>
              <a:t>as an aid in the </a:t>
            </a:r>
            <a:r>
              <a:rPr dirty="0" spc="-5"/>
              <a:t>process of risk</a:t>
            </a:r>
            <a:r>
              <a:rPr dirty="0" spc="-30"/>
              <a:t> </a:t>
            </a:r>
            <a:r>
              <a:rPr dirty="0" spc="-5"/>
              <a:t>management.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4924425"/>
            <a:ext cx="1561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rlito"/>
                <a:cs typeface="Carlito"/>
              </a:rPr>
              <a:t>2.1</a:t>
            </a:r>
            <a:r>
              <a:rPr dirty="0" sz="2800" spc="-70" b="1">
                <a:latin typeface="Carlito"/>
                <a:cs typeface="Carlito"/>
              </a:rPr>
              <a:t> </a:t>
            </a:r>
            <a:r>
              <a:rPr dirty="0" sz="2800" spc="-5" b="1">
                <a:latin typeface="Carlito"/>
                <a:cs typeface="Carlito"/>
              </a:rPr>
              <a:t>GOALS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5799200"/>
            <a:ext cx="6670675" cy="28117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1699"/>
              </a:lnSpc>
              <a:spcBef>
                <a:spcPts val="60"/>
              </a:spcBef>
            </a:pPr>
            <a:r>
              <a:rPr dirty="0" sz="1800" spc="-5">
                <a:latin typeface="Carlito"/>
                <a:cs typeface="Carlito"/>
              </a:rPr>
              <a:t>Main functionalities 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application include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ability </a:t>
            </a:r>
            <a:r>
              <a:rPr dirty="0" sz="1800">
                <a:latin typeface="Carlito"/>
                <a:cs typeface="Carlito"/>
              </a:rPr>
              <a:t>to keep a  register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 spc="-10">
                <a:latin typeface="Carlito"/>
                <a:cs typeface="Carlito"/>
              </a:rPr>
              <a:t>identified </a:t>
            </a:r>
            <a:r>
              <a:rPr dirty="0" sz="1800" spc="-5">
                <a:latin typeface="Carlito"/>
                <a:cs typeface="Carlito"/>
              </a:rPr>
              <a:t>risks for multiple projects. They allow </a:t>
            </a:r>
            <a:r>
              <a:rPr dirty="0" sz="1800">
                <a:latin typeface="Carlito"/>
                <a:cs typeface="Carlito"/>
              </a:rPr>
              <a:t>the  </a:t>
            </a:r>
            <a:r>
              <a:rPr dirty="0" sz="1800" spc="-5">
                <a:latin typeface="Carlito"/>
                <a:cs typeface="Carlito"/>
              </a:rPr>
              <a:t>uncertainty </a:t>
            </a:r>
            <a:r>
              <a:rPr dirty="0" sz="180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be </a:t>
            </a:r>
            <a:r>
              <a:rPr dirty="0" sz="1800">
                <a:latin typeface="Carlito"/>
                <a:cs typeface="Carlito"/>
              </a:rPr>
              <a:t>addressed </a:t>
            </a:r>
            <a:r>
              <a:rPr dirty="0" sz="1800" spc="-5">
                <a:latin typeface="Carlito"/>
                <a:cs typeface="Carlito"/>
              </a:rPr>
              <a:t>by identifying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generating </a:t>
            </a:r>
            <a:r>
              <a:rPr dirty="0" sz="1800" spc="-10">
                <a:latin typeface="Carlito"/>
                <a:cs typeface="Carlito"/>
              </a:rPr>
              <a:t>metrics,  </a:t>
            </a:r>
            <a:r>
              <a:rPr dirty="0" sz="1800" spc="-5">
                <a:latin typeface="Carlito"/>
                <a:cs typeface="Carlito"/>
              </a:rPr>
              <a:t>parameterizing, prioritizing,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developing responses,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tracking  </a:t>
            </a:r>
            <a:r>
              <a:rPr dirty="0" sz="1800" spc="-5">
                <a:latin typeface="Carlito"/>
                <a:cs typeface="Carlito"/>
              </a:rPr>
              <a:t>risk. Each of </a:t>
            </a:r>
            <a:r>
              <a:rPr dirty="0" sz="1800">
                <a:latin typeface="Carlito"/>
                <a:cs typeface="Carlito"/>
              </a:rPr>
              <a:t>register </a:t>
            </a:r>
            <a:r>
              <a:rPr dirty="0" sz="1800" spc="-5">
                <a:latin typeface="Carlito"/>
                <a:cs typeface="Carlito"/>
              </a:rPr>
              <a:t>entries </a:t>
            </a:r>
            <a:r>
              <a:rPr dirty="0" sz="1800">
                <a:latin typeface="Carlito"/>
                <a:cs typeface="Carlito"/>
              </a:rPr>
              <a:t>- </a:t>
            </a:r>
            <a:r>
              <a:rPr dirty="0" sz="1800" spc="-5">
                <a:latin typeface="Carlito"/>
                <a:cs typeface="Carlito"/>
              </a:rPr>
              <a:t>'risks' </a:t>
            </a:r>
            <a:r>
              <a:rPr dirty="0" sz="1800">
                <a:latin typeface="Carlito"/>
                <a:cs typeface="Carlito"/>
              </a:rPr>
              <a:t>- </a:t>
            </a:r>
            <a:r>
              <a:rPr dirty="0" sz="1800" spc="-5">
                <a:latin typeface="Carlito"/>
                <a:cs typeface="Carlito"/>
              </a:rPr>
              <a:t>can be described by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user with  its qualitative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quantitative properties, </a:t>
            </a:r>
            <a:r>
              <a:rPr dirty="0" sz="1800">
                <a:latin typeface="Carlito"/>
                <a:cs typeface="Carlito"/>
              </a:rPr>
              <a:t>making the process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 spc="-10">
                <a:latin typeface="Carlito"/>
                <a:cs typeface="Carlito"/>
              </a:rPr>
              <a:t>risk  </a:t>
            </a:r>
            <a:r>
              <a:rPr dirty="0" sz="1800" spc="-5">
                <a:latin typeface="Carlito"/>
                <a:cs typeface="Carlito"/>
              </a:rPr>
              <a:t>evaluation </a:t>
            </a:r>
            <a:r>
              <a:rPr dirty="0" sz="1800">
                <a:latin typeface="Carlito"/>
                <a:cs typeface="Carlito"/>
              </a:rPr>
              <a:t>easier and </a:t>
            </a:r>
            <a:r>
              <a:rPr dirty="0" sz="1800" spc="-5">
                <a:latin typeface="Carlito"/>
                <a:cs typeface="Carlito"/>
              </a:rPr>
              <a:t>providing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valuable insight for planning </a:t>
            </a:r>
            <a:r>
              <a:rPr dirty="0" sz="1800" spc="-10">
                <a:latin typeface="Carlito"/>
                <a:cs typeface="Carlito"/>
              </a:rPr>
              <a:t>risk  </a:t>
            </a:r>
            <a:r>
              <a:rPr dirty="0" sz="1800" spc="-5">
                <a:latin typeface="Carlito"/>
                <a:cs typeface="Carlito"/>
              </a:rPr>
              <a:t>response. Managing risk responses is </a:t>
            </a:r>
            <a:r>
              <a:rPr dirty="0" sz="1800">
                <a:latin typeface="Carlito"/>
                <a:cs typeface="Carlito"/>
              </a:rPr>
              <a:t>also </a:t>
            </a:r>
            <a:r>
              <a:rPr dirty="0" sz="1800" spc="-5">
                <a:latin typeface="Carlito"/>
                <a:cs typeface="Carlito"/>
              </a:rPr>
              <a:t>one 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tool's  functionalities, allowing user </a:t>
            </a:r>
            <a:r>
              <a:rPr dirty="0" sz="1800">
                <a:latin typeface="Carlito"/>
                <a:cs typeface="Carlito"/>
              </a:rPr>
              <a:t>to keep a </a:t>
            </a:r>
            <a:r>
              <a:rPr dirty="0" sz="1800" spc="-5">
                <a:latin typeface="Carlito"/>
                <a:cs typeface="Carlito"/>
              </a:rPr>
              <a:t>risk response </a:t>
            </a:r>
            <a:r>
              <a:rPr dirty="0" sz="1800" spc="-10">
                <a:latin typeface="Carlito"/>
                <a:cs typeface="Carlito"/>
              </a:rPr>
              <a:t>plans </a:t>
            </a:r>
            <a:r>
              <a:rPr dirty="0" sz="1800" spc="-5">
                <a:latin typeface="Carlito"/>
                <a:cs typeface="Carlito"/>
              </a:rPr>
              <a:t>for each of  risk register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entries.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799" y="438911"/>
            <a:ext cx="6760845" cy="9816465"/>
          </a:xfrm>
          <a:custGeom>
            <a:avLst/>
            <a:gdLst/>
            <a:ahLst/>
            <a:cxnLst/>
            <a:rect l="l" t="t" r="r" b="b"/>
            <a:pathLst>
              <a:path w="6760845" h="9816465">
                <a:moveTo>
                  <a:pt x="6760464" y="9810001"/>
                </a:moveTo>
                <a:lnTo>
                  <a:pt x="6754381" y="9810001"/>
                </a:lnTo>
                <a:lnTo>
                  <a:pt x="6108" y="9810001"/>
                </a:lnTo>
                <a:lnTo>
                  <a:pt x="12" y="9810001"/>
                </a:lnTo>
                <a:lnTo>
                  <a:pt x="12" y="9816084"/>
                </a:lnTo>
                <a:lnTo>
                  <a:pt x="6108" y="9816084"/>
                </a:lnTo>
                <a:lnTo>
                  <a:pt x="6754381" y="9816084"/>
                </a:lnTo>
                <a:lnTo>
                  <a:pt x="6760464" y="9816084"/>
                </a:lnTo>
                <a:lnTo>
                  <a:pt x="6760464" y="9810001"/>
                </a:lnTo>
                <a:close/>
              </a:path>
              <a:path w="6760845" h="9816465">
                <a:moveTo>
                  <a:pt x="6760464" y="0"/>
                </a:moveTo>
                <a:lnTo>
                  <a:pt x="6754381" y="0"/>
                </a:lnTo>
                <a:lnTo>
                  <a:pt x="6108" y="0"/>
                </a:lnTo>
                <a:lnTo>
                  <a:pt x="0" y="0"/>
                </a:lnTo>
                <a:lnTo>
                  <a:pt x="0" y="9809988"/>
                </a:lnTo>
                <a:lnTo>
                  <a:pt x="6108" y="9809988"/>
                </a:lnTo>
                <a:lnTo>
                  <a:pt x="6108" y="6096"/>
                </a:lnTo>
                <a:lnTo>
                  <a:pt x="6754368" y="6096"/>
                </a:lnTo>
                <a:lnTo>
                  <a:pt x="6754368" y="9809988"/>
                </a:lnTo>
                <a:lnTo>
                  <a:pt x="6760464" y="9809988"/>
                </a:lnTo>
                <a:lnTo>
                  <a:pt x="6760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google1565517388</dc:creator>
  <dcterms:created xsi:type="dcterms:W3CDTF">2021-06-03T13:26:34Z</dcterms:created>
  <dcterms:modified xsi:type="dcterms:W3CDTF">2021-06-03T13:26:34Z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2021-06-03T00:00:00Z</vt:filetime>
  </property>
</Properties>
</file>