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72" r:id="rId4"/>
    <p:sldId id="271" r:id="rId5"/>
    <p:sldId id="269" r:id="rId6"/>
    <p:sldId id="273" r:id="rId7"/>
    <p:sldId id="274" r:id="rId8"/>
    <p:sldId id="281" r:id="rId9"/>
    <p:sldId id="283" r:id="rId10"/>
    <p:sldId id="284" r:id="rId11"/>
    <p:sldId id="285" r:id="rId12"/>
    <p:sldId id="276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E198"/>
    <a:srgbClr val="CA2222"/>
    <a:srgbClr val="07CECE"/>
    <a:srgbClr val="FF5E54"/>
    <a:srgbClr val="00317D"/>
    <a:srgbClr val="F4F4F4"/>
    <a:srgbClr val="FFCE00"/>
    <a:srgbClr val="D9534F"/>
    <a:srgbClr val="CC5520"/>
    <a:srgbClr val="D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3T12:03:50.936" idx="2">
    <p:pos x="4598" y="1137"/>
    <p:text>18년동안 380조</p:text>
    <p:extLst>
      <p:ext uri="{C676402C-5697-4E1C-873F-D02D1690AC5C}">
        <p15:threadingInfo xmlns:p15="http://schemas.microsoft.com/office/powerpoint/2012/main" timeZoneBias="-540"/>
      </p:ext>
    </p:extLst>
  </p:cm>
  <p:cm authorId="1" dt="2024-10-03T12:06:49.695" idx="4">
    <p:pos x="4597" y="1282"/>
    <p:text>16년동안('06~'21년) : 280조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7A19DC-6E55-4CFB-869E-2310C24194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5B88D-47D9-4CA7-A155-C5C101EF1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43642-9AB5-4B1D-8ADC-E404D54C0E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50C1-3EF4-4AF0-8822-E982BF254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872B3-4A8B-48F3-99C5-0544A70971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F7DEC-99BF-4995-B55B-67B57EB3F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8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D812A5-4214-48D9-A10F-7AA839672F58}"/>
              </a:ext>
            </a:extLst>
          </p:cNvPr>
          <p:cNvSpPr/>
          <p:nvPr userDrawn="1"/>
        </p:nvSpPr>
        <p:spPr>
          <a:xfrm>
            <a:off x="0" y="0"/>
            <a:ext cx="12192000" cy="7801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61488-7453-476A-91C4-676E028D8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5" y="253617"/>
            <a:ext cx="285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202D2F5-8B15-4D99-B0B5-38311ED0B5C0}"/>
              </a:ext>
            </a:extLst>
          </p:cNvPr>
          <p:cNvGrpSpPr/>
          <p:nvPr/>
        </p:nvGrpSpPr>
        <p:grpSpPr>
          <a:xfrm>
            <a:off x="427837" y="652543"/>
            <a:ext cx="10100843" cy="2140039"/>
            <a:chOff x="802298" y="1513970"/>
            <a:chExt cx="10100843" cy="21400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71E6B-96CE-4531-A27B-5A520B9E76E9}"/>
                </a:ext>
              </a:extLst>
            </p:cNvPr>
            <p:cNvSpPr txBox="1"/>
            <p:nvPr/>
          </p:nvSpPr>
          <p:spPr>
            <a:xfrm>
              <a:off x="844244" y="1513970"/>
              <a:ext cx="610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머신러닝을 활용해 다각적 공공정책 확대를 통한 기대 효과 분석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0917F2-0971-468B-920B-321EAECD63B5}"/>
                </a:ext>
              </a:extLst>
            </p:cNvPr>
            <p:cNvSpPr txBox="1"/>
            <p:nvPr/>
          </p:nvSpPr>
          <p:spPr>
            <a:xfrm>
              <a:off x="802298" y="1899683"/>
              <a:ext cx="101008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더 이상 미룰 수 없는</a:t>
              </a:r>
              <a:endParaRPr lang="en-US" altLang="ko-KR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  <a:p>
              <a:r>
                <a:rPr lang="ko-KR" altLang="en-US" sz="5400" b="1" dirty="0">
                  <a:solidFill>
                    <a:srgbClr val="CA2222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초저출산</a:t>
              </a:r>
              <a:r>
                <a:rPr lang="ko-KR" altLang="en-US" sz="5400" b="1" dirty="0">
                  <a:solidFill>
                    <a:srgbClr val="D9534F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5400" b="1" dirty="0">
                  <a:solidFill>
                    <a:srgbClr val="73E198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과제 해결</a:t>
              </a:r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하자</a:t>
              </a:r>
              <a:r>
                <a:rPr lang="en-US" altLang="ko-KR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!</a:t>
              </a:r>
              <a:endParaRPr lang="ko-KR" altLang="en-US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8B81A71-B53C-4771-9E4E-866FC3A7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48708"/>
              </p:ext>
            </p:extLst>
          </p:nvPr>
        </p:nvGraphicFramePr>
        <p:xfrm>
          <a:off x="8913770" y="4901895"/>
          <a:ext cx="2671427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1551189867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val="11413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Communicator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정혜원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6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Time Keeper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양지현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Note Taker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장민석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54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Developer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임길미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박서현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3337926" cy="461665"/>
            <a:chOff x="645277" y="1465416"/>
            <a:chExt cx="3337926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2945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변수에 따른 모델 선정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45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1781411" cy="461665"/>
            <a:chOff x="645277" y="1465416"/>
            <a:chExt cx="1781411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모델 평가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5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향후 개선 방안</a:t>
            </a:r>
          </a:p>
        </p:txBody>
      </p:sp>
    </p:spTree>
    <p:extLst>
      <p:ext uri="{BB962C8B-B14F-4D97-AF65-F5344CB8AC3E}">
        <p14:creationId xmlns:p14="http://schemas.microsoft.com/office/powerpoint/2010/main" val="390233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8B02C4-1658-4A38-AE0C-5DD027ADA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3" y="6027898"/>
            <a:ext cx="409235" cy="409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0413B-3D76-4A34-86B6-6DBE2E42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3" y="6027898"/>
            <a:ext cx="409235" cy="414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C5E5E-7A9D-462F-8E5D-489FD345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33" y="6027898"/>
            <a:ext cx="409234" cy="414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310DB-EDBA-48BB-BD64-442569172175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4307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1F44D-D233-468D-827C-6EE0B13E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0" y="811002"/>
            <a:ext cx="6752480" cy="6046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목차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1E4C80-F847-4C48-A13B-DCD716136857}"/>
              </a:ext>
            </a:extLst>
          </p:cNvPr>
          <p:cNvGrpSpPr/>
          <p:nvPr/>
        </p:nvGrpSpPr>
        <p:grpSpPr>
          <a:xfrm>
            <a:off x="706710" y="2242956"/>
            <a:ext cx="2124453" cy="461665"/>
            <a:chOff x="645277" y="1465416"/>
            <a:chExt cx="2124453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9733AF-D9B7-4AD5-80E9-487F231DB3F5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1.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추진 배경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02DE924-6BB6-4D57-9F65-5BFBFD6B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B88CDF-B0B1-452D-B18D-838DB6AEBEFF}"/>
              </a:ext>
            </a:extLst>
          </p:cNvPr>
          <p:cNvGrpSpPr/>
          <p:nvPr/>
        </p:nvGrpSpPr>
        <p:grpSpPr>
          <a:xfrm>
            <a:off x="4516565" y="2242956"/>
            <a:ext cx="2124453" cy="461665"/>
            <a:chOff x="645277" y="1465416"/>
            <a:chExt cx="2124453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67D732-21B2-44A1-808F-E5B1197F0FD1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2.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현상 파악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39FE3FB-777A-4E6C-B0C3-ADF8771E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8E0F14-A36E-4C6A-BBAE-A09EBAE4DA96}"/>
              </a:ext>
            </a:extLst>
          </p:cNvPr>
          <p:cNvGrpSpPr/>
          <p:nvPr/>
        </p:nvGrpSpPr>
        <p:grpSpPr>
          <a:xfrm>
            <a:off x="8841151" y="2242956"/>
            <a:ext cx="2124453" cy="461665"/>
            <a:chOff x="645277" y="1465416"/>
            <a:chExt cx="2124453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67C369-6904-4F2F-9E81-DCE245A37E3F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3.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목표 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84B67A4-36F7-4286-B85D-0AD92956F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585B202-D871-4BAF-9E59-266647034E1A}"/>
              </a:ext>
            </a:extLst>
          </p:cNvPr>
          <p:cNvGrpSpPr/>
          <p:nvPr/>
        </p:nvGrpSpPr>
        <p:grpSpPr>
          <a:xfrm>
            <a:off x="4516565" y="3484891"/>
            <a:ext cx="3397238" cy="461665"/>
            <a:chOff x="645277" y="1465416"/>
            <a:chExt cx="3397238" cy="4616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0B61D-D749-4ECE-A99F-22ECB95259BC}"/>
                </a:ext>
              </a:extLst>
            </p:cNvPr>
            <p:cNvSpPr txBox="1"/>
            <p:nvPr/>
          </p:nvSpPr>
          <p:spPr>
            <a:xfrm>
              <a:off x="1038166" y="1465416"/>
              <a:ext cx="3004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5.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데이터 수집 및 분석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2685393-D176-4C34-AA66-56A13FC7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1C9735-F0C4-45BB-AE7D-743BBE6995CC}"/>
              </a:ext>
            </a:extLst>
          </p:cNvPr>
          <p:cNvGrpSpPr/>
          <p:nvPr/>
        </p:nvGrpSpPr>
        <p:grpSpPr>
          <a:xfrm>
            <a:off x="713961" y="4742943"/>
            <a:ext cx="1771793" cy="461665"/>
            <a:chOff x="645277" y="1465416"/>
            <a:chExt cx="1771793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A1DCFD-1A6D-43FC-9F2F-616B634149D5}"/>
                </a:ext>
              </a:extLst>
            </p:cNvPr>
            <p:cNvSpPr txBox="1"/>
            <p:nvPr/>
          </p:nvSpPr>
          <p:spPr>
            <a:xfrm>
              <a:off x="1038166" y="1465416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6.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모델링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A8E168E-0E4F-4AB8-8B54-CE4D7FC6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B7D917B-AF7C-419B-9BDE-1BF1260CE6B7}"/>
              </a:ext>
            </a:extLst>
          </p:cNvPr>
          <p:cNvGrpSpPr/>
          <p:nvPr/>
        </p:nvGrpSpPr>
        <p:grpSpPr>
          <a:xfrm>
            <a:off x="4516565" y="4742943"/>
            <a:ext cx="2760845" cy="461665"/>
            <a:chOff x="645277" y="1465416"/>
            <a:chExt cx="2760845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32F66-CA9B-4A42-BEC9-D0D34601FAFF}"/>
                </a:ext>
              </a:extLst>
            </p:cNvPr>
            <p:cNvSpPr txBox="1"/>
            <p:nvPr/>
          </p:nvSpPr>
          <p:spPr>
            <a:xfrm>
              <a:off x="1038166" y="1465416"/>
              <a:ext cx="236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7.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향후 개선 방안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93AD02A-9C64-4ACC-98F3-6762451B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946AC86-5E25-41B5-987C-EEFEDB83DA2E}"/>
              </a:ext>
            </a:extLst>
          </p:cNvPr>
          <p:cNvGrpSpPr/>
          <p:nvPr/>
        </p:nvGrpSpPr>
        <p:grpSpPr>
          <a:xfrm>
            <a:off x="706710" y="3484891"/>
            <a:ext cx="2124453" cy="461665"/>
            <a:chOff x="645277" y="1465416"/>
            <a:chExt cx="2124453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A070CC-62B2-43BE-B303-B35DB2455FBA}"/>
                </a:ext>
              </a:extLst>
            </p:cNvPr>
            <p:cNvSpPr txBox="1"/>
            <p:nvPr/>
          </p:nvSpPr>
          <p:spPr>
            <a:xfrm>
              <a:off x="1038166" y="146541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4. </a:t>
              </a:r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잠재 인자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8C3A90E-BBD5-40EC-86F5-422EE51A1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1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E374F0-44BF-4B52-A981-EF85FE9E5D0D}"/>
              </a:ext>
            </a:extLst>
          </p:cNvPr>
          <p:cNvGrpSpPr/>
          <p:nvPr/>
        </p:nvGrpSpPr>
        <p:grpSpPr>
          <a:xfrm>
            <a:off x="761050" y="1805580"/>
            <a:ext cx="2694692" cy="4625580"/>
            <a:chOff x="208095" y="975071"/>
            <a:chExt cx="1831492" cy="314385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43748B1-F9EA-4729-8AEE-8222B3ACA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3" r="10322"/>
            <a:stretch/>
          </p:blipFill>
          <p:spPr bwMode="auto">
            <a:xfrm>
              <a:off x="208095" y="975071"/>
              <a:ext cx="1831492" cy="118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사람 1명 및 텍스트의 이미지일 수 있음">
              <a:extLst>
                <a:ext uri="{FF2B5EF4-FFF2-40B4-BE49-F238E27FC236}">
                  <a16:creationId xmlns:a16="http://schemas.microsoft.com/office/drawing/2014/main" id="{72E11438-DF32-4863-8A76-927C027CE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95" y="2287435"/>
              <a:ext cx="1831492" cy="1831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78A55F-B3D1-48EB-BA83-FE729C0C4D43}"/>
              </a:ext>
            </a:extLst>
          </p:cNvPr>
          <p:cNvGrpSpPr/>
          <p:nvPr/>
        </p:nvGrpSpPr>
        <p:grpSpPr>
          <a:xfrm>
            <a:off x="4137598" y="1805741"/>
            <a:ext cx="7287999" cy="1623259"/>
            <a:chOff x="2257702" y="975070"/>
            <a:chExt cx="9673329" cy="2154544"/>
          </a:xfrm>
        </p:grpSpPr>
        <p:pic>
          <p:nvPicPr>
            <p:cNvPr id="33" name="Picture 8" descr="하나만 낳아 잘 기르자'가 인구 위기 불렀다… 합계출산율 0.6명대 초읽기">
              <a:extLst>
                <a:ext uri="{FF2B5EF4-FFF2-40B4-BE49-F238E27FC236}">
                  <a16:creationId xmlns:a16="http://schemas.microsoft.com/office/drawing/2014/main" id="{5577AD53-9A87-4388-820A-C9FD95188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702" y="975071"/>
              <a:ext cx="1511805" cy="2154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2050년 생산인구 34% 급감…군대·학교 다 사라진다[출산율 0.6명 초저출산]">
              <a:extLst>
                <a:ext uri="{FF2B5EF4-FFF2-40B4-BE49-F238E27FC236}">
                  <a16:creationId xmlns:a16="http://schemas.microsoft.com/office/drawing/2014/main" id="{1EE148C8-D540-4588-9AAC-1DBC7116A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14" y="975070"/>
              <a:ext cx="4322217" cy="2154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4" descr="위기, 위기, 위기 아무리 외쳐봐도…갈길 막막한 초저출산 - 머니투데이">
              <a:extLst>
                <a:ext uri="{FF2B5EF4-FFF2-40B4-BE49-F238E27FC236}">
                  <a16:creationId xmlns:a16="http://schemas.microsoft.com/office/drawing/2014/main" id="{03EF20F0-1DD4-4B37-B048-544516343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841" y="975072"/>
              <a:ext cx="3747029" cy="2154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90013-F02F-4941-8FEC-1E34E0B011A2}"/>
              </a:ext>
            </a:extLst>
          </p:cNvPr>
          <p:cNvGrpSpPr/>
          <p:nvPr/>
        </p:nvGrpSpPr>
        <p:grpSpPr>
          <a:xfrm>
            <a:off x="4137598" y="4502281"/>
            <a:ext cx="7293352" cy="1928879"/>
            <a:chOff x="2177819" y="2597936"/>
            <a:chExt cx="6502135" cy="1719625"/>
          </a:xfrm>
        </p:grpSpPr>
        <p:pic>
          <p:nvPicPr>
            <p:cNvPr id="54" name="Picture 4" descr="지난해 인구 -33000명…사상 첫 '데드크로스'">
              <a:extLst>
                <a:ext uri="{FF2B5EF4-FFF2-40B4-BE49-F238E27FC236}">
                  <a16:creationId xmlns:a16="http://schemas.microsoft.com/office/drawing/2014/main" id="{FB4B9711-31A8-459C-B321-830B3994E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819" y="2597936"/>
              <a:ext cx="2637462" cy="171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우리나라 인구, 올해부터 감소한다 - 이코노텔링(econotelling)">
              <a:extLst>
                <a:ext uri="{FF2B5EF4-FFF2-40B4-BE49-F238E27FC236}">
                  <a16:creationId xmlns:a16="http://schemas.microsoft.com/office/drawing/2014/main" id="{24797E04-F445-4B8A-B4CA-F8F4D1FD9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882" y="2597936"/>
              <a:ext cx="3833072" cy="171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5D9F246-24B4-4070-9838-E5123131FFB4}"/>
              </a:ext>
            </a:extLst>
          </p:cNvPr>
          <p:cNvGrpSpPr/>
          <p:nvPr/>
        </p:nvGrpSpPr>
        <p:grpSpPr>
          <a:xfrm>
            <a:off x="761050" y="1238724"/>
            <a:ext cx="7302153" cy="461665"/>
            <a:chOff x="645277" y="1465416"/>
            <a:chExt cx="7302153" cy="461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F12009-548F-4A47-A315-2A15FE0DE0AC}"/>
                </a:ext>
              </a:extLst>
            </p:cNvPr>
            <p:cNvSpPr txBox="1"/>
            <p:nvPr/>
          </p:nvSpPr>
          <p:spPr>
            <a:xfrm>
              <a:off x="1038166" y="1465416"/>
              <a:ext cx="690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한국의 저출산율은 누구나 알고 있는 심각한 사회 문제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E234AC0-62BB-4247-AEAF-298A2EE1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1CEA97E-4912-4164-BFA5-3FEDE546D330}"/>
              </a:ext>
            </a:extLst>
          </p:cNvPr>
          <p:cNvGrpSpPr/>
          <p:nvPr/>
        </p:nvGrpSpPr>
        <p:grpSpPr>
          <a:xfrm>
            <a:off x="4137598" y="3938310"/>
            <a:ext cx="6098297" cy="461665"/>
            <a:chOff x="645277" y="1465416"/>
            <a:chExt cx="6098297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3B40BF-16AB-44FF-BB18-894CAD90F215}"/>
                </a:ext>
              </a:extLst>
            </p:cNvPr>
            <p:cNvSpPr txBox="1"/>
            <p:nvPr/>
          </p:nvSpPr>
          <p:spPr>
            <a:xfrm>
              <a:off x="1038166" y="1465416"/>
              <a:ext cx="5705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이전부터 논의되어 온 문제발생 확인 및 예측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62B2774F-AD65-4F01-828C-78616B1E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5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2AEFF1E-DCDA-4AA2-AB7C-4B0E718DBA81}"/>
              </a:ext>
            </a:extLst>
          </p:cNvPr>
          <p:cNvGrpSpPr/>
          <p:nvPr/>
        </p:nvGrpSpPr>
        <p:grpSpPr>
          <a:xfrm>
            <a:off x="761050" y="1805069"/>
            <a:ext cx="2914387" cy="4626091"/>
            <a:chOff x="4177288" y="29515"/>
            <a:chExt cx="3428905" cy="5442799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C0AD8D36-3F26-4A58-9130-B50BC1554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8" y="29515"/>
              <a:ext cx="3428905" cy="171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08A416D-EDC3-40E1-866E-CDB619FD0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8" y="1827858"/>
              <a:ext cx="3428905" cy="1814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41F08CA3-1D88-400C-8B66-2B466344E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289" y="3734746"/>
              <a:ext cx="3428904" cy="1737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1793713C-EAAA-4327-8238-5ABB2E396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44" y="1805069"/>
            <a:ext cx="3315053" cy="462609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546423-04E6-4DB6-BE2D-E64B8CD4B9A1}"/>
              </a:ext>
            </a:extLst>
          </p:cNvPr>
          <p:cNvGrpSpPr/>
          <p:nvPr/>
        </p:nvGrpSpPr>
        <p:grpSpPr>
          <a:xfrm>
            <a:off x="7599417" y="1805069"/>
            <a:ext cx="3900990" cy="4612171"/>
            <a:chOff x="7583648" y="1973362"/>
            <a:chExt cx="3808602" cy="450294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BEF17C-4002-469D-A64E-0BE6447A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648" y="1973362"/>
              <a:ext cx="3808602" cy="201631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E72A12B-8311-4263-9827-5AF659AA5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714" y="3562186"/>
              <a:ext cx="3781245" cy="291411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DABA31-E538-4C1E-9D05-6A0918773154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현상 파악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C362195-FCC0-4601-8FDA-AB291F889248}"/>
              </a:ext>
            </a:extLst>
          </p:cNvPr>
          <p:cNvGrpSpPr/>
          <p:nvPr/>
        </p:nvGrpSpPr>
        <p:grpSpPr>
          <a:xfrm>
            <a:off x="761050" y="1238724"/>
            <a:ext cx="7371081" cy="461665"/>
            <a:chOff x="645277" y="1465416"/>
            <a:chExt cx="7371081" cy="4616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5544EB-11E7-4878-A46E-E4A30ACA0144}"/>
                </a:ext>
              </a:extLst>
            </p:cNvPr>
            <p:cNvSpPr txBox="1"/>
            <p:nvPr/>
          </p:nvSpPr>
          <p:spPr>
            <a:xfrm>
              <a:off x="1038166" y="1465416"/>
              <a:ext cx="6978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저출산으로 야기될 수 있는 인구 붕괴 문제 포괄적 예측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E445ED-7326-430D-BD3E-2A51816F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76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목표 설정</a:t>
            </a:r>
          </a:p>
        </p:txBody>
      </p:sp>
    </p:spTree>
    <p:extLst>
      <p:ext uri="{BB962C8B-B14F-4D97-AF65-F5344CB8AC3E}">
        <p14:creationId xmlns:p14="http://schemas.microsoft.com/office/powerpoint/2010/main" val="7629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잠재 인자</a:t>
            </a:r>
          </a:p>
        </p:txBody>
      </p:sp>
    </p:spTree>
    <p:extLst>
      <p:ext uri="{BB962C8B-B14F-4D97-AF65-F5344CB8AC3E}">
        <p14:creationId xmlns:p14="http://schemas.microsoft.com/office/powerpoint/2010/main" val="184483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1238724"/>
            <a:ext cx="2279944" cy="461665"/>
            <a:chOff x="645277" y="1465416"/>
            <a:chExt cx="2279944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사교육참여율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EDD755F-5D9C-4D31-AFF0-006333CE66B2}"/>
              </a:ext>
            </a:extLst>
          </p:cNvPr>
          <p:cNvGrpSpPr/>
          <p:nvPr/>
        </p:nvGrpSpPr>
        <p:grpSpPr>
          <a:xfrm>
            <a:off x="1182238" y="3074540"/>
            <a:ext cx="9827524" cy="3356620"/>
            <a:chOff x="761050" y="1826094"/>
            <a:chExt cx="10876059" cy="37147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BDA509D-0C90-403D-A095-A321EE56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50" y="1826094"/>
              <a:ext cx="5000625" cy="37147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765E664-763E-4686-B5F2-AA838360E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334" y="1826094"/>
              <a:ext cx="5819775" cy="371475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FEF61A-C3A8-4FBE-A905-264E9AFD098D}"/>
              </a:ext>
            </a:extLst>
          </p:cNvPr>
          <p:cNvGrpSpPr/>
          <p:nvPr/>
        </p:nvGrpSpPr>
        <p:grpSpPr>
          <a:xfrm>
            <a:off x="1182238" y="1824403"/>
            <a:ext cx="5012911" cy="1107996"/>
            <a:chOff x="1182238" y="1824403"/>
            <a:chExt cx="5012911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D35EE7-ED70-47EE-A673-DFCB01ADE7D4}"/>
                </a:ext>
              </a:extLst>
            </p:cNvPr>
            <p:cNvSpPr txBox="1"/>
            <p:nvPr/>
          </p:nvSpPr>
          <p:spPr>
            <a:xfrm>
              <a:off x="1182238" y="1824403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지역별 합계출산율에 따른 사교육참여율 현황 분석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D467EF-C54B-4BDF-BD2C-D094FD1BA5B6}"/>
                </a:ext>
              </a:extLst>
            </p:cNvPr>
            <p:cNvSpPr txBox="1"/>
            <p:nvPr/>
          </p:nvSpPr>
          <p:spPr>
            <a:xfrm>
              <a:off x="1325361" y="2193735"/>
              <a:ext cx="35798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서울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최저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합계출산율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최고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사교육참여율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전남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최고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합계출산율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최저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사교육참여율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       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세종은 생긴지 얼마 안된 정책도시라 분석 제외</a:t>
              </a: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)</a:t>
              </a:r>
              <a:endParaRPr lang="ko-KR" altLang="en-US" sz="1200" dirty="0">
                <a:solidFill>
                  <a:schemeClr val="bg2">
                    <a:lumMod val="75000"/>
                  </a:schemeClr>
                </a:solidFill>
                <a:latin typeface="Noto Sans KR Light" panose="020B0200000000000000" pitchFamily="50" charset="-127"/>
                <a:ea typeface="Noto Sans KR Light" panose="020B0200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2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BCFA771-6262-4B64-BAB0-3192E2AF9ADF}"/>
              </a:ext>
            </a:extLst>
          </p:cNvPr>
          <p:cNvGrpSpPr/>
          <p:nvPr/>
        </p:nvGrpSpPr>
        <p:grpSpPr>
          <a:xfrm>
            <a:off x="761050" y="1238724"/>
            <a:ext cx="2279944" cy="461665"/>
            <a:chOff x="645277" y="1465416"/>
            <a:chExt cx="2279944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C24EB-A6FD-42ED-8A02-8DFC567CB70E}"/>
                </a:ext>
              </a:extLst>
            </p:cNvPr>
            <p:cNvSpPr txBox="1"/>
            <p:nvPr/>
          </p:nvSpPr>
          <p:spPr>
            <a:xfrm>
              <a:off x="1038166" y="1465416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인터넷이용률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B57582-E0BE-4B63-A745-6E4D0058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8CC916-1279-4BBA-8859-EB70C76287C4}"/>
              </a:ext>
            </a:extLst>
          </p:cNvPr>
          <p:cNvSpPr txBox="1"/>
          <p:nvPr/>
        </p:nvSpPr>
        <p:spPr>
          <a:xfrm>
            <a:off x="561593" y="15727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데이터 수집 및 분석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8FCF5FB-EF19-4919-A2B1-078AA28FB78D}"/>
              </a:ext>
            </a:extLst>
          </p:cNvPr>
          <p:cNvGrpSpPr/>
          <p:nvPr/>
        </p:nvGrpSpPr>
        <p:grpSpPr>
          <a:xfrm>
            <a:off x="1182237" y="3074538"/>
            <a:ext cx="9827526" cy="3356622"/>
            <a:chOff x="1182237" y="3074538"/>
            <a:chExt cx="9827526" cy="335662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7F62851-67B7-478E-8AE1-F088AB16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59" y="3074540"/>
              <a:ext cx="5258704" cy="335662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27A9747-99CA-445E-AD6A-448BC5FE7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" r="1101"/>
            <a:stretch/>
          </p:blipFill>
          <p:spPr>
            <a:xfrm>
              <a:off x="1182237" y="3074538"/>
              <a:ext cx="4518527" cy="3356621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BEF6C7-40C9-43CE-91C9-0A2484EF0F5B}"/>
              </a:ext>
            </a:extLst>
          </p:cNvPr>
          <p:cNvGrpSpPr/>
          <p:nvPr/>
        </p:nvGrpSpPr>
        <p:grpSpPr>
          <a:xfrm>
            <a:off x="1182238" y="1824403"/>
            <a:ext cx="5814868" cy="892552"/>
            <a:chOff x="1182238" y="1824403"/>
            <a:chExt cx="5814868" cy="89255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224654-F57F-4069-A943-2C1A08FF2DEF}"/>
                </a:ext>
              </a:extLst>
            </p:cNvPr>
            <p:cNvSpPr txBox="1"/>
            <p:nvPr/>
          </p:nvSpPr>
          <p:spPr>
            <a:xfrm>
              <a:off x="1182238" y="1824403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ea typeface="Noto Sans KR" panose="020B0200000000000000" pitchFamily="50" charset="-127"/>
                  <a:cs typeface="Segoe UI" panose="020B0502040204020203" pitchFamily="34" charset="0"/>
                </a:rPr>
                <a:t>·</a:t>
              </a:r>
              <a:r>
                <a:rPr lang="ko-KR" altLang="en-US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 지역별 합계출산율에 따른 인터넷이용률 현황 분석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1BED3F-90E2-4446-A917-7EF5D8BD86BB}"/>
                </a:ext>
              </a:extLst>
            </p:cNvPr>
            <p:cNvSpPr txBox="1"/>
            <p:nvPr/>
          </p:nvSpPr>
          <p:spPr>
            <a:xfrm>
              <a:off x="1325361" y="2193735"/>
              <a:ext cx="5671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그래프 상관관계는 약하지만</a:t>
              </a:r>
              <a:r>
                <a:rPr lang="en-US" altLang="ko-KR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개인적인 여가 활동과 소비 문화 확산 야기</a:t>
              </a:r>
              <a:endPara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b="1" dirty="0">
                  <a:solidFill>
                    <a:srgbClr val="07CEC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자기개발 중시 및 대인관계 변화</a:t>
              </a:r>
              <a:r>
                <a:rPr lang="ko-KR" altLang="en-US" sz="14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에 의한 </a:t>
              </a:r>
              <a:r>
                <a:rPr lang="ko-KR" altLang="en-US" sz="1400" b="1" dirty="0">
                  <a:solidFill>
                    <a:srgbClr val="CA222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egoe UI" panose="020B0502040204020203" pitchFamily="34" charset="0"/>
                </a:rPr>
                <a:t>결혼과 출산 포기 증가</a:t>
              </a:r>
              <a:endParaRPr lang="ko-KR" altLang="en-US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E92-BA4B-4956-848B-506BC6EDA77C}"/>
              </a:ext>
            </a:extLst>
          </p:cNvPr>
          <p:cNvGrpSpPr/>
          <p:nvPr/>
        </p:nvGrpSpPr>
        <p:grpSpPr>
          <a:xfrm>
            <a:off x="761050" y="1238724"/>
            <a:ext cx="1781411" cy="461665"/>
            <a:chOff x="645277" y="1465416"/>
            <a:chExt cx="1781411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9963D-3D5D-4F3F-B5EB-A95B3AD23D41}"/>
                </a:ext>
              </a:extLst>
            </p:cNvPr>
            <p:cNvSpPr txBox="1"/>
            <p:nvPr/>
          </p:nvSpPr>
          <p:spPr>
            <a:xfrm>
              <a:off x="1038166" y="1465416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변수 선택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7ED6C9-B350-46AD-AE7D-954096AE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7" y="1543848"/>
              <a:ext cx="295275" cy="3048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81DEC2-3CB6-40D7-96C8-B9645EE3A7A7}"/>
              </a:ext>
            </a:extLst>
          </p:cNvPr>
          <p:cNvSpPr txBox="1"/>
          <p:nvPr/>
        </p:nvSpPr>
        <p:spPr>
          <a:xfrm>
            <a:off x="1182238" y="182440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  <a:ea typeface="Noto Sans KR" panose="020B0200000000000000" pitchFamily="50" charset="-127"/>
                <a:cs typeface="Segoe UI" panose="020B0502040204020203" pitchFamily="34" charset="0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 상관관계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E899C-FCC2-4283-8D97-D098356C672F}"/>
              </a:ext>
            </a:extLst>
          </p:cNvPr>
          <p:cNvSpPr txBox="1"/>
          <p:nvPr/>
        </p:nvSpPr>
        <p:spPr>
          <a:xfrm>
            <a:off x="6351156" y="182440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  <a:ea typeface="Noto Sans KR" panose="020B0200000000000000" pitchFamily="50" charset="-127"/>
                <a:cs typeface="Segoe UI" panose="020B0502040204020203" pitchFamily="34" charset="0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egoe UI" panose="020B0502040204020203" pitchFamily="34" charset="0"/>
              </a:rPr>
              <a:t> 변수 중요도 확인</a:t>
            </a:r>
          </a:p>
        </p:txBody>
      </p:sp>
    </p:spTree>
    <p:extLst>
      <p:ext uri="{BB962C8B-B14F-4D97-AF65-F5344CB8AC3E}">
        <p14:creationId xmlns:p14="http://schemas.microsoft.com/office/powerpoint/2010/main" val="15674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183</Words>
  <Application>Microsoft Office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Noto Sans KR</vt:lpstr>
      <vt:lpstr>Noto Sans KR Light</vt:lpstr>
      <vt:lpstr>Noto Sans KR SemiBold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136</cp:revision>
  <dcterms:created xsi:type="dcterms:W3CDTF">2024-09-27T23:12:57Z</dcterms:created>
  <dcterms:modified xsi:type="dcterms:W3CDTF">2024-10-03T12:48:00Z</dcterms:modified>
</cp:coreProperties>
</file>