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6"/>
  </p:handoutMasterIdLst>
  <p:sldIdLst>
    <p:sldId id="256" r:id="rId2"/>
    <p:sldId id="257" r:id="rId3"/>
    <p:sldId id="272" r:id="rId4"/>
    <p:sldId id="271" r:id="rId5"/>
    <p:sldId id="269" r:id="rId6"/>
    <p:sldId id="273" r:id="rId7"/>
    <p:sldId id="274" r:id="rId8"/>
    <p:sldId id="281" r:id="rId9"/>
    <p:sldId id="286" r:id="rId10"/>
    <p:sldId id="283" r:id="rId11"/>
    <p:sldId id="284" r:id="rId12"/>
    <p:sldId id="285" r:id="rId13"/>
    <p:sldId id="276" r:id="rId14"/>
    <p:sldId id="280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4" clrIdx="0">
    <p:extLst>
      <p:ext uri="{19B8F6BF-5375-455C-9EA6-DF929625EA0E}">
        <p15:presenceInfo xmlns:p15="http://schemas.microsoft.com/office/powerpoint/2012/main" userId="Administrato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FABAB"/>
    <a:srgbClr val="73E198"/>
    <a:srgbClr val="CA2222"/>
    <a:srgbClr val="07CECE"/>
    <a:srgbClr val="FF5E54"/>
    <a:srgbClr val="00317D"/>
    <a:srgbClr val="F4F4F4"/>
    <a:srgbClr val="FFCE00"/>
    <a:srgbClr val="D9534F"/>
    <a:srgbClr val="CC55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15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26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1" d="100"/>
          <a:sy n="91" d="100"/>
        </p:scale>
        <p:origin x="375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10-03T12:03:50.936" idx="2">
    <p:pos x="4598" y="1137"/>
    <p:text>18년동안 380조</p:text>
    <p:extLst>
      <p:ext uri="{C676402C-5697-4E1C-873F-D02D1690AC5C}">
        <p15:threadingInfo xmlns:p15="http://schemas.microsoft.com/office/powerpoint/2012/main" timeZoneBias="-540"/>
      </p:ext>
    </p:extLst>
  </p:cm>
  <p:cm authorId="1" dt="2024-10-03T12:06:49.695" idx="4">
    <p:pos x="4597" y="1282"/>
    <p:text>16년동안('06~'21년) : 280조</p:text>
    <p:extLst>
      <p:ext uri="{C676402C-5697-4E1C-873F-D02D1690AC5C}">
        <p15:threadingInfo xmlns:p15="http://schemas.microsoft.com/office/powerpoint/2012/main" timeZoneBias="-54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5C7A19DC-6E55-4CFB-869E-2310C24194A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0E5B88D-47D9-4CA7-A155-C5C101EF1D3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E43642-9AB5-4B1D-8ADC-E404D54C0E6B}" type="datetimeFigureOut">
              <a:rPr lang="ko-KR" altLang="en-US" smtClean="0"/>
              <a:t>2024-10-04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4D550C1-3EF4-4AF0-8822-E982BF254DE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C7872B3-4A8B-48F3-99C5-0544A70971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4F7DEC-99BF-4995-B55B-67B57EB3FD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2682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9090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1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61D812A5-4214-48D9-A10F-7AA839672F58}"/>
              </a:ext>
            </a:extLst>
          </p:cNvPr>
          <p:cNvSpPr/>
          <p:nvPr userDrawn="1"/>
        </p:nvSpPr>
        <p:spPr>
          <a:xfrm>
            <a:off x="0" y="0"/>
            <a:ext cx="12192000" cy="780176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8961488-7453-476A-91C4-676E028D8F9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705" y="253617"/>
            <a:ext cx="285750" cy="29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074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3.jpg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Relationship Id="rId9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g"/><Relationship Id="rId3" Type="http://schemas.openxmlformats.org/officeDocument/2006/relationships/image" Target="../media/image12.png"/><Relationship Id="rId7" Type="http://schemas.openxmlformats.org/officeDocument/2006/relationships/image" Target="../media/image16.gi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comments" Target="../comments/commen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031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7202D2F5-8B15-4D99-B0B5-38311ED0B5C0}"/>
              </a:ext>
            </a:extLst>
          </p:cNvPr>
          <p:cNvGrpSpPr/>
          <p:nvPr/>
        </p:nvGrpSpPr>
        <p:grpSpPr>
          <a:xfrm>
            <a:off x="427837" y="652543"/>
            <a:ext cx="10100843" cy="2140039"/>
            <a:chOff x="802298" y="1513970"/>
            <a:chExt cx="10100843" cy="2140039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C0871E6B-96CE-4531-A27B-5A520B9E76E9}"/>
                </a:ext>
              </a:extLst>
            </p:cNvPr>
            <p:cNvSpPr txBox="1"/>
            <p:nvPr/>
          </p:nvSpPr>
          <p:spPr>
            <a:xfrm>
              <a:off x="844244" y="1513970"/>
              <a:ext cx="61093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Noto Sans KR Light" panose="020B0200000000000000" pitchFamily="50" charset="-127"/>
                  <a:ea typeface="Noto Sans KR Light" panose="020B0200000000000000" pitchFamily="50" charset="-127"/>
                  <a:cs typeface="Segoe UI" panose="020B0502040204020203" pitchFamily="34" charset="0"/>
                </a:rPr>
                <a:t>머신러닝을 활용해 다각적 공공정책 확대를 통한 기대 효과 분석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F0917F2-0971-468B-920B-321EAECD63B5}"/>
                </a:ext>
              </a:extLst>
            </p:cNvPr>
            <p:cNvSpPr txBox="1"/>
            <p:nvPr/>
          </p:nvSpPr>
          <p:spPr>
            <a:xfrm>
              <a:off x="802298" y="1899683"/>
              <a:ext cx="10100843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5400" b="1" dirty="0">
                  <a:solidFill>
                    <a:schemeClr val="bg1"/>
                  </a:solidFill>
                  <a:latin typeface="Noto Sans KR SemiBold" panose="020B0200000000000000" pitchFamily="50" charset="-127"/>
                  <a:ea typeface="Noto Sans KR SemiBold" panose="020B0200000000000000" pitchFamily="50" charset="-127"/>
                  <a:cs typeface="Segoe UI" panose="020B0502040204020203" pitchFamily="34" charset="0"/>
                </a:rPr>
                <a:t>더 이상 미룰 수 없는</a:t>
              </a:r>
              <a:endParaRPr lang="en-US" altLang="ko-KR" sz="5400" b="1" dirty="0">
                <a:solidFill>
                  <a:schemeClr val="bg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  <a:cs typeface="Segoe UI" panose="020B0502040204020203" pitchFamily="34" charset="0"/>
              </a:endParaRPr>
            </a:p>
            <a:p>
              <a:r>
                <a:rPr lang="ko-KR" altLang="en-US" sz="5400" b="1" dirty="0">
                  <a:solidFill>
                    <a:srgbClr val="CA2222"/>
                  </a:solidFill>
                  <a:latin typeface="Noto Sans KR SemiBold" panose="020B0200000000000000" pitchFamily="50" charset="-127"/>
                  <a:ea typeface="Noto Sans KR SemiBold" panose="020B0200000000000000" pitchFamily="50" charset="-127"/>
                  <a:cs typeface="Segoe UI" panose="020B0502040204020203" pitchFamily="34" charset="0"/>
                </a:rPr>
                <a:t>초저출산</a:t>
              </a:r>
              <a:r>
                <a:rPr lang="ko-KR" altLang="en-US" sz="5400" b="1" dirty="0">
                  <a:solidFill>
                    <a:srgbClr val="D9534F"/>
                  </a:solidFill>
                  <a:latin typeface="Noto Sans KR SemiBold" panose="020B0200000000000000" pitchFamily="50" charset="-127"/>
                  <a:ea typeface="Noto Sans KR SemiBold" panose="020B0200000000000000" pitchFamily="50" charset="-127"/>
                  <a:cs typeface="Segoe UI" panose="020B0502040204020203" pitchFamily="34" charset="0"/>
                </a:rPr>
                <a:t> </a:t>
              </a:r>
              <a:r>
                <a:rPr lang="ko-KR" altLang="en-US" sz="5400" b="1" dirty="0">
                  <a:solidFill>
                    <a:srgbClr val="73E198"/>
                  </a:solidFill>
                  <a:latin typeface="Noto Sans KR SemiBold" panose="020B0200000000000000" pitchFamily="50" charset="-127"/>
                  <a:ea typeface="Noto Sans KR SemiBold" panose="020B0200000000000000" pitchFamily="50" charset="-127"/>
                  <a:cs typeface="Segoe UI" panose="020B0502040204020203" pitchFamily="34" charset="0"/>
                </a:rPr>
                <a:t>과제 해결</a:t>
              </a:r>
              <a:r>
                <a:rPr lang="ko-KR" altLang="en-US" sz="5400" b="1" dirty="0">
                  <a:solidFill>
                    <a:schemeClr val="bg1"/>
                  </a:solidFill>
                  <a:latin typeface="Noto Sans KR SemiBold" panose="020B0200000000000000" pitchFamily="50" charset="-127"/>
                  <a:ea typeface="Noto Sans KR SemiBold" panose="020B0200000000000000" pitchFamily="50" charset="-127"/>
                  <a:cs typeface="Segoe UI" panose="020B0502040204020203" pitchFamily="34" charset="0"/>
                </a:rPr>
                <a:t>하자</a:t>
              </a:r>
              <a:r>
                <a:rPr lang="en-US" altLang="ko-KR" sz="5400" b="1" dirty="0">
                  <a:solidFill>
                    <a:schemeClr val="bg1"/>
                  </a:solidFill>
                  <a:latin typeface="Noto Sans KR SemiBold" panose="020B0200000000000000" pitchFamily="50" charset="-127"/>
                  <a:ea typeface="Noto Sans KR SemiBold" panose="020B0200000000000000" pitchFamily="50" charset="-127"/>
                  <a:cs typeface="Segoe UI" panose="020B0502040204020203" pitchFamily="34" charset="0"/>
                </a:rPr>
                <a:t>!</a:t>
              </a:r>
              <a:endParaRPr lang="ko-KR" altLang="en-US" sz="5400" b="1" dirty="0">
                <a:solidFill>
                  <a:schemeClr val="bg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  <a:cs typeface="Segoe UI" panose="020B0502040204020203" pitchFamily="34" charset="0"/>
              </a:endParaRPr>
            </a:p>
          </p:txBody>
        </p:sp>
      </p:grpSp>
      <p:graphicFrame>
        <p:nvGraphicFramePr>
          <p:cNvPr id="15" name="표 15">
            <a:extLst>
              <a:ext uri="{FF2B5EF4-FFF2-40B4-BE49-F238E27FC236}">
                <a16:creationId xmlns:a16="http://schemas.microsoft.com/office/drawing/2014/main" id="{58B81A71-B53C-4771-9E4E-866FC3A7B1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4848708"/>
              </p:ext>
            </p:extLst>
          </p:nvPr>
        </p:nvGraphicFramePr>
        <p:xfrm>
          <a:off x="8913770" y="4901895"/>
          <a:ext cx="2671427" cy="148336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320799">
                  <a:extLst>
                    <a:ext uri="{9D8B030D-6E8A-4147-A177-3AD203B41FA5}">
                      <a16:colId xmlns:a16="http://schemas.microsoft.com/office/drawing/2014/main" val="1551189867"/>
                    </a:ext>
                  </a:extLst>
                </a:gridCol>
                <a:gridCol w="1350628">
                  <a:extLst>
                    <a:ext uri="{9D8B030D-6E8A-4147-A177-3AD203B41FA5}">
                      <a16:colId xmlns:a16="http://schemas.microsoft.com/office/drawing/2014/main" val="1141310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atin typeface="Noto Sans KR SemiBold" panose="020B0200000000000000" pitchFamily="50" charset="-127"/>
                          <a:ea typeface="Noto Sans KR SemiBold" panose="020B0200000000000000" pitchFamily="50" charset="-127"/>
                          <a:cs typeface="Segoe UI" panose="020B0502040204020203" pitchFamily="34" charset="0"/>
                        </a:rPr>
                        <a:t>Communicator</a:t>
                      </a:r>
                      <a:endParaRPr lang="ko-KR" altLang="en-US" sz="1100" b="0" dirty="0">
                        <a:latin typeface="Noto Sans KR SemiBold" panose="020B0200000000000000" pitchFamily="50" charset="-127"/>
                        <a:ea typeface="Noto Sans KR SemiBold" panose="020B0200000000000000" pitchFamily="50" charset="-127"/>
                        <a:cs typeface="Segoe UI" panose="020B0502040204020203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  <a:latin typeface="Noto Sans KR SemiBold" panose="020B0200000000000000" pitchFamily="50" charset="-127"/>
                          <a:ea typeface="Noto Sans KR SemiBold" panose="020B0200000000000000" pitchFamily="50" charset="-127"/>
                          <a:cs typeface="Segoe UI" panose="020B0502040204020203" pitchFamily="34" charset="0"/>
                        </a:rPr>
                        <a:t>정혜원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Noto Sans KR SemiBold" panose="020B0200000000000000" pitchFamily="50" charset="-127"/>
                        <a:ea typeface="Noto Sans KR SemiBold" panose="020B0200000000000000" pitchFamily="50" charset="-127"/>
                        <a:cs typeface="Segoe UI" panose="020B0502040204020203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4767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atin typeface="Noto Sans KR SemiBold" panose="020B0200000000000000" pitchFamily="50" charset="-127"/>
                          <a:ea typeface="Noto Sans KR SemiBold" panose="020B0200000000000000" pitchFamily="50" charset="-127"/>
                          <a:cs typeface="Segoe UI" panose="020B0502040204020203" pitchFamily="34" charset="0"/>
                        </a:rPr>
                        <a:t>Time Keeper</a:t>
                      </a:r>
                      <a:endParaRPr lang="ko-KR" altLang="en-US" sz="1100" b="0" dirty="0">
                        <a:latin typeface="Noto Sans KR SemiBold" panose="020B0200000000000000" pitchFamily="50" charset="-127"/>
                        <a:ea typeface="Noto Sans KR SemiBold" panose="020B0200000000000000" pitchFamily="50" charset="-127"/>
                        <a:cs typeface="Segoe UI" panose="020B0502040204020203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  <a:latin typeface="Noto Sans KR SemiBold" panose="020B0200000000000000" pitchFamily="50" charset="-127"/>
                          <a:ea typeface="Noto Sans KR SemiBold" panose="020B0200000000000000" pitchFamily="50" charset="-127"/>
                          <a:cs typeface="Segoe UI" panose="020B0502040204020203" pitchFamily="34" charset="0"/>
                        </a:rPr>
                        <a:t>양지현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Noto Sans KR SemiBold" panose="020B0200000000000000" pitchFamily="50" charset="-127"/>
                        <a:ea typeface="Noto Sans KR SemiBold" panose="020B0200000000000000" pitchFamily="50" charset="-127"/>
                        <a:cs typeface="Segoe UI" panose="020B0502040204020203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8577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atin typeface="Noto Sans KR SemiBold" panose="020B0200000000000000" pitchFamily="50" charset="-127"/>
                          <a:ea typeface="Noto Sans KR SemiBold" panose="020B0200000000000000" pitchFamily="50" charset="-127"/>
                          <a:cs typeface="Segoe UI" panose="020B0502040204020203" pitchFamily="34" charset="0"/>
                        </a:rPr>
                        <a:t>Note Taker</a:t>
                      </a:r>
                      <a:endParaRPr lang="ko-KR" altLang="en-US" sz="1100" b="0" dirty="0">
                        <a:latin typeface="Noto Sans KR SemiBold" panose="020B0200000000000000" pitchFamily="50" charset="-127"/>
                        <a:ea typeface="Noto Sans KR SemiBold" panose="020B0200000000000000" pitchFamily="50" charset="-127"/>
                        <a:cs typeface="Segoe UI" panose="020B0502040204020203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  <a:latin typeface="Noto Sans KR SemiBold" panose="020B0200000000000000" pitchFamily="50" charset="-127"/>
                          <a:ea typeface="Noto Sans KR SemiBold" panose="020B0200000000000000" pitchFamily="50" charset="-127"/>
                          <a:cs typeface="Segoe UI" panose="020B0502040204020203" pitchFamily="34" charset="0"/>
                        </a:rPr>
                        <a:t>장민석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Noto Sans KR SemiBold" panose="020B0200000000000000" pitchFamily="50" charset="-127"/>
                        <a:ea typeface="Noto Sans KR SemiBold" panose="020B0200000000000000" pitchFamily="50" charset="-127"/>
                        <a:cs typeface="Segoe UI" panose="020B0502040204020203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1549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atin typeface="Noto Sans KR SemiBold" panose="020B0200000000000000" pitchFamily="50" charset="-127"/>
                          <a:ea typeface="Noto Sans KR SemiBold" panose="020B0200000000000000" pitchFamily="50" charset="-127"/>
                          <a:cs typeface="Segoe UI" panose="020B0502040204020203" pitchFamily="34" charset="0"/>
                        </a:rPr>
                        <a:t>Developer</a:t>
                      </a:r>
                      <a:endParaRPr lang="ko-KR" altLang="en-US" sz="1100" b="0" dirty="0">
                        <a:latin typeface="Noto Sans KR SemiBold" panose="020B0200000000000000" pitchFamily="50" charset="-127"/>
                        <a:ea typeface="Noto Sans KR SemiBold" panose="020B0200000000000000" pitchFamily="50" charset="-127"/>
                        <a:cs typeface="Segoe UI" panose="020B0502040204020203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  <a:latin typeface="Noto Sans KR SemiBold" panose="020B0200000000000000" pitchFamily="50" charset="-127"/>
                          <a:ea typeface="Noto Sans KR SemiBold" panose="020B0200000000000000" pitchFamily="50" charset="-127"/>
                          <a:cs typeface="Segoe UI" panose="020B0502040204020203" pitchFamily="34" charset="0"/>
                        </a:rPr>
                        <a:t>임길미</a:t>
                      </a: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Noto Sans KR SemiBold" panose="020B0200000000000000" pitchFamily="50" charset="-127"/>
                          <a:ea typeface="Noto Sans KR SemiBold" panose="020B0200000000000000" pitchFamily="50" charset="-127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ko-KR" altLang="en-US" sz="1200" b="1" dirty="0">
                          <a:solidFill>
                            <a:schemeClr val="bg1"/>
                          </a:solidFill>
                          <a:latin typeface="Noto Sans KR SemiBold" panose="020B0200000000000000" pitchFamily="50" charset="-127"/>
                          <a:ea typeface="Noto Sans KR SemiBold" panose="020B0200000000000000" pitchFamily="50" charset="-127"/>
                          <a:cs typeface="Segoe UI" panose="020B0502040204020203" pitchFamily="34" charset="0"/>
                        </a:rPr>
                        <a:t>박서현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Noto Sans KR SemiBold" panose="020B0200000000000000" pitchFamily="50" charset="-127"/>
                        <a:ea typeface="Noto Sans KR SemiBold" panose="020B0200000000000000" pitchFamily="50" charset="-127"/>
                        <a:cs typeface="Segoe UI" panose="020B0502040204020203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27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15175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C10CEEF-D9FC-4477-8893-5585D2AA7F0F}"/>
              </a:ext>
            </a:extLst>
          </p:cNvPr>
          <p:cNvSpPr txBox="1"/>
          <p:nvPr/>
        </p:nvSpPr>
        <p:spPr>
          <a:xfrm>
            <a:off x="561593" y="157279"/>
            <a:ext cx="11753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latin typeface="Noto Sans KR SemiBold" panose="020B0200000000000000" pitchFamily="50" charset="-127"/>
                <a:ea typeface="Noto Sans KR SemiBold" panose="020B0200000000000000" pitchFamily="50" charset="-127"/>
                <a:cs typeface="Segoe UI" panose="020B0502040204020203" pitchFamily="34" charset="0"/>
              </a:rPr>
              <a:t>모델링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CE264E92-BA4B-4956-848B-506BC6EDA77C}"/>
              </a:ext>
            </a:extLst>
          </p:cNvPr>
          <p:cNvGrpSpPr/>
          <p:nvPr/>
        </p:nvGrpSpPr>
        <p:grpSpPr>
          <a:xfrm>
            <a:off x="761050" y="1238724"/>
            <a:ext cx="1781411" cy="461665"/>
            <a:chOff x="645277" y="1465416"/>
            <a:chExt cx="1781411" cy="46166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E99963D-3D5D-4F3F-B5EB-A95B3AD23D41}"/>
                </a:ext>
              </a:extLst>
            </p:cNvPr>
            <p:cNvSpPr txBox="1"/>
            <p:nvPr/>
          </p:nvSpPr>
          <p:spPr>
            <a:xfrm>
              <a:off x="1038166" y="1465416"/>
              <a:ext cx="13885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>
                  <a:solidFill>
                    <a:schemeClr val="bg1"/>
                  </a:solidFill>
                  <a:latin typeface="Noto Sans KR SemiBold" panose="020B0200000000000000" pitchFamily="50" charset="-127"/>
                  <a:ea typeface="Noto Sans KR SemiBold" panose="020B0200000000000000" pitchFamily="50" charset="-127"/>
                  <a:cs typeface="Segoe UI" panose="020B0502040204020203" pitchFamily="34" charset="0"/>
                </a:rPr>
                <a:t>변수 선택</a:t>
              </a:r>
            </a:p>
          </p:txBody>
        </p:sp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F47ED6C9-B350-46AD-AE7D-954096AE91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5277" y="1543848"/>
              <a:ext cx="295275" cy="304800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C581DEC2-3CB6-40D7-96C8-B9645EE3A7A7}"/>
              </a:ext>
            </a:extLst>
          </p:cNvPr>
          <p:cNvSpPr txBox="1"/>
          <p:nvPr/>
        </p:nvSpPr>
        <p:spPr>
          <a:xfrm>
            <a:off x="1182238" y="1824403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Arial Black" panose="020B0A04020102020204" pitchFamily="34" charset="0"/>
                <a:ea typeface="Noto Sans KR" panose="020B0200000000000000" pitchFamily="50" charset="-127"/>
                <a:cs typeface="Segoe UI" panose="020B0502040204020203" pitchFamily="34" charset="0"/>
              </a:rPr>
              <a:t>·</a:t>
            </a:r>
            <a:r>
              <a:rPr lang="ko-KR" altLang="en-US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egoe UI" panose="020B0502040204020203" pitchFamily="34" charset="0"/>
              </a:rPr>
              <a:t> 상관관계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05E899C-FCC2-4283-8D97-D098356C672F}"/>
              </a:ext>
            </a:extLst>
          </p:cNvPr>
          <p:cNvSpPr txBox="1"/>
          <p:nvPr/>
        </p:nvSpPr>
        <p:spPr>
          <a:xfrm>
            <a:off x="6351156" y="1824403"/>
            <a:ext cx="1896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Arial Black" panose="020B0A04020102020204" pitchFamily="34" charset="0"/>
                <a:ea typeface="Noto Sans KR" panose="020B0200000000000000" pitchFamily="50" charset="-127"/>
                <a:cs typeface="Segoe UI" panose="020B0502040204020203" pitchFamily="34" charset="0"/>
              </a:rPr>
              <a:t>·</a:t>
            </a:r>
            <a:r>
              <a:rPr lang="ko-KR" altLang="en-US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egoe UI" panose="020B0502040204020203" pitchFamily="34" charset="0"/>
              </a:rPr>
              <a:t> 변수 중요도 확인</a:t>
            </a:r>
          </a:p>
        </p:txBody>
      </p:sp>
    </p:spTree>
    <p:extLst>
      <p:ext uri="{BB962C8B-B14F-4D97-AF65-F5344CB8AC3E}">
        <p14:creationId xmlns:p14="http://schemas.microsoft.com/office/powerpoint/2010/main" val="15674602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C10CEEF-D9FC-4477-8893-5585D2AA7F0F}"/>
              </a:ext>
            </a:extLst>
          </p:cNvPr>
          <p:cNvSpPr txBox="1"/>
          <p:nvPr/>
        </p:nvSpPr>
        <p:spPr>
          <a:xfrm>
            <a:off x="561593" y="157279"/>
            <a:ext cx="11753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latin typeface="Noto Sans KR SemiBold" panose="020B0200000000000000" pitchFamily="50" charset="-127"/>
                <a:ea typeface="Noto Sans KR SemiBold" panose="020B0200000000000000" pitchFamily="50" charset="-127"/>
                <a:cs typeface="Segoe UI" panose="020B0502040204020203" pitchFamily="34" charset="0"/>
              </a:rPr>
              <a:t>모델링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CE264E92-BA4B-4956-848B-506BC6EDA77C}"/>
              </a:ext>
            </a:extLst>
          </p:cNvPr>
          <p:cNvGrpSpPr/>
          <p:nvPr/>
        </p:nvGrpSpPr>
        <p:grpSpPr>
          <a:xfrm>
            <a:off x="761050" y="1238724"/>
            <a:ext cx="3337926" cy="461665"/>
            <a:chOff x="645277" y="1465416"/>
            <a:chExt cx="3337926" cy="46166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E99963D-3D5D-4F3F-B5EB-A95B3AD23D41}"/>
                </a:ext>
              </a:extLst>
            </p:cNvPr>
            <p:cNvSpPr txBox="1"/>
            <p:nvPr/>
          </p:nvSpPr>
          <p:spPr>
            <a:xfrm>
              <a:off x="1038166" y="1465416"/>
              <a:ext cx="29450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>
                  <a:solidFill>
                    <a:schemeClr val="bg1"/>
                  </a:solidFill>
                  <a:latin typeface="Noto Sans KR SemiBold" panose="020B0200000000000000" pitchFamily="50" charset="-127"/>
                  <a:ea typeface="Noto Sans KR SemiBold" panose="020B0200000000000000" pitchFamily="50" charset="-127"/>
                  <a:cs typeface="Segoe UI" panose="020B0502040204020203" pitchFamily="34" charset="0"/>
                </a:rPr>
                <a:t>변수에 따른 모델 선정</a:t>
              </a:r>
            </a:p>
          </p:txBody>
        </p:sp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F47ED6C9-B350-46AD-AE7D-954096AE91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5277" y="1543848"/>
              <a:ext cx="295275" cy="3048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434559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C10CEEF-D9FC-4477-8893-5585D2AA7F0F}"/>
              </a:ext>
            </a:extLst>
          </p:cNvPr>
          <p:cNvSpPr txBox="1"/>
          <p:nvPr/>
        </p:nvSpPr>
        <p:spPr>
          <a:xfrm>
            <a:off x="561593" y="157279"/>
            <a:ext cx="11753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latin typeface="Noto Sans KR SemiBold" panose="020B0200000000000000" pitchFamily="50" charset="-127"/>
                <a:ea typeface="Noto Sans KR SemiBold" panose="020B0200000000000000" pitchFamily="50" charset="-127"/>
                <a:cs typeface="Segoe UI" panose="020B0502040204020203" pitchFamily="34" charset="0"/>
              </a:rPr>
              <a:t>모델링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CE264E92-BA4B-4956-848B-506BC6EDA77C}"/>
              </a:ext>
            </a:extLst>
          </p:cNvPr>
          <p:cNvGrpSpPr/>
          <p:nvPr/>
        </p:nvGrpSpPr>
        <p:grpSpPr>
          <a:xfrm>
            <a:off x="761050" y="1238724"/>
            <a:ext cx="1781411" cy="461665"/>
            <a:chOff x="645277" y="1465416"/>
            <a:chExt cx="1781411" cy="46166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E99963D-3D5D-4F3F-B5EB-A95B3AD23D41}"/>
                </a:ext>
              </a:extLst>
            </p:cNvPr>
            <p:cNvSpPr txBox="1"/>
            <p:nvPr/>
          </p:nvSpPr>
          <p:spPr>
            <a:xfrm>
              <a:off x="1038166" y="1465416"/>
              <a:ext cx="13885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>
                  <a:solidFill>
                    <a:schemeClr val="bg1"/>
                  </a:solidFill>
                  <a:latin typeface="Noto Sans KR SemiBold" panose="020B0200000000000000" pitchFamily="50" charset="-127"/>
                  <a:ea typeface="Noto Sans KR SemiBold" panose="020B0200000000000000" pitchFamily="50" charset="-127"/>
                  <a:cs typeface="Segoe UI" panose="020B0502040204020203" pitchFamily="34" charset="0"/>
                </a:rPr>
                <a:t>모델 평가</a:t>
              </a:r>
            </a:p>
          </p:txBody>
        </p:sp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F47ED6C9-B350-46AD-AE7D-954096AE91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5277" y="1543848"/>
              <a:ext cx="295275" cy="3048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465190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C10CEEF-D9FC-4477-8893-5585D2AA7F0F}"/>
              </a:ext>
            </a:extLst>
          </p:cNvPr>
          <p:cNvSpPr txBox="1"/>
          <p:nvPr/>
        </p:nvSpPr>
        <p:spPr>
          <a:xfrm>
            <a:off x="561593" y="157279"/>
            <a:ext cx="23294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latin typeface="Noto Sans KR SemiBold" panose="020B0200000000000000" pitchFamily="50" charset="-127"/>
                <a:ea typeface="Noto Sans KR SemiBold" panose="020B0200000000000000" pitchFamily="50" charset="-127"/>
                <a:cs typeface="Segoe UI" panose="020B0502040204020203" pitchFamily="34" charset="0"/>
              </a:rPr>
              <a:t>향후 개선 방안</a:t>
            </a:r>
          </a:p>
        </p:txBody>
      </p:sp>
    </p:spTree>
    <p:extLst>
      <p:ext uri="{BB962C8B-B14F-4D97-AF65-F5344CB8AC3E}">
        <p14:creationId xmlns:p14="http://schemas.microsoft.com/office/powerpoint/2010/main" val="39023320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08B02C4-1658-4A38-AE0C-5DD027ADA1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93" y="6027898"/>
            <a:ext cx="409235" cy="40923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D40413B-3D76-4A34-86B6-6DBE2E42A8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363" y="6027898"/>
            <a:ext cx="409235" cy="41484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9BC5E5E-7A9D-462F-8E5D-489FD345DD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7133" y="6027898"/>
            <a:ext cx="409234" cy="41484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89310DB-EDBA-48BB-BD64-442569172175}"/>
              </a:ext>
            </a:extLst>
          </p:cNvPr>
          <p:cNvSpPr txBox="1"/>
          <p:nvPr/>
        </p:nvSpPr>
        <p:spPr>
          <a:xfrm>
            <a:off x="561593" y="157279"/>
            <a:ext cx="8451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latin typeface="Noto Sans KR SemiBold" panose="020B0200000000000000" pitchFamily="50" charset="-127"/>
                <a:ea typeface="Noto Sans KR SemiBold" panose="020B0200000000000000" pitchFamily="50" charset="-127"/>
                <a:cs typeface="Segoe UI" panose="020B0502040204020203" pitchFamily="34" charset="0"/>
              </a:rPr>
              <a:t>제목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C04DEDC-D45D-4017-BC6A-2159709659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572" y="1568826"/>
            <a:ext cx="295275" cy="3048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BA3FB23-D901-4339-8492-80C6DDCFB13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490" y="2033735"/>
            <a:ext cx="828675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772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531F44D-D233-468D-827C-6EE0B13E51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9760" y="811002"/>
            <a:ext cx="6752480" cy="604699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6071803-7487-4203-B405-02E44C1E3D37}"/>
              </a:ext>
            </a:extLst>
          </p:cNvPr>
          <p:cNvSpPr txBox="1"/>
          <p:nvPr/>
        </p:nvSpPr>
        <p:spPr>
          <a:xfrm>
            <a:off x="561593" y="157279"/>
            <a:ext cx="8451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latin typeface="Noto Sans KR SemiBold" panose="020B0200000000000000" pitchFamily="50" charset="-127"/>
                <a:ea typeface="Noto Sans KR SemiBold" panose="020B0200000000000000" pitchFamily="50" charset="-127"/>
                <a:cs typeface="Segoe UI" panose="020B0502040204020203" pitchFamily="34" charset="0"/>
              </a:rPr>
              <a:t>목차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851E4C80-F847-4C48-A13B-DCD716136857}"/>
              </a:ext>
            </a:extLst>
          </p:cNvPr>
          <p:cNvGrpSpPr/>
          <p:nvPr/>
        </p:nvGrpSpPr>
        <p:grpSpPr>
          <a:xfrm>
            <a:off x="706710" y="2242956"/>
            <a:ext cx="2124453" cy="461665"/>
            <a:chOff x="645277" y="1465416"/>
            <a:chExt cx="2124453" cy="461665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B9733AF-D9B7-4AD5-80E9-487F231DB3F5}"/>
                </a:ext>
              </a:extLst>
            </p:cNvPr>
            <p:cNvSpPr txBox="1"/>
            <p:nvPr/>
          </p:nvSpPr>
          <p:spPr>
            <a:xfrm>
              <a:off x="1038166" y="1465416"/>
              <a:ext cx="17315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bg1"/>
                  </a:solidFill>
                  <a:latin typeface="Noto Sans KR SemiBold" panose="020B0200000000000000" pitchFamily="50" charset="-127"/>
                  <a:ea typeface="Noto Sans KR SemiBold" panose="020B0200000000000000" pitchFamily="50" charset="-127"/>
                  <a:cs typeface="Segoe UI" panose="020B0502040204020203" pitchFamily="34" charset="0"/>
                </a:rPr>
                <a:t>1. </a:t>
              </a:r>
              <a:r>
                <a:rPr lang="ko-KR" altLang="en-US" sz="2400" b="1" dirty="0">
                  <a:solidFill>
                    <a:schemeClr val="bg1"/>
                  </a:solidFill>
                  <a:latin typeface="Noto Sans KR SemiBold" panose="020B0200000000000000" pitchFamily="50" charset="-127"/>
                  <a:ea typeface="Noto Sans KR SemiBold" panose="020B0200000000000000" pitchFamily="50" charset="-127"/>
                  <a:cs typeface="Segoe UI" panose="020B0502040204020203" pitchFamily="34" charset="0"/>
                </a:rPr>
                <a:t>추진 배경</a:t>
              </a:r>
            </a:p>
          </p:txBody>
        </p:sp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id="{C02DE924-6BB6-4D57-9F65-5BFBFD6BACC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5277" y="1543848"/>
              <a:ext cx="295275" cy="304800"/>
            </a:xfrm>
            <a:prstGeom prst="rect">
              <a:avLst/>
            </a:prstGeom>
          </p:spPr>
        </p:pic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03B88CDF-B0B1-452D-B18D-838DB6AEBEFF}"/>
              </a:ext>
            </a:extLst>
          </p:cNvPr>
          <p:cNvGrpSpPr/>
          <p:nvPr/>
        </p:nvGrpSpPr>
        <p:grpSpPr>
          <a:xfrm>
            <a:off x="4516565" y="2242956"/>
            <a:ext cx="2124453" cy="461665"/>
            <a:chOff x="645277" y="1465416"/>
            <a:chExt cx="2124453" cy="461665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067D732-21B2-44A1-808F-E5B1197F0FD1}"/>
                </a:ext>
              </a:extLst>
            </p:cNvPr>
            <p:cNvSpPr txBox="1"/>
            <p:nvPr/>
          </p:nvSpPr>
          <p:spPr>
            <a:xfrm>
              <a:off x="1038166" y="1465416"/>
              <a:ext cx="17315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bg1"/>
                  </a:solidFill>
                  <a:latin typeface="Noto Sans KR SemiBold" panose="020B0200000000000000" pitchFamily="50" charset="-127"/>
                  <a:ea typeface="Noto Sans KR SemiBold" panose="020B0200000000000000" pitchFamily="50" charset="-127"/>
                  <a:cs typeface="Segoe UI" panose="020B0502040204020203" pitchFamily="34" charset="0"/>
                </a:rPr>
                <a:t>2. </a:t>
              </a:r>
              <a:r>
                <a:rPr lang="ko-KR" altLang="en-US" sz="2400" b="1" dirty="0">
                  <a:solidFill>
                    <a:schemeClr val="bg1"/>
                  </a:solidFill>
                  <a:latin typeface="Noto Sans KR SemiBold" panose="020B0200000000000000" pitchFamily="50" charset="-127"/>
                  <a:ea typeface="Noto Sans KR SemiBold" panose="020B0200000000000000" pitchFamily="50" charset="-127"/>
                  <a:cs typeface="Segoe UI" panose="020B0502040204020203" pitchFamily="34" charset="0"/>
                </a:rPr>
                <a:t>현상 파악</a:t>
              </a:r>
            </a:p>
          </p:txBody>
        </p:sp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F39FE3FB-777A-4E6C-B0C3-ADF8771EBF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5277" y="1543848"/>
              <a:ext cx="295275" cy="304800"/>
            </a:xfrm>
            <a:prstGeom prst="rect">
              <a:avLst/>
            </a:prstGeom>
          </p:spPr>
        </p:pic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398E0F14-A36E-4C6A-BBAE-A09EBAE4DA96}"/>
              </a:ext>
            </a:extLst>
          </p:cNvPr>
          <p:cNvGrpSpPr/>
          <p:nvPr/>
        </p:nvGrpSpPr>
        <p:grpSpPr>
          <a:xfrm>
            <a:off x="8841151" y="2242956"/>
            <a:ext cx="2124453" cy="461665"/>
            <a:chOff x="645277" y="1465416"/>
            <a:chExt cx="2124453" cy="461665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E67C369-6904-4F2F-9E81-DCE245A37E3F}"/>
                </a:ext>
              </a:extLst>
            </p:cNvPr>
            <p:cNvSpPr txBox="1"/>
            <p:nvPr/>
          </p:nvSpPr>
          <p:spPr>
            <a:xfrm>
              <a:off x="1038166" y="1465416"/>
              <a:ext cx="17315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bg1"/>
                  </a:solidFill>
                  <a:latin typeface="Noto Sans KR SemiBold" panose="020B0200000000000000" pitchFamily="50" charset="-127"/>
                  <a:ea typeface="Noto Sans KR SemiBold" panose="020B0200000000000000" pitchFamily="50" charset="-127"/>
                  <a:cs typeface="Segoe UI" panose="020B0502040204020203" pitchFamily="34" charset="0"/>
                </a:rPr>
                <a:t>3. </a:t>
              </a:r>
              <a:r>
                <a:rPr lang="ko-KR" altLang="en-US" sz="2400" b="1" dirty="0">
                  <a:solidFill>
                    <a:schemeClr val="bg1"/>
                  </a:solidFill>
                  <a:latin typeface="Noto Sans KR SemiBold" panose="020B0200000000000000" pitchFamily="50" charset="-127"/>
                  <a:ea typeface="Noto Sans KR SemiBold" panose="020B0200000000000000" pitchFamily="50" charset="-127"/>
                  <a:cs typeface="Segoe UI" panose="020B0502040204020203" pitchFamily="34" charset="0"/>
                </a:rPr>
                <a:t>목표 설정</a:t>
              </a:r>
            </a:p>
          </p:txBody>
        </p:sp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684B67A4-36F7-4286-B85D-0AD92956FC5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5277" y="1543848"/>
              <a:ext cx="295275" cy="304800"/>
            </a:xfrm>
            <a:prstGeom prst="rect">
              <a:avLst/>
            </a:prstGeom>
          </p:spPr>
        </p:pic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D585B202-D871-4BAF-9E59-266647034E1A}"/>
              </a:ext>
            </a:extLst>
          </p:cNvPr>
          <p:cNvGrpSpPr/>
          <p:nvPr/>
        </p:nvGrpSpPr>
        <p:grpSpPr>
          <a:xfrm>
            <a:off x="4516565" y="3484891"/>
            <a:ext cx="3397238" cy="461665"/>
            <a:chOff x="645277" y="1465416"/>
            <a:chExt cx="3397238" cy="461665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B50B61D-D749-4ECE-A99F-22ECB95259BC}"/>
                </a:ext>
              </a:extLst>
            </p:cNvPr>
            <p:cNvSpPr txBox="1"/>
            <p:nvPr/>
          </p:nvSpPr>
          <p:spPr>
            <a:xfrm>
              <a:off x="1038166" y="1465416"/>
              <a:ext cx="30043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bg1"/>
                  </a:solidFill>
                  <a:latin typeface="Noto Sans KR SemiBold" panose="020B0200000000000000" pitchFamily="50" charset="-127"/>
                  <a:ea typeface="Noto Sans KR SemiBold" panose="020B0200000000000000" pitchFamily="50" charset="-127"/>
                  <a:cs typeface="Segoe UI" panose="020B0502040204020203" pitchFamily="34" charset="0"/>
                </a:rPr>
                <a:t>5. </a:t>
              </a:r>
              <a:r>
                <a:rPr lang="ko-KR" altLang="en-US" sz="2400" b="1" dirty="0">
                  <a:solidFill>
                    <a:schemeClr val="bg1"/>
                  </a:solidFill>
                  <a:latin typeface="Noto Sans KR SemiBold" panose="020B0200000000000000" pitchFamily="50" charset="-127"/>
                  <a:ea typeface="Noto Sans KR SemiBold" panose="020B0200000000000000" pitchFamily="50" charset="-127"/>
                  <a:cs typeface="Segoe UI" panose="020B0502040204020203" pitchFamily="34" charset="0"/>
                </a:rPr>
                <a:t>데이터 수집 및 분석</a:t>
              </a:r>
            </a:p>
          </p:txBody>
        </p:sp>
        <p:pic>
          <p:nvPicPr>
            <p:cNvPr id="42" name="그림 41">
              <a:extLst>
                <a:ext uri="{FF2B5EF4-FFF2-40B4-BE49-F238E27FC236}">
                  <a16:creationId xmlns:a16="http://schemas.microsoft.com/office/drawing/2014/main" id="{82685393-D176-4C34-AA66-56A13FC79B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5277" y="1543848"/>
              <a:ext cx="295275" cy="304800"/>
            </a:xfrm>
            <a:prstGeom prst="rect">
              <a:avLst/>
            </a:prstGeom>
          </p:spPr>
        </p:pic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AF1C9735-F0C4-45BB-AE7D-743BBE6995CC}"/>
              </a:ext>
            </a:extLst>
          </p:cNvPr>
          <p:cNvGrpSpPr/>
          <p:nvPr/>
        </p:nvGrpSpPr>
        <p:grpSpPr>
          <a:xfrm>
            <a:off x="713961" y="4742943"/>
            <a:ext cx="1771793" cy="461665"/>
            <a:chOff x="645277" y="1465416"/>
            <a:chExt cx="1771793" cy="461665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4A1DCFD-1A6D-43FC-9F2F-616B634149D5}"/>
                </a:ext>
              </a:extLst>
            </p:cNvPr>
            <p:cNvSpPr txBox="1"/>
            <p:nvPr/>
          </p:nvSpPr>
          <p:spPr>
            <a:xfrm>
              <a:off x="1038166" y="1465416"/>
              <a:ext cx="137890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bg1"/>
                  </a:solidFill>
                  <a:latin typeface="Noto Sans KR SemiBold" panose="020B0200000000000000" pitchFamily="50" charset="-127"/>
                  <a:ea typeface="Noto Sans KR SemiBold" panose="020B0200000000000000" pitchFamily="50" charset="-127"/>
                  <a:cs typeface="Segoe UI" panose="020B0502040204020203" pitchFamily="34" charset="0"/>
                </a:rPr>
                <a:t>6. </a:t>
              </a:r>
              <a:r>
                <a:rPr lang="ko-KR" altLang="en-US" sz="2400" b="1" dirty="0">
                  <a:solidFill>
                    <a:schemeClr val="bg1"/>
                  </a:solidFill>
                  <a:latin typeface="Noto Sans KR SemiBold" panose="020B0200000000000000" pitchFamily="50" charset="-127"/>
                  <a:ea typeface="Noto Sans KR SemiBold" panose="020B0200000000000000" pitchFamily="50" charset="-127"/>
                  <a:cs typeface="Segoe UI" panose="020B0502040204020203" pitchFamily="34" charset="0"/>
                </a:rPr>
                <a:t>모델링</a:t>
              </a:r>
            </a:p>
          </p:txBody>
        </p:sp>
        <p:pic>
          <p:nvPicPr>
            <p:cNvPr id="45" name="그림 44">
              <a:extLst>
                <a:ext uri="{FF2B5EF4-FFF2-40B4-BE49-F238E27FC236}">
                  <a16:creationId xmlns:a16="http://schemas.microsoft.com/office/drawing/2014/main" id="{DA8E168E-0E4F-4AB8-8B54-CE4D7FC6778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5277" y="1543848"/>
              <a:ext cx="295275" cy="304800"/>
            </a:xfrm>
            <a:prstGeom prst="rect">
              <a:avLst/>
            </a:prstGeom>
          </p:spPr>
        </p:pic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7B7D917B-AF7C-419B-9BDE-1BF1260CE6B7}"/>
              </a:ext>
            </a:extLst>
          </p:cNvPr>
          <p:cNvGrpSpPr/>
          <p:nvPr/>
        </p:nvGrpSpPr>
        <p:grpSpPr>
          <a:xfrm>
            <a:off x="4516565" y="4742943"/>
            <a:ext cx="2760845" cy="461665"/>
            <a:chOff x="645277" y="1465416"/>
            <a:chExt cx="2760845" cy="461665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2332F66-CA9B-4A42-BEC9-D0D34601FAFF}"/>
                </a:ext>
              </a:extLst>
            </p:cNvPr>
            <p:cNvSpPr txBox="1"/>
            <p:nvPr/>
          </p:nvSpPr>
          <p:spPr>
            <a:xfrm>
              <a:off x="1038166" y="1465416"/>
              <a:ext cx="23679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bg1"/>
                  </a:solidFill>
                  <a:latin typeface="Noto Sans KR SemiBold" panose="020B0200000000000000" pitchFamily="50" charset="-127"/>
                  <a:ea typeface="Noto Sans KR SemiBold" panose="020B0200000000000000" pitchFamily="50" charset="-127"/>
                  <a:cs typeface="Segoe UI" panose="020B0502040204020203" pitchFamily="34" charset="0"/>
                </a:rPr>
                <a:t>7. </a:t>
              </a:r>
              <a:r>
                <a:rPr lang="ko-KR" altLang="en-US" sz="2400" b="1" dirty="0">
                  <a:solidFill>
                    <a:schemeClr val="bg1"/>
                  </a:solidFill>
                  <a:latin typeface="Noto Sans KR SemiBold" panose="020B0200000000000000" pitchFamily="50" charset="-127"/>
                  <a:ea typeface="Noto Sans KR SemiBold" panose="020B0200000000000000" pitchFamily="50" charset="-127"/>
                  <a:cs typeface="Segoe UI" panose="020B0502040204020203" pitchFamily="34" charset="0"/>
                </a:rPr>
                <a:t>향후 개선 방안</a:t>
              </a:r>
            </a:p>
          </p:txBody>
        </p:sp>
        <p:pic>
          <p:nvPicPr>
            <p:cNvPr id="48" name="그림 47">
              <a:extLst>
                <a:ext uri="{FF2B5EF4-FFF2-40B4-BE49-F238E27FC236}">
                  <a16:creationId xmlns:a16="http://schemas.microsoft.com/office/drawing/2014/main" id="{793AD02A-9C64-4ACC-98F3-6762451BA34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5277" y="1543848"/>
              <a:ext cx="295275" cy="304800"/>
            </a:xfrm>
            <a:prstGeom prst="rect">
              <a:avLst/>
            </a:prstGeom>
          </p:spPr>
        </p:pic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8946AC86-5E25-41B5-987C-EEFEDB83DA2E}"/>
              </a:ext>
            </a:extLst>
          </p:cNvPr>
          <p:cNvGrpSpPr/>
          <p:nvPr/>
        </p:nvGrpSpPr>
        <p:grpSpPr>
          <a:xfrm>
            <a:off x="706710" y="3484891"/>
            <a:ext cx="2124453" cy="461665"/>
            <a:chOff x="645277" y="1465416"/>
            <a:chExt cx="2124453" cy="461665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C1A070CC-62B2-43BE-B303-B35DB2455FBA}"/>
                </a:ext>
              </a:extLst>
            </p:cNvPr>
            <p:cNvSpPr txBox="1"/>
            <p:nvPr/>
          </p:nvSpPr>
          <p:spPr>
            <a:xfrm>
              <a:off x="1038166" y="1465416"/>
              <a:ext cx="17315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bg1"/>
                  </a:solidFill>
                  <a:latin typeface="Noto Sans KR SemiBold" panose="020B0200000000000000" pitchFamily="50" charset="-127"/>
                  <a:ea typeface="Noto Sans KR SemiBold" panose="020B0200000000000000" pitchFamily="50" charset="-127"/>
                  <a:cs typeface="Segoe UI" panose="020B0502040204020203" pitchFamily="34" charset="0"/>
                </a:rPr>
                <a:t>4. </a:t>
              </a:r>
              <a:r>
                <a:rPr lang="ko-KR" altLang="en-US" sz="2400" b="1" dirty="0">
                  <a:solidFill>
                    <a:schemeClr val="bg1"/>
                  </a:solidFill>
                  <a:latin typeface="Noto Sans KR SemiBold" panose="020B0200000000000000" pitchFamily="50" charset="-127"/>
                  <a:ea typeface="Noto Sans KR SemiBold" panose="020B0200000000000000" pitchFamily="50" charset="-127"/>
                  <a:cs typeface="Segoe UI" panose="020B0502040204020203" pitchFamily="34" charset="0"/>
                </a:rPr>
                <a:t>잠재 인자</a:t>
              </a:r>
            </a:p>
          </p:txBody>
        </p:sp>
        <p:pic>
          <p:nvPicPr>
            <p:cNvPr id="51" name="그림 50">
              <a:extLst>
                <a:ext uri="{FF2B5EF4-FFF2-40B4-BE49-F238E27FC236}">
                  <a16:creationId xmlns:a16="http://schemas.microsoft.com/office/drawing/2014/main" id="{B8C3A90E-BBD5-40EC-86F5-422EE51A1E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5277" y="1543848"/>
              <a:ext cx="295275" cy="3048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15149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26071803-7487-4203-B405-02E44C1E3D37}"/>
              </a:ext>
            </a:extLst>
          </p:cNvPr>
          <p:cNvSpPr txBox="1"/>
          <p:nvPr/>
        </p:nvSpPr>
        <p:spPr>
          <a:xfrm>
            <a:off x="561593" y="157279"/>
            <a:ext cx="15872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latin typeface="Noto Sans KR SemiBold" panose="020B0200000000000000" pitchFamily="50" charset="-127"/>
                <a:ea typeface="Noto Sans KR SemiBold" panose="020B0200000000000000" pitchFamily="50" charset="-127"/>
                <a:cs typeface="Segoe UI" panose="020B0502040204020203" pitchFamily="34" charset="0"/>
              </a:rPr>
              <a:t>추진 배경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1CE374F0-44BF-4B52-A981-EF85FE9E5D0D}"/>
              </a:ext>
            </a:extLst>
          </p:cNvPr>
          <p:cNvGrpSpPr/>
          <p:nvPr/>
        </p:nvGrpSpPr>
        <p:grpSpPr>
          <a:xfrm>
            <a:off x="761050" y="1805580"/>
            <a:ext cx="2694692" cy="4625580"/>
            <a:chOff x="208095" y="975071"/>
            <a:chExt cx="1831492" cy="3143856"/>
          </a:xfrm>
        </p:grpSpPr>
        <p:pic>
          <p:nvPicPr>
            <p:cNvPr id="26" name="Picture 2">
              <a:extLst>
                <a:ext uri="{FF2B5EF4-FFF2-40B4-BE49-F238E27FC236}">
                  <a16:creationId xmlns:a16="http://schemas.microsoft.com/office/drawing/2014/main" id="{343748B1-F9EA-4729-8AEE-8222B3ACAEE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53" r="10322"/>
            <a:stretch/>
          </p:blipFill>
          <p:spPr bwMode="auto">
            <a:xfrm>
              <a:off x="208095" y="975071"/>
              <a:ext cx="1831492" cy="11879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2" descr="사람 1명 및 텍스트의 이미지일 수 있음">
              <a:extLst>
                <a:ext uri="{FF2B5EF4-FFF2-40B4-BE49-F238E27FC236}">
                  <a16:creationId xmlns:a16="http://schemas.microsoft.com/office/drawing/2014/main" id="{72E11438-DF32-4863-8A76-927C027CE3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095" y="2287435"/>
              <a:ext cx="1831492" cy="18314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0378A55F-B3D1-48EB-BA83-FE729C0C4D43}"/>
              </a:ext>
            </a:extLst>
          </p:cNvPr>
          <p:cNvGrpSpPr/>
          <p:nvPr/>
        </p:nvGrpSpPr>
        <p:grpSpPr>
          <a:xfrm>
            <a:off x="4137598" y="1805741"/>
            <a:ext cx="7287999" cy="1623259"/>
            <a:chOff x="2257702" y="975070"/>
            <a:chExt cx="9673329" cy="2154544"/>
          </a:xfrm>
        </p:grpSpPr>
        <p:pic>
          <p:nvPicPr>
            <p:cNvPr id="33" name="Picture 8" descr="하나만 낳아 잘 기르자'가 인구 위기 불렀다… 합계출산율 0.6명대 초읽기">
              <a:extLst>
                <a:ext uri="{FF2B5EF4-FFF2-40B4-BE49-F238E27FC236}">
                  <a16:creationId xmlns:a16="http://schemas.microsoft.com/office/drawing/2014/main" id="{5577AD53-9A87-4388-820A-C9FD95188B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7702" y="975071"/>
              <a:ext cx="1511805" cy="21540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2" name="Picture 10" descr="2050년 생산인구 34% 급감…군대·학교 다 사라진다[출산율 0.6명 초저출산]">
              <a:extLst>
                <a:ext uri="{FF2B5EF4-FFF2-40B4-BE49-F238E27FC236}">
                  <a16:creationId xmlns:a16="http://schemas.microsoft.com/office/drawing/2014/main" id="{1EE148C8-D540-4588-9AAC-1DBC7116AE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08814" y="975070"/>
              <a:ext cx="4322217" cy="21540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3" name="Picture 14" descr="위기, 위기, 위기 아무리 외쳐봐도…갈길 막막한 초저출산 - 머니투데이">
              <a:extLst>
                <a:ext uri="{FF2B5EF4-FFF2-40B4-BE49-F238E27FC236}">
                  <a16:creationId xmlns:a16="http://schemas.microsoft.com/office/drawing/2014/main" id="{03EF20F0-1DD4-4B37-B048-54451634315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9841" y="975072"/>
              <a:ext cx="3747029" cy="21545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97190013-F02F-4941-8FEC-1E34E0B011A2}"/>
              </a:ext>
            </a:extLst>
          </p:cNvPr>
          <p:cNvGrpSpPr/>
          <p:nvPr/>
        </p:nvGrpSpPr>
        <p:grpSpPr>
          <a:xfrm>
            <a:off x="4137598" y="4502281"/>
            <a:ext cx="7293352" cy="1928879"/>
            <a:chOff x="2177819" y="2597936"/>
            <a:chExt cx="6502135" cy="1719625"/>
          </a:xfrm>
        </p:grpSpPr>
        <p:pic>
          <p:nvPicPr>
            <p:cNvPr id="54" name="Picture 4" descr="지난해 인구 -33000명…사상 첫 '데드크로스'">
              <a:extLst>
                <a:ext uri="{FF2B5EF4-FFF2-40B4-BE49-F238E27FC236}">
                  <a16:creationId xmlns:a16="http://schemas.microsoft.com/office/drawing/2014/main" id="{FB4B9711-31A8-459C-B321-830B3994E33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77819" y="2597936"/>
              <a:ext cx="2637462" cy="17196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5" name="Picture 6" descr="우리나라 인구, 올해부터 감소한다 - 이코노텔링(econotelling)">
              <a:extLst>
                <a:ext uri="{FF2B5EF4-FFF2-40B4-BE49-F238E27FC236}">
                  <a16:creationId xmlns:a16="http://schemas.microsoft.com/office/drawing/2014/main" id="{24797E04-F445-4B8A-B4CA-F8F4D1FD90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6882" y="2597936"/>
              <a:ext cx="3833072" cy="17196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A5D9F246-24B4-4070-9838-E5123131FFB4}"/>
              </a:ext>
            </a:extLst>
          </p:cNvPr>
          <p:cNvGrpSpPr/>
          <p:nvPr/>
        </p:nvGrpSpPr>
        <p:grpSpPr>
          <a:xfrm>
            <a:off x="761050" y="1238724"/>
            <a:ext cx="7302153" cy="461665"/>
            <a:chOff x="645277" y="1465416"/>
            <a:chExt cx="7302153" cy="461665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35F12009-548F-4A47-A315-2A15FE0DE0AC}"/>
                </a:ext>
              </a:extLst>
            </p:cNvPr>
            <p:cNvSpPr txBox="1"/>
            <p:nvPr/>
          </p:nvSpPr>
          <p:spPr>
            <a:xfrm>
              <a:off x="1038166" y="1465416"/>
              <a:ext cx="69092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>
                  <a:solidFill>
                    <a:schemeClr val="bg1"/>
                  </a:solidFill>
                  <a:latin typeface="Noto Sans KR SemiBold" panose="020B0200000000000000" pitchFamily="50" charset="-127"/>
                  <a:ea typeface="Noto Sans KR SemiBold" panose="020B0200000000000000" pitchFamily="50" charset="-127"/>
                  <a:cs typeface="Segoe UI" panose="020B0502040204020203" pitchFamily="34" charset="0"/>
                </a:rPr>
                <a:t>한국의 저출산율은 누구나 알고 있는 심각한 사회 문제</a:t>
              </a:r>
            </a:p>
          </p:txBody>
        </p:sp>
        <p:pic>
          <p:nvPicPr>
            <p:cNvPr id="59" name="그림 58">
              <a:extLst>
                <a:ext uri="{FF2B5EF4-FFF2-40B4-BE49-F238E27FC236}">
                  <a16:creationId xmlns:a16="http://schemas.microsoft.com/office/drawing/2014/main" id="{AE234AC0-62BB-4247-AEAF-298A2EE196C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5277" y="1543848"/>
              <a:ext cx="295275" cy="304800"/>
            </a:xfrm>
            <a:prstGeom prst="rect">
              <a:avLst/>
            </a:prstGeom>
          </p:spPr>
        </p:pic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31CEA97E-4912-4164-BFA5-3FEDE546D330}"/>
              </a:ext>
            </a:extLst>
          </p:cNvPr>
          <p:cNvGrpSpPr/>
          <p:nvPr/>
        </p:nvGrpSpPr>
        <p:grpSpPr>
          <a:xfrm>
            <a:off x="4137598" y="3938310"/>
            <a:ext cx="6098297" cy="461665"/>
            <a:chOff x="645277" y="1465416"/>
            <a:chExt cx="6098297" cy="461665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D73B40BF-16AB-44FF-BB18-894CAD90F215}"/>
                </a:ext>
              </a:extLst>
            </p:cNvPr>
            <p:cNvSpPr txBox="1"/>
            <p:nvPr/>
          </p:nvSpPr>
          <p:spPr>
            <a:xfrm>
              <a:off x="1038166" y="1465416"/>
              <a:ext cx="570540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>
                  <a:solidFill>
                    <a:schemeClr val="bg1"/>
                  </a:solidFill>
                  <a:latin typeface="Noto Sans KR SemiBold" panose="020B0200000000000000" pitchFamily="50" charset="-127"/>
                  <a:ea typeface="Noto Sans KR SemiBold" panose="020B0200000000000000" pitchFamily="50" charset="-127"/>
                  <a:cs typeface="Segoe UI" panose="020B0502040204020203" pitchFamily="34" charset="0"/>
                </a:rPr>
                <a:t>이전부터 논의되어 온 문제발생 확인 및 예측</a:t>
              </a:r>
            </a:p>
          </p:txBody>
        </p:sp>
        <p:pic>
          <p:nvPicPr>
            <p:cNvPr id="65" name="그림 64">
              <a:extLst>
                <a:ext uri="{FF2B5EF4-FFF2-40B4-BE49-F238E27FC236}">
                  <a16:creationId xmlns:a16="http://schemas.microsoft.com/office/drawing/2014/main" id="{62B2774F-AD65-4F01-828C-78616B1E098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5277" y="1543848"/>
              <a:ext cx="295275" cy="3048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68511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그룹 35">
            <a:extLst>
              <a:ext uri="{FF2B5EF4-FFF2-40B4-BE49-F238E27FC236}">
                <a16:creationId xmlns:a16="http://schemas.microsoft.com/office/drawing/2014/main" id="{A2AEFF1E-DCDA-4AA2-AB7C-4B0E718DBA81}"/>
              </a:ext>
            </a:extLst>
          </p:cNvPr>
          <p:cNvGrpSpPr/>
          <p:nvPr/>
        </p:nvGrpSpPr>
        <p:grpSpPr>
          <a:xfrm>
            <a:off x="761050" y="1805069"/>
            <a:ext cx="2914387" cy="4626091"/>
            <a:chOff x="4177288" y="29515"/>
            <a:chExt cx="3428905" cy="5442799"/>
          </a:xfrm>
        </p:grpSpPr>
        <p:pic>
          <p:nvPicPr>
            <p:cNvPr id="19" name="Picture 6">
              <a:extLst>
                <a:ext uri="{FF2B5EF4-FFF2-40B4-BE49-F238E27FC236}">
                  <a16:creationId xmlns:a16="http://schemas.microsoft.com/office/drawing/2014/main" id="{C0AD8D36-3F26-4A58-9130-B50BC15540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77288" y="29515"/>
              <a:ext cx="3428905" cy="17144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8">
              <a:extLst>
                <a:ext uri="{FF2B5EF4-FFF2-40B4-BE49-F238E27FC236}">
                  <a16:creationId xmlns:a16="http://schemas.microsoft.com/office/drawing/2014/main" id="{D08A416D-EDC3-40E1-866E-CDB619FD017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77288" y="1827858"/>
              <a:ext cx="3428905" cy="18146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10">
              <a:extLst>
                <a:ext uri="{FF2B5EF4-FFF2-40B4-BE49-F238E27FC236}">
                  <a16:creationId xmlns:a16="http://schemas.microsoft.com/office/drawing/2014/main" id="{41F08CA3-1D88-400C-8B66-2B466344EB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77289" y="3734746"/>
              <a:ext cx="3428904" cy="17375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5" name="그림 44">
            <a:extLst>
              <a:ext uri="{FF2B5EF4-FFF2-40B4-BE49-F238E27FC236}">
                <a16:creationId xmlns:a16="http://schemas.microsoft.com/office/drawing/2014/main" id="{1793713C-EAAA-4327-8238-5ABB2E39606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4644" y="1805069"/>
            <a:ext cx="3315053" cy="4626091"/>
          </a:xfrm>
          <a:prstGeom prst="rect">
            <a:avLst/>
          </a:prstGeom>
        </p:spPr>
      </p:pic>
      <p:grpSp>
        <p:nvGrpSpPr>
          <p:cNvPr id="50" name="그룹 49">
            <a:extLst>
              <a:ext uri="{FF2B5EF4-FFF2-40B4-BE49-F238E27FC236}">
                <a16:creationId xmlns:a16="http://schemas.microsoft.com/office/drawing/2014/main" id="{32546423-04E6-4DB6-BE2D-E64B8CD4B9A1}"/>
              </a:ext>
            </a:extLst>
          </p:cNvPr>
          <p:cNvGrpSpPr/>
          <p:nvPr/>
        </p:nvGrpSpPr>
        <p:grpSpPr>
          <a:xfrm>
            <a:off x="7599417" y="1805069"/>
            <a:ext cx="3900990" cy="4612171"/>
            <a:chOff x="7583648" y="1973362"/>
            <a:chExt cx="3808602" cy="4502940"/>
          </a:xfrm>
        </p:grpSpPr>
        <p:pic>
          <p:nvPicPr>
            <p:cNvPr id="49" name="그림 48">
              <a:extLst>
                <a:ext uri="{FF2B5EF4-FFF2-40B4-BE49-F238E27FC236}">
                  <a16:creationId xmlns:a16="http://schemas.microsoft.com/office/drawing/2014/main" id="{74BEF17C-4002-469D-A64E-0BE6447AE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83648" y="1973362"/>
              <a:ext cx="3808602" cy="2016318"/>
            </a:xfrm>
            <a:prstGeom prst="rect">
              <a:avLst/>
            </a:prstGeom>
          </p:spPr>
        </p:pic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id="{4E72A12B-8311-4263-9827-5AF659AA512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93714" y="3562186"/>
              <a:ext cx="3781245" cy="2914116"/>
            </a:xfrm>
            <a:prstGeom prst="rect">
              <a:avLst/>
            </a:prstGeom>
          </p:spPr>
        </p:pic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0EDABA31-E538-4C1E-9D05-6A0918773154}"/>
              </a:ext>
            </a:extLst>
          </p:cNvPr>
          <p:cNvSpPr txBox="1"/>
          <p:nvPr/>
        </p:nvSpPr>
        <p:spPr>
          <a:xfrm>
            <a:off x="561593" y="157279"/>
            <a:ext cx="15872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latin typeface="Noto Sans KR SemiBold" panose="020B0200000000000000" pitchFamily="50" charset="-127"/>
                <a:ea typeface="Noto Sans KR SemiBold" panose="020B0200000000000000" pitchFamily="50" charset="-127"/>
                <a:cs typeface="Segoe UI" panose="020B0502040204020203" pitchFamily="34" charset="0"/>
              </a:rPr>
              <a:t>현상 파악</a:t>
            </a:r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4C362195-FCC0-4601-8FDA-AB291F889248}"/>
              </a:ext>
            </a:extLst>
          </p:cNvPr>
          <p:cNvGrpSpPr/>
          <p:nvPr/>
        </p:nvGrpSpPr>
        <p:grpSpPr>
          <a:xfrm>
            <a:off x="761050" y="1238724"/>
            <a:ext cx="7371081" cy="461665"/>
            <a:chOff x="645277" y="1465416"/>
            <a:chExt cx="7371081" cy="461665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335544EB-11E7-4878-A46E-E4A30ACA0144}"/>
                </a:ext>
              </a:extLst>
            </p:cNvPr>
            <p:cNvSpPr txBox="1"/>
            <p:nvPr/>
          </p:nvSpPr>
          <p:spPr>
            <a:xfrm>
              <a:off x="1038166" y="1465416"/>
              <a:ext cx="69781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>
                  <a:solidFill>
                    <a:schemeClr val="bg1"/>
                  </a:solidFill>
                  <a:latin typeface="Noto Sans KR SemiBold" panose="020B0200000000000000" pitchFamily="50" charset="-127"/>
                  <a:ea typeface="Noto Sans KR SemiBold" panose="020B0200000000000000" pitchFamily="50" charset="-127"/>
                  <a:cs typeface="Segoe UI" panose="020B0502040204020203" pitchFamily="34" charset="0"/>
                </a:rPr>
                <a:t>저출산으로 야기될 수 있는 인구 붕괴 문제 포괄적 예측</a:t>
              </a:r>
            </a:p>
          </p:txBody>
        </p:sp>
        <p:pic>
          <p:nvPicPr>
            <p:cNvPr id="56" name="그림 55">
              <a:extLst>
                <a:ext uri="{FF2B5EF4-FFF2-40B4-BE49-F238E27FC236}">
                  <a16:creationId xmlns:a16="http://schemas.microsoft.com/office/drawing/2014/main" id="{2CE445ED-7326-430D-BD3E-2A51816FC35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5277" y="1543848"/>
              <a:ext cx="295275" cy="3048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86763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C10CEEF-D9FC-4477-8893-5585D2AA7F0F}"/>
              </a:ext>
            </a:extLst>
          </p:cNvPr>
          <p:cNvSpPr txBox="1"/>
          <p:nvPr/>
        </p:nvSpPr>
        <p:spPr>
          <a:xfrm>
            <a:off x="561593" y="157279"/>
            <a:ext cx="15872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latin typeface="Noto Sans KR SemiBold" panose="020B0200000000000000" pitchFamily="50" charset="-127"/>
                <a:ea typeface="Noto Sans KR SemiBold" panose="020B0200000000000000" pitchFamily="50" charset="-127"/>
                <a:cs typeface="Segoe UI" panose="020B0502040204020203" pitchFamily="34" charset="0"/>
              </a:rPr>
              <a:t>목표 설정</a:t>
            </a:r>
          </a:p>
        </p:txBody>
      </p:sp>
    </p:spTree>
    <p:extLst>
      <p:ext uri="{BB962C8B-B14F-4D97-AF65-F5344CB8AC3E}">
        <p14:creationId xmlns:p14="http://schemas.microsoft.com/office/powerpoint/2010/main" val="762960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C10CEEF-D9FC-4477-8893-5585D2AA7F0F}"/>
              </a:ext>
            </a:extLst>
          </p:cNvPr>
          <p:cNvSpPr txBox="1"/>
          <p:nvPr/>
        </p:nvSpPr>
        <p:spPr>
          <a:xfrm>
            <a:off x="561593" y="157279"/>
            <a:ext cx="15872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latin typeface="Noto Sans KR SemiBold" panose="020B0200000000000000" pitchFamily="50" charset="-127"/>
                <a:ea typeface="Noto Sans KR SemiBold" panose="020B0200000000000000" pitchFamily="50" charset="-127"/>
                <a:cs typeface="Segoe UI" panose="020B0502040204020203" pitchFamily="34" charset="0"/>
              </a:rPr>
              <a:t>잠재 인자</a:t>
            </a:r>
          </a:p>
        </p:txBody>
      </p:sp>
    </p:spTree>
    <p:extLst>
      <p:ext uri="{BB962C8B-B14F-4D97-AF65-F5344CB8AC3E}">
        <p14:creationId xmlns:p14="http://schemas.microsoft.com/office/powerpoint/2010/main" val="1844837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C10CEEF-D9FC-4477-8893-5585D2AA7F0F}"/>
              </a:ext>
            </a:extLst>
          </p:cNvPr>
          <p:cNvSpPr txBox="1"/>
          <p:nvPr/>
        </p:nvSpPr>
        <p:spPr>
          <a:xfrm>
            <a:off x="561593" y="157279"/>
            <a:ext cx="30716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latin typeface="Noto Sans KR SemiBold" panose="020B0200000000000000" pitchFamily="50" charset="-127"/>
                <a:ea typeface="Noto Sans KR SemiBold" panose="020B0200000000000000" pitchFamily="50" charset="-127"/>
                <a:cs typeface="Segoe UI" panose="020B0502040204020203" pitchFamily="34" charset="0"/>
              </a:rPr>
              <a:t>데이터 수집 및 분석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8BCFA771-6262-4B64-BAB0-3192E2AF9ADF}"/>
              </a:ext>
            </a:extLst>
          </p:cNvPr>
          <p:cNvGrpSpPr/>
          <p:nvPr/>
        </p:nvGrpSpPr>
        <p:grpSpPr>
          <a:xfrm>
            <a:off x="761050" y="1238724"/>
            <a:ext cx="2279944" cy="461665"/>
            <a:chOff x="645277" y="1465416"/>
            <a:chExt cx="2279944" cy="461665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5AC24EB-A6FD-42ED-8A02-8DFC567CB70E}"/>
                </a:ext>
              </a:extLst>
            </p:cNvPr>
            <p:cNvSpPr txBox="1"/>
            <p:nvPr/>
          </p:nvSpPr>
          <p:spPr>
            <a:xfrm>
              <a:off x="1038166" y="1465416"/>
              <a:ext cx="18870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>
                  <a:solidFill>
                    <a:schemeClr val="bg1"/>
                  </a:solidFill>
                  <a:latin typeface="Noto Sans KR SemiBold" panose="020B0200000000000000" pitchFamily="50" charset="-127"/>
                  <a:ea typeface="Noto Sans KR SemiBold" panose="020B0200000000000000" pitchFamily="50" charset="-127"/>
                  <a:cs typeface="Segoe UI" panose="020B0502040204020203" pitchFamily="34" charset="0"/>
                </a:rPr>
                <a:t>사교육참여율</a:t>
              </a:r>
            </a:p>
          </p:txBody>
        </p:sp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21B57582-E0BE-4B63-A745-6E4D005800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5277" y="1543848"/>
              <a:ext cx="295275" cy="304800"/>
            </a:xfrm>
            <a:prstGeom prst="rect">
              <a:avLst/>
            </a:prstGeom>
          </p:spPr>
        </p:pic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EDD755F-5D9C-4D31-AFF0-006333CE66B2}"/>
              </a:ext>
            </a:extLst>
          </p:cNvPr>
          <p:cNvGrpSpPr/>
          <p:nvPr/>
        </p:nvGrpSpPr>
        <p:grpSpPr>
          <a:xfrm>
            <a:off x="1182238" y="3074540"/>
            <a:ext cx="9827524" cy="3356620"/>
            <a:chOff x="761050" y="1826094"/>
            <a:chExt cx="10876059" cy="3714750"/>
          </a:xfrm>
        </p:grpSpPr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BBDA509D-0C90-403D-A095-A321EE56B58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1050" y="1826094"/>
              <a:ext cx="5000625" cy="3714750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5765E664-763E-4686-B5F2-AA838360E21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17334" y="1826094"/>
              <a:ext cx="5819775" cy="3714750"/>
            </a:xfrm>
            <a:prstGeom prst="rect">
              <a:avLst/>
            </a:prstGeom>
          </p:spPr>
        </p:pic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39FEF61A-C3A8-4FBE-A905-264E9AFD098D}"/>
              </a:ext>
            </a:extLst>
          </p:cNvPr>
          <p:cNvGrpSpPr/>
          <p:nvPr/>
        </p:nvGrpSpPr>
        <p:grpSpPr>
          <a:xfrm>
            <a:off x="1182238" y="1824403"/>
            <a:ext cx="5012911" cy="1107996"/>
            <a:chOff x="1182238" y="1824403"/>
            <a:chExt cx="5012911" cy="1107996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ED35EE7-ED70-47EE-A673-DFCB01ADE7D4}"/>
                </a:ext>
              </a:extLst>
            </p:cNvPr>
            <p:cNvSpPr txBox="1"/>
            <p:nvPr/>
          </p:nvSpPr>
          <p:spPr>
            <a:xfrm>
              <a:off x="1182238" y="1824403"/>
              <a:ext cx="50129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  <a:latin typeface="Arial Black" panose="020B0A04020102020204" pitchFamily="34" charset="0"/>
                  <a:ea typeface="Noto Sans KR" panose="020B0200000000000000" pitchFamily="50" charset="-127"/>
                  <a:cs typeface="Segoe UI" panose="020B0502040204020203" pitchFamily="34" charset="0"/>
                </a:rPr>
                <a:t>·</a:t>
              </a:r>
              <a:r>
                <a:rPr lang="ko-KR" altLang="en-US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egoe UI" panose="020B0502040204020203" pitchFamily="34" charset="0"/>
                </a:rPr>
                <a:t> 지역별 합계출산율에 따른 사교육참여율 현황 분석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8D467EF-C54B-4BDF-BD2C-D094FD1BA5B6}"/>
                </a:ext>
              </a:extLst>
            </p:cNvPr>
            <p:cNvSpPr txBox="1"/>
            <p:nvPr/>
          </p:nvSpPr>
          <p:spPr>
            <a:xfrm>
              <a:off x="1325361" y="2193735"/>
              <a:ext cx="3579826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ko-KR" altLang="en-US" sz="14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egoe UI" panose="020B0502040204020203" pitchFamily="34" charset="0"/>
                </a:rPr>
                <a:t>서울</a:t>
              </a:r>
              <a:r>
                <a:rPr lang="ko-KR" altLang="en-US" sz="1400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egoe UI" panose="020B0502040204020203" pitchFamily="34" charset="0"/>
                </a:rPr>
                <a:t> </a:t>
              </a:r>
              <a:r>
                <a:rPr lang="en-US" altLang="ko-KR" sz="1400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egoe UI" panose="020B0502040204020203" pitchFamily="34" charset="0"/>
                </a:rPr>
                <a:t>: </a:t>
              </a:r>
              <a:r>
                <a:rPr lang="ko-KR" altLang="en-US" sz="1400" b="1" dirty="0">
                  <a:solidFill>
                    <a:srgbClr val="CA2222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egoe UI" panose="020B0502040204020203" pitchFamily="34" charset="0"/>
                </a:rPr>
                <a:t>최저</a:t>
              </a:r>
              <a:r>
                <a:rPr lang="ko-KR" altLang="en-US" sz="1400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egoe UI" panose="020B0502040204020203" pitchFamily="34" charset="0"/>
                </a:rPr>
                <a:t> 합계출산율</a:t>
              </a:r>
              <a:r>
                <a:rPr lang="en-US" altLang="ko-KR" sz="1400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egoe UI" panose="020B0502040204020203" pitchFamily="34" charset="0"/>
                </a:rPr>
                <a:t>, </a:t>
              </a:r>
              <a:r>
                <a:rPr lang="ko-KR" altLang="en-US" sz="1400" b="1" dirty="0">
                  <a:solidFill>
                    <a:srgbClr val="CA2222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egoe UI" panose="020B0502040204020203" pitchFamily="34" charset="0"/>
                </a:rPr>
                <a:t>최고</a:t>
              </a:r>
              <a:r>
                <a:rPr lang="ko-KR" altLang="en-US" sz="1400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egoe UI" panose="020B0502040204020203" pitchFamily="34" charset="0"/>
                </a:rPr>
                <a:t> 사교육참여율</a:t>
              </a:r>
              <a:endParaRPr lang="en-US" altLang="ko-KR" sz="1400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egoe UI" panose="020B0502040204020203" pitchFamily="34" charset="0"/>
              </a:endParaRPr>
            </a:p>
            <a:p>
              <a:pPr marL="285750" indent="-285750">
                <a:buFontTx/>
                <a:buChar char="-"/>
              </a:pPr>
              <a:r>
                <a:rPr lang="ko-KR" altLang="en-US" sz="14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egoe UI" panose="020B0502040204020203" pitchFamily="34" charset="0"/>
                </a:rPr>
                <a:t>전남</a:t>
              </a:r>
              <a:r>
                <a:rPr lang="ko-KR" altLang="en-US" sz="1400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egoe UI" panose="020B0502040204020203" pitchFamily="34" charset="0"/>
                </a:rPr>
                <a:t> </a:t>
              </a:r>
              <a:r>
                <a:rPr lang="en-US" altLang="ko-KR" sz="1400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egoe UI" panose="020B0502040204020203" pitchFamily="34" charset="0"/>
                </a:rPr>
                <a:t>: </a:t>
              </a:r>
              <a:r>
                <a:rPr lang="ko-KR" altLang="en-US" sz="1400" b="1" dirty="0">
                  <a:solidFill>
                    <a:srgbClr val="07CECE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egoe UI" panose="020B0502040204020203" pitchFamily="34" charset="0"/>
                </a:rPr>
                <a:t>최고</a:t>
              </a:r>
              <a:r>
                <a:rPr lang="ko-KR" altLang="en-US" sz="1400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egoe UI" panose="020B0502040204020203" pitchFamily="34" charset="0"/>
                </a:rPr>
                <a:t> 합계출산율</a:t>
              </a:r>
              <a:r>
                <a:rPr lang="en-US" altLang="ko-KR" sz="1400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egoe UI" panose="020B0502040204020203" pitchFamily="34" charset="0"/>
                </a:rPr>
                <a:t>, </a:t>
              </a:r>
              <a:r>
                <a:rPr lang="ko-KR" altLang="en-US" sz="1400" b="1" dirty="0">
                  <a:solidFill>
                    <a:srgbClr val="07CECE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egoe UI" panose="020B0502040204020203" pitchFamily="34" charset="0"/>
                </a:rPr>
                <a:t>최저</a:t>
              </a:r>
              <a:r>
                <a:rPr lang="ko-KR" altLang="en-US" sz="1400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egoe UI" panose="020B0502040204020203" pitchFamily="34" charset="0"/>
                </a:rPr>
                <a:t> 사교육참여율</a:t>
              </a:r>
            </a:p>
            <a:p>
              <a:r>
                <a:rPr lang="en-US" altLang="ko-KR" sz="1400" dirty="0">
                  <a:solidFill>
                    <a:schemeClr val="bg1"/>
                  </a:solidFill>
                  <a:latin typeface="Noto Sans KR Light" panose="020B0200000000000000" pitchFamily="50" charset="-127"/>
                  <a:ea typeface="Noto Sans KR Light" panose="020B0200000000000000" pitchFamily="50" charset="-127"/>
                  <a:cs typeface="Segoe UI" panose="020B0502040204020203" pitchFamily="34" charset="0"/>
                </a:rPr>
                <a:t>       </a:t>
              </a:r>
              <a:r>
                <a:rPr lang="en-US" altLang="ko-KR" sz="1200" dirty="0">
                  <a:solidFill>
                    <a:schemeClr val="bg2">
                      <a:lumMod val="75000"/>
                    </a:schemeClr>
                  </a:solidFill>
                  <a:latin typeface="Noto Sans KR Light" panose="020B0200000000000000" pitchFamily="50" charset="-127"/>
                  <a:ea typeface="Noto Sans KR Light" panose="020B0200000000000000" pitchFamily="50" charset="-127"/>
                  <a:cs typeface="Segoe UI" panose="020B0502040204020203" pitchFamily="34" charset="0"/>
                </a:rPr>
                <a:t>(</a:t>
              </a:r>
              <a:r>
                <a:rPr lang="ko-KR" altLang="en-US" sz="1200" dirty="0">
                  <a:solidFill>
                    <a:schemeClr val="bg2">
                      <a:lumMod val="75000"/>
                    </a:schemeClr>
                  </a:solidFill>
                  <a:latin typeface="Noto Sans KR Light" panose="020B0200000000000000" pitchFamily="50" charset="-127"/>
                  <a:ea typeface="Noto Sans KR Light" panose="020B0200000000000000" pitchFamily="50" charset="-127"/>
                  <a:cs typeface="Segoe UI" panose="020B0502040204020203" pitchFamily="34" charset="0"/>
                </a:rPr>
                <a:t>세종은 생긴지 얼마 안된 정책도시라 분석 제외</a:t>
              </a:r>
              <a:r>
                <a:rPr lang="en-US" altLang="ko-KR" sz="1200" dirty="0">
                  <a:solidFill>
                    <a:schemeClr val="bg2">
                      <a:lumMod val="75000"/>
                    </a:schemeClr>
                  </a:solidFill>
                  <a:latin typeface="Noto Sans KR Light" panose="020B0200000000000000" pitchFamily="50" charset="-127"/>
                  <a:ea typeface="Noto Sans KR Light" panose="020B0200000000000000" pitchFamily="50" charset="-127"/>
                  <a:cs typeface="Segoe UI" panose="020B0502040204020203" pitchFamily="34" charset="0"/>
                </a:rPr>
                <a:t>)</a:t>
              </a:r>
              <a:endParaRPr lang="ko-KR" altLang="en-US" sz="1200" dirty="0">
                <a:solidFill>
                  <a:schemeClr val="bg2">
                    <a:lumMod val="75000"/>
                  </a:schemeClr>
                </a:solidFill>
                <a:latin typeface="Noto Sans KR Light" panose="020B0200000000000000" pitchFamily="50" charset="-127"/>
                <a:ea typeface="Noto Sans KR Light" panose="020B0200000000000000" pitchFamily="50" charset="-127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75271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8BCFA771-6262-4B64-BAB0-3192E2AF9ADF}"/>
              </a:ext>
            </a:extLst>
          </p:cNvPr>
          <p:cNvGrpSpPr/>
          <p:nvPr/>
        </p:nvGrpSpPr>
        <p:grpSpPr>
          <a:xfrm>
            <a:off x="761050" y="1238724"/>
            <a:ext cx="2279944" cy="461665"/>
            <a:chOff x="645277" y="1465416"/>
            <a:chExt cx="2279944" cy="461665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5AC24EB-A6FD-42ED-8A02-8DFC567CB70E}"/>
                </a:ext>
              </a:extLst>
            </p:cNvPr>
            <p:cNvSpPr txBox="1"/>
            <p:nvPr/>
          </p:nvSpPr>
          <p:spPr>
            <a:xfrm>
              <a:off x="1038166" y="1465416"/>
              <a:ext cx="18870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>
                  <a:solidFill>
                    <a:schemeClr val="bg1"/>
                  </a:solidFill>
                  <a:latin typeface="Noto Sans KR SemiBold" panose="020B0200000000000000" pitchFamily="50" charset="-127"/>
                  <a:ea typeface="Noto Sans KR SemiBold" panose="020B0200000000000000" pitchFamily="50" charset="-127"/>
                  <a:cs typeface="Segoe UI" panose="020B0502040204020203" pitchFamily="34" charset="0"/>
                </a:rPr>
                <a:t>인터넷이용률</a:t>
              </a:r>
            </a:p>
          </p:txBody>
        </p:sp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21B57582-E0BE-4B63-A745-6E4D005800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5277" y="1543848"/>
              <a:ext cx="295275" cy="304800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6D8CC916-1279-4BBA-8859-EB70C76287C4}"/>
              </a:ext>
            </a:extLst>
          </p:cNvPr>
          <p:cNvSpPr txBox="1"/>
          <p:nvPr/>
        </p:nvSpPr>
        <p:spPr>
          <a:xfrm>
            <a:off x="561593" y="157279"/>
            <a:ext cx="30716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latin typeface="Noto Sans KR SemiBold" panose="020B0200000000000000" pitchFamily="50" charset="-127"/>
                <a:ea typeface="Noto Sans KR SemiBold" panose="020B0200000000000000" pitchFamily="50" charset="-127"/>
                <a:cs typeface="Segoe UI" panose="020B0502040204020203" pitchFamily="34" charset="0"/>
              </a:rPr>
              <a:t>데이터 수집 및 분석</a:t>
            </a: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58FCF5FB-EF19-4919-A2B1-078AA28FB78D}"/>
              </a:ext>
            </a:extLst>
          </p:cNvPr>
          <p:cNvGrpSpPr/>
          <p:nvPr/>
        </p:nvGrpSpPr>
        <p:grpSpPr>
          <a:xfrm>
            <a:off x="1182237" y="3074538"/>
            <a:ext cx="9827526" cy="3356622"/>
            <a:chOff x="1182237" y="3074538"/>
            <a:chExt cx="9827526" cy="3356622"/>
          </a:xfrm>
        </p:grpSpPr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27F62851-67B7-478E-8AE1-F088AB16CB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51059" y="3074540"/>
              <a:ext cx="5258704" cy="3356620"/>
            </a:xfrm>
            <a:prstGeom prst="rect">
              <a:avLst/>
            </a:prstGeom>
          </p:spPr>
        </p:pic>
        <p:pic>
          <p:nvPicPr>
            <p:cNvPr id="58" name="그림 57">
              <a:extLst>
                <a:ext uri="{FF2B5EF4-FFF2-40B4-BE49-F238E27FC236}">
                  <a16:creationId xmlns:a16="http://schemas.microsoft.com/office/drawing/2014/main" id="{727A9747-99CA-445E-AD6A-448BC5FE72B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59" r="1101"/>
            <a:stretch/>
          </p:blipFill>
          <p:spPr>
            <a:xfrm>
              <a:off x="1182237" y="3074538"/>
              <a:ext cx="4518527" cy="3356621"/>
            </a:xfrm>
            <a:prstGeom prst="rect">
              <a:avLst/>
            </a:prstGeom>
          </p:spPr>
        </p:pic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3DBEF6C7-40C9-43CE-91C9-0A2484EF0F5B}"/>
              </a:ext>
            </a:extLst>
          </p:cNvPr>
          <p:cNvGrpSpPr/>
          <p:nvPr/>
        </p:nvGrpSpPr>
        <p:grpSpPr>
          <a:xfrm>
            <a:off x="1182238" y="1824403"/>
            <a:ext cx="5814868" cy="892552"/>
            <a:chOff x="1182238" y="1824403"/>
            <a:chExt cx="5814868" cy="892552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87224654-F57F-4069-A943-2C1A08FF2DEF}"/>
                </a:ext>
              </a:extLst>
            </p:cNvPr>
            <p:cNvSpPr txBox="1"/>
            <p:nvPr/>
          </p:nvSpPr>
          <p:spPr>
            <a:xfrm>
              <a:off x="1182238" y="1824403"/>
              <a:ext cx="50129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  <a:latin typeface="Arial Black" panose="020B0A04020102020204" pitchFamily="34" charset="0"/>
                  <a:ea typeface="Noto Sans KR" panose="020B0200000000000000" pitchFamily="50" charset="-127"/>
                  <a:cs typeface="Segoe UI" panose="020B0502040204020203" pitchFamily="34" charset="0"/>
                </a:rPr>
                <a:t>·</a:t>
              </a:r>
              <a:r>
                <a:rPr lang="ko-KR" altLang="en-US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egoe UI" panose="020B0502040204020203" pitchFamily="34" charset="0"/>
                </a:rPr>
                <a:t> 지역별 합계출산율에 따른 인터넷이용률 현황 분석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DD1BED3F-90E2-4446-A917-7EF5D8BD86BB}"/>
                </a:ext>
              </a:extLst>
            </p:cNvPr>
            <p:cNvSpPr txBox="1"/>
            <p:nvPr/>
          </p:nvSpPr>
          <p:spPr>
            <a:xfrm>
              <a:off x="1325361" y="2193735"/>
              <a:ext cx="567174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ko-KR" altLang="en-US" sz="1400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egoe UI" panose="020B0502040204020203" pitchFamily="34" charset="0"/>
                </a:rPr>
                <a:t>그래프 상관관계는 약하지만</a:t>
              </a:r>
              <a:r>
                <a:rPr lang="en-US" altLang="ko-KR" sz="1400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egoe UI" panose="020B0502040204020203" pitchFamily="34" charset="0"/>
                </a:rPr>
                <a:t>, </a:t>
              </a:r>
              <a:r>
                <a:rPr lang="ko-KR" altLang="en-US" sz="1400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egoe UI" panose="020B0502040204020203" pitchFamily="34" charset="0"/>
                </a:rPr>
                <a:t>개인적인 여가 활동과 소비 문화 확산 야기</a:t>
              </a:r>
              <a:endParaRPr lang="en-US" altLang="ko-KR" sz="1400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egoe UI" panose="020B0502040204020203" pitchFamily="34" charset="0"/>
              </a:endParaRPr>
            </a:p>
            <a:p>
              <a:pPr marL="285750" indent="-285750">
                <a:buFontTx/>
                <a:buChar char="-"/>
              </a:pPr>
              <a:r>
                <a:rPr lang="ko-KR" altLang="en-US" sz="1400" b="1" dirty="0">
                  <a:solidFill>
                    <a:srgbClr val="07CECE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egoe UI" panose="020B0502040204020203" pitchFamily="34" charset="0"/>
                </a:rPr>
                <a:t>자기개발 중시 및 대인관계 변화</a:t>
              </a:r>
              <a:r>
                <a:rPr lang="ko-KR" altLang="en-US" sz="1400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egoe UI" panose="020B0502040204020203" pitchFamily="34" charset="0"/>
                </a:rPr>
                <a:t>에 의한 </a:t>
              </a:r>
              <a:r>
                <a:rPr lang="ko-KR" altLang="en-US" sz="1400" b="1" dirty="0">
                  <a:solidFill>
                    <a:srgbClr val="CA2222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egoe UI" panose="020B0502040204020203" pitchFamily="34" charset="0"/>
                </a:rPr>
                <a:t>결혼과 출산 포기 증가</a:t>
              </a:r>
              <a:endParaRPr lang="ko-KR" altLang="en-US" sz="1400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51577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>
            <a:extLst>
              <a:ext uri="{FF2B5EF4-FFF2-40B4-BE49-F238E27FC236}">
                <a16:creationId xmlns:a16="http://schemas.microsoft.com/office/drawing/2014/main" id="{669839CB-4BC8-40F7-B83A-261A855B4F6D}"/>
              </a:ext>
            </a:extLst>
          </p:cNvPr>
          <p:cNvGrpSpPr/>
          <p:nvPr/>
        </p:nvGrpSpPr>
        <p:grpSpPr>
          <a:xfrm>
            <a:off x="761050" y="1247688"/>
            <a:ext cx="3621658" cy="461665"/>
            <a:chOff x="645277" y="1465416"/>
            <a:chExt cx="3621658" cy="461665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4A0F153-A65C-4836-864B-E3999D6FA4B7}"/>
                </a:ext>
              </a:extLst>
            </p:cNvPr>
            <p:cNvSpPr txBox="1"/>
            <p:nvPr/>
          </p:nvSpPr>
          <p:spPr>
            <a:xfrm>
              <a:off x="1038166" y="1465416"/>
              <a:ext cx="32287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>
                  <a:solidFill>
                    <a:schemeClr val="bg1"/>
                  </a:solidFill>
                  <a:latin typeface="Noto Sans KR SemiBold" panose="020B0200000000000000" pitchFamily="50" charset="-127"/>
                  <a:ea typeface="Noto Sans KR SemiBold" panose="020B0200000000000000" pitchFamily="50" charset="-127"/>
                  <a:cs typeface="Segoe UI" panose="020B0502040204020203" pitchFamily="34" charset="0"/>
                </a:rPr>
                <a:t>지역별 명칭 약어로 통일</a:t>
              </a:r>
            </a:p>
          </p:txBody>
        </p:sp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A74CE453-F1C1-48A8-A6E4-0EDB2EEFF1A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5277" y="1543848"/>
              <a:ext cx="295275" cy="304800"/>
            </a:xfrm>
            <a:prstGeom prst="rect">
              <a:avLst/>
            </a:prstGeom>
          </p:spPr>
        </p:pic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BC1C30E2-5D74-4167-8A1A-092038F87D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3066" y="1807501"/>
            <a:ext cx="6990387" cy="438512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8BCFA771-6262-4B64-BAB0-3192E2AF9ADF}"/>
              </a:ext>
            </a:extLst>
          </p:cNvPr>
          <p:cNvGrpSpPr/>
          <p:nvPr/>
        </p:nvGrpSpPr>
        <p:grpSpPr>
          <a:xfrm>
            <a:off x="761050" y="2730068"/>
            <a:ext cx="5109245" cy="461665"/>
            <a:chOff x="645277" y="1465416"/>
            <a:chExt cx="5109245" cy="461665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5AC24EB-A6FD-42ED-8A02-8DFC567CB70E}"/>
                </a:ext>
              </a:extLst>
            </p:cNvPr>
            <p:cNvSpPr txBox="1"/>
            <p:nvPr/>
          </p:nvSpPr>
          <p:spPr>
            <a:xfrm>
              <a:off x="1038166" y="1465416"/>
              <a:ext cx="47163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>
                  <a:solidFill>
                    <a:schemeClr val="bg1"/>
                  </a:solidFill>
                  <a:latin typeface="Noto Sans KR SemiBold" panose="020B0200000000000000" pitchFamily="50" charset="-127"/>
                  <a:ea typeface="Noto Sans KR SemiBold" panose="020B0200000000000000" pitchFamily="50" charset="-127"/>
                  <a:cs typeface="Segoe UI" panose="020B0502040204020203" pitchFamily="34" charset="0"/>
                </a:rPr>
                <a:t>년도별 데이터를 월별 데이터로 변환</a:t>
              </a:r>
            </a:p>
          </p:txBody>
        </p:sp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21B57582-E0BE-4B63-A745-6E4D005800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5277" y="1543848"/>
              <a:ext cx="295275" cy="304800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6D8CC916-1279-4BBA-8859-EB70C76287C4}"/>
              </a:ext>
            </a:extLst>
          </p:cNvPr>
          <p:cNvSpPr txBox="1"/>
          <p:nvPr/>
        </p:nvSpPr>
        <p:spPr>
          <a:xfrm>
            <a:off x="561593" y="157279"/>
            <a:ext cx="30716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latin typeface="Noto Sans KR SemiBold" panose="020B0200000000000000" pitchFamily="50" charset="-127"/>
                <a:ea typeface="Noto Sans KR SemiBold" panose="020B0200000000000000" pitchFamily="50" charset="-127"/>
                <a:cs typeface="Segoe UI" panose="020B0502040204020203" pitchFamily="34" charset="0"/>
              </a:rPr>
              <a:t>데이터 수집 및 분석</a:t>
            </a:r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3DBEF6C7-40C9-43CE-91C9-0A2484EF0F5B}"/>
              </a:ext>
            </a:extLst>
          </p:cNvPr>
          <p:cNvGrpSpPr/>
          <p:nvPr/>
        </p:nvGrpSpPr>
        <p:grpSpPr>
          <a:xfrm>
            <a:off x="1182238" y="3315747"/>
            <a:ext cx="5475032" cy="1446550"/>
            <a:chOff x="1182238" y="1824403"/>
            <a:chExt cx="5475032" cy="1446550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87224654-F57F-4069-A943-2C1A08FF2DEF}"/>
                </a:ext>
              </a:extLst>
            </p:cNvPr>
            <p:cNvSpPr txBox="1"/>
            <p:nvPr/>
          </p:nvSpPr>
          <p:spPr>
            <a:xfrm>
              <a:off x="1182238" y="1824403"/>
              <a:ext cx="21723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  <a:latin typeface="Arial Black" panose="020B0A04020102020204" pitchFamily="34" charset="0"/>
                  <a:ea typeface="Noto Sans KR" panose="020B0200000000000000" pitchFamily="50" charset="-127"/>
                  <a:cs typeface="Segoe UI" panose="020B0502040204020203" pitchFamily="34" charset="0"/>
                </a:rPr>
                <a:t>·</a:t>
              </a:r>
              <a:r>
                <a:rPr lang="en-US" altLang="ko-KR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egoe UI" panose="020B0502040204020203" pitchFamily="34" charset="0"/>
                </a:rPr>
                <a:t> </a:t>
              </a:r>
              <a:r>
                <a:rPr lang="ko-KR" altLang="en-US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egoe UI" panose="020B0502040204020203" pitchFamily="34" charset="0"/>
                </a:rPr>
                <a:t>시계열 데이터 처리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DD1BED3F-90E2-4446-A917-7EF5D8BD86BB}"/>
                </a:ext>
              </a:extLst>
            </p:cNvPr>
            <p:cNvSpPr txBox="1"/>
            <p:nvPr/>
          </p:nvSpPr>
          <p:spPr>
            <a:xfrm>
              <a:off x="1325361" y="2193735"/>
              <a:ext cx="5331909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ko-KR" altLang="en-US" sz="1400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egoe UI" panose="020B0502040204020203" pitchFamily="34" charset="0"/>
                </a:rPr>
                <a:t>데이터의 연속성을 유지하면서 결측값 처리</a:t>
              </a:r>
              <a:endParaRPr lang="en-US" altLang="ko-KR" sz="1400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egoe UI" panose="020B0502040204020203" pitchFamily="34" charset="0"/>
              </a:endParaRPr>
            </a:p>
            <a:p>
              <a:pPr marL="285750" indent="-285750">
                <a:buFontTx/>
                <a:buChar char="-"/>
              </a:pPr>
              <a:endParaRPr lang="en-US" altLang="ko-KR" sz="1400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egoe UI" panose="020B0502040204020203" pitchFamily="34" charset="0"/>
              </a:endParaRPr>
            </a:p>
            <a:p>
              <a:pPr marL="285750" indent="-285750">
                <a:buFontTx/>
                <a:buChar char="-"/>
              </a:pPr>
              <a:endParaRPr lang="en-US" altLang="ko-KR" sz="1400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egoe UI" panose="020B0502040204020203" pitchFamily="34" charset="0"/>
              </a:endParaRPr>
            </a:p>
            <a:p>
              <a:pPr marL="285750" indent="-285750">
                <a:buFontTx/>
                <a:buChar char="-"/>
              </a:pPr>
              <a:endParaRPr lang="en-US" altLang="ko-KR" sz="900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egoe UI" panose="020B0502040204020203" pitchFamily="34" charset="0"/>
              </a:endParaRPr>
            </a:p>
            <a:p>
              <a:r>
                <a:rPr lang="ko-KR" altLang="en-US" sz="1200" dirty="0">
                  <a:solidFill>
                    <a:srgbClr val="AFABAB"/>
                  </a:solidFill>
                  <a:latin typeface="Noto Sans KR Light" panose="020B0200000000000000" pitchFamily="50" charset="-127"/>
                  <a:ea typeface="Noto Sans KR Light" panose="020B0200000000000000" pitchFamily="50" charset="-127"/>
                  <a:cs typeface="Segoe UI" panose="020B0502040204020203" pitchFamily="34" charset="0"/>
                </a:rPr>
                <a:t>        </a:t>
              </a:r>
              <a:r>
                <a:rPr lang="en-US" altLang="ko-KR" sz="1200" dirty="0">
                  <a:solidFill>
                    <a:srgbClr val="AFABAB"/>
                  </a:solidFill>
                  <a:latin typeface="Noto Sans KR Light" panose="020B0200000000000000" pitchFamily="50" charset="-127"/>
                  <a:ea typeface="Noto Sans KR Light" panose="020B0200000000000000" pitchFamily="50" charset="-127"/>
                  <a:cs typeface="Segoe UI" panose="020B0502040204020203" pitchFamily="34" charset="0"/>
                </a:rPr>
                <a:t>(</a:t>
              </a:r>
              <a:r>
                <a:rPr lang="ko-KR" altLang="en-US" sz="1200" dirty="0">
                  <a:solidFill>
                    <a:srgbClr val="AFABAB"/>
                  </a:solidFill>
                  <a:latin typeface="Noto Sans KR Light" panose="020B0200000000000000" pitchFamily="50" charset="-127"/>
                  <a:ea typeface="Noto Sans KR Light" panose="020B0200000000000000" pitchFamily="50" charset="-127"/>
                  <a:cs typeface="Segoe UI" panose="020B0502040204020203" pitchFamily="34" charset="0"/>
                </a:rPr>
                <a:t>월별 평균을 계산하고</a:t>
              </a:r>
              <a:r>
                <a:rPr lang="en-US" altLang="ko-KR" sz="1200" dirty="0">
                  <a:solidFill>
                    <a:srgbClr val="AFABAB"/>
                  </a:solidFill>
                  <a:latin typeface="Noto Sans KR Light" panose="020B0200000000000000" pitchFamily="50" charset="-127"/>
                  <a:ea typeface="Noto Sans KR Light" panose="020B0200000000000000" pitchFamily="50" charset="-127"/>
                  <a:cs typeface="Segoe UI" panose="020B0502040204020203" pitchFamily="34" charset="0"/>
                </a:rPr>
                <a:t>, </a:t>
              </a:r>
              <a:r>
                <a:rPr lang="ko-KR" altLang="en-US" sz="1200" dirty="0">
                  <a:solidFill>
                    <a:srgbClr val="AFABAB"/>
                  </a:solidFill>
                  <a:latin typeface="Noto Sans KR Light" panose="020B0200000000000000" pitchFamily="50" charset="-127"/>
                  <a:ea typeface="Noto Sans KR Light" panose="020B0200000000000000" pitchFamily="50" charset="-127"/>
                  <a:cs typeface="Segoe UI" panose="020B0502040204020203" pitchFamily="34" charset="0"/>
                </a:rPr>
                <a:t>결과에 결측값이 있을 경우 선형 보간을 통해 이를 보완</a:t>
              </a:r>
              <a:r>
                <a:rPr lang="en-US" altLang="ko-KR" sz="1200" dirty="0">
                  <a:solidFill>
                    <a:srgbClr val="AFABAB"/>
                  </a:solidFill>
                  <a:latin typeface="Noto Sans KR Light" panose="020B0200000000000000" pitchFamily="50" charset="-127"/>
                  <a:ea typeface="Noto Sans KR Light" panose="020B0200000000000000" pitchFamily="50" charset="-127"/>
                  <a:cs typeface="Segoe UI" panose="020B0502040204020203" pitchFamily="34" charset="0"/>
                </a:rPr>
                <a:t>)</a:t>
              </a:r>
              <a:endParaRPr lang="ko-KR" altLang="en-US" sz="1200" dirty="0">
                <a:solidFill>
                  <a:srgbClr val="AFABAB"/>
                </a:solidFill>
                <a:latin typeface="Noto Sans KR Light" panose="020B0200000000000000" pitchFamily="50" charset="-127"/>
                <a:ea typeface="Noto Sans KR Light" panose="020B0200000000000000" pitchFamily="50" charset="-127"/>
                <a:cs typeface="Segoe UI" panose="020B0502040204020203" pitchFamily="34" charset="0"/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AE0B4619-942E-4015-BAB8-01DC5578AB5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520" b="16139"/>
          <a:stretch/>
        </p:blipFill>
        <p:spPr>
          <a:xfrm>
            <a:off x="1668583" y="4011447"/>
            <a:ext cx="5257004" cy="46958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EB12FB5-A309-4EE1-BFD2-48D6B0D6781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8583" y="4920344"/>
            <a:ext cx="1839915" cy="137993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29679B76-B884-441A-A0E7-6F1DC44A50F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9" r="3655" b="7921"/>
          <a:stretch/>
        </p:blipFill>
        <p:spPr>
          <a:xfrm>
            <a:off x="4474131" y="4920344"/>
            <a:ext cx="1990990" cy="1379936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4F0D3A07-B491-4E76-A43D-23B52DA5AF3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977" y="5248362"/>
            <a:ext cx="828675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2371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748</TotalTime>
  <Words>221</Words>
  <Application>Microsoft Office PowerPoint</Application>
  <PresentationFormat>와이드스크린</PresentationFormat>
  <Paragraphs>56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1" baseType="lpstr">
      <vt:lpstr>Noto Sans KR</vt:lpstr>
      <vt:lpstr>Noto Sans KR Light</vt:lpstr>
      <vt:lpstr>Noto Sans KR SemiBold</vt:lpstr>
      <vt:lpstr>맑은 고딕</vt:lpstr>
      <vt:lpstr>Arial</vt:lpstr>
      <vt:lpstr>Arial Black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Administrator</dc:creator>
  <cp:lastModifiedBy>Administrator</cp:lastModifiedBy>
  <cp:revision>145</cp:revision>
  <dcterms:created xsi:type="dcterms:W3CDTF">2024-09-27T23:12:57Z</dcterms:created>
  <dcterms:modified xsi:type="dcterms:W3CDTF">2024-10-04T00:04:27Z</dcterms:modified>
</cp:coreProperties>
</file>