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91" r:id="rId4"/>
    <p:sldId id="28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96" r:id="rId14"/>
    <p:sldId id="30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7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B9FFED"/>
    <a:srgbClr val="FFC969"/>
    <a:srgbClr val="05A39F"/>
    <a:srgbClr val="C22020"/>
    <a:srgbClr val="06BAB6"/>
    <a:srgbClr val="07CECE"/>
    <a:srgbClr val="AFABAB"/>
    <a:srgbClr val="73E198"/>
    <a:srgbClr val="CA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5320" autoAdjust="0"/>
  </p:normalViewPr>
  <p:slideViewPr>
    <p:cSldViewPr snapToGrid="0">
      <p:cViewPr varScale="1">
        <p:scale>
          <a:sx n="95" d="100"/>
          <a:sy n="95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6T21:08:05.665" idx="5">
    <p:pos x="5258" y="764"/>
    <p:text>https://www.donga.com/news/Economy/article/all/20231113/122159457/1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6T21:38:10.172" idx="6">
    <p:pos x="4605" y="776"/>
    <p:text>https://www.bok.or.kr/portal/bbs/B0000347/view.do?nttId=10080997&amp;menuNo=201106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6T22:09:01.959" idx="7">
    <p:pos x="364" y="1105"/>
    <p:text>https://www.babytimes.co.kr/news/articleView.html?idxno=65264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7A19DC-6E55-4CFB-869E-2310C24194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5B88D-47D9-4CA7-A155-C5C101EF1D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43642-9AB5-4B1D-8ADC-E404D54C0E6B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550C1-3EF4-4AF0-8822-E982BF254D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7872B3-4A8B-48F3-99C5-0544A70971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F7DEC-99BF-4995-B55B-67B57EB3F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68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5A1BE-00AE-47BB-BC69-0A00D0B145F5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546B8-335C-4437-91F5-E4CE5670E8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4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0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1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1D812A5-4214-48D9-A10F-7AA839672F58}"/>
              </a:ext>
            </a:extLst>
          </p:cNvPr>
          <p:cNvSpPr/>
          <p:nvPr userDrawn="1"/>
        </p:nvSpPr>
        <p:spPr>
          <a:xfrm>
            <a:off x="0" y="0"/>
            <a:ext cx="12192000" cy="78017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961488-7453-476A-91C4-676E028D8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05" y="253617"/>
            <a:ext cx="2857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31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202D2F5-8B15-4D99-B0B5-38311ED0B5C0}"/>
              </a:ext>
            </a:extLst>
          </p:cNvPr>
          <p:cNvGrpSpPr/>
          <p:nvPr/>
        </p:nvGrpSpPr>
        <p:grpSpPr>
          <a:xfrm>
            <a:off x="427837" y="652543"/>
            <a:ext cx="10100843" cy="2140039"/>
            <a:chOff x="802298" y="1513970"/>
            <a:chExt cx="10100843" cy="214003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871E6B-96CE-4531-A27B-5A520B9E76E9}"/>
                </a:ext>
              </a:extLst>
            </p:cNvPr>
            <p:cNvSpPr txBox="1"/>
            <p:nvPr/>
          </p:nvSpPr>
          <p:spPr>
            <a:xfrm>
              <a:off x="844244" y="1513970"/>
              <a:ext cx="6109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Segoe UI" panose="020B0502040204020203" pitchFamily="34" charset="0"/>
                </a:rPr>
                <a:t>머신러닝을 활용해 다각적 공공정책 확대를 통한 기대 효과 분석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F0917F2-0971-468B-920B-321EAECD63B5}"/>
                </a:ext>
              </a:extLst>
            </p:cNvPr>
            <p:cNvSpPr txBox="1"/>
            <p:nvPr/>
          </p:nvSpPr>
          <p:spPr>
            <a:xfrm>
              <a:off x="802298" y="1899683"/>
              <a:ext cx="1010084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더 이상 미룰 수 없는</a:t>
              </a:r>
              <a:endParaRPr lang="en-US" altLang="ko-KR" sz="5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  <a:p>
              <a:r>
                <a:rPr lang="ko-KR" altLang="en-US" sz="5400" b="1" dirty="0">
                  <a:solidFill>
                    <a:srgbClr val="CA2222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초저출산</a:t>
              </a:r>
              <a:r>
                <a:rPr lang="ko-KR" altLang="en-US" sz="5400" b="1" dirty="0">
                  <a:solidFill>
                    <a:srgbClr val="D9534F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 </a:t>
              </a:r>
              <a:r>
                <a:rPr lang="ko-KR" altLang="en-US" sz="5400" b="1" dirty="0">
                  <a:solidFill>
                    <a:srgbClr val="73E198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과제 해결</a:t>
              </a:r>
              <a:r>
                <a:rPr lang="ko-KR" altLang="en-US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하자</a:t>
              </a:r>
              <a:r>
                <a:rPr lang="en-US" altLang="ko-KR" sz="54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!</a:t>
              </a:r>
              <a:endParaRPr lang="ko-KR" altLang="en-US" sz="54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58B81A71-B53C-4771-9E4E-866FC3A7B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48708"/>
              </p:ext>
            </p:extLst>
          </p:nvPr>
        </p:nvGraphicFramePr>
        <p:xfrm>
          <a:off x="8913770" y="4901895"/>
          <a:ext cx="2671427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20799">
                  <a:extLst>
                    <a:ext uri="{9D8B030D-6E8A-4147-A177-3AD203B41FA5}">
                      <a16:colId xmlns:a16="http://schemas.microsoft.com/office/drawing/2014/main" val="1551189867"/>
                    </a:ext>
                  </a:extLst>
                </a:gridCol>
                <a:gridCol w="1350628">
                  <a:extLst>
                    <a:ext uri="{9D8B030D-6E8A-4147-A177-3AD203B41FA5}">
                      <a16:colId xmlns:a16="http://schemas.microsoft.com/office/drawing/2014/main" val="11413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Communicator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정혜원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76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Time Keeper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양지현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57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Note Taker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장민석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54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Developer</a:t>
                      </a:r>
                      <a:endParaRPr lang="ko-KR" altLang="en-US" sz="1100" b="0" dirty="0"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임길미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Segoe UI" panose="020B0502040204020203" pitchFamily="34" charset="0"/>
                        </a:rPr>
                        <a:t>박서현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6CDE88-8BA3-454A-B4F5-7BBD898BDAFD}"/>
              </a:ext>
            </a:extLst>
          </p:cNvPr>
          <p:cNvSpPr txBox="1"/>
          <p:nvPr/>
        </p:nvSpPr>
        <p:spPr>
          <a:xfrm>
            <a:off x="8913770" y="443992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75151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4FDC9A1-0143-4C79-8EDA-6F3B248A7FEF}"/>
              </a:ext>
            </a:extLst>
          </p:cNvPr>
          <p:cNvSpPr txBox="1"/>
          <p:nvPr/>
        </p:nvSpPr>
        <p:spPr>
          <a:xfrm>
            <a:off x="561593" y="176132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잠재인자 도출</a:t>
            </a:r>
          </a:p>
        </p:txBody>
      </p:sp>
      <p:graphicFrame>
        <p:nvGraphicFramePr>
          <p:cNvPr id="66" name="표 15">
            <a:extLst>
              <a:ext uri="{FF2B5EF4-FFF2-40B4-BE49-F238E27FC236}">
                <a16:creationId xmlns:a16="http://schemas.microsoft.com/office/drawing/2014/main" id="{622C989C-33C8-4371-8369-DB2673CE2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66889"/>
              </p:ext>
            </p:extLst>
          </p:nvPr>
        </p:nvGraphicFramePr>
        <p:xfrm>
          <a:off x="496710" y="1338608"/>
          <a:ext cx="11187288" cy="50309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73957">
                  <a:extLst>
                    <a:ext uri="{9D8B030D-6E8A-4147-A177-3AD203B41FA5}">
                      <a16:colId xmlns:a16="http://schemas.microsoft.com/office/drawing/2014/main" val="1551189867"/>
                    </a:ext>
                  </a:extLst>
                </a:gridCol>
                <a:gridCol w="2325511">
                  <a:extLst>
                    <a:ext uri="{9D8B030D-6E8A-4147-A177-3AD203B41FA5}">
                      <a16:colId xmlns:a16="http://schemas.microsoft.com/office/drawing/2014/main" val="2132411574"/>
                    </a:ext>
                  </a:extLst>
                </a:gridCol>
                <a:gridCol w="1806222">
                  <a:extLst>
                    <a:ext uri="{9D8B030D-6E8A-4147-A177-3AD203B41FA5}">
                      <a16:colId xmlns:a16="http://schemas.microsoft.com/office/drawing/2014/main" val="114131095"/>
                    </a:ext>
                  </a:extLst>
                </a:gridCol>
                <a:gridCol w="1762582">
                  <a:extLst>
                    <a:ext uri="{9D8B030D-6E8A-4147-A177-3AD203B41FA5}">
                      <a16:colId xmlns:a16="http://schemas.microsoft.com/office/drawing/2014/main" val="3525860531"/>
                    </a:ext>
                  </a:extLst>
                </a:gridCol>
                <a:gridCol w="1709508">
                  <a:extLst>
                    <a:ext uri="{9D8B030D-6E8A-4147-A177-3AD203B41FA5}">
                      <a16:colId xmlns:a16="http://schemas.microsoft.com/office/drawing/2014/main" val="3280670809"/>
                    </a:ext>
                  </a:extLst>
                </a:gridCol>
                <a:gridCol w="1709508">
                  <a:extLst>
                    <a:ext uri="{9D8B030D-6E8A-4147-A177-3AD203B41FA5}">
                      <a16:colId xmlns:a16="http://schemas.microsoft.com/office/drawing/2014/main" val="1041948700"/>
                    </a:ext>
                  </a:extLst>
                </a:gridCol>
              </a:tblGrid>
              <a:tr h="4573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특성요인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잠재요인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중요도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분석가능성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합계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선정여부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67640"/>
                  </a:ext>
                </a:extLst>
              </a:tr>
              <a:tr h="405456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경제적 요인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Karla"/>
                          <a:sym typeface="Karla"/>
                        </a:rPr>
                        <a:t>사교육비</a:t>
                      </a:r>
                      <a:endParaRPr lang="en" sz="16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465981"/>
                  </a:ext>
                </a:extLst>
              </a:tr>
              <a:tr h="4054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Karla"/>
                          <a:sym typeface="Karla"/>
                        </a:rPr>
                        <a:t>주거비</a:t>
                      </a:r>
                      <a:endParaRPr lang="en" sz="16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03179"/>
                  </a:ext>
                </a:extLst>
              </a:tr>
              <a:tr h="405456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Karla"/>
                          <a:sym typeface="Karla"/>
                        </a:rPr>
                        <a:t>고용</a:t>
                      </a:r>
                      <a:endParaRPr lang="en" sz="16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18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346249"/>
                  </a:ext>
                </a:extLst>
              </a:tr>
              <a:tr h="405456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Karla"/>
                          <a:sym typeface="Karla"/>
                        </a:rPr>
                        <a:t>육아비용</a:t>
                      </a:r>
                      <a:endParaRPr lang="en" sz="16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13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64337"/>
                  </a:ext>
                </a:extLst>
              </a:tr>
              <a:tr h="405456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b="0" i="0" kern="1200" dirty="0">
                          <a:solidFill>
                            <a:schemeClr val="lt1"/>
                          </a:solidFill>
                          <a:effectLst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사회적 요인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Karla"/>
                          <a:sym typeface="Karla"/>
                        </a:rPr>
                        <a:t>인구밀도</a:t>
                      </a:r>
                      <a:endParaRPr lang="en" sz="16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19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919933"/>
                  </a:ext>
                </a:extLst>
              </a:tr>
              <a:tr h="405456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Karla"/>
                          <a:sym typeface="Karla"/>
                        </a:rPr>
                        <a:t>보육시설현황</a:t>
                      </a:r>
                      <a:endParaRPr lang="en" sz="1600" b="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18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577529"/>
                  </a:ext>
                </a:extLst>
              </a:tr>
              <a:tr h="356811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근로시간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535336"/>
                  </a:ext>
                </a:extLst>
              </a:tr>
              <a:tr h="356811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의료 인프라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8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884875"/>
                  </a:ext>
                </a:extLst>
              </a:tr>
              <a:tr h="356811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b="0" i="0" kern="1200" dirty="0">
                          <a:solidFill>
                            <a:schemeClr val="lt1"/>
                          </a:solidFill>
                          <a:effectLst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문화적 요인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만혼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90981"/>
                  </a:ext>
                </a:extLst>
              </a:tr>
              <a:tr h="356811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개인주의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10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9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19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O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207962"/>
                  </a:ext>
                </a:extLst>
              </a:tr>
              <a:tr h="356811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스트레스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6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13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549639"/>
                  </a:ext>
                </a:extLst>
              </a:tr>
              <a:tr h="356811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딩크족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7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14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3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57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4FDC9A1-0143-4C79-8EDA-6F3B248A7FEF}"/>
              </a:ext>
            </a:extLst>
          </p:cNvPr>
          <p:cNvSpPr txBox="1"/>
          <p:nvPr/>
        </p:nvSpPr>
        <p:spPr>
          <a:xfrm>
            <a:off x="561593" y="176132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데이터 수집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3CB1E032-A2D2-44A6-B037-3ADF835B1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65664"/>
              </p:ext>
            </p:extLst>
          </p:nvPr>
        </p:nvGraphicFramePr>
        <p:xfrm>
          <a:off x="496710" y="1338608"/>
          <a:ext cx="11187290" cy="503091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587263">
                  <a:extLst>
                    <a:ext uri="{9D8B030D-6E8A-4147-A177-3AD203B41FA5}">
                      <a16:colId xmlns:a16="http://schemas.microsoft.com/office/drawing/2014/main" val="2132411574"/>
                    </a:ext>
                  </a:extLst>
                </a:gridCol>
                <a:gridCol w="2087898">
                  <a:extLst>
                    <a:ext uri="{9D8B030D-6E8A-4147-A177-3AD203B41FA5}">
                      <a16:colId xmlns:a16="http://schemas.microsoft.com/office/drawing/2014/main" val="114131095"/>
                    </a:ext>
                  </a:extLst>
                </a:gridCol>
                <a:gridCol w="5512129">
                  <a:extLst>
                    <a:ext uri="{9D8B030D-6E8A-4147-A177-3AD203B41FA5}">
                      <a16:colId xmlns:a16="http://schemas.microsoft.com/office/drawing/2014/main" val="3525860531"/>
                    </a:ext>
                  </a:extLst>
                </a:gridCol>
              </a:tblGrid>
              <a:tr h="4573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자료명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출처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사용 데이터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67640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여성관리자패널조사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유연근무제도별 활용율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465981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경제활동인구조사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고용률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03179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중소기업기본통계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</a:t>
                      </a:r>
                      <a:r>
                        <a:rPr lang="en-US" altLang="ko-KR" sz="1600" b="0" baseline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기업수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346249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초중고사교육비조사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사교육참여율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64337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교육기본통계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</a:t>
                      </a:r>
                      <a:r>
                        <a:rPr lang="ko-KR" altLang="en-US" sz="1600" b="0" baseline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학생수</a:t>
                      </a: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사설학원수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919933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인터넷이용실태조사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인터넷이용률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577529"/>
                  </a:ext>
                </a:extLst>
              </a:tr>
              <a:tr h="3568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어린이집 및 이용자통계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어린이집</a:t>
                      </a:r>
                      <a:r>
                        <a:rPr lang="ko-KR" altLang="en-US" sz="1600" b="0" baseline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수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effectLst/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535336"/>
                  </a:ext>
                </a:extLst>
              </a:tr>
              <a:tr h="3568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국내인구이동통계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총 이동인구수</a:t>
                      </a:r>
                      <a:r>
                        <a:rPr lang="en-US" altLang="ko-KR" sz="1600" b="0" baseline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, </a:t>
                      </a:r>
                      <a:r>
                        <a:rPr lang="ko-KR" altLang="en-US" sz="1600" b="0" baseline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청년층 이동인구수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effectLst/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884875"/>
                  </a:ext>
                </a:extLst>
              </a:tr>
              <a:tr h="3568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인구주택총조사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인구밀도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90981"/>
                  </a:ext>
                </a:extLst>
              </a:tr>
              <a:tr h="3568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사업체노동력조사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근로시간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207962"/>
                  </a:ext>
                </a:extLst>
              </a:tr>
              <a:tr h="3568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전국주택가격동향조사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및 규모별 주택가격지수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549639"/>
                  </a:ext>
                </a:extLst>
              </a:tr>
              <a:tr h="3568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인구동향조사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KOSIS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</a:t>
                      </a:r>
                      <a:r>
                        <a:rPr lang="en-US" altLang="ko-KR" sz="1600" b="0" baseline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 </a:t>
                      </a:r>
                      <a:r>
                        <a:rPr lang="ko-KR" altLang="en-US" sz="1600" b="0" baseline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합계출산율</a:t>
                      </a:r>
                      <a:r>
                        <a:rPr lang="en-US" altLang="ko-KR" sz="1600" b="0" baseline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지역별 여성초혼연령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33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61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4FDC9A1-0143-4C79-8EDA-6F3B248A7FEF}"/>
              </a:ext>
            </a:extLst>
          </p:cNvPr>
          <p:cNvSpPr txBox="1"/>
          <p:nvPr/>
        </p:nvSpPr>
        <p:spPr>
          <a:xfrm>
            <a:off x="561593" y="176132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분석계획 수립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3CB1E032-A2D2-44A6-B037-3ADF835B1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09300"/>
              </p:ext>
            </p:extLst>
          </p:nvPr>
        </p:nvGraphicFramePr>
        <p:xfrm>
          <a:off x="496710" y="1338608"/>
          <a:ext cx="11187290" cy="410641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799646">
                  <a:extLst>
                    <a:ext uri="{9D8B030D-6E8A-4147-A177-3AD203B41FA5}">
                      <a16:colId xmlns:a16="http://schemas.microsoft.com/office/drawing/2014/main" val="21324115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131095"/>
                    </a:ext>
                  </a:extLst>
                </a:gridCol>
                <a:gridCol w="5949244">
                  <a:extLst>
                    <a:ext uri="{9D8B030D-6E8A-4147-A177-3AD203B41FA5}">
                      <a16:colId xmlns:a16="http://schemas.microsoft.com/office/drawing/2014/main" val="3525860531"/>
                    </a:ext>
                  </a:extLst>
                </a:gridCol>
              </a:tblGrid>
              <a:tr h="45731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목적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분석 방법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767640"/>
                  </a:ext>
                </a:extLst>
              </a:tr>
              <a:tr h="405456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저출산 요인 우선순위 도출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의사결정나무</a:t>
                      </a:r>
                    </a:p>
                  </a:txBody>
                  <a:tcPr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여러 모델을 생성 및 비교하여 목적에 가장 적합한 모델을 선택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465981"/>
                  </a:ext>
                </a:extLst>
              </a:tr>
              <a:tr h="405456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랜덤 포레스트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ko-KR" altLang="en-US" sz="1600" b="0" dirty="0">
                        <a:solidFill>
                          <a:schemeClr val="bg1"/>
                        </a:solidFill>
                        <a:effectLst/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03179"/>
                  </a:ext>
                </a:extLst>
              </a:tr>
              <a:tr h="405456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그레디언트 부스팅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ko-KR" altLang="en-US" sz="1600" b="0" dirty="0">
                        <a:solidFill>
                          <a:schemeClr val="bg1"/>
                        </a:solidFill>
                        <a:effectLst/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346249"/>
                  </a:ext>
                </a:extLst>
              </a:tr>
              <a:tr h="405456">
                <a:tc vMerge="1">
                  <a:txBody>
                    <a:bodyPr/>
                    <a:lstStyle/>
                    <a:p>
                      <a:pPr algn="ctr"/>
                      <a:endParaRPr lang="ko-KR" altLang="en-US" sz="1600" b="0" dirty="0">
                        <a:solidFill>
                          <a:schemeClr val="bg1"/>
                        </a:solidFill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KNN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effectLst/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ko-KR" altLang="en-US" sz="1600" b="0" dirty="0">
                        <a:solidFill>
                          <a:schemeClr val="bg1"/>
                        </a:solidFill>
                        <a:effectLst/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64337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경제활동인구조사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상관관계 히트맵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상관성의 정도를 확인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919933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중소기업기본통계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막대 차트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상관성이 큰 순서대로 요인들을 시각화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577529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초중고사교육비조사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스케터 차트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변수 간의 상관관계에서 규칙성을 확인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313866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교육기본통계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선형 차트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연도의 흐름에 따른 변수의 변화를 확인</a:t>
                      </a: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77745"/>
                  </a:ext>
                </a:extLst>
              </a:tr>
              <a:tr h="4054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인터넷이용실태조사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막대 차트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600" b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범주형 변수인 지역을 기준으로 </a:t>
                      </a:r>
                      <a:r>
                        <a:rPr lang="ko-KR" altLang="en-US" sz="1600" b="0" baseline="0" dirty="0">
                          <a:solidFill>
                            <a:schemeClr val="bg1"/>
                          </a:solidFill>
                          <a:effectLst/>
                          <a:latin typeface="Noto Sans KR Light" panose="020B0200000000000000" pitchFamily="50" charset="-127"/>
                          <a:ea typeface="Noto Sans KR Light" panose="020B0200000000000000" pitchFamily="50" charset="-127"/>
                        </a:rPr>
                        <a:t>데이터를 비교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effectLst/>
                        <a:latin typeface="Noto Sans KR Light" panose="020B0200000000000000" pitchFamily="50" charset="-127"/>
                        <a:ea typeface="Noto Sans KR Light" panose="020B0200000000000000" pitchFamily="50" charset="-127"/>
                      </a:endParaRPr>
                    </a:p>
                  </a:txBody>
                  <a:tcPr marL="22860" marR="22860"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715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43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0CEEF-D9FC-4477-8893-5585D2AA7F0F}"/>
              </a:ext>
            </a:extLst>
          </p:cNvPr>
          <p:cNvSpPr txBox="1"/>
          <p:nvPr/>
        </p:nvSpPr>
        <p:spPr>
          <a:xfrm>
            <a:off x="561593" y="157279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rPr>
              <a:t>모델 요약도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1755531" y="4301432"/>
            <a:ext cx="1923378" cy="19233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저출산</a:t>
            </a: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 문제 파악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4953357" y="4301432"/>
            <a:ext cx="1923378" cy="19233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최우선 정책 제시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8151183" y="4301432"/>
            <a:ext cx="1923378" cy="19233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저출산</a:t>
            </a: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 극복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B348F7E-0FDD-9362-B1AA-44FC8CB1E8BC}"/>
              </a:ext>
            </a:extLst>
          </p:cNvPr>
          <p:cNvSpPr/>
          <p:nvPr/>
        </p:nvSpPr>
        <p:spPr>
          <a:xfrm>
            <a:off x="1755531" y="1613916"/>
            <a:ext cx="1923378" cy="19233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저출산</a:t>
            </a:r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 요인 데이터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3A9B5A-F3DF-3AC1-8BD1-45C7981E7953}"/>
              </a:ext>
            </a:extLst>
          </p:cNvPr>
          <p:cNvSpPr/>
          <p:nvPr/>
        </p:nvSpPr>
        <p:spPr>
          <a:xfrm>
            <a:off x="4953357" y="1613916"/>
            <a:ext cx="1923378" cy="19233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특성 중요도 작성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071474-5B8C-68E0-BF32-607D43F4D468}"/>
              </a:ext>
            </a:extLst>
          </p:cNvPr>
          <p:cNvSpPr/>
          <p:nvPr/>
        </p:nvSpPr>
        <p:spPr>
          <a:xfrm>
            <a:off x="8151183" y="1613916"/>
            <a:ext cx="1923378" cy="19233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 SemiBold" panose="020B0200000000000000" pitchFamily="50" charset="-127"/>
                <a:ea typeface="Noto Sans KR SemiBold" panose="020B0200000000000000" pitchFamily="50" charset="-127"/>
              </a:rPr>
              <a:t>요인 우선순위 파악</a:t>
            </a:r>
          </a:p>
        </p:txBody>
      </p:sp>
      <p:sp>
        <p:nvSpPr>
          <p:cNvPr id="12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1450731" y="1384093"/>
            <a:ext cx="8932984" cy="2419692"/>
          </a:xfrm>
          <a:prstGeom prst="roundRect">
            <a:avLst>
              <a:gd name="adj" fmla="val 48203"/>
            </a:avLst>
          </a:prstGeom>
          <a:noFill/>
          <a:ln w="28575">
            <a:solidFill>
              <a:schemeClr val="bg1"/>
            </a:solidFill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BA3FB23-D901-4339-8492-80C6DDCFB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72" y="2192406"/>
            <a:ext cx="771664" cy="6740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A3FB23-D901-4339-8492-80C6DDCFB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13" y="4879922"/>
            <a:ext cx="778663" cy="67409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A3FB23-D901-4339-8492-80C6DDCFB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29" y="4879922"/>
            <a:ext cx="778663" cy="674097"/>
          </a:xfrm>
          <a:prstGeom prst="rect">
            <a:avLst/>
          </a:prstGeom>
        </p:spPr>
      </p:pic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728029" y="3803996"/>
            <a:ext cx="374033" cy="32244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BA3FB23-D901-4339-8492-80C6DDCFB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709" y="2192406"/>
            <a:ext cx="771664" cy="67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4FDC9A1-0143-4C79-8EDA-6F3B248A7FEF}"/>
              </a:ext>
            </a:extLst>
          </p:cNvPr>
          <p:cNvSpPr txBox="1"/>
          <p:nvPr/>
        </p:nvSpPr>
        <p:spPr>
          <a:xfrm>
            <a:off x="561593" y="176132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모델 요약도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65BE8-B153-4C00-AEA1-E5F4070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512" y="1668598"/>
            <a:ext cx="7857067" cy="43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8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31F44D-D233-468D-827C-6EE0B13E5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60" y="811003"/>
            <a:ext cx="6752480" cy="604699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F4FC783-B257-4E8D-82DA-F78456F63296}"/>
              </a:ext>
            </a:extLst>
          </p:cNvPr>
          <p:cNvGrpSpPr/>
          <p:nvPr/>
        </p:nvGrpSpPr>
        <p:grpSpPr>
          <a:xfrm>
            <a:off x="1423495" y="1750754"/>
            <a:ext cx="3932641" cy="3966093"/>
            <a:chOff x="1423495" y="1272549"/>
            <a:chExt cx="3932641" cy="396609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51E4C80-F847-4C48-A13B-DCD716136857}"/>
                </a:ext>
              </a:extLst>
            </p:cNvPr>
            <p:cNvGrpSpPr/>
            <p:nvPr/>
          </p:nvGrpSpPr>
          <p:grpSpPr>
            <a:xfrm>
              <a:off x="1423495" y="1272549"/>
              <a:ext cx="2124453" cy="461665"/>
              <a:chOff x="645277" y="1465416"/>
              <a:chExt cx="2124453" cy="46166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9733AF-D9B7-4AD5-80E9-487F231DB3F5}"/>
                  </a:ext>
                </a:extLst>
              </p:cNvPr>
              <p:cNvSpPr txBox="1"/>
              <p:nvPr/>
            </p:nvSpPr>
            <p:spPr>
              <a:xfrm>
                <a:off x="1038166" y="1465416"/>
                <a:ext cx="17315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1.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추진 배경</a:t>
                </a: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C02DE924-6BB6-4D57-9F65-5BFBFD6BAC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277" y="1543848"/>
                <a:ext cx="295275" cy="30480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3B88CDF-B0B1-452D-B18D-838DB6AEBEFF}"/>
                </a:ext>
              </a:extLst>
            </p:cNvPr>
            <p:cNvGrpSpPr/>
            <p:nvPr/>
          </p:nvGrpSpPr>
          <p:grpSpPr>
            <a:xfrm>
              <a:off x="1423495" y="2148656"/>
              <a:ext cx="3932641" cy="461665"/>
              <a:chOff x="645277" y="1465416"/>
              <a:chExt cx="3932641" cy="46166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067D732-21B2-44A1-808F-E5B1197F0FD1}"/>
                  </a:ext>
                </a:extLst>
              </p:cNvPr>
              <p:cNvSpPr txBox="1"/>
              <p:nvPr/>
            </p:nvSpPr>
            <p:spPr>
              <a:xfrm>
                <a:off x="1038166" y="1465416"/>
                <a:ext cx="35397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2.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현상파악 및 개선기회</a:t>
                </a:r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F39FE3FB-777A-4E6C-B0C3-ADF8771EB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277" y="1543848"/>
                <a:ext cx="295275" cy="304800"/>
              </a:xfrm>
              <a:prstGeom prst="rect">
                <a:avLst/>
              </a:prstGeom>
            </p:spPr>
          </p:pic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98E0F14-A36E-4C6A-BBAE-A09EBAE4DA96}"/>
                </a:ext>
              </a:extLst>
            </p:cNvPr>
            <p:cNvGrpSpPr/>
            <p:nvPr/>
          </p:nvGrpSpPr>
          <p:grpSpPr>
            <a:xfrm>
              <a:off x="1423495" y="3024763"/>
              <a:ext cx="2592530" cy="461665"/>
              <a:chOff x="645277" y="1465416"/>
              <a:chExt cx="2592530" cy="46166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67C369-6904-4F2F-9E81-DCE245A37E3F}"/>
                  </a:ext>
                </a:extLst>
              </p:cNvPr>
              <p:cNvSpPr txBox="1"/>
              <p:nvPr/>
            </p:nvSpPr>
            <p:spPr>
              <a:xfrm>
                <a:off x="1038166" y="1465416"/>
                <a:ext cx="21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3.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특성 요인도</a:t>
                </a:r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684B67A4-36F7-4286-B85D-0AD92956F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277" y="1543848"/>
                <a:ext cx="295275" cy="304800"/>
              </a:xfrm>
              <a:prstGeom prst="rect">
                <a:avLst/>
              </a:prstGeom>
            </p:spPr>
          </p:pic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585B202-D871-4BAF-9E59-266647034E1A}"/>
                </a:ext>
              </a:extLst>
            </p:cNvPr>
            <p:cNvGrpSpPr/>
            <p:nvPr/>
          </p:nvGrpSpPr>
          <p:grpSpPr>
            <a:xfrm>
              <a:off x="1423495" y="4776977"/>
              <a:ext cx="2592530" cy="461665"/>
              <a:chOff x="645277" y="1465416"/>
              <a:chExt cx="2592530" cy="46166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50B61D-D749-4ECE-A99F-22ECB95259BC}"/>
                  </a:ext>
                </a:extLst>
              </p:cNvPr>
              <p:cNvSpPr txBox="1"/>
              <p:nvPr/>
            </p:nvSpPr>
            <p:spPr>
              <a:xfrm>
                <a:off x="1038166" y="1465416"/>
                <a:ext cx="21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5.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데이터 수집</a:t>
                </a:r>
              </a:p>
            </p:txBody>
          </p: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82685393-D176-4C34-AA66-56A13FC79B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277" y="1543848"/>
                <a:ext cx="295275" cy="304800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946AC86-5E25-41B5-987C-EEFEDB83DA2E}"/>
                </a:ext>
              </a:extLst>
            </p:cNvPr>
            <p:cNvGrpSpPr/>
            <p:nvPr/>
          </p:nvGrpSpPr>
          <p:grpSpPr>
            <a:xfrm>
              <a:off x="1423495" y="3900870"/>
              <a:ext cx="2900307" cy="461665"/>
              <a:chOff x="645277" y="1465416"/>
              <a:chExt cx="2900307" cy="461665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1A070CC-62B2-43BE-B303-B35DB2455FBA}"/>
                  </a:ext>
                </a:extLst>
              </p:cNvPr>
              <p:cNvSpPr txBox="1"/>
              <p:nvPr/>
            </p:nvSpPr>
            <p:spPr>
              <a:xfrm>
                <a:off x="1038166" y="1465416"/>
                <a:ext cx="2507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4.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잠재인자 도출</a:t>
                </a:r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B8C3A90E-BBD5-40EC-86F5-422EE51A1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277" y="1543848"/>
                <a:ext cx="295275" cy="304800"/>
              </a:xfrm>
              <a:prstGeom prst="rect">
                <a:avLst/>
              </a:pr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F82C31-06DC-4BC7-A1FD-B0A930988D33}"/>
              </a:ext>
            </a:extLst>
          </p:cNvPr>
          <p:cNvGrpSpPr/>
          <p:nvPr/>
        </p:nvGrpSpPr>
        <p:grpSpPr>
          <a:xfrm>
            <a:off x="7169557" y="1750754"/>
            <a:ext cx="3424488" cy="3113598"/>
            <a:chOff x="8175975" y="2203477"/>
            <a:chExt cx="3424488" cy="3113598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F1C9735-F0C4-45BB-AE7D-743BBE6995CC}"/>
                </a:ext>
              </a:extLst>
            </p:cNvPr>
            <p:cNvGrpSpPr/>
            <p:nvPr/>
          </p:nvGrpSpPr>
          <p:grpSpPr>
            <a:xfrm>
              <a:off x="8175975" y="2203477"/>
              <a:ext cx="2900307" cy="461665"/>
              <a:chOff x="645277" y="1465416"/>
              <a:chExt cx="2900307" cy="46166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4A1DCFD-1A6D-43FC-9F2F-616B634149D5}"/>
                  </a:ext>
                </a:extLst>
              </p:cNvPr>
              <p:cNvSpPr txBox="1"/>
              <p:nvPr/>
            </p:nvSpPr>
            <p:spPr>
              <a:xfrm>
                <a:off x="1038166" y="1465416"/>
                <a:ext cx="2507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6.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분석계획 수립</a:t>
                </a:r>
              </a:p>
            </p:txBody>
          </p:sp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DA8E168E-0E4F-4AB8-8B54-CE4D7FC67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277" y="1543848"/>
                <a:ext cx="295275" cy="304800"/>
              </a:xfrm>
              <a:prstGeom prst="rect">
                <a:avLst/>
              </a:prstGeom>
            </p:spPr>
          </p:pic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B7D917B-AF7C-419B-9BDE-1BF1260CE6B7}"/>
                </a:ext>
              </a:extLst>
            </p:cNvPr>
            <p:cNvGrpSpPr/>
            <p:nvPr/>
          </p:nvGrpSpPr>
          <p:grpSpPr>
            <a:xfrm>
              <a:off x="8175975" y="3103196"/>
              <a:ext cx="2592530" cy="461665"/>
              <a:chOff x="645277" y="1465416"/>
              <a:chExt cx="2592530" cy="46166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2332F66-CA9B-4A42-BEC9-D0D34601FAFF}"/>
                  </a:ext>
                </a:extLst>
              </p:cNvPr>
              <p:cNvSpPr txBox="1"/>
              <p:nvPr/>
            </p:nvSpPr>
            <p:spPr>
              <a:xfrm>
                <a:off x="1038166" y="1465416"/>
                <a:ext cx="21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7.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모델 요약도</a:t>
                </a:r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793AD02A-9C64-4ACC-98F3-6762451BA3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277" y="1543848"/>
                <a:ext cx="295275" cy="304800"/>
              </a:xfrm>
              <a:prstGeom prst="rect">
                <a:avLst/>
              </a:prstGeom>
            </p:spPr>
          </p:pic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B3711BF-7C7C-4B04-A5ED-8B2249CB126D}"/>
                </a:ext>
              </a:extLst>
            </p:cNvPr>
            <p:cNvGrpSpPr/>
            <p:nvPr/>
          </p:nvGrpSpPr>
          <p:grpSpPr>
            <a:xfrm>
              <a:off x="8175975" y="3979303"/>
              <a:ext cx="1771793" cy="461665"/>
              <a:chOff x="645277" y="1465416"/>
              <a:chExt cx="1771793" cy="46166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0E6B20-A14C-4048-84EE-9241CA80CD8E}"/>
                  </a:ext>
                </a:extLst>
              </p:cNvPr>
              <p:cNvSpPr txBox="1"/>
              <p:nvPr/>
            </p:nvSpPr>
            <p:spPr>
              <a:xfrm>
                <a:off x="1038166" y="1465416"/>
                <a:ext cx="1378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8.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모델링</a:t>
                </a: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95274E51-AA18-4AFE-B8C2-A13443DEB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277" y="1543848"/>
                <a:ext cx="295275" cy="3048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1FDBB48-EEA5-4DD4-B82F-DC5B07DEC6FA}"/>
                </a:ext>
              </a:extLst>
            </p:cNvPr>
            <p:cNvGrpSpPr/>
            <p:nvPr/>
          </p:nvGrpSpPr>
          <p:grpSpPr>
            <a:xfrm>
              <a:off x="8175975" y="4855410"/>
              <a:ext cx="3424488" cy="461665"/>
              <a:chOff x="645277" y="1465416"/>
              <a:chExt cx="3424488" cy="461665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45EF7A-B1C6-45C8-8995-4F518B72579C}"/>
                  </a:ext>
                </a:extLst>
              </p:cNvPr>
              <p:cNvSpPr txBox="1"/>
              <p:nvPr/>
            </p:nvSpPr>
            <p:spPr>
              <a:xfrm>
                <a:off x="1038166" y="1465416"/>
                <a:ext cx="30315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9.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데이터 분석</a:t>
                </a:r>
                <a:r>
                  <a:rPr lang="en-US" altLang="ko-KR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, </a:t>
                </a:r>
                <a:r>
                  <a:rPr lang="ko-KR" altLang="en-US" sz="24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솔루션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8F851102-F6C8-4197-97A0-CFF7C8121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277" y="1543848"/>
                <a:ext cx="295275" cy="304800"/>
              </a:xfrm>
              <a:prstGeom prst="rect">
                <a:avLst/>
              </a:prstGeom>
            </p:spPr>
          </p:pic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9495A43-17B4-4B50-91DD-BB9EC4CCEDCE}"/>
              </a:ext>
            </a:extLst>
          </p:cNvPr>
          <p:cNvSpPr txBox="1"/>
          <p:nvPr/>
        </p:nvSpPr>
        <p:spPr>
          <a:xfrm>
            <a:off x="561593" y="176132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151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6071803-7487-4203-B405-02E44C1E3D37}"/>
              </a:ext>
            </a:extLst>
          </p:cNvPr>
          <p:cNvSpPr txBox="1"/>
          <p:nvPr/>
        </p:nvSpPr>
        <p:spPr>
          <a:xfrm>
            <a:off x="561593" y="176132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83B9022-2CF9-446B-AE8A-711548EF8EFB}"/>
              </a:ext>
            </a:extLst>
          </p:cNvPr>
          <p:cNvSpPr/>
          <p:nvPr/>
        </p:nvSpPr>
        <p:spPr>
          <a:xfrm>
            <a:off x="493661" y="1338608"/>
            <a:ext cx="11186149" cy="706403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>
              <a:lnSpc>
                <a:spcPct val="150000"/>
              </a:lnSpc>
            </a:pPr>
            <a:r>
              <a:rPr lang="ko-KR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대한민국 </a:t>
            </a:r>
            <a:r>
              <a:rPr lang="ko-KR" altLang="en-US" sz="2000" i="0" dirty="0">
                <a:solidFill>
                  <a:schemeClr val="tx1"/>
                </a:solidFill>
                <a:effectLst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저출산</a:t>
            </a:r>
            <a:r>
              <a:rPr lang="ko-KR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 </a:t>
            </a:r>
            <a:r>
              <a:rPr lang="ko-KR" altLang="en-US" sz="2000" i="0" dirty="0">
                <a:solidFill>
                  <a:schemeClr val="tx1"/>
                </a:solidFill>
                <a:effectLst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심각한 사회적 </a:t>
            </a:r>
            <a:r>
              <a:rPr lang="ko-KR" altLang="en-US" sz="2000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문제</a:t>
            </a:r>
            <a:r>
              <a:rPr lang="en-US" altLang="ko-KR" sz="2000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→</a:t>
            </a:r>
            <a:r>
              <a:rPr lang="en-US" altLang="ko-KR" sz="2000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14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년간 </a:t>
            </a:r>
            <a:r>
              <a:rPr lang="ko-KR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정부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예산 </a:t>
            </a:r>
            <a:r>
              <a:rPr lang="en-US" altLang="ko-KR" sz="2000" b="0" i="0" u="sng" dirty="0">
                <a:solidFill>
                  <a:srgbClr val="05A39F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334</a:t>
            </a:r>
            <a:r>
              <a:rPr lang="ko-KR" altLang="en-US" sz="2000" b="0" i="0" u="sng" dirty="0">
                <a:solidFill>
                  <a:srgbClr val="05A39F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조 </a:t>
            </a:r>
            <a:r>
              <a:rPr lang="en-US" altLang="ko-KR" sz="2000" b="0" i="0" u="sng" dirty="0">
                <a:solidFill>
                  <a:srgbClr val="05A39F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2,000</a:t>
            </a:r>
            <a:r>
              <a:rPr lang="ko-KR" altLang="en-US" sz="2000" b="0" i="0" u="sng" dirty="0">
                <a:solidFill>
                  <a:srgbClr val="05A39F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억 투입</a:t>
            </a:r>
            <a:r>
              <a:rPr lang="ko-KR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에도</a:t>
            </a:r>
            <a:r>
              <a:rPr lang="en-US" altLang="ko-KR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000" b="0" i="0" dirty="0">
                <a:solidFill>
                  <a:srgbClr val="C22020"/>
                </a:solidFill>
                <a:effectLst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초저출산 진입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266D53B-6839-4729-86B2-6CA1868EF36F}"/>
              </a:ext>
            </a:extLst>
          </p:cNvPr>
          <p:cNvGrpSpPr/>
          <p:nvPr/>
        </p:nvGrpSpPr>
        <p:grpSpPr>
          <a:xfrm>
            <a:off x="493662" y="3042068"/>
            <a:ext cx="11186148" cy="3011398"/>
            <a:chOff x="202675" y="2963732"/>
            <a:chExt cx="11768122" cy="3168070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63BBD4DC-B6D4-4CBD-9E24-D809AFE69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9993" y="2963732"/>
              <a:ext cx="5830804" cy="3168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52EB6911-D552-4D11-BA20-75B51A908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75" y="2963732"/>
              <a:ext cx="5811626" cy="3168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988A731-F7DE-4EB6-8C15-B90E9C1D0693}"/>
              </a:ext>
            </a:extLst>
          </p:cNvPr>
          <p:cNvGrpSpPr/>
          <p:nvPr/>
        </p:nvGrpSpPr>
        <p:grpSpPr>
          <a:xfrm>
            <a:off x="493661" y="2507852"/>
            <a:ext cx="3547403" cy="369332"/>
            <a:chOff x="695656" y="1496193"/>
            <a:chExt cx="3547403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1B4C322-2874-48DD-A4FB-58432F8F9E23}"/>
                </a:ext>
              </a:extLst>
            </p:cNvPr>
            <p:cNvSpPr txBox="1"/>
            <p:nvPr/>
          </p:nvSpPr>
          <p:spPr>
            <a:xfrm>
              <a:off x="940552" y="1496193"/>
              <a:ext cx="3302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대한민국 합계출산율 </a:t>
              </a:r>
              <a:r>
                <a:rPr lang="en-US" altLang="ko-KR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OECD</a:t>
              </a:r>
              <a:r>
                <a:rPr lang="ko-KR" altLang="en-US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 최저</a:t>
              </a: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2ECDA7A-EAFE-4F89-BE2D-7C4CCCB16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56" y="1554461"/>
              <a:ext cx="244896" cy="252796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10274EC-8EF3-4EBE-8D49-A99D3DD184FF}"/>
              </a:ext>
            </a:extLst>
          </p:cNvPr>
          <p:cNvGrpSpPr/>
          <p:nvPr/>
        </p:nvGrpSpPr>
        <p:grpSpPr>
          <a:xfrm>
            <a:off x="6137359" y="2507852"/>
            <a:ext cx="2862920" cy="369332"/>
            <a:chOff x="695656" y="1496193"/>
            <a:chExt cx="2862920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318446-031C-4369-86E9-16B4DAD9510C}"/>
                </a:ext>
              </a:extLst>
            </p:cNvPr>
            <p:cNvSpPr txBox="1"/>
            <p:nvPr/>
          </p:nvSpPr>
          <p:spPr>
            <a:xfrm>
              <a:off x="940552" y="1496193"/>
              <a:ext cx="2618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대한민국 합계출산율 추이</a:t>
              </a: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891AECAC-B69A-42D4-B103-4343EE81A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56" y="1554461"/>
              <a:ext cx="244896" cy="252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379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C499E19A-03FD-4F50-9F56-BC3D1F458D82}"/>
              </a:ext>
            </a:extLst>
          </p:cNvPr>
          <p:cNvGrpSpPr/>
          <p:nvPr/>
        </p:nvGrpSpPr>
        <p:grpSpPr>
          <a:xfrm>
            <a:off x="493661" y="1173724"/>
            <a:ext cx="2281031" cy="369332"/>
            <a:chOff x="695656" y="1496193"/>
            <a:chExt cx="2281031" cy="3693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B4C3FF7-8BB7-49E9-8017-697531762017}"/>
                </a:ext>
              </a:extLst>
            </p:cNvPr>
            <p:cNvSpPr txBox="1"/>
            <p:nvPr/>
          </p:nvSpPr>
          <p:spPr>
            <a:xfrm>
              <a:off x="940552" y="1496193"/>
              <a:ext cx="2036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사회 보험 재정 악화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42C7C60-1497-4A56-A161-4851196C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56" y="1554461"/>
              <a:ext cx="244896" cy="25279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4054D31-D472-4E12-A451-11A1EEC9D3FC}"/>
              </a:ext>
            </a:extLst>
          </p:cNvPr>
          <p:cNvGrpSpPr/>
          <p:nvPr/>
        </p:nvGrpSpPr>
        <p:grpSpPr>
          <a:xfrm>
            <a:off x="5964810" y="1173724"/>
            <a:ext cx="2704224" cy="369332"/>
            <a:chOff x="695656" y="1496193"/>
            <a:chExt cx="2704224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22243F-67F9-4CFD-9C1C-E87C8294B97A}"/>
                </a:ext>
              </a:extLst>
            </p:cNvPr>
            <p:cNvSpPr txBox="1"/>
            <p:nvPr/>
          </p:nvSpPr>
          <p:spPr>
            <a:xfrm>
              <a:off x="940552" y="1496193"/>
              <a:ext cx="2459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노인부양 부담 비율 증가</a:t>
              </a: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7CF59769-99D8-436E-8978-4D5703BC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56" y="1554461"/>
              <a:ext cx="244896" cy="252796"/>
            </a:xfrm>
            <a:prstGeom prst="rect">
              <a:avLst/>
            </a:prstGeom>
          </p:spPr>
        </p:pic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E22EA8CD-0B6C-4034-9438-628982499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r="2321"/>
          <a:stretch/>
        </p:blipFill>
        <p:spPr>
          <a:xfrm>
            <a:off x="487940" y="1705582"/>
            <a:ext cx="5256690" cy="471487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B3B925F0-2BAB-4C2A-BB6F-53C4C4D0CFB5}"/>
              </a:ext>
            </a:extLst>
          </p:cNvPr>
          <p:cNvSpPr txBox="1"/>
          <p:nvPr/>
        </p:nvSpPr>
        <p:spPr>
          <a:xfrm>
            <a:off x="561593" y="176132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219C3688-3593-4CEC-93B4-81EDC86C1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74" y="1705582"/>
            <a:ext cx="571500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2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C499E19A-03FD-4F50-9F56-BC3D1F458D82}"/>
              </a:ext>
            </a:extLst>
          </p:cNvPr>
          <p:cNvGrpSpPr/>
          <p:nvPr/>
        </p:nvGrpSpPr>
        <p:grpSpPr>
          <a:xfrm>
            <a:off x="493661" y="1173724"/>
            <a:ext cx="2386829" cy="369332"/>
            <a:chOff x="695656" y="1496193"/>
            <a:chExt cx="2386829" cy="3693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B4C3FF7-8BB7-49E9-8017-697531762017}"/>
                </a:ext>
              </a:extLst>
            </p:cNvPr>
            <p:cNvSpPr txBox="1"/>
            <p:nvPr/>
          </p:nvSpPr>
          <p:spPr>
            <a:xfrm>
              <a:off x="940552" y="1496193"/>
              <a:ext cx="21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생산연령인구비 감소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42C7C60-1497-4A56-A161-4851196C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56" y="1554461"/>
              <a:ext cx="244896" cy="25279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4054D31-D472-4E12-A451-11A1EEC9D3FC}"/>
              </a:ext>
            </a:extLst>
          </p:cNvPr>
          <p:cNvGrpSpPr/>
          <p:nvPr/>
        </p:nvGrpSpPr>
        <p:grpSpPr>
          <a:xfrm>
            <a:off x="5964810" y="1173724"/>
            <a:ext cx="2439728" cy="369332"/>
            <a:chOff x="695656" y="1496193"/>
            <a:chExt cx="2439728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22243F-67F9-4CFD-9C1C-E87C8294B97A}"/>
                </a:ext>
              </a:extLst>
            </p:cNvPr>
            <p:cNvSpPr txBox="1"/>
            <p:nvPr/>
          </p:nvSpPr>
          <p:spPr>
            <a:xfrm>
              <a:off x="940552" y="1496193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장기경제성장률 전망</a:t>
              </a: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7CF59769-99D8-436E-8978-4D5703BC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56" y="1554461"/>
              <a:ext cx="244896" cy="252796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CBFA67-B773-4AFE-BDAF-9862BD82B6C6}"/>
              </a:ext>
            </a:extLst>
          </p:cNvPr>
          <p:cNvGrpSpPr/>
          <p:nvPr/>
        </p:nvGrpSpPr>
        <p:grpSpPr>
          <a:xfrm>
            <a:off x="487938" y="1705582"/>
            <a:ext cx="5158717" cy="4711372"/>
            <a:chOff x="641024" y="1723767"/>
            <a:chExt cx="5110954" cy="4667751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C683C8C-50B3-49DE-A6E9-63FA6B81A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24" y="1723767"/>
              <a:ext cx="5110953" cy="2276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53FB5D5-E009-44AC-8EFA-8F4BF9B22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73" r="11673"/>
            <a:stretch/>
          </p:blipFill>
          <p:spPr>
            <a:xfrm>
              <a:off x="641024" y="4095993"/>
              <a:ext cx="5110954" cy="229552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FDC9A1-0143-4C79-8EDA-6F3B248A7FEF}"/>
              </a:ext>
            </a:extLst>
          </p:cNvPr>
          <p:cNvSpPr txBox="1"/>
          <p:nvPr/>
        </p:nvSpPr>
        <p:spPr>
          <a:xfrm>
            <a:off x="561593" y="176132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추진 배경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2E7B732-4E10-4AEC-8513-68D4261B7B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1" b="5630"/>
          <a:stretch/>
        </p:blipFill>
        <p:spPr>
          <a:xfrm>
            <a:off x="5964807" y="1705582"/>
            <a:ext cx="5715001" cy="3186260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03CB2A7C-156A-403B-8D05-ED1E220F1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89352"/>
              </p:ext>
            </p:extLst>
          </p:nvPr>
        </p:nvGraphicFramePr>
        <p:xfrm>
          <a:off x="5964806" y="4978400"/>
          <a:ext cx="5715000" cy="142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572">
                  <a:extLst>
                    <a:ext uri="{9D8B030D-6E8A-4147-A177-3AD203B41FA5}">
                      <a16:colId xmlns:a16="http://schemas.microsoft.com/office/drawing/2014/main" val="708787763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782429682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4056814998"/>
                    </a:ext>
                  </a:extLst>
                </a:gridCol>
                <a:gridCol w="948266">
                  <a:extLst>
                    <a:ext uri="{9D8B030D-6E8A-4147-A177-3AD203B41FA5}">
                      <a16:colId xmlns:a16="http://schemas.microsoft.com/office/drawing/2014/main" val="1082990939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1877355054"/>
                    </a:ext>
                  </a:extLst>
                </a:gridCol>
                <a:gridCol w="932784">
                  <a:extLst>
                    <a:ext uri="{9D8B030D-6E8A-4147-A177-3AD203B41FA5}">
                      <a16:colId xmlns:a16="http://schemas.microsoft.com/office/drawing/2014/main" val="2216053173"/>
                    </a:ext>
                  </a:extLst>
                </a:gridCol>
              </a:tblGrid>
              <a:tr h="4441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시나리오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2020</a:t>
                      </a:r>
                      <a:endParaRPr lang="ko-KR" altLang="en-US" sz="1200" dirty="0"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2030</a:t>
                      </a:r>
                      <a:endParaRPr lang="ko-KR" altLang="en-US" sz="1200" dirty="0"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2040</a:t>
                      </a:r>
                      <a:endParaRPr lang="ko-KR" altLang="en-US" sz="1200" dirty="0"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2050</a:t>
                      </a:r>
                      <a:endParaRPr lang="ko-KR" altLang="en-US" sz="1200" dirty="0"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2060</a:t>
                      </a:r>
                      <a:endParaRPr lang="ko-KR" altLang="en-US" sz="1200" dirty="0"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101600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B9FFE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고위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B9FFE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2.3%</a:t>
                      </a:r>
                      <a:endParaRPr lang="ko-KR" altLang="en-US" sz="1100" dirty="0">
                        <a:solidFill>
                          <a:srgbClr val="B9FFE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B9FFE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1.7%</a:t>
                      </a:r>
                      <a:endParaRPr lang="ko-KR" altLang="en-US" sz="1100" dirty="0">
                        <a:solidFill>
                          <a:srgbClr val="B9FFE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B9FFE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1.3%</a:t>
                      </a:r>
                      <a:endParaRPr lang="ko-KR" altLang="en-US" sz="1100" dirty="0">
                        <a:solidFill>
                          <a:srgbClr val="B9FFE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B9FFE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1.3%</a:t>
                      </a:r>
                      <a:endParaRPr lang="ko-KR" altLang="en-US" sz="1100" dirty="0">
                        <a:solidFill>
                          <a:srgbClr val="B9FFE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B9FFE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1.2%</a:t>
                      </a:r>
                      <a:endParaRPr lang="ko-KR" altLang="en-US" sz="1100" dirty="0">
                        <a:solidFill>
                          <a:srgbClr val="B9FFE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61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중위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2.2%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1.5%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0.9%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0.8%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0.7%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296163"/>
                  </a:ext>
                </a:extLst>
              </a:tr>
              <a:tr h="326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FFC969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저위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C969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2.0%</a:t>
                      </a:r>
                      <a:endParaRPr lang="ko-KR" altLang="en-US" sz="1100" dirty="0">
                        <a:solidFill>
                          <a:srgbClr val="FFC969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C969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1.2%</a:t>
                      </a:r>
                      <a:endParaRPr lang="ko-KR" altLang="en-US" sz="1100" dirty="0">
                        <a:solidFill>
                          <a:srgbClr val="FFC969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C969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0.7%</a:t>
                      </a:r>
                      <a:endParaRPr lang="ko-KR" altLang="en-US" sz="1100" dirty="0">
                        <a:solidFill>
                          <a:srgbClr val="FFC969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C969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0.3%</a:t>
                      </a:r>
                      <a:endParaRPr lang="ko-KR" altLang="en-US" sz="1100" dirty="0">
                        <a:solidFill>
                          <a:srgbClr val="FFC969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C969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0.1%</a:t>
                      </a:r>
                      <a:endParaRPr lang="ko-KR" altLang="en-US" sz="1100" dirty="0">
                        <a:solidFill>
                          <a:srgbClr val="FFC969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30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16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84A52978-551B-43AA-B4F2-236A3CC262F6}"/>
              </a:ext>
            </a:extLst>
          </p:cNvPr>
          <p:cNvGrpSpPr/>
          <p:nvPr/>
        </p:nvGrpSpPr>
        <p:grpSpPr>
          <a:xfrm>
            <a:off x="4926028" y="1173724"/>
            <a:ext cx="6746875" cy="5248276"/>
            <a:chOff x="487938" y="1173724"/>
            <a:chExt cx="6746875" cy="5248276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029FD00-8552-42EF-9B97-93040474FC3D}"/>
                </a:ext>
              </a:extLst>
            </p:cNvPr>
            <p:cNvGrpSpPr/>
            <p:nvPr/>
          </p:nvGrpSpPr>
          <p:grpSpPr>
            <a:xfrm>
              <a:off x="493661" y="1173724"/>
              <a:ext cx="2439728" cy="369332"/>
              <a:chOff x="695656" y="1496193"/>
              <a:chExt cx="243972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0D212C-1BB8-497A-8C5F-74364BC69C09}"/>
                  </a:ext>
                </a:extLst>
              </p:cNvPr>
              <p:cNvSpPr txBox="1"/>
              <p:nvPr/>
            </p:nvSpPr>
            <p:spPr>
              <a:xfrm>
                <a:off x="940552" y="1496193"/>
                <a:ext cx="2194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800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초저출산의 원인 분석</a:t>
                </a:r>
                <a:endParaRPr lang="ko-KR" altLang="en-US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868049ED-EF30-4FD1-B758-7C7B4431E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56" y="1554461"/>
                <a:ext cx="244896" cy="252796"/>
              </a:xfrm>
              <a:prstGeom prst="rect">
                <a:avLst/>
              </a:prstGeom>
            </p:spPr>
          </p:pic>
        </p:grp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D565F16B-1ECB-4756-87BC-3F722216BE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2" t="6740" r="59" b="6813"/>
            <a:stretch/>
          </p:blipFill>
          <p:spPr bwMode="auto">
            <a:xfrm>
              <a:off x="487938" y="1705582"/>
              <a:ext cx="6746875" cy="4716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FDC9A1-0143-4C79-8EDA-6F3B248A7FEF}"/>
              </a:ext>
            </a:extLst>
          </p:cNvPr>
          <p:cNvSpPr txBox="1"/>
          <p:nvPr/>
        </p:nvSpPr>
        <p:spPr>
          <a:xfrm>
            <a:off x="561593" y="176132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현상파악 및 개선기회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4F77E-D281-4E05-9A22-36845093A62D}"/>
              </a:ext>
            </a:extLst>
          </p:cNvPr>
          <p:cNvSpPr txBox="1"/>
          <p:nvPr/>
        </p:nvSpPr>
        <p:spPr>
          <a:xfrm>
            <a:off x="421321" y="6140573"/>
            <a:ext cx="2927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Noto Sans KR Thin" panose="020B0200000000000000" pitchFamily="50" charset="-127"/>
                <a:ea typeface="Noto Sans KR Thin" panose="020B0200000000000000" pitchFamily="50" charset="-127"/>
              </a:rPr>
              <a:t>인구밀도가 높은 지역일수록 출산율이 낮다</a:t>
            </a:r>
            <a:r>
              <a:rPr lang="en-US" altLang="ko-KR" sz="1200" dirty="0">
                <a:solidFill>
                  <a:schemeClr val="bg1"/>
                </a:solidFill>
                <a:latin typeface="Noto Sans KR Thin" panose="020B0200000000000000" pitchFamily="50" charset="-127"/>
                <a:ea typeface="Noto Sans KR Thin" panose="020B0200000000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Noto Sans KR Thin" panose="020B0200000000000000" pitchFamily="50" charset="-127"/>
              <a:ea typeface="Noto Sans KR Thin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B451B7-B577-46C4-A444-081EC0705D1F}"/>
              </a:ext>
            </a:extLst>
          </p:cNvPr>
          <p:cNvGrpSpPr/>
          <p:nvPr/>
        </p:nvGrpSpPr>
        <p:grpSpPr>
          <a:xfrm>
            <a:off x="487938" y="1173724"/>
            <a:ext cx="4210888" cy="4935674"/>
            <a:chOff x="7462015" y="1173724"/>
            <a:chExt cx="4210888" cy="4935674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4054D31-D472-4E12-A451-11A1EEC9D3FC}"/>
                </a:ext>
              </a:extLst>
            </p:cNvPr>
            <p:cNvGrpSpPr/>
            <p:nvPr/>
          </p:nvGrpSpPr>
          <p:grpSpPr>
            <a:xfrm>
              <a:off x="7462015" y="1173724"/>
              <a:ext cx="2175233" cy="369332"/>
              <a:chOff x="695656" y="1496193"/>
              <a:chExt cx="2175233" cy="36933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B22243F-67F9-4CFD-9C1C-E87C8294B97A}"/>
                  </a:ext>
                </a:extLst>
              </p:cNvPr>
              <p:cNvSpPr txBox="1"/>
              <p:nvPr/>
            </p:nvSpPr>
            <p:spPr>
              <a:xfrm>
                <a:off x="940552" y="1496193"/>
                <a:ext cx="1930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/>
                    </a:solidFill>
                    <a:latin typeface="Noto Sans KR SemiBold" panose="020B0200000000000000" pitchFamily="50" charset="-127"/>
                    <a:ea typeface="Noto Sans KR SemiBold" panose="020B0200000000000000" pitchFamily="50" charset="-127"/>
                    <a:cs typeface="Segoe UI" panose="020B0502040204020203" pitchFamily="34" charset="0"/>
                  </a:rPr>
                  <a:t>시도별 합계출산율</a:t>
                </a:r>
              </a:p>
            </p:txBody>
          </p: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7CF59769-99D8-436E-8978-4D5703BCD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56" y="1554461"/>
                <a:ext cx="244896" cy="252796"/>
              </a:xfrm>
              <a:prstGeom prst="rect">
                <a:avLst/>
              </a:prstGeom>
            </p:spPr>
          </p:pic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96D393F1-7659-4524-AB23-23092C029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2897" y="1705582"/>
              <a:ext cx="4210006" cy="4403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384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C499E19A-03FD-4F50-9F56-BC3D1F458D82}"/>
              </a:ext>
            </a:extLst>
          </p:cNvPr>
          <p:cNvGrpSpPr/>
          <p:nvPr/>
        </p:nvGrpSpPr>
        <p:grpSpPr>
          <a:xfrm>
            <a:off x="493661" y="1173724"/>
            <a:ext cx="3127416" cy="369332"/>
            <a:chOff x="695656" y="1496193"/>
            <a:chExt cx="3127416" cy="3693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B4C3FF7-8BB7-49E9-8017-697531762017}"/>
                </a:ext>
              </a:extLst>
            </p:cNvPr>
            <p:cNvSpPr txBox="1"/>
            <p:nvPr/>
          </p:nvSpPr>
          <p:spPr>
            <a:xfrm>
              <a:off x="940552" y="1496193"/>
              <a:ext cx="2882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출산하지 않는 이유 설문조사</a:t>
              </a:r>
              <a:endParaRPr lang="ko-KR" altLang="en-US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Segoe UI" panose="020B0502040204020203" pitchFamily="34" charset="0"/>
              </a:endParaRP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42C7C60-1497-4A56-A161-4851196C5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56" y="1554461"/>
              <a:ext cx="244896" cy="25279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4054D31-D472-4E12-A451-11A1EEC9D3FC}"/>
              </a:ext>
            </a:extLst>
          </p:cNvPr>
          <p:cNvGrpSpPr/>
          <p:nvPr/>
        </p:nvGrpSpPr>
        <p:grpSpPr>
          <a:xfrm>
            <a:off x="5964808" y="1173724"/>
            <a:ext cx="3762206" cy="369332"/>
            <a:chOff x="695656" y="1496193"/>
            <a:chExt cx="3762206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22243F-67F9-4CFD-9C1C-E87C8294B97A}"/>
                </a:ext>
              </a:extLst>
            </p:cNvPr>
            <p:cNvSpPr txBox="1"/>
            <p:nvPr/>
          </p:nvSpPr>
          <p:spPr>
            <a:xfrm>
              <a:off x="940552" y="1496193"/>
              <a:ext cx="3517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경쟁압력 체감도별 평균 희망자녀수</a:t>
              </a:r>
            </a:p>
          </p:txBody>
        </p:sp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7CF59769-99D8-436E-8978-4D5703BC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56" y="1554461"/>
              <a:ext cx="244896" cy="252796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FDC9A1-0143-4C79-8EDA-6F3B248A7FEF}"/>
              </a:ext>
            </a:extLst>
          </p:cNvPr>
          <p:cNvSpPr txBox="1"/>
          <p:nvPr/>
        </p:nvSpPr>
        <p:spPr>
          <a:xfrm>
            <a:off x="561593" y="176132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현상파악 및 개선기회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25BB8-3A27-4DCC-88C4-911E72F4CF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r="3957"/>
          <a:stretch/>
        </p:blipFill>
        <p:spPr>
          <a:xfrm>
            <a:off x="493661" y="1705581"/>
            <a:ext cx="5243948" cy="40957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F5241D-6CD5-4DC5-8DD6-1602D5357A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08" y="1715106"/>
            <a:ext cx="57150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3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4FDC9A1-0143-4C79-8EDA-6F3B248A7FEF}"/>
              </a:ext>
            </a:extLst>
          </p:cNvPr>
          <p:cNvSpPr txBox="1"/>
          <p:nvPr/>
        </p:nvSpPr>
        <p:spPr>
          <a:xfrm>
            <a:off x="561593" y="176132"/>
            <a:ext cx="2879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현상파악 및 개선기회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1EDBB81-4433-44DF-BF48-98CA5B53C7D1}"/>
              </a:ext>
            </a:extLst>
          </p:cNvPr>
          <p:cNvSpPr/>
          <p:nvPr/>
        </p:nvSpPr>
        <p:spPr>
          <a:xfrm>
            <a:off x="493661" y="1715106"/>
            <a:ext cx="5063077" cy="3788508"/>
          </a:xfrm>
          <a:prstGeom prst="roundRect">
            <a:avLst>
              <a:gd name="adj" fmla="val 0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0" bIns="72000" rtlCol="0" anchor="ctr"/>
          <a:lstStyle/>
          <a:p>
            <a:pPr>
              <a:lnSpc>
                <a:spcPct val="150000"/>
              </a:lnSpc>
            </a:pPr>
            <a:r>
              <a:rPr lang="en-US" altLang="ko-KR" sz="2000" i="0" dirty="0">
                <a:solidFill>
                  <a:schemeClr val="tx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1. OECD </a:t>
            </a:r>
            <a:r>
              <a:rPr lang="ko-KR" altLang="en-US" sz="2000" i="0" dirty="0">
                <a:solidFill>
                  <a:schemeClr val="tx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회원국 수준으로 개선</a:t>
            </a:r>
            <a:endParaRPr lang="en-US" altLang="ko-KR" sz="2000" i="0" dirty="0">
              <a:solidFill>
                <a:schemeClr val="tx1"/>
              </a:solidFill>
              <a:effectLst/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 - </a:t>
            </a:r>
            <a:r>
              <a:rPr lang="ko-KR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육아휴직 미흡 등 불안한 양육환경</a:t>
            </a:r>
            <a:endParaRPr lang="en-US" altLang="ko-KR" sz="2000" b="0" i="0" dirty="0">
              <a:solidFill>
                <a:schemeClr val="bg2">
                  <a:lumMod val="25000"/>
                </a:schemeClr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 - </a:t>
            </a:r>
            <a:r>
              <a:rPr lang="ko-KR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수도권 인구 집중 등 출산 기피 요인</a:t>
            </a:r>
            <a:endParaRPr lang="en-US" altLang="ko-KR" sz="2000" b="0" i="0" dirty="0">
              <a:solidFill>
                <a:schemeClr val="bg2">
                  <a:lumMod val="25000"/>
                </a:schemeClr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0" i="0" dirty="0">
              <a:solidFill>
                <a:schemeClr val="bg2">
                  <a:lumMod val="25000"/>
                </a:schemeClr>
              </a:solidFill>
              <a:effectLst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2. 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집값을 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2015</a:t>
            </a:r>
            <a:r>
              <a:rPr lang="ko-KR" altLang="en-US" sz="2000" b="0" i="0" dirty="0">
                <a:solidFill>
                  <a:schemeClr val="tx1"/>
                </a:solidFill>
                <a:effectLst/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년도 가격으로 낮추기</a:t>
            </a:r>
            <a:endParaRPr lang="en-US" altLang="ko-KR" sz="2000" b="0" i="0" dirty="0">
              <a:solidFill>
                <a:schemeClr val="tx1"/>
              </a:solidFill>
              <a:effectLst/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0" i="0" dirty="0">
              <a:solidFill>
                <a:schemeClr val="tx1"/>
              </a:solidFill>
              <a:effectLst/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→</a:t>
            </a:r>
            <a:r>
              <a:rPr lang="en-US" altLang="ko-KR" sz="2000" dirty="0">
                <a:solidFill>
                  <a:schemeClr val="tx1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lang="ko-KR" altLang="en-US" sz="2000" b="0" i="0" dirty="0">
                <a:solidFill>
                  <a:schemeClr val="bg2">
                    <a:lumMod val="25000"/>
                  </a:schemeClr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출산율 </a:t>
            </a:r>
            <a:r>
              <a:rPr lang="en-US" altLang="ko-KR" sz="2000" b="0" i="0" u="sng" dirty="0">
                <a:solidFill>
                  <a:srgbClr val="05A39F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1.6</a:t>
            </a:r>
            <a:r>
              <a:rPr lang="ko-KR" altLang="en-US" sz="2000" b="0" i="0" u="sng" dirty="0">
                <a:solidFill>
                  <a:srgbClr val="05A39F"/>
                </a:solidFill>
                <a:effectLst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명까지 상승 가능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050" name="Picture 2" descr="저출산 대책별 합계출산율 제고 시나리오 분석. (자료=한국은행 제공)">
            <a:extLst>
              <a:ext uri="{FF2B5EF4-FFF2-40B4-BE49-F238E27FC236}">
                <a16:creationId xmlns:a16="http://schemas.microsoft.com/office/drawing/2014/main" id="{FC13F215-28D0-4698-8B4B-1833EEE4D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507" y="1715106"/>
            <a:ext cx="5769301" cy="378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9B6E573B-4947-4F22-AB00-4814DDE040B9}"/>
              </a:ext>
            </a:extLst>
          </p:cNvPr>
          <p:cNvGrpSpPr/>
          <p:nvPr/>
        </p:nvGrpSpPr>
        <p:grpSpPr>
          <a:xfrm>
            <a:off x="493661" y="1173724"/>
            <a:ext cx="4714389" cy="369332"/>
            <a:chOff x="695656" y="1496193"/>
            <a:chExt cx="4714389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EC32ED-51B5-4DF6-BEC7-31AB07EEE537}"/>
                </a:ext>
              </a:extLst>
            </p:cNvPr>
            <p:cNvSpPr txBox="1"/>
            <p:nvPr/>
          </p:nvSpPr>
          <p:spPr>
            <a:xfrm>
              <a:off x="940552" y="1496193"/>
              <a:ext cx="4469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Segoe UI" panose="020B0502040204020203" pitchFamily="34" charset="0"/>
                </a:rPr>
                <a:t>저출산 대책별 합계출산율 제고 시나리오 분석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DE4A045-DCAD-43E5-A4BA-C03D6677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656" y="1554461"/>
              <a:ext cx="244896" cy="252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97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4FDC9A1-0143-4C79-8EDA-6F3B248A7FEF}"/>
              </a:ext>
            </a:extLst>
          </p:cNvPr>
          <p:cNvSpPr txBox="1"/>
          <p:nvPr/>
        </p:nvSpPr>
        <p:spPr>
          <a:xfrm>
            <a:off x="561593" y="176132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Segoe UI" panose="020B0502040204020203" pitchFamily="34" charset="0"/>
              </a:rPr>
              <a:t>특성요인도</a:t>
            </a:r>
          </a:p>
        </p:txBody>
      </p:sp>
      <p:sp>
        <p:nvSpPr>
          <p:cNvPr id="3" name="Shape 191">
            <a:extLst>
              <a:ext uri="{FF2B5EF4-FFF2-40B4-BE49-F238E27FC236}">
                <a16:creationId xmlns:a16="http://schemas.microsoft.com/office/drawing/2014/main" id="{1A5EA5C9-2033-4EC0-BBC1-7298F7B511FE}"/>
              </a:ext>
            </a:extLst>
          </p:cNvPr>
          <p:cNvSpPr/>
          <p:nvPr/>
        </p:nvSpPr>
        <p:spPr>
          <a:xfrm>
            <a:off x="6812019" y="2085117"/>
            <a:ext cx="1527088" cy="15161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4" name="Shape 192">
            <a:extLst>
              <a:ext uri="{FF2B5EF4-FFF2-40B4-BE49-F238E27FC236}">
                <a16:creationId xmlns:a16="http://schemas.microsoft.com/office/drawing/2014/main" id="{32698AE0-D37A-4C2D-9EB5-C1A8EACE7EC9}"/>
              </a:ext>
            </a:extLst>
          </p:cNvPr>
          <p:cNvSpPr/>
          <p:nvPr/>
        </p:nvSpPr>
        <p:spPr>
          <a:xfrm>
            <a:off x="5037649" y="2815494"/>
            <a:ext cx="1527088" cy="15161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5" name="Shape 193">
            <a:extLst>
              <a:ext uri="{FF2B5EF4-FFF2-40B4-BE49-F238E27FC236}">
                <a16:creationId xmlns:a16="http://schemas.microsoft.com/office/drawing/2014/main" id="{0BA0BBE9-36E7-43B3-AF7B-2EF4295DEF1F}"/>
              </a:ext>
            </a:extLst>
          </p:cNvPr>
          <p:cNvSpPr/>
          <p:nvPr/>
        </p:nvSpPr>
        <p:spPr>
          <a:xfrm>
            <a:off x="5263404" y="4714474"/>
            <a:ext cx="1527088" cy="15161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6" name="Shape 194">
            <a:extLst>
              <a:ext uri="{FF2B5EF4-FFF2-40B4-BE49-F238E27FC236}">
                <a16:creationId xmlns:a16="http://schemas.microsoft.com/office/drawing/2014/main" id="{1BAD0962-71A1-45AF-81DE-86975944DBC8}"/>
              </a:ext>
            </a:extLst>
          </p:cNvPr>
          <p:cNvSpPr/>
          <p:nvPr/>
        </p:nvSpPr>
        <p:spPr>
          <a:xfrm>
            <a:off x="3311293" y="1899203"/>
            <a:ext cx="1527088" cy="151612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7" name="Shape 195">
            <a:extLst>
              <a:ext uri="{FF2B5EF4-FFF2-40B4-BE49-F238E27FC236}">
                <a16:creationId xmlns:a16="http://schemas.microsoft.com/office/drawing/2014/main" id="{E247FA7F-921C-4084-BCE2-76FFC6A2EE7C}"/>
              </a:ext>
            </a:extLst>
          </p:cNvPr>
          <p:cNvSpPr/>
          <p:nvPr/>
        </p:nvSpPr>
        <p:spPr>
          <a:xfrm>
            <a:off x="3599262" y="2579854"/>
            <a:ext cx="1309255" cy="922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10" name="Shape 198">
            <a:extLst>
              <a:ext uri="{FF2B5EF4-FFF2-40B4-BE49-F238E27FC236}">
                <a16:creationId xmlns:a16="http://schemas.microsoft.com/office/drawing/2014/main" id="{300DC500-247C-48EA-82D2-674BFDC15318}"/>
              </a:ext>
            </a:extLst>
          </p:cNvPr>
          <p:cNvSpPr/>
          <p:nvPr/>
        </p:nvSpPr>
        <p:spPr>
          <a:xfrm>
            <a:off x="5232740" y="4663243"/>
            <a:ext cx="1088020" cy="9859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11" name="Shape 199">
            <a:extLst>
              <a:ext uri="{FF2B5EF4-FFF2-40B4-BE49-F238E27FC236}">
                <a16:creationId xmlns:a16="http://schemas.microsoft.com/office/drawing/2014/main" id="{C2FFCA02-F358-4029-B0E2-FA5E92E1642E}"/>
              </a:ext>
            </a:extLst>
          </p:cNvPr>
          <p:cNvSpPr/>
          <p:nvPr/>
        </p:nvSpPr>
        <p:spPr>
          <a:xfrm>
            <a:off x="5306418" y="4766707"/>
            <a:ext cx="1532759" cy="15112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12" name="Shape 200">
            <a:extLst>
              <a:ext uri="{FF2B5EF4-FFF2-40B4-BE49-F238E27FC236}">
                <a16:creationId xmlns:a16="http://schemas.microsoft.com/office/drawing/2014/main" id="{0D8B8F9C-3F67-40E4-A893-85AD1CCE2F0F}"/>
              </a:ext>
            </a:extLst>
          </p:cNvPr>
          <p:cNvSpPr/>
          <p:nvPr/>
        </p:nvSpPr>
        <p:spPr>
          <a:xfrm>
            <a:off x="5239012" y="4677351"/>
            <a:ext cx="1661341" cy="16613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13" name="Shape 201">
            <a:extLst>
              <a:ext uri="{FF2B5EF4-FFF2-40B4-BE49-F238E27FC236}">
                <a16:creationId xmlns:a16="http://schemas.microsoft.com/office/drawing/2014/main" id="{11CCCC44-8B9A-4CE8-BE75-EC12264FC35A}"/>
              </a:ext>
            </a:extLst>
          </p:cNvPr>
          <p:cNvSpPr/>
          <p:nvPr/>
        </p:nvSpPr>
        <p:spPr>
          <a:xfrm>
            <a:off x="6951947" y="2068805"/>
            <a:ext cx="1404934" cy="1553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14" name="Shape 202">
            <a:extLst>
              <a:ext uri="{FF2B5EF4-FFF2-40B4-BE49-F238E27FC236}">
                <a16:creationId xmlns:a16="http://schemas.microsoft.com/office/drawing/2014/main" id="{1484E40E-FD0E-409D-B45E-E22D2B595C21}"/>
              </a:ext>
            </a:extLst>
          </p:cNvPr>
          <p:cNvSpPr/>
          <p:nvPr/>
        </p:nvSpPr>
        <p:spPr>
          <a:xfrm>
            <a:off x="6751781" y="2018290"/>
            <a:ext cx="1655667" cy="165680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15" name="Shape 203">
            <a:extLst>
              <a:ext uri="{FF2B5EF4-FFF2-40B4-BE49-F238E27FC236}">
                <a16:creationId xmlns:a16="http://schemas.microsoft.com/office/drawing/2014/main" id="{C10F8302-724A-4D45-9784-12FDB7DC46F3}"/>
              </a:ext>
            </a:extLst>
          </p:cNvPr>
          <p:cNvSpPr/>
          <p:nvPr/>
        </p:nvSpPr>
        <p:spPr>
          <a:xfrm>
            <a:off x="6703184" y="2262672"/>
            <a:ext cx="1077432" cy="143254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16" name="Shape 204">
            <a:extLst>
              <a:ext uri="{FF2B5EF4-FFF2-40B4-BE49-F238E27FC236}">
                <a16:creationId xmlns:a16="http://schemas.microsoft.com/office/drawing/2014/main" id="{E1889353-2325-43FD-99DD-6437AADDB86D}"/>
              </a:ext>
            </a:extLst>
          </p:cNvPr>
          <p:cNvSpPr/>
          <p:nvPr/>
        </p:nvSpPr>
        <p:spPr>
          <a:xfrm>
            <a:off x="6533880" y="3217883"/>
            <a:ext cx="310484" cy="13047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17" name="Shape 205">
            <a:extLst>
              <a:ext uri="{FF2B5EF4-FFF2-40B4-BE49-F238E27FC236}">
                <a16:creationId xmlns:a16="http://schemas.microsoft.com/office/drawing/2014/main" id="{EB7C75C1-075A-4678-B41E-C85438F51122}"/>
              </a:ext>
            </a:extLst>
          </p:cNvPr>
          <p:cNvSpPr/>
          <p:nvPr/>
        </p:nvSpPr>
        <p:spPr>
          <a:xfrm>
            <a:off x="6515068" y="3042308"/>
            <a:ext cx="329015" cy="2647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18" name="Shape 206">
            <a:extLst>
              <a:ext uri="{FF2B5EF4-FFF2-40B4-BE49-F238E27FC236}">
                <a16:creationId xmlns:a16="http://schemas.microsoft.com/office/drawing/2014/main" id="{BB4135F2-4969-4E51-ACB6-8563718BA66B}"/>
              </a:ext>
            </a:extLst>
          </p:cNvPr>
          <p:cNvSpPr/>
          <p:nvPr/>
        </p:nvSpPr>
        <p:spPr>
          <a:xfrm>
            <a:off x="5790819" y="4403016"/>
            <a:ext cx="67693" cy="30216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20" name="Shape 207">
            <a:extLst>
              <a:ext uri="{FF2B5EF4-FFF2-40B4-BE49-F238E27FC236}">
                <a16:creationId xmlns:a16="http://schemas.microsoft.com/office/drawing/2014/main" id="{5E748064-3334-4A37-B5CA-40D277CB585E}"/>
              </a:ext>
            </a:extLst>
          </p:cNvPr>
          <p:cNvSpPr/>
          <p:nvPr/>
        </p:nvSpPr>
        <p:spPr>
          <a:xfrm>
            <a:off x="5823740" y="4382635"/>
            <a:ext cx="221234" cy="32296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21" name="Shape 208">
            <a:extLst>
              <a:ext uri="{FF2B5EF4-FFF2-40B4-BE49-F238E27FC236}">
                <a16:creationId xmlns:a16="http://schemas.microsoft.com/office/drawing/2014/main" id="{1760E094-BD64-4285-91A5-29C2A8902DA2}"/>
              </a:ext>
            </a:extLst>
          </p:cNvPr>
          <p:cNvSpPr/>
          <p:nvPr/>
        </p:nvSpPr>
        <p:spPr>
          <a:xfrm>
            <a:off x="4726394" y="3153608"/>
            <a:ext cx="297626" cy="20232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22" name="Shape 209">
            <a:extLst>
              <a:ext uri="{FF2B5EF4-FFF2-40B4-BE49-F238E27FC236}">
                <a16:creationId xmlns:a16="http://schemas.microsoft.com/office/drawing/2014/main" id="{AD80CFCC-3951-47FA-8D5F-1C732D285CC0}"/>
              </a:ext>
            </a:extLst>
          </p:cNvPr>
          <p:cNvSpPr/>
          <p:nvPr/>
        </p:nvSpPr>
        <p:spPr>
          <a:xfrm>
            <a:off x="4726394" y="2990575"/>
            <a:ext cx="377800" cy="324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23" name="Shape 210">
            <a:extLst>
              <a:ext uri="{FF2B5EF4-FFF2-40B4-BE49-F238E27FC236}">
                <a16:creationId xmlns:a16="http://schemas.microsoft.com/office/drawing/2014/main" id="{32D58554-F464-4F0B-9784-7A84D1E646F5}"/>
              </a:ext>
            </a:extLst>
          </p:cNvPr>
          <p:cNvSpPr/>
          <p:nvPr/>
        </p:nvSpPr>
        <p:spPr>
          <a:xfrm>
            <a:off x="5043854" y="2805472"/>
            <a:ext cx="1537675" cy="15361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24" name="Shape 211">
            <a:extLst>
              <a:ext uri="{FF2B5EF4-FFF2-40B4-BE49-F238E27FC236}">
                <a16:creationId xmlns:a16="http://schemas.microsoft.com/office/drawing/2014/main" id="{0E697861-CC37-488D-B78A-EC459A62A66A}"/>
              </a:ext>
            </a:extLst>
          </p:cNvPr>
          <p:cNvSpPr/>
          <p:nvPr/>
        </p:nvSpPr>
        <p:spPr>
          <a:xfrm>
            <a:off x="4983485" y="2747591"/>
            <a:ext cx="1660207" cy="165869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sp>
        <p:nvSpPr>
          <p:cNvPr id="25" name="Shape 212">
            <a:extLst>
              <a:ext uri="{FF2B5EF4-FFF2-40B4-BE49-F238E27FC236}">
                <a16:creationId xmlns:a16="http://schemas.microsoft.com/office/drawing/2014/main" id="{14639F18-DF11-46AF-A4C4-EF76C87A8B05}"/>
              </a:ext>
            </a:extLst>
          </p:cNvPr>
          <p:cNvSpPr/>
          <p:nvPr/>
        </p:nvSpPr>
        <p:spPr>
          <a:xfrm>
            <a:off x="4983485" y="3627035"/>
            <a:ext cx="716271" cy="7729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solidFill>
              <a:schemeClr val="bg1"/>
            </a:solidFill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Calibri"/>
              <a:sym typeface="Calibri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933A86C-60BF-47B1-804D-91D9552B25BC}"/>
              </a:ext>
            </a:extLst>
          </p:cNvPr>
          <p:cNvGrpSpPr/>
          <p:nvPr/>
        </p:nvGrpSpPr>
        <p:grpSpPr>
          <a:xfrm>
            <a:off x="3241841" y="1808577"/>
            <a:ext cx="1663231" cy="1658694"/>
            <a:chOff x="3241841" y="1808577"/>
            <a:chExt cx="1663231" cy="1658694"/>
          </a:xfrm>
        </p:grpSpPr>
        <p:sp>
          <p:nvSpPr>
            <p:cNvPr id="8" name="Shape 196">
              <a:extLst>
                <a:ext uri="{FF2B5EF4-FFF2-40B4-BE49-F238E27FC236}">
                  <a16:creationId xmlns:a16="http://schemas.microsoft.com/office/drawing/2014/main" id="{42129775-A2BE-4476-9B74-3C6669D549A8}"/>
                </a:ext>
              </a:extLst>
            </p:cNvPr>
            <p:cNvSpPr/>
            <p:nvPr/>
          </p:nvSpPr>
          <p:spPr>
            <a:xfrm>
              <a:off x="3302978" y="1869715"/>
              <a:ext cx="1542593" cy="14283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902" y="0"/>
                  </a:moveTo>
                  <a:lnTo>
                    <a:pt x="65487" y="131"/>
                  </a:lnTo>
                  <a:lnTo>
                    <a:pt x="70365" y="922"/>
                  </a:lnTo>
                  <a:lnTo>
                    <a:pt x="75121" y="2107"/>
                  </a:lnTo>
                  <a:lnTo>
                    <a:pt x="79878" y="3688"/>
                  </a:lnTo>
                  <a:lnTo>
                    <a:pt x="84634" y="5664"/>
                  </a:lnTo>
                  <a:lnTo>
                    <a:pt x="89146" y="8035"/>
                  </a:lnTo>
                  <a:lnTo>
                    <a:pt x="93536" y="11064"/>
                  </a:lnTo>
                  <a:lnTo>
                    <a:pt x="97682" y="14357"/>
                  </a:lnTo>
                  <a:lnTo>
                    <a:pt x="101585" y="18046"/>
                  </a:lnTo>
                  <a:lnTo>
                    <a:pt x="105365" y="22392"/>
                  </a:lnTo>
                  <a:lnTo>
                    <a:pt x="108658" y="26871"/>
                  </a:lnTo>
                  <a:lnTo>
                    <a:pt x="111585" y="31613"/>
                  </a:lnTo>
                  <a:lnTo>
                    <a:pt x="113902" y="36619"/>
                  </a:lnTo>
                  <a:lnTo>
                    <a:pt x="115853" y="41624"/>
                  </a:lnTo>
                  <a:lnTo>
                    <a:pt x="117560" y="46893"/>
                  </a:lnTo>
                  <a:lnTo>
                    <a:pt x="118780" y="52294"/>
                  </a:lnTo>
                  <a:lnTo>
                    <a:pt x="119390" y="57694"/>
                  </a:lnTo>
                  <a:lnTo>
                    <a:pt x="120000" y="63622"/>
                  </a:lnTo>
                  <a:lnTo>
                    <a:pt x="119268" y="58485"/>
                  </a:lnTo>
                  <a:lnTo>
                    <a:pt x="118170" y="53216"/>
                  </a:lnTo>
                  <a:lnTo>
                    <a:pt x="116707" y="48210"/>
                  </a:lnTo>
                  <a:lnTo>
                    <a:pt x="114634" y="43205"/>
                  </a:lnTo>
                  <a:lnTo>
                    <a:pt x="112317" y="38594"/>
                  </a:lnTo>
                  <a:lnTo>
                    <a:pt x="109634" y="33984"/>
                  </a:lnTo>
                  <a:lnTo>
                    <a:pt x="106463" y="29769"/>
                  </a:lnTo>
                  <a:lnTo>
                    <a:pt x="102926" y="25554"/>
                  </a:lnTo>
                  <a:lnTo>
                    <a:pt x="99146" y="22129"/>
                  </a:lnTo>
                  <a:lnTo>
                    <a:pt x="95243" y="18836"/>
                  </a:lnTo>
                  <a:lnTo>
                    <a:pt x="90975" y="16070"/>
                  </a:lnTo>
                  <a:lnTo>
                    <a:pt x="86585" y="13699"/>
                  </a:lnTo>
                  <a:lnTo>
                    <a:pt x="82073" y="11723"/>
                  </a:lnTo>
                  <a:lnTo>
                    <a:pt x="77560" y="10142"/>
                  </a:lnTo>
                  <a:lnTo>
                    <a:pt x="72804" y="9088"/>
                  </a:lnTo>
                  <a:lnTo>
                    <a:pt x="68170" y="8430"/>
                  </a:lnTo>
                  <a:lnTo>
                    <a:pt x="61951" y="8035"/>
                  </a:lnTo>
                  <a:lnTo>
                    <a:pt x="55609" y="8693"/>
                  </a:lnTo>
                  <a:lnTo>
                    <a:pt x="49390" y="9879"/>
                  </a:lnTo>
                  <a:lnTo>
                    <a:pt x="43414" y="11723"/>
                  </a:lnTo>
                  <a:lnTo>
                    <a:pt x="37560" y="14357"/>
                  </a:lnTo>
                  <a:lnTo>
                    <a:pt x="31829" y="17782"/>
                  </a:lnTo>
                  <a:lnTo>
                    <a:pt x="28292" y="20548"/>
                  </a:lnTo>
                  <a:lnTo>
                    <a:pt x="24878" y="23578"/>
                  </a:lnTo>
                  <a:lnTo>
                    <a:pt x="21585" y="26871"/>
                  </a:lnTo>
                  <a:lnTo>
                    <a:pt x="17804" y="31613"/>
                  </a:lnTo>
                  <a:lnTo>
                    <a:pt x="14390" y="36750"/>
                  </a:lnTo>
                  <a:lnTo>
                    <a:pt x="11585" y="42151"/>
                  </a:lnTo>
                  <a:lnTo>
                    <a:pt x="9268" y="47683"/>
                  </a:lnTo>
                  <a:lnTo>
                    <a:pt x="7560" y="53216"/>
                  </a:lnTo>
                  <a:lnTo>
                    <a:pt x="6341" y="59143"/>
                  </a:lnTo>
                  <a:lnTo>
                    <a:pt x="5609" y="65071"/>
                  </a:lnTo>
                  <a:lnTo>
                    <a:pt x="5365" y="71130"/>
                  </a:lnTo>
                  <a:lnTo>
                    <a:pt x="5731" y="76926"/>
                  </a:lnTo>
                  <a:lnTo>
                    <a:pt x="6585" y="82854"/>
                  </a:lnTo>
                  <a:lnTo>
                    <a:pt x="8048" y="88781"/>
                  </a:lnTo>
                  <a:lnTo>
                    <a:pt x="10000" y="94313"/>
                  </a:lnTo>
                  <a:lnTo>
                    <a:pt x="12439" y="99846"/>
                  </a:lnTo>
                  <a:lnTo>
                    <a:pt x="15365" y="105115"/>
                  </a:lnTo>
                  <a:lnTo>
                    <a:pt x="18902" y="110120"/>
                  </a:lnTo>
                  <a:lnTo>
                    <a:pt x="22804" y="114731"/>
                  </a:lnTo>
                  <a:lnTo>
                    <a:pt x="24146" y="116048"/>
                  </a:lnTo>
                  <a:lnTo>
                    <a:pt x="25731" y="117497"/>
                  </a:lnTo>
                  <a:lnTo>
                    <a:pt x="27073" y="118682"/>
                  </a:lnTo>
                  <a:lnTo>
                    <a:pt x="28536" y="119999"/>
                  </a:lnTo>
                  <a:lnTo>
                    <a:pt x="24146" y="116311"/>
                  </a:lnTo>
                  <a:lnTo>
                    <a:pt x="22560" y="115126"/>
                  </a:lnTo>
                  <a:lnTo>
                    <a:pt x="21097" y="113809"/>
                  </a:lnTo>
                  <a:lnTo>
                    <a:pt x="19634" y="112360"/>
                  </a:lnTo>
                  <a:lnTo>
                    <a:pt x="18170" y="111042"/>
                  </a:lnTo>
                  <a:lnTo>
                    <a:pt x="14146" y="106169"/>
                  </a:lnTo>
                  <a:lnTo>
                    <a:pt x="10365" y="101031"/>
                  </a:lnTo>
                  <a:lnTo>
                    <a:pt x="7317" y="95367"/>
                  </a:lnTo>
                  <a:lnTo>
                    <a:pt x="4878" y="89835"/>
                  </a:lnTo>
                  <a:lnTo>
                    <a:pt x="2804" y="83907"/>
                  </a:lnTo>
                  <a:lnTo>
                    <a:pt x="1341" y="77848"/>
                  </a:lnTo>
                  <a:lnTo>
                    <a:pt x="487" y="71657"/>
                  </a:lnTo>
                  <a:lnTo>
                    <a:pt x="0" y="65466"/>
                  </a:lnTo>
                  <a:lnTo>
                    <a:pt x="243" y="59275"/>
                  </a:lnTo>
                  <a:lnTo>
                    <a:pt x="975" y="53084"/>
                  </a:lnTo>
                  <a:lnTo>
                    <a:pt x="2195" y="46893"/>
                  </a:lnTo>
                  <a:lnTo>
                    <a:pt x="4146" y="41097"/>
                  </a:lnTo>
                  <a:lnTo>
                    <a:pt x="6463" y="35301"/>
                  </a:lnTo>
                  <a:lnTo>
                    <a:pt x="9512" y="29769"/>
                  </a:lnTo>
                  <a:lnTo>
                    <a:pt x="12926" y="24368"/>
                  </a:lnTo>
                  <a:lnTo>
                    <a:pt x="16951" y="19363"/>
                  </a:lnTo>
                  <a:lnTo>
                    <a:pt x="20365" y="16070"/>
                  </a:lnTo>
                  <a:lnTo>
                    <a:pt x="23902" y="12908"/>
                  </a:lnTo>
                  <a:lnTo>
                    <a:pt x="27560" y="10142"/>
                  </a:lnTo>
                  <a:lnTo>
                    <a:pt x="33414" y="6454"/>
                  </a:lnTo>
                  <a:lnTo>
                    <a:pt x="39634" y="3688"/>
                  </a:lnTo>
                  <a:lnTo>
                    <a:pt x="45853" y="1712"/>
                  </a:lnTo>
                  <a:lnTo>
                    <a:pt x="52439" y="395"/>
                  </a:lnTo>
                  <a:lnTo>
                    <a:pt x="58902" y="0"/>
                  </a:lnTo>
                  <a:close/>
                </a:path>
              </a:pathLst>
            </a:custGeom>
            <a:solidFill>
              <a:srgbClr val="5B8D08"/>
            </a:solidFill>
            <a:ln>
              <a:solidFill>
                <a:schemeClr val="bg1"/>
              </a:solidFill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500" b="0" i="0" u="none" strike="noStrike" cap="none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9" name="Shape 197">
              <a:extLst>
                <a:ext uri="{FF2B5EF4-FFF2-40B4-BE49-F238E27FC236}">
                  <a16:creationId xmlns:a16="http://schemas.microsoft.com/office/drawing/2014/main" id="{4E3D420B-F958-4BCD-85D4-9679AA9C3E7D}"/>
                </a:ext>
              </a:extLst>
            </p:cNvPr>
            <p:cNvSpPr/>
            <p:nvPr/>
          </p:nvSpPr>
          <p:spPr>
            <a:xfrm>
              <a:off x="3241841" y="1808577"/>
              <a:ext cx="1663231" cy="16586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038" y="4423"/>
                  </a:moveTo>
                  <a:lnTo>
                    <a:pt x="53044" y="4763"/>
                  </a:lnTo>
                  <a:lnTo>
                    <a:pt x="46936" y="5897"/>
                  </a:lnTo>
                  <a:lnTo>
                    <a:pt x="41168" y="7599"/>
                  </a:lnTo>
                  <a:lnTo>
                    <a:pt x="35400" y="9981"/>
                  </a:lnTo>
                  <a:lnTo>
                    <a:pt x="29971" y="13156"/>
                  </a:lnTo>
                  <a:lnTo>
                    <a:pt x="26578" y="15538"/>
                  </a:lnTo>
                  <a:lnTo>
                    <a:pt x="23298" y="18260"/>
                  </a:lnTo>
                  <a:lnTo>
                    <a:pt x="20131" y="21096"/>
                  </a:lnTo>
                  <a:lnTo>
                    <a:pt x="16399" y="25406"/>
                  </a:lnTo>
                  <a:lnTo>
                    <a:pt x="13232" y="30056"/>
                  </a:lnTo>
                  <a:lnTo>
                    <a:pt x="10405" y="34820"/>
                  </a:lnTo>
                  <a:lnTo>
                    <a:pt x="8256" y="39810"/>
                  </a:lnTo>
                  <a:lnTo>
                    <a:pt x="6446" y="44801"/>
                  </a:lnTo>
                  <a:lnTo>
                    <a:pt x="5315" y="50132"/>
                  </a:lnTo>
                  <a:lnTo>
                    <a:pt x="4637" y="55463"/>
                  </a:lnTo>
                  <a:lnTo>
                    <a:pt x="4410" y="60793"/>
                  </a:lnTo>
                  <a:lnTo>
                    <a:pt x="4863" y="66124"/>
                  </a:lnTo>
                  <a:lnTo>
                    <a:pt x="5655" y="71455"/>
                  </a:lnTo>
                  <a:lnTo>
                    <a:pt x="7012" y="76672"/>
                  </a:lnTo>
                  <a:lnTo>
                    <a:pt x="8934" y="81776"/>
                  </a:lnTo>
                  <a:lnTo>
                    <a:pt x="11196" y="86540"/>
                  </a:lnTo>
                  <a:lnTo>
                    <a:pt x="14024" y="91417"/>
                  </a:lnTo>
                  <a:lnTo>
                    <a:pt x="17530" y="95841"/>
                  </a:lnTo>
                  <a:lnTo>
                    <a:pt x="21262" y="100037"/>
                  </a:lnTo>
                  <a:lnTo>
                    <a:pt x="24995" y="103213"/>
                  </a:lnTo>
                  <a:lnTo>
                    <a:pt x="28840" y="106049"/>
                  </a:lnTo>
                  <a:lnTo>
                    <a:pt x="32912" y="108657"/>
                  </a:lnTo>
                  <a:lnTo>
                    <a:pt x="37097" y="110586"/>
                  </a:lnTo>
                  <a:lnTo>
                    <a:pt x="41394" y="112400"/>
                  </a:lnTo>
                  <a:lnTo>
                    <a:pt x="45805" y="113761"/>
                  </a:lnTo>
                  <a:lnTo>
                    <a:pt x="50329" y="114782"/>
                  </a:lnTo>
                  <a:lnTo>
                    <a:pt x="54853" y="115463"/>
                  </a:lnTo>
                  <a:lnTo>
                    <a:pt x="60961" y="115576"/>
                  </a:lnTo>
                  <a:lnTo>
                    <a:pt x="67068" y="115236"/>
                  </a:lnTo>
                  <a:lnTo>
                    <a:pt x="73063" y="114102"/>
                  </a:lnTo>
                  <a:lnTo>
                    <a:pt x="78944" y="112287"/>
                  </a:lnTo>
                  <a:lnTo>
                    <a:pt x="84599" y="109905"/>
                  </a:lnTo>
                  <a:lnTo>
                    <a:pt x="90028" y="106843"/>
                  </a:lnTo>
                  <a:lnTo>
                    <a:pt x="93421" y="104461"/>
                  </a:lnTo>
                  <a:lnTo>
                    <a:pt x="96701" y="101739"/>
                  </a:lnTo>
                  <a:lnTo>
                    <a:pt x="99868" y="98676"/>
                  </a:lnTo>
                  <a:lnTo>
                    <a:pt x="100659" y="97882"/>
                  </a:lnTo>
                  <a:lnTo>
                    <a:pt x="101564" y="96975"/>
                  </a:lnTo>
                  <a:lnTo>
                    <a:pt x="102243" y="96068"/>
                  </a:lnTo>
                  <a:lnTo>
                    <a:pt x="103034" y="95160"/>
                  </a:lnTo>
                  <a:lnTo>
                    <a:pt x="105183" y="92438"/>
                  </a:lnTo>
                  <a:lnTo>
                    <a:pt x="107106" y="89489"/>
                  </a:lnTo>
                  <a:lnTo>
                    <a:pt x="108916" y="86427"/>
                  </a:lnTo>
                  <a:lnTo>
                    <a:pt x="110386" y="83364"/>
                  </a:lnTo>
                  <a:lnTo>
                    <a:pt x="112535" y="78147"/>
                  </a:lnTo>
                  <a:lnTo>
                    <a:pt x="114005" y="72703"/>
                  </a:lnTo>
                  <a:lnTo>
                    <a:pt x="115023" y="67145"/>
                  </a:lnTo>
                  <a:lnTo>
                    <a:pt x="115475" y="61474"/>
                  </a:lnTo>
                  <a:lnTo>
                    <a:pt x="115362" y="55916"/>
                  </a:lnTo>
                  <a:lnTo>
                    <a:pt x="114684" y="50245"/>
                  </a:lnTo>
                  <a:lnTo>
                    <a:pt x="113440" y="44688"/>
                  </a:lnTo>
                  <a:lnTo>
                    <a:pt x="111517" y="39357"/>
                  </a:lnTo>
                  <a:lnTo>
                    <a:pt x="109255" y="34253"/>
                  </a:lnTo>
                  <a:lnTo>
                    <a:pt x="106201" y="29149"/>
                  </a:lnTo>
                  <a:lnTo>
                    <a:pt x="102808" y="24385"/>
                  </a:lnTo>
                  <a:lnTo>
                    <a:pt x="98623" y="19962"/>
                  </a:lnTo>
                  <a:lnTo>
                    <a:pt x="95004" y="16786"/>
                  </a:lnTo>
                  <a:lnTo>
                    <a:pt x="91159" y="13950"/>
                  </a:lnTo>
                  <a:lnTo>
                    <a:pt x="87087" y="11342"/>
                  </a:lnTo>
                  <a:lnTo>
                    <a:pt x="82902" y="9300"/>
                  </a:lnTo>
                  <a:lnTo>
                    <a:pt x="78491" y="7599"/>
                  </a:lnTo>
                  <a:lnTo>
                    <a:pt x="74081" y="6238"/>
                  </a:lnTo>
                  <a:lnTo>
                    <a:pt x="69670" y="5217"/>
                  </a:lnTo>
                  <a:lnTo>
                    <a:pt x="65146" y="4536"/>
                  </a:lnTo>
                  <a:lnTo>
                    <a:pt x="59038" y="4423"/>
                  </a:lnTo>
                  <a:close/>
                  <a:moveTo>
                    <a:pt x="58925" y="0"/>
                  </a:moveTo>
                  <a:lnTo>
                    <a:pt x="65485" y="226"/>
                  </a:lnTo>
                  <a:lnTo>
                    <a:pt x="70461" y="907"/>
                  </a:lnTo>
                  <a:lnTo>
                    <a:pt x="75212" y="1928"/>
                  </a:lnTo>
                  <a:lnTo>
                    <a:pt x="80075" y="3402"/>
                  </a:lnTo>
                  <a:lnTo>
                    <a:pt x="84712" y="5330"/>
                  </a:lnTo>
                  <a:lnTo>
                    <a:pt x="89236" y="7599"/>
                  </a:lnTo>
                  <a:lnTo>
                    <a:pt x="93647" y="10207"/>
                  </a:lnTo>
                  <a:lnTo>
                    <a:pt x="97832" y="13383"/>
                  </a:lnTo>
                  <a:lnTo>
                    <a:pt x="101790" y="17013"/>
                  </a:lnTo>
                  <a:lnTo>
                    <a:pt x="106201" y="21663"/>
                  </a:lnTo>
                  <a:lnTo>
                    <a:pt x="110047" y="26767"/>
                  </a:lnTo>
                  <a:lnTo>
                    <a:pt x="113213" y="32211"/>
                  </a:lnTo>
                  <a:lnTo>
                    <a:pt x="115702" y="37882"/>
                  </a:lnTo>
                  <a:lnTo>
                    <a:pt x="117737" y="43667"/>
                  </a:lnTo>
                  <a:lnTo>
                    <a:pt x="119095" y="49678"/>
                  </a:lnTo>
                  <a:lnTo>
                    <a:pt x="119886" y="55803"/>
                  </a:lnTo>
                  <a:lnTo>
                    <a:pt x="120000" y="61814"/>
                  </a:lnTo>
                  <a:lnTo>
                    <a:pt x="119434" y="67939"/>
                  </a:lnTo>
                  <a:lnTo>
                    <a:pt x="118303" y="73837"/>
                  </a:lnTo>
                  <a:lnTo>
                    <a:pt x="116606" y="79848"/>
                  </a:lnTo>
                  <a:lnTo>
                    <a:pt x="114344" y="85519"/>
                  </a:lnTo>
                  <a:lnTo>
                    <a:pt x="112761" y="88582"/>
                  </a:lnTo>
                  <a:lnTo>
                    <a:pt x="111065" y="91644"/>
                  </a:lnTo>
                  <a:lnTo>
                    <a:pt x="109142" y="94593"/>
                  </a:lnTo>
                  <a:lnTo>
                    <a:pt x="107106" y="97315"/>
                  </a:lnTo>
                  <a:lnTo>
                    <a:pt x="106088" y="98449"/>
                  </a:lnTo>
                  <a:lnTo>
                    <a:pt x="105070" y="99584"/>
                  </a:lnTo>
                  <a:lnTo>
                    <a:pt x="104052" y="100718"/>
                  </a:lnTo>
                  <a:lnTo>
                    <a:pt x="103034" y="101852"/>
                  </a:lnTo>
                  <a:lnTo>
                    <a:pt x="99641" y="105028"/>
                  </a:lnTo>
                  <a:lnTo>
                    <a:pt x="96135" y="107977"/>
                  </a:lnTo>
                  <a:lnTo>
                    <a:pt x="92403" y="110586"/>
                  </a:lnTo>
                  <a:lnTo>
                    <a:pt x="88557" y="112967"/>
                  </a:lnTo>
                  <a:lnTo>
                    <a:pt x="84486" y="114782"/>
                  </a:lnTo>
                  <a:lnTo>
                    <a:pt x="80414" y="116483"/>
                  </a:lnTo>
                  <a:lnTo>
                    <a:pt x="74081" y="118412"/>
                  </a:lnTo>
                  <a:lnTo>
                    <a:pt x="67634" y="119659"/>
                  </a:lnTo>
                  <a:lnTo>
                    <a:pt x="61074" y="120000"/>
                  </a:lnTo>
                  <a:lnTo>
                    <a:pt x="54514" y="119773"/>
                  </a:lnTo>
                  <a:lnTo>
                    <a:pt x="49538" y="119092"/>
                  </a:lnTo>
                  <a:lnTo>
                    <a:pt x="44674" y="118071"/>
                  </a:lnTo>
                  <a:lnTo>
                    <a:pt x="39924" y="116597"/>
                  </a:lnTo>
                  <a:lnTo>
                    <a:pt x="35287" y="114669"/>
                  </a:lnTo>
                  <a:lnTo>
                    <a:pt x="30763" y="112400"/>
                  </a:lnTo>
                  <a:lnTo>
                    <a:pt x="26352" y="109792"/>
                  </a:lnTo>
                  <a:lnTo>
                    <a:pt x="22167" y="106729"/>
                  </a:lnTo>
                  <a:lnTo>
                    <a:pt x="18209" y="103213"/>
                  </a:lnTo>
                  <a:lnTo>
                    <a:pt x="14024" y="98563"/>
                  </a:lnTo>
                  <a:lnTo>
                    <a:pt x="10405" y="93799"/>
                  </a:lnTo>
                  <a:lnTo>
                    <a:pt x="7238" y="88695"/>
                  </a:lnTo>
                  <a:lnTo>
                    <a:pt x="4750" y="83364"/>
                  </a:lnTo>
                  <a:lnTo>
                    <a:pt x="2714" y="77920"/>
                  </a:lnTo>
                  <a:lnTo>
                    <a:pt x="1357" y="72362"/>
                  </a:lnTo>
                  <a:lnTo>
                    <a:pt x="452" y="66691"/>
                  </a:lnTo>
                  <a:lnTo>
                    <a:pt x="0" y="60793"/>
                  </a:lnTo>
                  <a:lnTo>
                    <a:pt x="113" y="55122"/>
                  </a:lnTo>
                  <a:lnTo>
                    <a:pt x="904" y="49451"/>
                  </a:lnTo>
                  <a:lnTo>
                    <a:pt x="2148" y="43667"/>
                  </a:lnTo>
                  <a:lnTo>
                    <a:pt x="4071" y="38109"/>
                  </a:lnTo>
                  <a:lnTo>
                    <a:pt x="6446" y="32778"/>
                  </a:lnTo>
                  <a:lnTo>
                    <a:pt x="9387" y="27561"/>
                  </a:lnTo>
                  <a:lnTo>
                    <a:pt x="12893" y="22684"/>
                  </a:lnTo>
                  <a:lnTo>
                    <a:pt x="16965" y="18147"/>
                  </a:lnTo>
                  <a:lnTo>
                    <a:pt x="20358" y="14971"/>
                  </a:lnTo>
                  <a:lnTo>
                    <a:pt x="23977" y="12022"/>
                  </a:lnTo>
                  <a:lnTo>
                    <a:pt x="27596" y="9300"/>
                  </a:lnTo>
                  <a:lnTo>
                    <a:pt x="31555" y="7032"/>
                  </a:lnTo>
                  <a:lnTo>
                    <a:pt x="35513" y="5217"/>
                  </a:lnTo>
                  <a:lnTo>
                    <a:pt x="39585" y="3516"/>
                  </a:lnTo>
                  <a:lnTo>
                    <a:pt x="45918" y="1587"/>
                  </a:lnTo>
                  <a:lnTo>
                    <a:pt x="52365" y="340"/>
                  </a:lnTo>
                  <a:lnTo>
                    <a:pt x="58925" y="0"/>
                  </a:lnTo>
                  <a:close/>
                </a:path>
              </a:pathLst>
            </a:custGeom>
            <a:solidFill>
              <a:srgbClr val="7ABC0C"/>
            </a:solidFill>
            <a:ln>
              <a:solidFill>
                <a:schemeClr val="bg1"/>
              </a:solidFill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500" b="0" i="0" u="none" strike="noStrike" cap="none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Calibri"/>
                <a:sym typeface="Calibri"/>
              </a:endParaRPr>
            </a:p>
          </p:txBody>
        </p:sp>
        <p:sp>
          <p:nvSpPr>
            <p:cNvPr id="26" name="Shape 213">
              <a:extLst>
                <a:ext uri="{FF2B5EF4-FFF2-40B4-BE49-F238E27FC236}">
                  <a16:creationId xmlns:a16="http://schemas.microsoft.com/office/drawing/2014/main" id="{1E1398C0-AB02-475A-8291-1874B13EBF34}"/>
                </a:ext>
              </a:extLst>
            </p:cNvPr>
            <p:cNvSpPr txBox="1"/>
            <p:nvPr/>
          </p:nvSpPr>
          <p:spPr>
            <a:xfrm>
              <a:off x="3507060" y="2281798"/>
              <a:ext cx="1142973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2500" b="1" dirty="0">
                  <a:solidFill>
                    <a:schemeClr val="bg1"/>
                  </a:solidFill>
                  <a:latin typeface="Noto Sans KR SemiBold" panose="020B0200000000000000" pitchFamily="50" charset="-127"/>
                  <a:ea typeface="Noto Sans KR SemiBold" panose="020B0200000000000000" pitchFamily="50" charset="-127"/>
                  <a:cs typeface="Montserrat"/>
                  <a:sym typeface="Montserrat"/>
                </a:rPr>
                <a:t>문화적 요인</a:t>
              </a:r>
              <a:endParaRPr lang="en" sz="2500" b="1" i="0" u="none" strike="noStrike" cap="none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Montserrat"/>
                <a:sym typeface="Montserrat"/>
              </a:endParaRPr>
            </a:p>
          </p:txBody>
        </p:sp>
      </p:grpSp>
      <p:sp>
        <p:nvSpPr>
          <p:cNvPr id="27" name="Shape 214">
            <a:extLst>
              <a:ext uri="{FF2B5EF4-FFF2-40B4-BE49-F238E27FC236}">
                <a16:creationId xmlns:a16="http://schemas.microsoft.com/office/drawing/2014/main" id="{8F04B116-AFCE-47F0-980B-08738006887C}"/>
              </a:ext>
            </a:extLst>
          </p:cNvPr>
          <p:cNvSpPr txBox="1"/>
          <p:nvPr/>
        </p:nvSpPr>
        <p:spPr>
          <a:xfrm>
            <a:off x="5140694" y="3389536"/>
            <a:ext cx="1293373" cy="3346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25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Montserrat"/>
                <a:sym typeface="Montserrat"/>
              </a:rPr>
              <a:t>저출산</a:t>
            </a:r>
            <a:endParaRPr lang="en" sz="2500" b="1" i="0" u="none" strike="noStrike" cap="none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Montserrat"/>
              <a:sym typeface="Montserrat"/>
            </a:endParaRPr>
          </a:p>
        </p:txBody>
      </p:sp>
      <p:sp>
        <p:nvSpPr>
          <p:cNvPr id="28" name="Shape 215">
            <a:extLst>
              <a:ext uri="{FF2B5EF4-FFF2-40B4-BE49-F238E27FC236}">
                <a16:creationId xmlns:a16="http://schemas.microsoft.com/office/drawing/2014/main" id="{B2C0309B-CD2D-4EE4-8D5B-453C92E30544}"/>
              </a:ext>
            </a:extLst>
          </p:cNvPr>
          <p:cNvSpPr txBox="1"/>
          <p:nvPr/>
        </p:nvSpPr>
        <p:spPr>
          <a:xfrm>
            <a:off x="5405853" y="5106373"/>
            <a:ext cx="1293373" cy="3346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ko-KR" altLang="en-US" sz="25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sym typeface="Montserrat"/>
              </a:rPr>
              <a:t>사회적 요인</a:t>
            </a:r>
            <a:endParaRPr lang="en" sz="2500" b="1" i="0" u="none" strike="noStrike" cap="none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Montserrat"/>
              <a:sym typeface="Montserrat"/>
            </a:endParaRPr>
          </a:p>
        </p:txBody>
      </p:sp>
      <p:sp>
        <p:nvSpPr>
          <p:cNvPr id="29" name="Shape 216">
            <a:extLst>
              <a:ext uri="{FF2B5EF4-FFF2-40B4-BE49-F238E27FC236}">
                <a16:creationId xmlns:a16="http://schemas.microsoft.com/office/drawing/2014/main" id="{156BCEF8-8310-4A2F-8B59-79E322AE7561}"/>
              </a:ext>
            </a:extLst>
          </p:cNvPr>
          <p:cNvSpPr txBox="1"/>
          <p:nvPr/>
        </p:nvSpPr>
        <p:spPr>
          <a:xfrm>
            <a:off x="6900353" y="2502436"/>
            <a:ext cx="1293373" cy="3346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altLang="en-US" sz="2500" b="1" dirty="0">
                <a:solidFill>
                  <a:schemeClr val="bg1"/>
                </a:solidFill>
                <a:latin typeface="Noto Sans KR SemiBold" panose="020B0200000000000000" pitchFamily="50" charset="-127"/>
                <a:ea typeface="Noto Sans KR SemiBold" panose="020B0200000000000000" pitchFamily="50" charset="-127"/>
                <a:cs typeface="Montserrat"/>
                <a:sym typeface="Montserrat"/>
              </a:rPr>
              <a:t>경제적 요인</a:t>
            </a:r>
            <a:endParaRPr lang="en" sz="2500" b="1" i="0" u="none" strike="noStrike" cap="none" dirty="0">
              <a:solidFill>
                <a:schemeClr val="bg1"/>
              </a:solidFill>
              <a:latin typeface="Noto Sans KR SemiBold" panose="020B0200000000000000" pitchFamily="50" charset="-127"/>
              <a:ea typeface="Noto Sans KR SemiBold" panose="020B0200000000000000" pitchFamily="50" charset="-127"/>
              <a:cs typeface="Montserrat"/>
              <a:sym typeface="Montserrat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D26B85-5206-4FFC-98B0-5AF8468EDA42}"/>
              </a:ext>
            </a:extLst>
          </p:cNvPr>
          <p:cNvGrpSpPr/>
          <p:nvPr/>
        </p:nvGrpSpPr>
        <p:grpSpPr>
          <a:xfrm>
            <a:off x="1893142" y="1976675"/>
            <a:ext cx="1293373" cy="906893"/>
            <a:chOff x="2002694" y="2001769"/>
            <a:chExt cx="1293373" cy="906893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C98A02EA-5D33-47AD-9E4B-E7ABD08B1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333"/>
            <a:stretch/>
          </p:blipFill>
          <p:spPr>
            <a:xfrm>
              <a:off x="2283296" y="2001769"/>
              <a:ext cx="732168" cy="672947"/>
            </a:xfrm>
            <a:prstGeom prst="rect">
              <a:avLst/>
            </a:prstGeom>
          </p:spPr>
        </p:pic>
        <p:sp>
          <p:nvSpPr>
            <p:cNvPr id="86" name="Shape 216">
              <a:extLst>
                <a:ext uri="{FF2B5EF4-FFF2-40B4-BE49-F238E27FC236}">
                  <a16:creationId xmlns:a16="http://schemas.microsoft.com/office/drawing/2014/main" id="{BA757864-05EB-40B6-B987-1DB73529403E}"/>
                </a:ext>
              </a:extLst>
            </p:cNvPr>
            <p:cNvSpPr txBox="1"/>
            <p:nvPr/>
          </p:nvSpPr>
          <p:spPr>
            <a:xfrm>
              <a:off x="2002694" y="2573973"/>
              <a:ext cx="1293373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개인주의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3C535A4-46CF-4978-93FC-DE0EEA34BCB1}"/>
              </a:ext>
            </a:extLst>
          </p:cNvPr>
          <p:cNvGrpSpPr/>
          <p:nvPr/>
        </p:nvGrpSpPr>
        <p:grpSpPr>
          <a:xfrm>
            <a:off x="6087294" y="1169781"/>
            <a:ext cx="1293373" cy="868262"/>
            <a:chOff x="6320761" y="1161093"/>
            <a:chExt cx="1293373" cy="868262"/>
          </a:xfrm>
        </p:grpSpPr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108E9A6B-FC06-4092-BC87-F5F325F8B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1240" y="1161093"/>
              <a:ext cx="672414" cy="629761"/>
            </a:xfrm>
            <a:prstGeom prst="rect">
              <a:avLst/>
            </a:prstGeom>
          </p:spPr>
        </p:pic>
        <p:sp>
          <p:nvSpPr>
            <p:cNvPr id="62" name="Shape 216">
              <a:extLst>
                <a:ext uri="{FF2B5EF4-FFF2-40B4-BE49-F238E27FC236}">
                  <a16:creationId xmlns:a16="http://schemas.microsoft.com/office/drawing/2014/main" id="{9E832893-B029-488A-9C19-D8B1E7369EE1}"/>
                </a:ext>
              </a:extLst>
            </p:cNvPr>
            <p:cNvSpPr txBox="1"/>
            <p:nvPr/>
          </p:nvSpPr>
          <p:spPr>
            <a:xfrm>
              <a:off x="6320761" y="1694666"/>
              <a:ext cx="1293373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주거비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ADE34AB1-E390-4358-8592-28BAB43400A7}"/>
              </a:ext>
            </a:extLst>
          </p:cNvPr>
          <p:cNvGrpSpPr/>
          <p:nvPr/>
        </p:nvGrpSpPr>
        <p:grpSpPr>
          <a:xfrm>
            <a:off x="7159391" y="1103200"/>
            <a:ext cx="1661007" cy="793718"/>
            <a:chOff x="7276611" y="1106312"/>
            <a:chExt cx="1661007" cy="793718"/>
          </a:xfrm>
        </p:grpSpPr>
        <p:sp>
          <p:nvSpPr>
            <p:cNvPr id="118" name="Shape 216">
              <a:extLst>
                <a:ext uri="{FF2B5EF4-FFF2-40B4-BE49-F238E27FC236}">
                  <a16:creationId xmlns:a16="http://schemas.microsoft.com/office/drawing/2014/main" id="{D1B39EE9-CBA8-45C6-9E91-3434818B9D13}"/>
                </a:ext>
              </a:extLst>
            </p:cNvPr>
            <p:cNvSpPr txBox="1"/>
            <p:nvPr/>
          </p:nvSpPr>
          <p:spPr>
            <a:xfrm>
              <a:off x="7276611" y="1565341"/>
              <a:ext cx="1661007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육아비용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F82CF0F7-48F7-4957-B9A6-F179267E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753764" y="1106312"/>
              <a:ext cx="706701" cy="496842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A085A27-AB16-44FC-9843-FA0C7BBA7CB3}"/>
              </a:ext>
            </a:extLst>
          </p:cNvPr>
          <p:cNvGrpSpPr/>
          <p:nvPr/>
        </p:nvGrpSpPr>
        <p:grpSpPr>
          <a:xfrm>
            <a:off x="6607843" y="4674518"/>
            <a:ext cx="1661007" cy="994659"/>
            <a:chOff x="6823888" y="4458043"/>
            <a:chExt cx="1661007" cy="994659"/>
          </a:xfrm>
        </p:grpSpPr>
        <p:sp>
          <p:nvSpPr>
            <p:cNvPr id="125" name="Shape 216">
              <a:extLst>
                <a:ext uri="{FF2B5EF4-FFF2-40B4-BE49-F238E27FC236}">
                  <a16:creationId xmlns:a16="http://schemas.microsoft.com/office/drawing/2014/main" id="{96CF5FAB-FFCE-4BDD-B6E1-31B03F41ED1F}"/>
                </a:ext>
              </a:extLst>
            </p:cNvPr>
            <p:cNvSpPr txBox="1"/>
            <p:nvPr/>
          </p:nvSpPr>
          <p:spPr>
            <a:xfrm>
              <a:off x="6823888" y="5118013"/>
              <a:ext cx="1661007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인구밀도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9C4F956D-7A4E-415C-9C6D-71D66167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813" y="4458043"/>
              <a:ext cx="553156" cy="7112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10853D1B-8DEF-453C-A32E-8951BC534FBA}"/>
              </a:ext>
            </a:extLst>
          </p:cNvPr>
          <p:cNvGrpSpPr/>
          <p:nvPr/>
        </p:nvGrpSpPr>
        <p:grpSpPr>
          <a:xfrm>
            <a:off x="2187806" y="3082705"/>
            <a:ext cx="1420330" cy="821079"/>
            <a:chOff x="2239329" y="3242554"/>
            <a:chExt cx="1420330" cy="821079"/>
          </a:xfrm>
        </p:grpSpPr>
        <p:sp>
          <p:nvSpPr>
            <p:cNvPr id="87" name="Shape 216">
              <a:extLst>
                <a:ext uri="{FF2B5EF4-FFF2-40B4-BE49-F238E27FC236}">
                  <a16:creationId xmlns:a16="http://schemas.microsoft.com/office/drawing/2014/main" id="{67631B16-EF6A-4EDC-A14A-489B41B00815}"/>
                </a:ext>
              </a:extLst>
            </p:cNvPr>
            <p:cNvSpPr txBox="1"/>
            <p:nvPr/>
          </p:nvSpPr>
          <p:spPr>
            <a:xfrm>
              <a:off x="2239329" y="3728944"/>
              <a:ext cx="1420330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스트레스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7D5D3699-7F0C-4CCE-8D84-8EA30943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688" y="3242554"/>
              <a:ext cx="819612" cy="532209"/>
            </a:xfrm>
            <a:prstGeom prst="rect">
              <a:avLst/>
            </a:prstGeom>
          </p:spPr>
        </p:pic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AE29A57-EC56-4810-AF80-8AAA82F85B59}"/>
              </a:ext>
            </a:extLst>
          </p:cNvPr>
          <p:cNvGrpSpPr/>
          <p:nvPr/>
        </p:nvGrpSpPr>
        <p:grpSpPr>
          <a:xfrm>
            <a:off x="2380629" y="1093603"/>
            <a:ext cx="1418841" cy="803845"/>
            <a:chOff x="3952357" y="1024989"/>
            <a:chExt cx="1418841" cy="803845"/>
          </a:xfrm>
        </p:grpSpPr>
        <p:sp>
          <p:nvSpPr>
            <p:cNvPr id="139" name="Shape 216">
              <a:extLst>
                <a:ext uri="{FF2B5EF4-FFF2-40B4-BE49-F238E27FC236}">
                  <a16:creationId xmlns:a16="http://schemas.microsoft.com/office/drawing/2014/main" id="{745E7616-5B6D-4FA3-9F23-F1A721F40BEE}"/>
                </a:ext>
              </a:extLst>
            </p:cNvPr>
            <p:cNvSpPr txBox="1"/>
            <p:nvPr/>
          </p:nvSpPr>
          <p:spPr>
            <a:xfrm>
              <a:off x="3952357" y="1494145"/>
              <a:ext cx="1418841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만혼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AA8E3E2C-B6CA-4616-B4CF-1019E5B22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695" y="1024989"/>
              <a:ext cx="638164" cy="499077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A72263C0-5E79-4F68-80D1-536AE83A2AE3}"/>
              </a:ext>
            </a:extLst>
          </p:cNvPr>
          <p:cNvGrpSpPr/>
          <p:nvPr/>
        </p:nvGrpSpPr>
        <p:grpSpPr>
          <a:xfrm>
            <a:off x="8250048" y="1828157"/>
            <a:ext cx="1293373" cy="810077"/>
            <a:chOff x="8311783" y="1931241"/>
            <a:chExt cx="1293373" cy="810077"/>
          </a:xfrm>
        </p:grpSpPr>
        <p:sp>
          <p:nvSpPr>
            <p:cNvPr id="145" name="Shape 216">
              <a:extLst>
                <a:ext uri="{FF2B5EF4-FFF2-40B4-BE49-F238E27FC236}">
                  <a16:creationId xmlns:a16="http://schemas.microsoft.com/office/drawing/2014/main" id="{94F12B3D-70E8-40BA-A39C-E6BD027B5BB6}"/>
                </a:ext>
              </a:extLst>
            </p:cNvPr>
            <p:cNvSpPr txBox="1"/>
            <p:nvPr/>
          </p:nvSpPr>
          <p:spPr>
            <a:xfrm>
              <a:off x="8311783" y="2406629"/>
              <a:ext cx="1293373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고용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27DD868-67BB-4959-9859-932BA791B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4076" y="1931241"/>
              <a:ext cx="528787" cy="498996"/>
            </a:xfrm>
            <a:prstGeom prst="rect">
              <a:avLst/>
            </a:prstGeom>
          </p:spPr>
        </p:pic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2D47FF45-68E5-4752-9560-6903D6F02A78}"/>
              </a:ext>
            </a:extLst>
          </p:cNvPr>
          <p:cNvGrpSpPr/>
          <p:nvPr/>
        </p:nvGrpSpPr>
        <p:grpSpPr>
          <a:xfrm>
            <a:off x="8293119" y="2982461"/>
            <a:ext cx="1293373" cy="733487"/>
            <a:chOff x="8186717" y="3229747"/>
            <a:chExt cx="1293373" cy="733487"/>
          </a:xfrm>
        </p:grpSpPr>
        <p:sp>
          <p:nvSpPr>
            <p:cNvPr id="72" name="Shape 216">
              <a:extLst>
                <a:ext uri="{FF2B5EF4-FFF2-40B4-BE49-F238E27FC236}">
                  <a16:creationId xmlns:a16="http://schemas.microsoft.com/office/drawing/2014/main" id="{EDA0C03E-F1EA-4A6C-9152-5B7A55FCB528}"/>
                </a:ext>
              </a:extLst>
            </p:cNvPr>
            <p:cNvSpPr txBox="1"/>
            <p:nvPr/>
          </p:nvSpPr>
          <p:spPr>
            <a:xfrm>
              <a:off x="8186717" y="3628545"/>
              <a:ext cx="1293373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사교육비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C7EADBE6-25CF-4C99-8181-E93EB01CB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5689" y="3229747"/>
              <a:ext cx="535428" cy="420236"/>
            </a:xfrm>
            <a:prstGeom prst="rect">
              <a:avLst/>
            </a:prstGeom>
          </p:spPr>
        </p:pic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AA170A4-F556-46EC-9AF6-9AD1F044D34F}"/>
              </a:ext>
            </a:extLst>
          </p:cNvPr>
          <p:cNvGrpSpPr/>
          <p:nvPr/>
        </p:nvGrpSpPr>
        <p:grpSpPr>
          <a:xfrm>
            <a:off x="6239683" y="5953323"/>
            <a:ext cx="1661007" cy="770737"/>
            <a:chOff x="6434063" y="5769731"/>
            <a:chExt cx="1661007" cy="770737"/>
          </a:xfrm>
        </p:grpSpPr>
        <p:sp>
          <p:nvSpPr>
            <p:cNvPr id="155" name="Shape 216">
              <a:extLst>
                <a:ext uri="{FF2B5EF4-FFF2-40B4-BE49-F238E27FC236}">
                  <a16:creationId xmlns:a16="http://schemas.microsoft.com/office/drawing/2014/main" id="{B853EEFF-BBF0-42BA-A7C8-725EF191DE28}"/>
                </a:ext>
              </a:extLst>
            </p:cNvPr>
            <p:cNvSpPr txBox="1"/>
            <p:nvPr/>
          </p:nvSpPr>
          <p:spPr>
            <a:xfrm>
              <a:off x="6434063" y="6205779"/>
              <a:ext cx="1661007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b="0" i="0" u="none" strike="noStrike" cap="none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근로시간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05F325E6-6F15-42E5-A4C5-3C1EB48B8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205" y="5769731"/>
              <a:ext cx="556723" cy="449955"/>
            </a:xfrm>
            <a:prstGeom prst="rect">
              <a:avLst/>
            </a:prstGeom>
          </p:spPr>
        </p:pic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C272465-61F1-4031-8284-08CC7C741831}"/>
              </a:ext>
            </a:extLst>
          </p:cNvPr>
          <p:cNvGrpSpPr/>
          <p:nvPr/>
        </p:nvGrpSpPr>
        <p:grpSpPr>
          <a:xfrm>
            <a:off x="3456994" y="851036"/>
            <a:ext cx="1293373" cy="854065"/>
            <a:chOff x="4775857" y="1555514"/>
            <a:chExt cx="1293373" cy="854065"/>
          </a:xfrm>
        </p:grpSpPr>
        <p:sp>
          <p:nvSpPr>
            <p:cNvPr id="161" name="Shape 216">
              <a:extLst>
                <a:ext uri="{FF2B5EF4-FFF2-40B4-BE49-F238E27FC236}">
                  <a16:creationId xmlns:a16="http://schemas.microsoft.com/office/drawing/2014/main" id="{91C9FF0A-E572-4A54-BA03-8C9227C87287}"/>
                </a:ext>
              </a:extLst>
            </p:cNvPr>
            <p:cNvSpPr txBox="1"/>
            <p:nvPr/>
          </p:nvSpPr>
          <p:spPr>
            <a:xfrm>
              <a:off x="4775857" y="2074890"/>
              <a:ext cx="1293373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딩크족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FD941C7C-457A-4C70-84AF-9E0CECF7B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11" y="1555514"/>
              <a:ext cx="629664" cy="557626"/>
            </a:xfrm>
            <a:prstGeom prst="rect">
              <a:avLst/>
            </a:prstGeom>
          </p:spPr>
        </p:pic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500461D-01A4-4739-8205-E98780D4F70E}"/>
              </a:ext>
            </a:extLst>
          </p:cNvPr>
          <p:cNvGrpSpPr/>
          <p:nvPr/>
        </p:nvGrpSpPr>
        <p:grpSpPr>
          <a:xfrm>
            <a:off x="3680613" y="4889099"/>
            <a:ext cx="1661007" cy="849412"/>
            <a:chOff x="3599262" y="4731437"/>
            <a:chExt cx="1661007" cy="849412"/>
          </a:xfrm>
        </p:grpSpPr>
        <p:sp>
          <p:nvSpPr>
            <p:cNvPr id="165" name="Shape 216">
              <a:extLst>
                <a:ext uri="{FF2B5EF4-FFF2-40B4-BE49-F238E27FC236}">
                  <a16:creationId xmlns:a16="http://schemas.microsoft.com/office/drawing/2014/main" id="{80FCBB54-14FD-416A-924E-0A8203962719}"/>
                </a:ext>
              </a:extLst>
            </p:cNvPr>
            <p:cNvSpPr txBox="1"/>
            <p:nvPr/>
          </p:nvSpPr>
          <p:spPr>
            <a:xfrm>
              <a:off x="3599262" y="5246160"/>
              <a:ext cx="1661007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보육시설현황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4D3DDF44-CBE3-4E7E-8D9A-7560A5E4F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032" y="4731437"/>
              <a:ext cx="609466" cy="505881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02900293-D62D-45B2-B416-AF0CA0DD166D}"/>
              </a:ext>
            </a:extLst>
          </p:cNvPr>
          <p:cNvGrpSpPr/>
          <p:nvPr/>
        </p:nvGrpSpPr>
        <p:grpSpPr>
          <a:xfrm>
            <a:off x="4350343" y="5894059"/>
            <a:ext cx="1293373" cy="851784"/>
            <a:chOff x="4168337" y="5723327"/>
            <a:chExt cx="1293373" cy="851784"/>
          </a:xfrm>
        </p:grpSpPr>
        <p:sp>
          <p:nvSpPr>
            <p:cNvPr id="172" name="Shape 216">
              <a:extLst>
                <a:ext uri="{FF2B5EF4-FFF2-40B4-BE49-F238E27FC236}">
                  <a16:creationId xmlns:a16="http://schemas.microsoft.com/office/drawing/2014/main" id="{943876D6-2DBA-4DD0-B03D-7371A38DD73B}"/>
                </a:ext>
              </a:extLst>
            </p:cNvPr>
            <p:cNvSpPr txBox="1"/>
            <p:nvPr/>
          </p:nvSpPr>
          <p:spPr>
            <a:xfrm>
              <a:off x="4168337" y="6240422"/>
              <a:ext cx="1293373" cy="3346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ko-KR" altLang="en-US" sz="17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Montserrat"/>
                  <a:sym typeface="Montserrat"/>
                </a:rPr>
                <a:t>의료 인프라</a:t>
              </a:r>
              <a:endParaRPr lang="en" sz="1700" b="0" i="0" u="none" strike="noStrike" cap="none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ontserrat"/>
                <a:sym typeface="Montserrat"/>
              </a:endParaRPr>
            </a:p>
          </p:txBody>
        </p:sp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DBC6A441-A187-41F1-BD17-376075808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112" y="5723327"/>
              <a:ext cx="481823" cy="504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31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470</Words>
  <Application>Microsoft Office PowerPoint</Application>
  <PresentationFormat>와이드스크린</PresentationFormat>
  <Paragraphs>229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Noto Sans KR</vt:lpstr>
      <vt:lpstr>Noto Sans KR Black</vt:lpstr>
      <vt:lpstr>Noto Sans KR ExtraBold</vt:lpstr>
      <vt:lpstr>Noto Sans KR Light</vt:lpstr>
      <vt:lpstr>Noto Sans KR Medium</vt:lpstr>
      <vt:lpstr>Noto Sans KR SemiBold</vt:lpstr>
      <vt:lpstr>Noto Sans KR Thin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331</cp:revision>
  <dcterms:created xsi:type="dcterms:W3CDTF">2024-09-27T23:12:57Z</dcterms:created>
  <dcterms:modified xsi:type="dcterms:W3CDTF">2024-10-06T14:54:21Z</dcterms:modified>
</cp:coreProperties>
</file>