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70" r:id="rId5"/>
    <p:sldId id="259" r:id="rId6"/>
    <p:sldId id="260" r:id="rId7"/>
    <p:sldId id="272" r:id="rId8"/>
    <p:sldId id="267" r:id="rId9"/>
    <p:sldId id="262" r:id="rId10"/>
    <p:sldId id="265" r:id="rId11"/>
    <p:sldId id="263" r:id="rId12"/>
    <p:sldId id="269" r:id="rId13"/>
    <p:sldId id="266" r:id="rId14"/>
    <p:sldId id="268" r:id="rId15"/>
    <p:sldId id="271" r:id="rId16"/>
    <p:sldId id="264" r:id="rId17"/>
    <p:sldId id="273" r:id="rId18"/>
    <p:sldId id="27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9.xml"/><Relationship Id="rId2" Type="http://schemas.openxmlformats.org/officeDocument/2006/relationships/image" Target="../media/image16.png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2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Self-Supervised Graph Transformer on Large-Scale</a:t>
            </a:r>
            <a:br>
              <a:rPr lang="zh-CN" altLang="en-US"/>
            </a:br>
            <a:r>
              <a:rPr lang="zh-CN" altLang="en-US"/>
              <a:t>Molecular Data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r>
              <a:rPr lang="ja-JP" altLang="zh-CN"/>
              <a:t>発表者：</a:t>
            </a:r>
            <a:r>
              <a:rPr lang="ja-JP" altLang="zh-CN"/>
              <a:t>王志鵬</a:t>
            </a:r>
            <a:endParaRPr lang="ja-JP" altLang="zh-CN"/>
          </a:p>
          <a:p>
            <a:r>
              <a:rPr lang="ja-JP" altLang="zh-CN"/>
              <a:t>学生番号：</a:t>
            </a:r>
            <a:r>
              <a:rPr lang="en-US" altLang="ja-JP"/>
              <a:t>252302025</a:t>
            </a:r>
            <a:endParaRPr lang="en-US" altLang="ja-JP"/>
          </a:p>
        </p:txBody>
      </p:sp>
      <p:sp>
        <p:nvSpPr>
          <p:cNvPr id="4" name="文本框 3"/>
          <p:cNvSpPr txBox="1"/>
          <p:nvPr/>
        </p:nvSpPr>
        <p:spPr>
          <a:xfrm>
            <a:off x="1148080" y="2584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Framework:GROVER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2730" y="678180"/>
            <a:ext cx="4671060" cy="5501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9420" y="197294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グラフの局所構造を抽出してくるためにランダム性を持たせつつMessage Passingで局所構造を捉えるGNNのDyMPN(Dynamic Message Passing Network)と、捉えた局所構造達に対してMulti-Head Attentionを行うTransformerを組み合わせたGTransformer(GNN Transformer)、そしてこれを使ってグラフから特徴抽出を行い予測を行うGROVERを提案。 これに、「nodeに対応するGtransformerの出力からそのnodeの周辺の原子と結合を予測するタスク」と「グラフの局所構造を予測するタスク」の2つの事前学習を行なって学習を行う。</a:t>
            </a:r>
            <a:endParaRPr lang="zh-CN" altLang="en-US"/>
          </a:p>
          <a:p>
            <a:r>
              <a:rPr lang="zh-CN" altLang="en-US"/>
              <a:t>事前学習には11Mのラベルなし分子データを用いた。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2815" y="1790700"/>
            <a:ext cx="745998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40271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上記の図はGROVERモデルの主要なモデルフレームワークであり、このモデルはトランスフォーマーモデルを変更したものです。主な変更点は次の通りです：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（1）入力は</a:t>
            </a:r>
            <a:r>
              <a:rPr lang="en-US" altLang="zh-CN"/>
              <a:t>sequence</a:t>
            </a:r>
            <a:r>
              <a:rPr lang="zh-CN" altLang="en-US"/>
              <a:t>からグラフに変更されました；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（2）dyMPNが導入され、グラフの構造情報を抽出します；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（3）各エンコーダ層の残差接続が長距離残差接続に変更され、すなわち最初の層から最後の層まで直接接続されました。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665" y="1116330"/>
            <a:ext cx="10515600" cy="4351338"/>
          </a:xfrm>
        </p:spPr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この論文では、GROVERの事前学習フレームワークを次の2つの段階に分け、この2段階の情報抽出戦略により、GROVERの表現力が大幅に向上しました：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（1）メッセージパッシングプロセスは、グラフの局所構造情報をキャプチャします。そのため、GNNモデルの出力をクエリ、キー、バリューとして使用することにより、関連する局所サブグラフ構造が得られ、情報抽出の第1段階が形成されます。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（2）Transformerのエンコーダは、完全に接続されたグラフ上のGAT（グラフ注意ネットワーク）の変種と見なすことができます。これを使用して、第1段階の情報をさらに抽出し、グローバルノード間の関連性を得ることにより、情報抽出の第2段階が構成されます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GNN </a:t>
            </a:r>
            <a:r>
              <a:rPr lang="ja-JP" altLang="en-US"/>
              <a:t>と</a:t>
            </a:r>
            <a:r>
              <a:rPr lang="en-US" altLang="zh-CN"/>
              <a:t> Transformer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155" y="1506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GNN</a:t>
            </a:r>
            <a:r>
              <a:rPr lang="ja-JP" altLang="en-US"/>
              <a:t>が</a:t>
            </a:r>
            <a:r>
              <a:rPr lang="ja-JP" altLang="zh-CN"/>
              <a:t>学習するのは</a:t>
            </a:r>
            <a:r>
              <a:rPr lang="en-US" altLang="zh-CN"/>
              <a:t>graph embeding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Transformer</a:t>
            </a:r>
            <a:r>
              <a:rPr lang="ja-JP" altLang="zh-CN"/>
              <a:t>が学習するのは</a:t>
            </a:r>
            <a:r>
              <a:rPr lang="en-US" altLang="zh-CN"/>
              <a:t>word embeding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4065" y="2473325"/>
            <a:ext cx="5614035" cy="3852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6780" y="1723390"/>
            <a:ext cx="3078480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535" y="1958340"/>
            <a:ext cx="10515600" cy="29419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0040" y="620395"/>
            <a:ext cx="7743190" cy="2743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99155" y="3429000"/>
            <a:ext cx="361950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2755" y="1034415"/>
            <a:ext cx="5836920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self-supervised</a:t>
            </a:r>
            <a:endParaRPr lang="en-US" altLang="ja-JP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095" y="1487805"/>
          <a:ext cx="187452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34365" imgH="203200" progId="Equation.KSEE3">
                  <p:embed/>
                </p:oleObj>
              </mc:Choice>
              <mc:Fallback>
                <p:oleObj name="" r:id="rId1" imgW="634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1095" y="1487805"/>
                        <a:ext cx="187452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095" y="2340610"/>
          <a:ext cx="1355725" cy="128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57200" imgH="431800" progId="Equation.KSEE3">
                  <p:embed/>
                </p:oleObj>
              </mc:Choice>
              <mc:Fallback>
                <p:oleObj name="" r:id="rId3" imgW="457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095" y="2340610"/>
                        <a:ext cx="1355725" cy="128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67380" y="2530475"/>
            <a:ext cx="5724525" cy="1019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nodes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edges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17270" y="4679315"/>
            <a:ext cx="1003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supervised learning task:</a:t>
            </a:r>
            <a:endParaRPr lang="ja-JP" altLang="en-US" sz="2400"/>
          </a:p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</a:t>
            </a:r>
            <a:r>
              <a:rPr lang="en-US" altLang="zh-CN" sz="2400"/>
              <a:t>node</a:t>
            </a:r>
            <a:r>
              <a:rPr lang="ja-JP" altLang="en-US" sz="2400"/>
              <a:t>と</a:t>
            </a:r>
            <a:r>
              <a:rPr lang="en-US" altLang="ja-JP" sz="2400"/>
              <a:t>edge</a:t>
            </a:r>
            <a:r>
              <a:rPr lang="ja-JP" altLang="en-US" sz="2400"/>
              <a:t>の分類・回帰：未知の</a:t>
            </a:r>
            <a:r>
              <a:rPr lang="en-US" altLang="ja-JP" sz="2400"/>
              <a:t>node</a:t>
            </a:r>
            <a:r>
              <a:rPr lang="ja-JP" altLang="en-US" sz="2400"/>
              <a:t>と</a:t>
            </a:r>
            <a:r>
              <a:rPr lang="en-US" altLang="ja-JP" sz="2400"/>
              <a:t>edge</a:t>
            </a:r>
            <a:r>
              <a:rPr lang="ja-JP" altLang="en-US" sz="2400"/>
              <a:t>のラベルを予測</a:t>
            </a:r>
            <a:endParaRPr lang="ja-JP" altLang="en-US" sz="2400"/>
          </a:p>
          <a:p>
            <a:r>
              <a:rPr lang="ja-JP" altLang="en-US" sz="2400"/>
              <a:t>（</a:t>
            </a:r>
            <a:r>
              <a:rPr lang="en-US" altLang="ja-JP" sz="2400"/>
              <a:t>2</a:t>
            </a:r>
            <a:r>
              <a:rPr lang="ja-JP" altLang="en-US" sz="2400"/>
              <a:t>）グラフの分類・回帰：未知の</a:t>
            </a:r>
            <a:r>
              <a:rPr lang="ja-JP" altLang="en-US" sz="2400"/>
              <a:t>局所グラフのラベルｙを予測</a:t>
            </a:r>
            <a:endParaRPr lang="ja-JP" altLang="en-US" sz="2400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37350" y="635000"/>
            <a:ext cx="358394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Framework:GROVER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2730" y="678180"/>
            <a:ext cx="4671060" cy="5501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9420" y="197294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グラフの局所構造を抽出してくるためにランダム性を持たせつつMessage Passingで局所構造を捉えるGNNのDyMPN(Dynamic Message Passing Network)と、捉えた局所構造達に対してMulti-Head Attentionを行うTransformerを組み合わせたGTransformer(GNN Transformer)、そしてこれを使ってグラフから特徴抽出を行い予測を行うGROVERを提案。 これに、「nodeに対応するGtransformerの出力からそのnodeの周辺の原子と結合を予測するタスク」と「グラフの局所構造を予測するタスク」の2つの事前学習を行なって学習を行う。</a:t>
            </a:r>
            <a:endParaRPr lang="zh-CN" altLang="en-US"/>
          </a:p>
          <a:p>
            <a:r>
              <a:rPr lang="zh-CN" altLang="en-US"/>
              <a:t>事前学習には11Mのラベルなし分子データを用いた。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ransformer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45" y="1009650"/>
            <a:ext cx="3932555" cy="4838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830" y="178435"/>
            <a:ext cx="10515600" cy="1325563"/>
          </a:xfrm>
        </p:spPr>
        <p:txBody>
          <a:bodyPr/>
          <a:p>
            <a:r>
              <a:rPr lang="en-US" altLang="zh-CN" sz="2400"/>
              <a:t>Attention is all you need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1810" y="1240790"/>
            <a:ext cx="5328285" cy="962660"/>
          </a:xfrm>
          <a:prstGeom prst="rect">
            <a:avLst/>
          </a:prstGeom>
        </p:spPr>
      </p:pic>
      <p:pic>
        <p:nvPicPr>
          <p:cNvPr id="5" name="内容占位符 3" descr="rtan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67450" y="2765425"/>
            <a:ext cx="377952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7710" y="2652395"/>
            <a:ext cx="6856730" cy="3684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1.1 attention mechanism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545" y="1185545"/>
            <a:ext cx="6424930" cy="1160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346325"/>
            <a:ext cx="6635750" cy="669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ym typeface="+mn-ea"/>
              </a:rPr>
              <a:t>attention mechanism  </a:t>
            </a:r>
            <a:r>
              <a:rPr lang="ja-JP" altLang="en-US" sz="2400">
                <a:sym typeface="+mn-ea"/>
              </a:rPr>
              <a:t>と　</a:t>
            </a:r>
            <a:r>
              <a:rPr lang="en-US" altLang="zh-CN" sz="2400">
                <a:sym typeface="+mn-ea"/>
              </a:rPr>
              <a:t>QKV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Query Key Value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endParaRPr lang="en-US" altLang="ja-JP" sz="2400">
              <a:sym typeface="+mn-ea"/>
            </a:endParaRPr>
          </a:p>
          <a:p>
            <a:endParaRPr lang="ja-JP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9755" y="2510790"/>
            <a:ext cx="3154045" cy="2620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ja-JP" sz="2400">
              <a:sym typeface="+mn-ea"/>
            </a:endParaRPr>
          </a:p>
          <a:p>
            <a:r>
              <a:rPr lang="en-US" altLang="ja-JP" sz="2400">
                <a:sym typeface="+mn-ea"/>
              </a:rPr>
              <a:t>Q:</a:t>
            </a:r>
            <a:r>
              <a:rPr lang="ja-JP" altLang="en-US" sz="2400">
                <a:sym typeface="+mn-ea"/>
              </a:rPr>
              <a:t>要求</a:t>
            </a:r>
            <a:endParaRPr lang="ja-JP" altLang="en-US" sz="2400">
              <a:sym typeface="+mn-ea"/>
            </a:endParaRPr>
          </a:p>
          <a:p>
            <a:r>
              <a:rPr lang="en-US" altLang="ja-JP" sz="2400">
                <a:sym typeface="+mn-ea"/>
              </a:rPr>
              <a:t>K</a:t>
            </a:r>
            <a:r>
              <a:rPr lang="ja-JP" altLang="en-US" sz="2400">
                <a:sym typeface="+mn-ea"/>
              </a:rPr>
              <a:t>：鍵</a:t>
            </a:r>
            <a:endParaRPr lang="ja-JP" altLang="en-US" sz="2400">
              <a:sym typeface="+mn-ea"/>
            </a:endParaRPr>
          </a:p>
          <a:p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↕　</a:t>
            </a:r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対応</a:t>
            </a:r>
            <a:endParaRPr lang="ja-JP" altLang="en-US" sz="2400">
              <a:sym typeface="+mn-ea"/>
            </a:endParaRPr>
          </a:p>
          <a:p>
            <a:r>
              <a:rPr lang="en-US" altLang="ja-JP" sz="2400">
                <a:sym typeface="+mn-ea"/>
              </a:rPr>
              <a:t>V</a:t>
            </a:r>
            <a:r>
              <a:rPr lang="ja-JP" altLang="en-US" sz="2400">
                <a:sym typeface="+mn-ea"/>
              </a:rPr>
              <a:t>：内容</a:t>
            </a:r>
            <a:endParaRPr lang="ja-JP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9770" y="758190"/>
            <a:ext cx="8432165" cy="5320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27100"/>
            <a:ext cx="6268720" cy="4341495"/>
          </a:xfrm>
        </p:spPr>
        <p:txBody>
          <a:bodyPr/>
          <a:p>
            <a:pPr marL="0" indent="0">
              <a:buNone/>
            </a:pPr>
            <a:r>
              <a:rPr lang="ja-JP" altLang="zh-CN">
                <a:sym typeface="+mn-ea"/>
              </a:rPr>
              <a:t>３つの</a:t>
            </a:r>
            <a:r>
              <a:rPr lang="en-US" altLang="ja-JP">
                <a:sym typeface="+mn-ea"/>
              </a:rPr>
              <a:t>attention mechanism:</a:t>
            </a:r>
            <a:endParaRPr lang="en-US" altLang="ja-JP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self-attention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multi-head attention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masked multi-head attention</a:t>
            </a:r>
            <a:endParaRPr lang="en-US" altLang="zh-CN"/>
          </a:p>
        </p:txBody>
      </p:sp>
      <p:pic>
        <p:nvPicPr>
          <p:cNvPr id="2" name="内容占位符 3" descr="transform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9785" y="821690"/>
            <a:ext cx="3932555" cy="483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8520" y="3357245"/>
            <a:ext cx="5128260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GNN</a:t>
            </a:r>
            <a:r>
              <a:rPr lang="ja-JP" altLang="en-US"/>
              <a:t>（</a:t>
            </a:r>
            <a:r>
              <a:rPr lang="en-US" altLang="ja-JP"/>
              <a:t>Aggregate-Update-Loop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3140" y="1593850"/>
            <a:ext cx="9334500" cy="1447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4275" y="3041650"/>
            <a:ext cx="3480435" cy="241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GNN（グラフニューラルネットワーク）の重要な操作の1つは、情報の伝達方法であり、通常はノード間のメッセージパッシング</a:t>
            </a:r>
            <a:r>
              <a:rPr lang="en-US" altLang="zh-CN"/>
              <a:t>message passing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26505" y="2477770"/>
            <a:ext cx="419925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GNN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GNN</a:t>
            </a:r>
            <a:r>
              <a:rPr lang="ja-JP" altLang="en-US"/>
              <a:t>で二つの問題がある：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ラベル付きの分子が非常に少なく、教師あり学習には十分ではありません。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汎化能力が不十分で、新しい合成分子に学習を拡張できません。</a:t>
            </a:r>
            <a:endParaRPr lang="zh-CN" altLang="en-US"/>
          </a:p>
          <a:p>
            <a:pPr marL="0" indent="0">
              <a:buNone/>
            </a:pPr>
            <a:r>
              <a:rPr lang="ja-JP" altLang="zh-CN"/>
              <a:t>（過剰適合）</a:t>
            </a:r>
            <a:endParaRPr lang="ja-JP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NzBkMjlhM2QxZjRkZTY3NmU5OGJhMDJjMzgzNjRhYTkifQ=="/>
</p:tagLst>
</file>

<file path=ppt/tags/tag3.xml><?xml version="1.0" encoding="utf-8"?>
<p:tagLst xmlns:p="http://schemas.openxmlformats.org/presentationml/2006/main">
  <p:tag name="KSO_WM_UNIT_PLACING_PICTURE_USER_VIEWPORT" val="{&quot;height&quot;:6853,&quot;width&quot;:4885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PLACING_PICTURE_USER_VIEWPORT" val="{&quot;height&quot;:6853,&quot;width&quot;:4885}"/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WPS 演示</Application>
  <PresentationFormat>宽屏</PresentationFormat>
  <Paragraphs>73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WPS</vt:lpstr>
      <vt:lpstr>Equation.KSEE3</vt:lpstr>
      <vt:lpstr>Equation.KSEE3</vt:lpstr>
      <vt:lpstr>Self-Supervised Graph Transformer on Large-Scale Molecular Data</vt:lpstr>
      <vt:lpstr>self-supervised</vt:lpstr>
      <vt:lpstr>Framework:GROVER</vt:lpstr>
      <vt:lpstr>Attention is all you need</vt:lpstr>
      <vt:lpstr>1.1 attention mechanism</vt:lpstr>
      <vt:lpstr>PowerPoint 演示文稿</vt:lpstr>
      <vt:lpstr>PowerPoint 演示文稿</vt:lpstr>
      <vt:lpstr>GNN（Aggregate-Update-Loop）</vt:lpstr>
      <vt:lpstr>GNN</vt:lpstr>
      <vt:lpstr>Framework:GROVER</vt:lpstr>
      <vt:lpstr>PowerPoint 演示文稿</vt:lpstr>
      <vt:lpstr>PowerPoint 演示文稿</vt:lpstr>
      <vt:lpstr>PowerPoint 演示文稿</vt:lpstr>
      <vt:lpstr>GNN と Transformer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</dc:creator>
  <cp:lastModifiedBy>Gun on Sword</cp:lastModifiedBy>
  <cp:revision>3</cp:revision>
  <dcterms:created xsi:type="dcterms:W3CDTF">2023-11-06T03:07:00Z</dcterms:created>
  <dcterms:modified xsi:type="dcterms:W3CDTF">2023-12-05T07:43:33Z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FBB148B2D6C94485B12DBC5DAA2EA7BF_12</vt:lpwstr>
  </property>
  <property fmtid="{D5CDD505-2E9C-101B-9397-08002B2CF9AE}" pid="3" name="KSOProductBuildVer">
    <vt:lpwstr>2052-12.1.0.15712</vt:lpwstr>
  </property>
</Properties>
</file>