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9" r:id="rId4"/>
    <p:sldId id="258" r:id="rId5"/>
    <p:sldId id="273" r:id="rId6"/>
    <p:sldId id="261" r:id="rId7"/>
    <p:sldId id="260" r:id="rId8"/>
    <p:sldId id="263" r:id="rId9"/>
    <p:sldId id="264" r:id="rId10"/>
    <p:sldId id="290" r:id="rId11"/>
    <p:sldId id="265" r:id="rId12"/>
    <p:sldId id="266" r:id="rId13"/>
    <p:sldId id="267" r:id="rId14"/>
    <p:sldId id="287" r:id="rId15"/>
    <p:sldId id="286" r:id="rId16"/>
    <p:sldId id="268" r:id="rId17"/>
    <p:sldId id="269" r:id="rId18"/>
    <p:sldId id="291" r:id="rId19"/>
    <p:sldId id="270" r:id="rId20"/>
    <p:sldId id="292" r:id="rId21"/>
    <p:sldId id="271" r:id="rId22"/>
    <p:sldId id="293" r:id="rId23"/>
    <p:sldId id="272" r:id="rId24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5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Efficient Transformer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ja-JP" altLang="en-US"/>
              <a:t>担当者：</a:t>
            </a:r>
            <a:r>
              <a:rPr lang="ja-JP" altLang="en-US"/>
              <a:t>王志鵬</a:t>
            </a:r>
            <a:endParaRPr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Fixed Patterns（FP</a:t>
            </a:r>
            <a:r>
              <a:rPr lang="ja-JP" altLang="en-US"/>
              <a:t>）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ja-JP">
                <a:sym typeface="+mn-ea"/>
              </a:rPr>
              <a:t>3.Comperssed</a:t>
            </a:r>
            <a:r>
              <a:rPr lang="ja-JP" altLang="en-US">
                <a:sym typeface="+mn-ea"/>
              </a:rPr>
              <a:t>　</a:t>
            </a:r>
            <a:r>
              <a:rPr lang="en-US" altLang="ja-JP">
                <a:sym typeface="+mn-ea"/>
              </a:rPr>
              <a:t>Patterns</a:t>
            </a:r>
            <a:endParaRPr lang="en-US" altLang="ja-JP"/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 sz="2400"/>
              <a:t>sequenceの長さをダウンサンプリングし、固定パターンの形式にする方法</a:t>
            </a:r>
            <a:endParaRPr lang="en-US" altLang="ja-JP" sz="240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Compressed Attention (Liu et al., 2018)</a:t>
            </a:r>
            <a:endParaRPr lang="en-US" altLang="ja-JP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Combination of Patterns</a:t>
            </a:r>
            <a:r>
              <a:rPr lang="en-US" altLang="zh-CN"/>
              <a:t>(C</a:t>
            </a:r>
            <a:r>
              <a:rPr lang="zh-CN" altLang="en-US"/>
              <a:t>P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異なるアクセスパターンを組み合わせることで、カバレッジを向上させることができます​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/>
              <a:t>Axial Transformer (Ho et al, 2019)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muti-head attention:</a:t>
            </a:r>
            <a:r>
              <a:rPr lang="ja-JP" altLang="en-US"/>
              <a:t>半分は</a:t>
            </a:r>
            <a:r>
              <a:rPr lang="en-US" altLang="ja-JP"/>
              <a:t>strided pattern</a:t>
            </a:r>
            <a:r>
              <a:rPr lang="ja-JP" altLang="en-US"/>
              <a:t>、半分は</a:t>
            </a:r>
            <a:r>
              <a:rPr lang="en-US" altLang="ja-JP"/>
              <a:t>local pattern</a:t>
            </a:r>
            <a:endParaRPr lang="en-US" altLang="ja-JP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Learnable Patterns (LP)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ja-JP" altLang="en-US"/>
              <a:t>学習可能の</a:t>
            </a:r>
            <a:r>
              <a:rPr lang="en-US" altLang="ja-JP"/>
              <a:t>Patterns</a:t>
            </a:r>
            <a:r>
              <a:rPr lang="ja-JP" altLang="en-US"/>
              <a:t>を導入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Reformer (Kitaev et al., 2020)</a:t>
            </a:r>
            <a:r>
              <a:rPr lang="ja-JP" altLang="zh-CN"/>
              <a:t>の特徴</a:t>
            </a:r>
            <a:r>
              <a:rPr lang="ja-JP" altLang="zh-CN"/>
              <a:t>：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・　</a:t>
            </a:r>
            <a:r>
              <a:rPr lang="zh-CN" altLang="zh-CN"/>
              <a:t>Dot-product attention</a:t>
            </a:r>
            <a:r>
              <a:rPr lang="en-US" altLang="zh-CN"/>
              <a:t> →</a:t>
            </a:r>
            <a:r>
              <a:rPr lang="ja-JP" altLang="zh-CN"/>
              <a:t>locality-sensitive hashing（LSH）</a:t>
            </a:r>
            <a:r>
              <a:rPr lang="en-US" altLang="ja-JP"/>
              <a:t> </a:t>
            </a:r>
            <a:r>
              <a:rPr lang="ja-JP" altLang="en-US"/>
              <a:t>　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 </a:t>
            </a:r>
            <a:r>
              <a:rPr lang="en-US" altLang="ja-JP"/>
              <a:t>   o(n</a:t>
            </a:r>
            <a:r>
              <a:rPr lang="en-US" altLang="ja-JP" baseline="30000"/>
              <a:t>2</a:t>
            </a:r>
            <a:r>
              <a:rPr lang="en-US" altLang="ja-JP"/>
              <a:t>) →</a:t>
            </a:r>
            <a:r>
              <a:rPr lang="ja-JP" altLang="en-US"/>
              <a:t>　</a:t>
            </a:r>
            <a:r>
              <a:rPr lang="en-US" altLang="ja-JP"/>
              <a:t>o(nlogn)</a:t>
            </a:r>
            <a:endParaRPr lang="en-US" altLang="ja-JP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ja-JP" altLang="zh-CN"/>
              <a:t>メリット：長い</a:t>
            </a:r>
            <a:r>
              <a:rPr lang="en-US" altLang="ja-JP"/>
              <a:t>sequence</a:t>
            </a:r>
            <a:r>
              <a:rPr lang="ja-JP" altLang="en-US"/>
              <a:t>にメモリーの効率が高い</a:t>
            </a:r>
            <a:endParaRPr lang="ja-JP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49680" y="66230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HashTable(Mapping)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1120140" y="1351280"/>
            <a:ext cx="40640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q=[7,17,5,8,2,9,20,3,2,5]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key=3 , a</a:t>
            </a:r>
            <a:r>
              <a:rPr lang="ja-JP" altLang="en-US" sz="2800"/>
              <a:t>にある</a:t>
            </a:r>
            <a:endParaRPr lang="ja-JP" altLang="en-US" sz="2800"/>
          </a:p>
          <a:p>
            <a:r>
              <a:rPr lang="en-US" altLang="zh-CN" sz="2800"/>
              <a:t>key=6 , a</a:t>
            </a:r>
            <a:r>
              <a:rPr lang="ja-JP" altLang="en-US" sz="2800"/>
              <a:t>にない</a:t>
            </a:r>
            <a:endParaRPr lang="ja-JP" altLang="en-US" sz="2800"/>
          </a:p>
          <a:p>
            <a:endParaRPr lang="ja-JP" altLang="en-US" sz="2800"/>
          </a:p>
          <a:p>
            <a:r>
              <a:rPr lang="ja-JP" altLang="en-US" sz="2800"/>
              <a:t>もしｎ個</a:t>
            </a:r>
            <a:r>
              <a:rPr lang="en-US" altLang="ja-JP" sz="2800"/>
              <a:t>key</a:t>
            </a:r>
            <a:r>
              <a:rPr lang="ja-JP" altLang="en-US" sz="2800"/>
              <a:t>なら、</a:t>
            </a:r>
            <a:r>
              <a:rPr lang="en-US" altLang="ja-JP" sz="2800">
                <a:sym typeface="+mn-ea"/>
              </a:rPr>
              <a:t>o(n</a:t>
            </a:r>
            <a:r>
              <a:rPr lang="en-US" altLang="ja-JP" sz="2800" baseline="30000">
                <a:sym typeface="+mn-ea"/>
              </a:rPr>
              <a:t>2</a:t>
            </a:r>
            <a:r>
              <a:rPr lang="en-US" altLang="ja-JP" sz="2800">
                <a:sym typeface="+mn-ea"/>
              </a:rPr>
              <a:t>)</a:t>
            </a:r>
            <a:endParaRPr lang="en-US" altLang="zh-CN" sz="2800"/>
          </a:p>
          <a:p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6096000" y="96901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/>
              <a:t>定義：</a:t>
            </a:r>
            <a:r>
              <a:rPr lang="en-US" altLang="ja-JP"/>
              <a:t>0</a:t>
            </a:r>
            <a:r>
              <a:rPr lang="ja-JP" altLang="en-US"/>
              <a:t>～</a:t>
            </a:r>
            <a:r>
              <a:rPr lang="en-US" altLang="ja-JP"/>
              <a:t>99</a:t>
            </a:r>
            <a:r>
              <a:rPr lang="ja-JP" altLang="en-US"/>
              <a:t>　　</a:t>
            </a:r>
            <a:r>
              <a:rPr lang="en-US" altLang="ja-JP"/>
              <a:t>a[100]={0}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数字の回数を記録：</a:t>
            </a:r>
            <a:r>
              <a:rPr lang="en-US" altLang="ja-JP"/>
              <a:t>5</a:t>
            </a:r>
            <a:r>
              <a:rPr lang="ja-JP" altLang="en-US"/>
              <a:t>　</a:t>
            </a:r>
            <a:r>
              <a:rPr lang="en-US" altLang="ja-JP"/>
              <a:t>1</a:t>
            </a:r>
            <a:r>
              <a:rPr lang="ja-JP" altLang="en-US"/>
              <a:t>回　</a:t>
            </a:r>
            <a:r>
              <a:rPr lang="en-US" altLang="ja-JP"/>
              <a:t>→a[5]=1</a:t>
            </a:r>
            <a:endParaRPr lang="en-US" altLang="ja-JP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5825" y="1891030"/>
            <a:ext cx="4754880" cy="1409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96000" y="352552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Loop: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605" y="3429000"/>
            <a:ext cx="3044825" cy="23996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9680" y="52000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Learnable Patterns (LP)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40906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Locality sensitive hashing</a:t>
            </a:r>
            <a:endParaRPr lang="en-US" altLang="zh-CN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885" y="2196465"/>
            <a:ext cx="759714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Neural Memory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Set Transformers (Lee et al., 2019)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side memory module</a:t>
            </a:r>
            <a:endParaRPr lang="zh-CN" altLang="en-US"/>
          </a:p>
          <a:p>
            <a:r>
              <a:rPr lang="ja-JP" altLang="zh-CN"/>
              <a:t>学習可能</a:t>
            </a:r>
            <a:endParaRPr lang="ja-JP" altLang="zh-CN"/>
          </a:p>
          <a:p>
            <a:r>
              <a:rPr lang="ja-JP" altLang="zh-CN"/>
              <a:t>複数の</a:t>
            </a:r>
            <a:r>
              <a:rPr lang="en-US" altLang="ja-JP"/>
              <a:t>token</a:t>
            </a:r>
            <a:r>
              <a:rPr lang="ja-JP" altLang="en-US"/>
              <a:t>が訪問できる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Low-Rank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414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Linformer (Wang et al., 2020c)</a:t>
            </a:r>
            <a:r>
              <a:rPr lang="en-US" altLang="zh-CN"/>
              <a:t>   o(n2)</a:t>
            </a:r>
            <a:r>
              <a:rPr lang="ja-JP" altLang="en-US"/>
              <a:t>　</a:t>
            </a:r>
            <a:r>
              <a:rPr lang="en-US" altLang="ja-JP"/>
              <a:t>→</a:t>
            </a:r>
            <a:r>
              <a:rPr lang="ja-JP" altLang="en-US"/>
              <a:t>　</a:t>
            </a:r>
            <a:r>
              <a:rPr lang="en-US" altLang="ja-JP"/>
              <a:t>o(n)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self-attention</a:t>
            </a:r>
            <a:r>
              <a:rPr lang="ja-JP" altLang="en-US"/>
              <a:t>は</a:t>
            </a:r>
            <a:r>
              <a:rPr lang="en-US" altLang="ja-JP"/>
              <a:t>low-rank</a:t>
            </a:r>
            <a:r>
              <a:rPr lang="ja-JP" altLang="en-US"/>
              <a:t>である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           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825115"/>
            <a:ext cx="5181600" cy="1958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145" y="3152775"/>
            <a:ext cx="4640580" cy="15011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4140"/>
            <a:ext cx="10515600" cy="4351338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           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5005" y="523875"/>
            <a:ext cx="5181600" cy="1958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1235" y="308737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n*Wk:</a:t>
            </a:r>
            <a:r>
              <a:rPr lang="zh-CN" altLang="en-US"/>
              <a:t>（n * dm）* (dm * dm) = (n * dm)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n*Wq:</a:t>
            </a:r>
            <a:r>
              <a:rPr lang="zh-CN" altLang="en-US"/>
              <a:t>（n * dm）* (dm * dm) = (n * dm)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q_k</a:t>
            </a:r>
            <a:r>
              <a:rPr lang="en-US" altLang="zh-CN"/>
              <a:t>:   </a:t>
            </a:r>
            <a:r>
              <a:rPr lang="zh-CN" altLang="en-US"/>
              <a:t> （n * n）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n*Wv:</a:t>
            </a:r>
            <a:r>
              <a:rPr lang="zh-CN" altLang="en-US"/>
              <a:t>（n * dm）* (dm * dm) = (n * dm)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output:</a:t>
            </a:r>
            <a:r>
              <a:rPr lang="zh-CN" altLang="en-US"/>
              <a:t>（n * dm）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330190" y="3924300"/>
            <a:ext cx="609600" cy="4819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42380" y="3214370"/>
            <a:ext cx="56375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n*Wk:（k * n）*</a:t>
            </a:r>
            <a:r>
              <a:rPr lang="zh-CN" altLang="en-US"/>
              <a:t>（n * dm）* (dm * dm) = (</a:t>
            </a:r>
            <a:r>
              <a:rPr lang="en-US" altLang="zh-CN"/>
              <a:t>k</a:t>
            </a:r>
            <a:r>
              <a:rPr lang="zh-CN" altLang="en-US"/>
              <a:t> * dm)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n*Wq:</a:t>
            </a:r>
            <a:r>
              <a:rPr lang="zh-CN" altLang="en-US"/>
              <a:t>（n * dm）* (dm * dm) = (n * dm)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q_k</a:t>
            </a:r>
            <a:r>
              <a:rPr lang="en-US" altLang="zh-CN"/>
              <a:t>:   </a:t>
            </a:r>
            <a:r>
              <a:rPr lang="zh-CN" altLang="en-US"/>
              <a:t> （n * </a:t>
            </a:r>
            <a:r>
              <a:rPr lang="en-US" altLang="zh-CN"/>
              <a:t>k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n*Wv:</a:t>
            </a:r>
            <a:r>
              <a:rPr lang="en-US" altLang="zh-CN">
                <a:sym typeface="+mn-ea"/>
              </a:rPr>
              <a:t>（k * n）*</a:t>
            </a:r>
            <a:r>
              <a:rPr lang="zh-CN" altLang="en-US"/>
              <a:t>（n * dm）* (dm * dm) = (</a:t>
            </a:r>
            <a:r>
              <a:rPr lang="en-US" altLang="zh-CN"/>
              <a:t>k</a:t>
            </a:r>
            <a:r>
              <a:rPr lang="zh-CN" altLang="en-US"/>
              <a:t> * dm)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output:</a:t>
            </a:r>
            <a:r>
              <a:rPr lang="zh-CN" altLang="en-US"/>
              <a:t>（n * dm）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Kernels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kernelization:N*N</a:t>
            </a:r>
            <a:r>
              <a:rPr lang="ja-JP" altLang="en-US"/>
              <a:t>を避ける</a:t>
            </a:r>
            <a:r>
              <a:rPr lang="ja-JP" altLang="en-US"/>
              <a:t>方法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Random Feature Attention (Peng et al., 2021)</a:t>
            </a:r>
            <a:endParaRPr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2910840"/>
            <a:ext cx="6065520" cy="1036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" y="4060190"/>
            <a:ext cx="6355080" cy="1943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>
                <a:sym typeface="+mn-ea"/>
              </a:rPr>
              <a:t>Random Feature Attention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2885"/>
            <a:ext cx="10515600" cy="4351338"/>
          </a:xfrm>
        </p:spPr>
        <p:txBody>
          <a:bodyPr/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65" y="1273810"/>
            <a:ext cx="690372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transformer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45" y="1009650"/>
            <a:ext cx="3932555" cy="4838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495" y="553720"/>
            <a:ext cx="10515600" cy="1325563"/>
          </a:xfrm>
        </p:spPr>
        <p:txBody>
          <a:bodyPr/>
          <a:p>
            <a:r>
              <a:rPr lang="en-US" altLang="zh-CN" sz="2800"/>
              <a:t>Transformer:</a:t>
            </a:r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91810" y="1240790"/>
            <a:ext cx="5328285" cy="962660"/>
          </a:xfrm>
          <a:prstGeom prst="rect">
            <a:avLst/>
          </a:prstGeom>
        </p:spPr>
      </p:pic>
      <p:pic>
        <p:nvPicPr>
          <p:cNvPr id="5" name="内容占位符 3" descr="rtans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67450" y="2765425"/>
            <a:ext cx="3779520" cy="28879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Recurrence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Recurrence</a:t>
            </a:r>
            <a:r>
              <a:rPr lang="ja-JP" altLang="en-US"/>
              <a:t>で</a:t>
            </a:r>
            <a:r>
              <a:rPr lang="en-US" altLang="ja-JP"/>
              <a:t>block</a:t>
            </a:r>
            <a:r>
              <a:rPr lang="ja-JP" altLang="en-US"/>
              <a:t>を結ぶ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Transformer-XL (Dai et al., 2019)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080" y="1562735"/>
            <a:ext cx="7924800" cy="26657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Recurrence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05" y="4046220"/>
            <a:ext cx="9207500" cy="26346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322705"/>
            <a:ext cx="9131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Transformer-XL (Dai et al., 2019)：segment-level recurrence mechanism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6260" y="372110"/>
            <a:ext cx="6203315" cy="57645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5940" y="386080"/>
            <a:ext cx="7656830" cy="4937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36025" y="3927475"/>
            <a:ext cx="17462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highlight>
                  <a:srgbClr val="FFFF00"/>
                </a:highlight>
              </a:rPr>
              <a:t>o(n</a:t>
            </a:r>
            <a:r>
              <a:rPr lang="en-US" altLang="zh-CN" sz="4400" baseline="30000">
                <a:highlight>
                  <a:srgbClr val="FFFF00"/>
                </a:highlight>
              </a:rPr>
              <a:t>2</a:t>
            </a:r>
            <a:r>
              <a:rPr lang="en-US" altLang="zh-CN" sz="4400">
                <a:highlight>
                  <a:srgbClr val="FFFF00"/>
                </a:highlight>
              </a:rPr>
              <a:t>)</a:t>
            </a:r>
            <a:endParaRPr lang="en-US" altLang="zh-CN" sz="4400">
              <a:highlight>
                <a:srgbClr val="FFFF00"/>
              </a:highligh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1945" y="5323205"/>
            <a:ext cx="10050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2800"/>
              <a:t>1</a:t>
            </a:r>
            <a:r>
              <a:rPr lang="ja-JP" altLang="en-US" sz="2800"/>
              <a:t>回トレーニング（</a:t>
            </a:r>
            <a:r>
              <a:rPr lang="en-US" altLang="ja-JP" sz="2800"/>
              <a:t>V100</a:t>
            </a:r>
            <a:r>
              <a:rPr lang="ja-JP" altLang="en-US" sz="2800"/>
              <a:t>　</a:t>
            </a:r>
            <a:r>
              <a:rPr lang="en-US" altLang="ja-JP" sz="2800"/>
              <a:t>1024</a:t>
            </a:r>
            <a:r>
              <a:rPr lang="ja-JP" altLang="en-US" sz="2800"/>
              <a:t>枚）＝</a:t>
            </a:r>
            <a:r>
              <a:rPr lang="en-US" altLang="ja-JP" sz="2800"/>
              <a:t>1</a:t>
            </a:r>
            <a:r>
              <a:rPr lang="ja-JP" altLang="en-US" sz="2800"/>
              <a:t>ヶ月＋</a:t>
            </a:r>
            <a:r>
              <a:rPr lang="en-US" altLang="ja-JP" sz="2800"/>
              <a:t>1200</a:t>
            </a:r>
            <a:r>
              <a:rPr lang="ja-JP" altLang="en-US" sz="2800"/>
              <a:t>万ドル</a:t>
            </a:r>
            <a:endParaRPr lang="ja-JP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transformer</a:t>
            </a:r>
            <a:r>
              <a:rPr lang="ja-JP" altLang="en-US"/>
              <a:t>の</a:t>
            </a:r>
            <a:r>
              <a:rPr lang="ja-JP" altLang="en-US"/>
              <a:t>問題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zh-CN"/>
              <a:t>複雑さが</a:t>
            </a:r>
            <a:r>
              <a:rPr lang="ja-JP" altLang="zh-CN"/>
              <a:t>高い</a:t>
            </a:r>
            <a:endParaRPr lang="ja-JP" altLang="zh-CN"/>
          </a:p>
          <a:p>
            <a:endParaRPr lang="ja-JP" altLang="zh-CN"/>
          </a:p>
          <a:p>
            <a:pPr marL="0" indent="0">
              <a:buNone/>
            </a:pPr>
            <a:endParaRPr lang="ja-JP" altLang="zh-CN"/>
          </a:p>
          <a:p>
            <a:r>
              <a:rPr lang="ja-JP" altLang="zh-CN"/>
              <a:t>小さいデータセットに</a:t>
            </a:r>
            <a:r>
              <a:rPr lang="en-US" altLang="ja-JP"/>
              <a:t>overfitting</a:t>
            </a:r>
            <a:endParaRPr lang="en-US" altLang="ja-JP"/>
          </a:p>
          <a:p>
            <a:endParaRPr lang="en-US" altLang="ja-JP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8905" y="790575"/>
            <a:ext cx="7394575" cy="50749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67055" y="7905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X-former</a:t>
            </a:r>
            <a:endParaRPr lang="en-US" altLang="zh-CN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Fixed Patterns（FP</a:t>
            </a:r>
            <a:r>
              <a:rPr lang="ja-JP" altLang="en-US"/>
              <a:t>）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ja-JP"/>
              <a:t>self-attention行列を単純に疎にすること</a:t>
            </a:r>
            <a:endParaRPr lang="en-US" altLang="ja-JP"/>
          </a:p>
          <a:p>
            <a:pPr marL="0" indent="0">
              <a:buNone/>
            </a:pPr>
            <a:endParaRPr lang="en-US" altLang="ja-JP" sz="3600"/>
          </a:p>
          <a:p>
            <a:pPr marL="0" indent="0">
              <a:buNone/>
            </a:pPr>
            <a:r>
              <a:rPr lang="en-US" altLang="ja-JP" sz="3600"/>
              <a:t>1.Blockwise Patterns</a:t>
            </a:r>
            <a:endParaRPr lang="en-US" altLang="ja-JP" sz="3600"/>
          </a:p>
          <a:p>
            <a:pPr marL="0" indent="0">
              <a:buNone/>
            </a:pPr>
            <a:r>
              <a:rPr lang="ja-JP" altLang="en-US" baseline="30000"/>
              <a:t>　　</a:t>
            </a:r>
            <a:endParaRPr lang="en-US" altLang="ja-JP"/>
          </a:p>
          <a:p>
            <a:pPr marL="0" indent="0">
              <a:buNone/>
            </a:pPr>
            <a:r>
              <a:rPr lang="en-US" altLang="ja-JP" sz="3600"/>
              <a:t>2.Strided Pat</a:t>
            </a:r>
            <a:r>
              <a:rPr lang="ja-JP" altLang="en-US" sz="3600"/>
              <a:t>ｔ</a:t>
            </a:r>
            <a:r>
              <a:rPr lang="en-US" altLang="ja-JP" sz="3600"/>
              <a:t>erns</a:t>
            </a:r>
            <a:endParaRPr lang="en-US" altLang="ja-JP" sz="360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 sz="3600"/>
              <a:t>3.Comperssed</a:t>
            </a:r>
            <a:r>
              <a:rPr lang="ja-JP" altLang="en-US" sz="3600"/>
              <a:t>　</a:t>
            </a:r>
            <a:r>
              <a:rPr lang="en-US" altLang="ja-JP" sz="3600"/>
              <a:t>Patterns</a:t>
            </a:r>
            <a:endParaRPr lang="en-US" altLang="ja-JP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Fixed Patterns（FP</a:t>
            </a:r>
            <a:r>
              <a:rPr lang="ja-JP" altLang="en-US"/>
              <a:t>）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en-US" altLang="ja-JP" sz="3600"/>
          </a:p>
          <a:p>
            <a:pPr marL="0" indent="0">
              <a:buNone/>
            </a:pPr>
            <a:endParaRPr lang="en-US" altLang="ja-JP" sz="3600"/>
          </a:p>
          <a:p>
            <a:pPr marL="0" indent="0">
              <a:buNone/>
            </a:pPr>
            <a:endParaRPr lang="en-US" altLang="ja-JP" sz="3600"/>
          </a:p>
          <a:p>
            <a:pPr marL="0" indent="0">
              <a:buNone/>
            </a:pPr>
            <a:endParaRPr lang="en-US" altLang="ja-JP" sz="3600"/>
          </a:p>
          <a:p>
            <a:pPr marL="0" indent="0">
              <a:buNone/>
            </a:pPr>
            <a:r>
              <a:rPr lang="en-US" altLang="ja-JP" sz="3600"/>
              <a:t>1.Blockwise Patterns</a:t>
            </a:r>
            <a:endParaRPr lang="en-US" altLang="ja-JP" sz="3600"/>
          </a:p>
          <a:p>
            <a:pPr marL="0" indent="0">
              <a:buNone/>
            </a:pPr>
            <a:r>
              <a:rPr lang="ja-JP" altLang="en-US"/>
              <a:t>ブロック化：</a:t>
            </a:r>
            <a:r>
              <a:rPr lang="en-US" altLang="ja-JP"/>
              <a:t>N</a:t>
            </a:r>
            <a:r>
              <a:rPr lang="en-US" altLang="ja-JP" baseline="30000"/>
              <a:t>2</a:t>
            </a:r>
            <a:r>
              <a:rPr lang="ja-JP" altLang="en-US"/>
              <a:t>　</a:t>
            </a:r>
            <a:r>
              <a:rPr lang="en-US" altLang="ja-JP"/>
              <a:t>→</a:t>
            </a:r>
            <a:r>
              <a:rPr lang="ja-JP" altLang="en-US"/>
              <a:t>　</a:t>
            </a:r>
            <a:r>
              <a:rPr lang="en-US" altLang="ja-JP"/>
              <a:t>B</a:t>
            </a:r>
            <a:r>
              <a:rPr lang="ja-JP" altLang="en-US" baseline="30000"/>
              <a:t>２　　　</a:t>
            </a:r>
            <a:r>
              <a:rPr lang="ja-JP" altLang="en-US"/>
              <a:t>（Ｎ＞</a:t>
            </a:r>
            <a:r>
              <a:rPr lang="ja-JP" altLang="en-US"/>
              <a:t>Ｂ）</a:t>
            </a:r>
            <a:r>
              <a:rPr lang="ja-JP" altLang="en-US" baseline="30000"/>
              <a:t>　　</a:t>
            </a:r>
            <a:endParaRPr lang="ja-JP" altLang="en-US" baseline="30000"/>
          </a:p>
          <a:p>
            <a:pPr marL="0" indent="0">
              <a:buNone/>
            </a:pPr>
            <a:r>
              <a:rPr lang="ja-JP" altLang="en-US" baseline="30000"/>
              <a:t>　　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Blockwise (Qiu et al., 2019)</a:t>
            </a:r>
            <a:endParaRPr lang="en-US" altLang="ja-JP"/>
          </a:p>
          <a:p>
            <a:pPr marL="0" indent="0">
              <a:buNone/>
            </a:pPr>
            <a:endParaRPr lang="en-US" altLang="ja-JP" sz="3600"/>
          </a:p>
        </p:txBody>
      </p:sp>
      <p:pic>
        <p:nvPicPr>
          <p:cNvPr id="4" name="内容占位符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82190" y="1581150"/>
            <a:ext cx="7096125" cy="2409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Fixed Patterns（FP</a:t>
            </a:r>
            <a:r>
              <a:rPr lang="ja-JP" altLang="en-US"/>
              <a:t>）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ja-JP" altLang="en-US" baseline="30000"/>
              <a:t>　</a:t>
            </a:r>
            <a:r>
              <a:rPr lang="en-US" altLang="ja-JP" sz="3600"/>
              <a:t>2.Strided Pat</a:t>
            </a:r>
            <a:r>
              <a:rPr lang="ja-JP" altLang="en-US" sz="3600"/>
              <a:t>ｔ</a:t>
            </a:r>
            <a:r>
              <a:rPr lang="en-US" altLang="ja-JP" sz="3600"/>
              <a:t>erns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Sparse Transformer (Child et al., 2019)</a:t>
            </a:r>
            <a:endParaRPr lang="en-US" altLang="ja-JP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095" y="3050540"/>
            <a:ext cx="9377680" cy="3060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Fixed Patterns（FP</a:t>
            </a:r>
            <a:r>
              <a:rPr lang="ja-JP" altLang="en-US"/>
              <a:t>）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ja-JP" altLang="en-US" baseline="30000"/>
              <a:t>　</a:t>
            </a:r>
            <a:r>
              <a:rPr lang="en-US" altLang="ja-JP" sz="3600"/>
              <a:t>2.Strided Pat</a:t>
            </a:r>
            <a:r>
              <a:rPr lang="ja-JP" altLang="en-US" sz="3600"/>
              <a:t>ｔ</a:t>
            </a:r>
            <a:r>
              <a:rPr lang="en-US" altLang="ja-JP" sz="3600"/>
              <a:t>erns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Longformer (Beltagy et al., 2020)</a:t>
            </a:r>
            <a:endParaRPr lang="en-US" altLang="ja-JP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96260"/>
            <a:ext cx="10431780" cy="24003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4885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NzBkMjlhM2QxZjRkZTY3NmU5OGJhMDJjMzgzNjRhYTk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1834</Words>
  <Application>WPS 演示</Application>
  <PresentationFormat>宽屏</PresentationFormat>
  <Paragraphs>163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MS PGothic</vt:lpstr>
      <vt:lpstr>微软雅黑</vt:lpstr>
      <vt:lpstr>Arial Unicode MS</vt:lpstr>
      <vt:lpstr>WPS</vt:lpstr>
      <vt:lpstr>Efficient Transformer</vt:lpstr>
      <vt:lpstr>Transformer:</vt:lpstr>
      <vt:lpstr>PowerPoint 演示文稿</vt:lpstr>
      <vt:lpstr>transformerの問題</vt:lpstr>
      <vt:lpstr>PowerPoint 演示文稿</vt:lpstr>
      <vt:lpstr>Fixed Patterns（FP）</vt:lpstr>
      <vt:lpstr>Fixed Patterns（FP）</vt:lpstr>
      <vt:lpstr>Fixed Patterns（FP）</vt:lpstr>
      <vt:lpstr>Fixed Patterns（FP）</vt:lpstr>
      <vt:lpstr>Fixed Patterns（FP）</vt:lpstr>
      <vt:lpstr>Combination of Patterns(CP)</vt:lpstr>
      <vt:lpstr>Learnable Patterns (LP)</vt:lpstr>
      <vt:lpstr>PowerPoint 演示文稿</vt:lpstr>
      <vt:lpstr>Learnable Patterns (LP)</vt:lpstr>
      <vt:lpstr>Neural Memory</vt:lpstr>
      <vt:lpstr>Low-Rank </vt:lpstr>
      <vt:lpstr>PowerPoint 演示文稿</vt:lpstr>
      <vt:lpstr>Kernels</vt:lpstr>
      <vt:lpstr>Random Feature Attention</vt:lpstr>
      <vt:lpstr>Recurrence</vt:lpstr>
      <vt:lpstr>Recurrence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gos</dc:creator>
  <cp:lastModifiedBy>Gun on Sword</cp:lastModifiedBy>
  <cp:revision>9</cp:revision>
  <dcterms:created xsi:type="dcterms:W3CDTF">2023-08-09T12:44:00Z</dcterms:created>
  <dcterms:modified xsi:type="dcterms:W3CDTF">2024-04-05T05:55:56Z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2052-12.1.0.16399</vt:lpwstr>
  </property>
</Properties>
</file>