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60" r:id="rId4"/>
    <p:sldId id="257" r:id="rId5"/>
    <p:sldId id="261" r:id="rId6"/>
    <p:sldId id="273" r:id="rId7"/>
    <p:sldId id="274" r:id="rId8"/>
    <p:sldId id="262" r:id="rId9"/>
    <p:sldId id="265" r:id="rId10"/>
    <p:sldId id="259" r:id="rId11"/>
    <p:sldId id="263" r:id="rId12"/>
    <p:sldId id="264" r:id="rId13"/>
    <p:sldId id="266" r:id="rId14"/>
    <p:sldId id="272" r:id="rId16"/>
    <p:sldId id="268" r:id="rId17"/>
    <p:sldId id="267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13.png"/><Relationship Id="rId7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tags" Target="../tags/tag10.xml"/><Relationship Id="rId4" Type="http://schemas.openxmlformats.org/officeDocument/2006/relationships/image" Target="../media/image11.png"/><Relationship Id="rId3" Type="http://schemas.openxmlformats.org/officeDocument/2006/relationships/tags" Target="../tags/tag9.xml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18.png"/><Relationship Id="rId7" Type="http://schemas.openxmlformats.org/officeDocument/2006/relationships/tags" Target="../tags/tag13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5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7" Type="http://schemas.openxmlformats.org/officeDocument/2006/relationships/tags" Target="../tags/tag18.xml"/><Relationship Id="rId6" Type="http://schemas.openxmlformats.org/officeDocument/2006/relationships/image" Target="../media/image22.png"/><Relationship Id="rId5" Type="http://schemas.openxmlformats.org/officeDocument/2006/relationships/tags" Target="../tags/tag17.xml"/><Relationship Id="rId4" Type="http://schemas.openxmlformats.org/officeDocument/2006/relationships/image" Target="../media/image21.png"/><Relationship Id="rId3" Type="http://schemas.openxmlformats.org/officeDocument/2006/relationships/tags" Target="../tags/tag16.xml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6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GRAPH ATTENTION NETWORKS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ja-JP" altLang="zh-CN"/>
              <a:t>担当：</a:t>
            </a:r>
            <a:r>
              <a:rPr lang="ja-JP" altLang="zh-CN"/>
              <a:t>王志鵬</a:t>
            </a:r>
            <a:endParaRPr lang="ja-JP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170" y="71437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3.1</a:t>
            </a:r>
            <a:r>
              <a:rPr lang="ja-JP" altLang="en-US"/>
              <a:t>　</a:t>
            </a:r>
            <a:r>
              <a:rPr lang="zh-CN" altLang="en-US"/>
              <a:t>Graph Attention layer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0210" y="1702435"/>
            <a:ext cx="5087620" cy="872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657" r="10686" b="15143"/>
          <a:stretch>
            <a:fillRect/>
          </a:stretch>
        </p:blipFill>
        <p:spPr>
          <a:xfrm>
            <a:off x="5833110" y="1702435"/>
            <a:ext cx="1903730" cy="583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74050" y="2574925"/>
            <a:ext cx="2966085" cy="3310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25170" y="2717165"/>
            <a:ext cx="7858125" cy="1104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974330" y="1712595"/>
            <a:ext cx="2552065" cy="6775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63370" y="4148455"/>
            <a:ext cx="64103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Query :</a:t>
            </a:r>
            <a:r>
              <a:rPr lang="ja-JP" altLang="en-US" sz="2400"/>
              <a:t>中心ノードの特徴ベクトル</a:t>
            </a:r>
            <a:endParaRPr lang="en-US" altLang="zh-CN" sz="2400"/>
          </a:p>
          <a:p>
            <a:r>
              <a:rPr lang="en-US" altLang="zh-CN" sz="2400"/>
              <a:t>Source </a:t>
            </a:r>
            <a:r>
              <a:rPr lang="ja-JP" altLang="en-US" sz="2400"/>
              <a:t>：隣接ノードの特徴ベクトル</a:t>
            </a:r>
            <a:endParaRPr lang="en-US" altLang="zh-CN" sz="2400"/>
          </a:p>
          <a:p>
            <a:r>
              <a:rPr lang="en-US" altLang="zh-CN" sz="2400"/>
              <a:t>Attention value</a:t>
            </a:r>
            <a:r>
              <a:rPr lang="ja-JP" altLang="en-US" sz="2400"/>
              <a:t>：中心ノードが</a:t>
            </a:r>
            <a:r>
              <a:rPr lang="en-US" altLang="ja-JP" sz="2400"/>
              <a:t>aggregate</a:t>
            </a:r>
            <a:r>
              <a:rPr lang="ja-JP" altLang="en-US" sz="2400"/>
              <a:t>してから</a:t>
            </a:r>
            <a:r>
              <a:rPr lang="ja-JP" altLang="en-US" sz="2400"/>
              <a:t>、</a:t>
            </a:r>
            <a:endParaRPr lang="ja-JP" altLang="en-US" sz="2400"/>
          </a:p>
          <a:p>
            <a:r>
              <a:rPr lang="ja-JP" altLang="en-US" sz="2400"/>
              <a:t>　　　　　　　　　　新しい</a:t>
            </a:r>
            <a:r>
              <a:rPr lang="ja-JP" altLang="en-US" sz="2400"/>
              <a:t>特徴ベクトル</a:t>
            </a:r>
            <a:endParaRPr lang="ja-JP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3575"/>
            <a:ext cx="10515600" cy="5513705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                        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1890" y="1179195"/>
          <a:ext cx="1884680" cy="202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76300" imgH="939800" progId="Equation.KSEE3">
                  <p:embed/>
                </p:oleObj>
              </mc:Choice>
              <mc:Fallback>
                <p:oleObj name="" r:id="rId1" imgW="8763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1890" y="1179195"/>
                        <a:ext cx="1884680" cy="2021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3150" y="1326515"/>
          <a:ext cx="2645410" cy="139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346200" imgH="711200" progId="Equation.KSEE3">
                  <p:embed/>
                </p:oleObj>
              </mc:Choice>
              <mc:Fallback>
                <p:oleObj name="" r:id="rId3" imgW="1346200" imgH="711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3150" y="1326515"/>
                        <a:ext cx="2645410" cy="1398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51040" y="1020445"/>
          <a:ext cx="1515745" cy="233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889000" imgH="1371600" progId="Equation.KSEE3">
                  <p:embed/>
                </p:oleObj>
              </mc:Choice>
              <mc:Fallback>
                <p:oleObj name="" r:id="rId5" imgW="889000" imgH="1371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1040" y="1020445"/>
                        <a:ext cx="1515745" cy="233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485005" y="4128135"/>
            <a:ext cx="3776345" cy="20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3849"/>
          <a:stretch>
            <a:fillRect/>
          </a:stretch>
        </p:blipFill>
        <p:spPr>
          <a:xfrm>
            <a:off x="1045210" y="4331335"/>
            <a:ext cx="7637780" cy="15068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51890" y="2900045"/>
            <a:ext cx="3851275" cy="10737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1890" y="36258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3.2</a:t>
            </a:r>
            <a:r>
              <a:rPr lang="ja-JP" altLang="en-US" sz="3200"/>
              <a:t>　式</a:t>
            </a:r>
            <a:endParaRPr lang="ja-JP" alt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21145" y="1226820"/>
            <a:ext cx="3962400" cy="293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multi-head graph attention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9835" y="1475105"/>
            <a:ext cx="3804920" cy="1328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38095" y="3210560"/>
            <a:ext cx="4191000" cy="1250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630170" y="4644390"/>
            <a:ext cx="4098925" cy="11893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0295" y="34696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concat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1090295" y="48685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mean</a:t>
            </a: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532130"/>
            <a:ext cx="10515600" cy="1067435"/>
          </a:xfrm>
        </p:spPr>
        <p:txBody>
          <a:bodyPr>
            <a:normAutofit/>
          </a:bodyPr>
          <a:p>
            <a:r>
              <a:rPr lang="en-US" altLang="zh-CN" sz="3600"/>
              <a:t>3.3</a:t>
            </a:r>
            <a:r>
              <a:rPr lang="ja-JP" altLang="en-US" sz="3600"/>
              <a:t>　</a:t>
            </a:r>
            <a:r>
              <a:rPr lang="en-US" altLang="zh-CN" sz="3600"/>
              <a:t>GAT</a:t>
            </a:r>
            <a:r>
              <a:rPr lang="ja-JP" altLang="en-US" sz="3600"/>
              <a:t>の特徴</a:t>
            </a:r>
            <a:endParaRPr lang="ja-JP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ja-JP"/>
              <a:t>1</a:t>
            </a:r>
            <a:r>
              <a:rPr lang="ja-JP" altLang="en-US"/>
              <a:t>）</a:t>
            </a:r>
            <a:r>
              <a:rPr lang="en-US" altLang="ja-JP"/>
              <a:t>C→A </a:t>
            </a:r>
            <a:r>
              <a:rPr lang="ja-JP" altLang="en-US"/>
              <a:t>と　</a:t>
            </a:r>
            <a:r>
              <a:rPr lang="en-US" altLang="ja-JP"/>
              <a:t>B→A</a:t>
            </a:r>
            <a:r>
              <a:rPr lang="ja-JP" altLang="en-US"/>
              <a:t>の影響は</a:t>
            </a:r>
            <a:r>
              <a:rPr lang="ja-JP" altLang="en-US"/>
              <a:t>違う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２）</a:t>
            </a:r>
            <a:r>
              <a:rPr lang="en-US" altLang="ja-JP"/>
              <a:t>A→B</a:t>
            </a:r>
            <a:r>
              <a:rPr lang="ja-JP" altLang="en-US"/>
              <a:t>　</a:t>
            </a:r>
            <a:r>
              <a:rPr lang="en-US" altLang="ja-JP"/>
              <a:t>B→A</a:t>
            </a:r>
            <a:r>
              <a:rPr lang="ja-JP" altLang="en-US"/>
              <a:t>の影響は違う</a:t>
            </a:r>
            <a:br>
              <a:rPr lang="ja-JP" altLang="en-US" u="heavy"/>
            </a:br>
            <a:endParaRPr lang="ja-JP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61200" y="1825625"/>
            <a:ext cx="3646805" cy="2494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983298" y="2200593"/>
          <a:ext cx="4253865" cy="265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81100" imgH="736600" progId="Equation.KSEE3">
                  <p:embed/>
                </p:oleObj>
              </mc:Choice>
              <mc:Fallback>
                <p:oleObj name="" r:id="rId1" imgW="1181100" imgH="736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3298" y="2200593"/>
                        <a:ext cx="4253865" cy="265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graph attention</a:t>
            </a:r>
            <a:r>
              <a:rPr lang="ja-JP" altLang="en-US" sz="3600"/>
              <a:t>の思考</a:t>
            </a:r>
            <a:endParaRPr lang="ja-JP" altLang="en-US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ja-JP" altLang="en-US"/>
              <a:t>　実装と</a:t>
            </a:r>
            <a:r>
              <a:rPr lang="ja-JP" altLang="en-US"/>
              <a:t>結果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cora </a:t>
            </a:r>
            <a:r>
              <a:rPr lang="ja-JP" altLang="en-US"/>
              <a:t>データーセット</a:t>
            </a:r>
            <a:r>
              <a:rPr lang="en-US" altLang="ja-JP"/>
              <a:t>: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機械学習分野の論文がノードとして含まれており（約2700ノード）、それらの論文間の引用関係がエッジとして表されています（約5400エッジ）。これらのエッジは無向で、論文間の引用関係を示しています。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特徴量：論文中の単語の出現状況（約</a:t>
            </a:r>
            <a:r>
              <a:rPr lang="en-US" altLang="ja-JP"/>
              <a:t>1433</a:t>
            </a:r>
            <a:r>
              <a:rPr lang="ja-JP" altLang="en-US"/>
              <a:t>）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クラス：７つの種類　（Case-Based、Genetic Algorithms、Neural Networks、Probabilistic Method</a:t>
            </a:r>
            <a:r>
              <a:rPr lang="ja-JP" altLang="en-US"/>
              <a:t>、Reinforcement Learning、Rule Learning</a:t>
            </a:r>
            <a:r>
              <a:rPr lang="ja-JP" altLang="en-US"/>
              <a:t>、Theory）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9130"/>
            <a:ext cx="10515600" cy="5518150"/>
          </a:xfrm>
        </p:spPr>
        <p:txBody>
          <a:bodyPr/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zh-CN"/>
              <a:t>1.GNN</a:t>
            </a:r>
            <a:endParaRPr lang="en-US" altLang="zh-CN"/>
          </a:p>
          <a:p>
            <a:pPr marL="0" indent="0">
              <a:buNone/>
            </a:pPr>
            <a:r>
              <a:rPr lang="ja-JP" altLang="en-US">
                <a:sym typeface="+mn-ea"/>
              </a:rPr>
              <a:t>・</a:t>
            </a:r>
            <a:r>
              <a:rPr lang="en-US" altLang="zh-CN"/>
              <a:t>2.attention mechanism</a:t>
            </a:r>
            <a:endParaRPr lang="en-US" altLang="zh-CN"/>
          </a:p>
          <a:p>
            <a:pPr marL="0" indent="0">
              <a:buNone/>
            </a:pPr>
            <a:r>
              <a:rPr lang="ja-JP" altLang="en-US">
                <a:sym typeface="+mn-ea"/>
              </a:rPr>
              <a:t>・</a:t>
            </a:r>
            <a:r>
              <a:rPr lang="en-US" altLang="zh-CN"/>
              <a:t>3.GAT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ja-JP" altLang="en-US"/>
              <a:t>　</a:t>
            </a:r>
            <a:r>
              <a:rPr lang="en-US" altLang="zh-CN"/>
              <a:t>3.1 attention layer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ja-JP" altLang="en-US"/>
              <a:t>　</a:t>
            </a:r>
            <a:r>
              <a:rPr lang="en-US" altLang="zh-CN"/>
              <a:t>3.2 </a:t>
            </a:r>
            <a:r>
              <a:rPr lang="ja-JP" altLang="en-US"/>
              <a:t>公式</a:t>
            </a:r>
            <a:endParaRPr lang="ja-JP" altLang="en-US"/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ja-JP" altLang="en-US"/>
              <a:t>　</a:t>
            </a:r>
            <a:r>
              <a:rPr lang="en-US" altLang="ja-JP"/>
              <a:t>3.3 GAT</a:t>
            </a:r>
            <a:r>
              <a:rPr lang="ja-JP" altLang="en-US"/>
              <a:t>のメリットと</a:t>
            </a:r>
            <a:r>
              <a:rPr lang="ja-JP" altLang="en-US"/>
              <a:t>展開</a:t>
            </a:r>
            <a:endParaRPr lang="ja-JP" altLang="en-US"/>
          </a:p>
          <a:p>
            <a:pPr marL="0" indent="0">
              <a:buNone/>
            </a:pPr>
            <a:r>
              <a:rPr lang="ja-JP" altLang="en-US">
                <a:sym typeface="+mn-ea"/>
              </a:rPr>
              <a:t>・</a:t>
            </a:r>
            <a:r>
              <a:rPr lang="en-US" altLang="ja-JP"/>
              <a:t>4.</a:t>
            </a:r>
            <a:r>
              <a:rPr lang="ja-JP" altLang="en-US"/>
              <a:t>実装と</a:t>
            </a:r>
            <a:r>
              <a:rPr lang="ja-JP" altLang="en-US"/>
              <a:t>結果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1.GNN</a:t>
            </a:r>
            <a:r>
              <a:rPr lang="ja-JP" altLang="en-US"/>
              <a:t>の</a:t>
            </a:r>
            <a:r>
              <a:rPr lang="ja-JP" altLang="en-US"/>
              <a:t>復習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zh-CN"/>
              <a:t>グラフの</a:t>
            </a:r>
            <a:r>
              <a:rPr lang="zh-CN" altLang="en-US"/>
              <a:t>空間領域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Spatial method)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空間的不変性を持つ（入力が歪んでも出力は変わらない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r>
              <a:rPr lang="ja-JP" altLang="zh-CN"/>
              <a:t>グラフ</a:t>
            </a:r>
            <a:r>
              <a:rPr lang="zh-CN" altLang="en-US"/>
              <a:t>の周波数領域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Spectral methon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フーリエ変換</a:t>
            </a:r>
            <a:endParaRPr lang="zh-CN" altLang="en-US"/>
          </a:p>
          <a:p>
            <a:pPr marL="0" indent="0">
              <a:buNone/>
            </a:pPr>
            <a:r>
              <a:rPr lang="ja-JP" altLang="en-US"/>
              <a:t>ラプラシアン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1.1</a:t>
            </a:r>
            <a:r>
              <a:rPr lang="ja-JP" altLang="en-US" sz="3200"/>
              <a:t>　</a:t>
            </a:r>
            <a:r>
              <a:rPr lang="en-US" altLang="zh-CN" sz="3200"/>
              <a:t>Spatial method</a:t>
            </a:r>
            <a:br>
              <a:rPr lang="en-US" altLang="zh-CN" sz="3200"/>
            </a:br>
            <a:r>
              <a:rPr lang="en-US" altLang="zh-CN" sz="3200"/>
              <a:t>GNN</a:t>
            </a:r>
            <a:r>
              <a:rPr lang="ja-JP" altLang="en-US" sz="3200"/>
              <a:t>（</a:t>
            </a:r>
            <a:r>
              <a:rPr lang="en-US" altLang="ja-JP" sz="3200"/>
              <a:t>Aggregate-Update-Loop</a:t>
            </a:r>
            <a:r>
              <a:rPr lang="ja-JP" altLang="en-US" sz="3200"/>
              <a:t>）</a:t>
            </a:r>
            <a:endParaRPr lang="ja-JP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0290" y="1550035"/>
            <a:ext cx="3963670" cy="426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 sz="2400"/>
              <a:t>（１）集約（</a:t>
            </a:r>
            <a:r>
              <a:rPr lang="en-US" altLang="ja-JP" sz="2400">
                <a:sym typeface="+mn-ea"/>
              </a:rPr>
              <a:t>aggregate</a:t>
            </a:r>
            <a:r>
              <a:rPr lang="ja-JP" altLang="zh-CN" sz="2400"/>
              <a:t>）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（</a:t>
            </a:r>
            <a:r>
              <a:rPr lang="ja-JP" altLang="zh-CN" sz="2400"/>
              <a:t>２）更新（</a:t>
            </a:r>
            <a:r>
              <a:rPr lang="en-US" altLang="ja-JP" sz="2400"/>
              <a:t>update</a:t>
            </a:r>
            <a:r>
              <a:rPr lang="ja-JP" altLang="zh-CN" sz="2400"/>
              <a:t>）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（</a:t>
            </a:r>
            <a:r>
              <a:rPr lang="ja-JP" altLang="zh-CN" sz="2400"/>
              <a:t>３）循環（</a:t>
            </a:r>
            <a:r>
              <a:rPr lang="en-US" altLang="ja-JP" sz="2400"/>
              <a:t>loop</a:t>
            </a:r>
            <a:r>
              <a:rPr lang="ja-JP" altLang="zh-CN" sz="2400"/>
              <a:t>）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GNN（グラフニューラルネットワーク）の重要な操作の1つは、情報の伝達方法であり、通常はノード間のメッセージパッシング</a:t>
            </a:r>
            <a:r>
              <a:rPr lang="en-US" altLang="zh-CN"/>
              <a:t>message passing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42685" y="1328420"/>
            <a:ext cx="4199255" cy="3331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39745" y="771525"/>
            <a:ext cx="4939030" cy="307721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6580" y="3848735"/>
          <a:ext cx="4600575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638300" imgH="241300" progId="Equation.KSEE3">
                  <p:embed/>
                </p:oleObj>
              </mc:Choice>
              <mc:Fallback>
                <p:oleObj name="" r:id="rId3" imgW="16383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6580" y="3848735"/>
                        <a:ext cx="4600575" cy="677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8675" y="691515"/>
            <a:ext cx="5267325" cy="841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ja-JP" sz="3200"/>
              <a:t>aggregate:</a:t>
            </a:r>
            <a:endParaRPr lang="en-US" altLang="ja-JP" sz="3200"/>
          </a:p>
        </p:txBody>
      </p:sp>
      <p:sp>
        <p:nvSpPr>
          <p:cNvPr id="3" name="文本框 2"/>
          <p:cNvSpPr txBox="1"/>
          <p:nvPr/>
        </p:nvSpPr>
        <p:spPr>
          <a:xfrm>
            <a:off x="1018540" y="4641850"/>
            <a:ext cx="9815830" cy="830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 sz="2400"/>
              <a:t>ｗの計算し方はモデルによって、違う</a:t>
            </a:r>
            <a:r>
              <a:rPr lang="ja-JP" altLang="zh-CN" sz="2400"/>
              <a:t>：</a:t>
            </a:r>
            <a:endParaRPr lang="ja-JP" altLang="zh-CN" sz="2400"/>
          </a:p>
          <a:p>
            <a:r>
              <a:rPr lang="en-US" altLang="ja-JP" sz="2400"/>
              <a:t>1)sum</a:t>
            </a:r>
            <a:endParaRPr lang="en-US" altLang="ja-JP" sz="2400"/>
          </a:p>
          <a:p>
            <a:r>
              <a:rPr lang="en-US" altLang="ja-JP" sz="2400"/>
              <a:t>2)mean</a:t>
            </a:r>
            <a:endParaRPr lang="en-US" altLang="ja-JP" sz="2400"/>
          </a:p>
          <a:p>
            <a:r>
              <a:rPr lang="en-US" altLang="ja-JP" sz="2400"/>
              <a:t>3)attention</a:t>
            </a:r>
            <a:endParaRPr lang="en-US" altLang="ja-JP" sz="2400"/>
          </a:p>
          <a:p>
            <a:r>
              <a:rPr lang="en-US" altLang="ja-JP" sz="2400"/>
              <a:t>4)convolution</a:t>
            </a:r>
            <a:endParaRPr lang="ja-JP" altLang="zh-CN" sz="2400"/>
          </a:p>
          <a:p>
            <a:endParaRPr lang="ja-JP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aHR0cHM6Ly9waWM5NS5vc3MtY24tYmVpamluZy5hbGl5dW5jcy5jb20vcGljLWJlZC8yMDIwMDMyMjEyMjU0OC5naW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2770" y="3553460"/>
            <a:ext cx="2857500" cy="2286000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22770" y="1424305"/>
            <a:ext cx="3139440" cy="2293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3470" y="730250"/>
            <a:ext cx="6096000" cy="4646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ym typeface="+mn-ea"/>
              </a:rPr>
              <a:t>Spectral methon</a:t>
            </a:r>
            <a:endParaRPr lang="en-US" altLang="zh-CN" sz="4000">
              <a:sym typeface="+mn-ea"/>
            </a:endParaRPr>
          </a:p>
          <a:p>
            <a:endParaRPr lang="en-US" altLang="zh-CN" sz="3200">
              <a:sym typeface="+mn-ea"/>
            </a:endParaRPr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フーリエ変換</a:t>
            </a:r>
            <a:endParaRPr lang="zh-CN" altLang="en-US" sz="3200">
              <a:sym typeface="+mn-ea"/>
            </a:endParaRPr>
          </a:p>
          <a:p>
            <a:pPr marL="0" indent="0">
              <a:buNone/>
            </a:pPr>
            <a:r>
              <a:rPr lang="ja-JP" altLang="zh-CN" sz="3200">
                <a:sym typeface="+mn-ea"/>
              </a:rPr>
              <a:t>ｆ（ｘ）</a:t>
            </a:r>
            <a:r>
              <a:rPr lang="en-US" altLang="ja-JP" sz="3200">
                <a:sym typeface="+mn-ea"/>
              </a:rPr>
              <a:t>→sin,cos</a:t>
            </a:r>
            <a:endParaRPr lang="zh-CN" altLang="en-US" sz="3200">
              <a:sym typeface="+mn-ea"/>
            </a:endParaRPr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r>
              <a:rPr lang="ja-JP" altLang="en-US" sz="3200">
                <a:sym typeface="+mn-ea"/>
              </a:rPr>
              <a:t>ラプラシアン</a:t>
            </a:r>
            <a:endParaRPr lang="ja-JP" altLang="en-US" sz="3200">
              <a:sym typeface="+mn-ea"/>
            </a:endParaRPr>
          </a:p>
          <a:p>
            <a:pPr marL="0" indent="0">
              <a:buNone/>
            </a:pPr>
            <a:r>
              <a:rPr lang="en-US" altLang="ja-JP" sz="3200">
                <a:sym typeface="+mn-ea"/>
              </a:rPr>
              <a:t>L</a:t>
            </a:r>
            <a:endParaRPr lang="ja-JP" altLang="en-US" sz="3200"/>
          </a:p>
          <a:p>
            <a:br>
              <a:rPr lang="zh-CN" altLang="en-US" sz="3200">
                <a:sym typeface="+mn-ea"/>
              </a:rPr>
            </a:br>
            <a:endParaRPr lang="zh-CN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Spectral methon</a:t>
            </a:r>
            <a:br>
              <a:rPr lang="zh-CN" altLang="en-US" sz="3200"/>
            </a:br>
            <a:r>
              <a:rPr lang="en-US" altLang="zh-CN" sz="3200"/>
              <a:t>GCN</a:t>
            </a:r>
            <a:r>
              <a:rPr lang="zh-CN" altLang="en-US" sz="3200"/>
              <a:t>：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L=D-A</a:t>
            </a:r>
            <a:r>
              <a:rPr lang="zh-CN" altLang="en-US"/>
              <a:t>（</a:t>
            </a:r>
            <a:r>
              <a:rPr lang="en-US" altLang="zh-CN" sz="2400"/>
              <a:t>次数行列D 隣接行列A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6285" y="2489835"/>
            <a:ext cx="6766560" cy="1508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7265" y="432308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7100" y="4070350"/>
          <a:ext cx="263588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079500" imgH="292100" progId="Equation.KSEE3">
                  <p:embed/>
                </p:oleObj>
              </mc:Choice>
              <mc:Fallback>
                <p:oleObj name="" r:id="rId3" imgW="10795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4070350"/>
                        <a:ext cx="2635885" cy="71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7710" y="2652395"/>
            <a:ext cx="6856730" cy="36842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2 attention mechanism</a:t>
            </a:r>
            <a:endParaRPr lang="en-US" altLang="zh-CN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9545" y="1185545"/>
            <a:ext cx="6424930" cy="11607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2346325"/>
            <a:ext cx="6635750" cy="669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>
                <a:sym typeface="+mn-ea"/>
              </a:rPr>
              <a:t>attention mechanism  </a:t>
            </a:r>
            <a:r>
              <a:rPr lang="ja-JP" altLang="en-US" sz="2400">
                <a:sym typeface="+mn-ea"/>
              </a:rPr>
              <a:t>と　</a:t>
            </a:r>
            <a:r>
              <a:rPr lang="en-US" altLang="zh-CN" sz="2400">
                <a:sym typeface="+mn-ea"/>
              </a:rPr>
              <a:t>QKV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Query Key Value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  <a:p>
            <a:endParaRPr lang="en-US" altLang="ja-JP" sz="2400">
              <a:sym typeface="+mn-ea"/>
            </a:endParaRPr>
          </a:p>
          <a:p>
            <a:endParaRPr lang="ja-JP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99755" y="2510790"/>
            <a:ext cx="3154045" cy="2620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ja-JP" sz="2400">
              <a:sym typeface="+mn-ea"/>
            </a:endParaRPr>
          </a:p>
          <a:p>
            <a:r>
              <a:rPr lang="en-US" altLang="ja-JP" sz="2400">
                <a:sym typeface="+mn-ea"/>
              </a:rPr>
              <a:t>Q:quary</a:t>
            </a:r>
            <a:endParaRPr lang="ja-JP" altLang="en-US" sz="2400">
              <a:sym typeface="+mn-ea"/>
            </a:endParaRPr>
          </a:p>
          <a:p>
            <a:r>
              <a:rPr lang="en-US" altLang="ja-JP" sz="2400">
                <a:sym typeface="+mn-ea"/>
              </a:rPr>
              <a:t>K</a:t>
            </a:r>
            <a:r>
              <a:rPr lang="ja-JP" altLang="en-US" sz="2400">
                <a:sym typeface="+mn-ea"/>
              </a:rPr>
              <a:t>：</a:t>
            </a:r>
            <a:r>
              <a:rPr lang="en-US" altLang="ja-JP" sz="2400">
                <a:sym typeface="+mn-ea"/>
              </a:rPr>
              <a:t>key</a:t>
            </a:r>
            <a:endParaRPr lang="ja-JP" altLang="en-US" sz="2400">
              <a:sym typeface="+mn-ea"/>
            </a:endParaRPr>
          </a:p>
          <a:p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↕　</a:t>
            </a:r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対応</a:t>
            </a:r>
            <a:endParaRPr lang="ja-JP" altLang="en-US" sz="2400">
              <a:sym typeface="+mn-ea"/>
            </a:endParaRPr>
          </a:p>
          <a:p>
            <a:r>
              <a:rPr lang="en-US" altLang="ja-JP" sz="2400">
                <a:sym typeface="+mn-ea"/>
              </a:rPr>
              <a:t>V</a:t>
            </a:r>
            <a:r>
              <a:rPr lang="ja-JP" altLang="en-US" sz="2400">
                <a:sym typeface="+mn-ea"/>
              </a:rPr>
              <a:t>：</a:t>
            </a:r>
            <a:r>
              <a:rPr lang="en-US" altLang="ja-JP" sz="2400">
                <a:sym typeface="+mn-ea"/>
              </a:rPr>
              <a:t>value</a:t>
            </a:r>
            <a:endParaRPr lang="en-US" altLang="ja-JP" sz="2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t>GAT</a:t>
            </a:r>
            <a:r>
              <a:rPr lang="ja-JP"/>
              <a:t>と</a:t>
            </a:r>
            <a:r>
              <a:t>GCNの</a:t>
            </a:r>
            <a:r>
              <a:rPr lang="ja-JP"/>
              <a:t>違い</a:t>
            </a:r>
            <a:r>
              <a:t>は、GATでは</a:t>
            </a:r>
            <a:r>
              <a:rPr lang="en-US"/>
              <a:t>edge</a:t>
            </a:r>
            <a:r>
              <a:t>が</a:t>
            </a:r>
            <a:r>
              <a:rPr lang="ja-JP"/>
              <a:t>学習</a:t>
            </a:r>
            <a:r>
              <a:rPr lang="ja-JP"/>
              <a:t>できる</a:t>
            </a:r>
            <a:endParaRPr lang="ja-JP"/>
          </a:p>
        </p:txBody>
      </p:sp>
      <p:sp>
        <p:nvSpPr>
          <p:cNvPr id="2" name="文本框 1"/>
          <p:cNvSpPr txBox="1"/>
          <p:nvPr/>
        </p:nvSpPr>
        <p:spPr>
          <a:xfrm>
            <a:off x="838200" y="608965"/>
            <a:ext cx="5134610" cy="707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/>
              <a:t>3.</a:t>
            </a:r>
            <a:r>
              <a:rPr lang="ja-JP" altLang="en-US" sz="3600"/>
              <a:t>　</a:t>
            </a:r>
            <a:r>
              <a:rPr lang="en-US" altLang="ja-JP" sz="3600"/>
              <a:t>GAT</a:t>
            </a:r>
            <a:endParaRPr lang="en-US" altLang="ja-JP" sz="36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06825" y="3246120"/>
            <a:ext cx="3778250" cy="23539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commondata" val="eyJoZGlkIjoiNzBkMjlhM2QxZjRkZTY3NmU5OGJhMDJjMzgzNjRhYTk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演示</Application>
  <PresentationFormat>宽屏</PresentationFormat>
  <Paragraphs>110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MS PGothic</vt:lpstr>
      <vt:lpstr>微软雅黑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GATGRAPH ATTENTION NETWORKS</vt:lpstr>
      <vt:lpstr>PowerPoint 演示文稿</vt:lpstr>
      <vt:lpstr>1.GNNの復習</vt:lpstr>
      <vt:lpstr>1.1　Spatial method GNN（Aggregate-Update-Loop）</vt:lpstr>
      <vt:lpstr>PowerPoint 演示文稿</vt:lpstr>
      <vt:lpstr>PowerPoint 演示文稿</vt:lpstr>
      <vt:lpstr>Spectral methon GCN：</vt:lpstr>
      <vt:lpstr>2 attention mechanism</vt:lpstr>
      <vt:lpstr>PowerPoint 演示文稿</vt:lpstr>
      <vt:lpstr>PowerPoint 演示文稿</vt:lpstr>
      <vt:lpstr>PowerPoint 演示文稿</vt:lpstr>
      <vt:lpstr>multi-head graph attention</vt:lpstr>
      <vt:lpstr>3.3　GATの特徴</vt:lpstr>
      <vt:lpstr>graph attentionの思考</vt:lpstr>
      <vt:lpstr>4.　実装と結果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gos</dc:creator>
  <cp:lastModifiedBy>Gun on Sword</cp:lastModifiedBy>
  <cp:revision>5</cp:revision>
  <dcterms:created xsi:type="dcterms:W3CDTF">2023-11-05T03:42:00Z</dcterms:created>
  <dcterms:modified xsi:type="dcterms:W3CDTF">2023-11-20T00:41:55Z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0D0E44E270C347B394F148CEE1F43DF4_12</vt:lpwstr>
  </property>
  <property fmtid="{D5CDD505-2E9C-101B-9397-08002B2CF9AE}" pid="3" name="KSOProductBuildVer">
    <vt:lpwstr>2052-12.1.0.15712</vt:lpwstr>
  </property>
</Properties>
</file>