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1" r:id="rId4"/>
    <p:sldId id="258" r:id="rId5"/>
    <p:sldId id="277" r:id="rId6"/>
    <p:sldId id="257" r:id="rId7"/>
    <p:sldId id="293" r:id="rId8"/>
    <p:sldId id="294" r:id="rId9"/>
    <p:sldId id="295" r:id="rId10"/>
    <p:sldId id="269" r:id="rId11"/>
    <p:sldId id="271" r:id="rId12"/>
    <p:sldId id="292" r:id="rId13"/>
    <p:sldId id="267" r:id="rId14"/>
    <p:sldId id="296" r:id="rId15"/>
    <p:sldId id="266" r:id="rId16"/>
    <p:sldId id="268" r:id="rId17"/>
    <p:sldId id="260" r:id="rId18"/>
    <p:sldId id="275" r:id="rId19"/>
    <p:sldId id="276" r:id="rId20"/>
    <p:sldId id="297" r:id="rId21"/>
    <p:sldId id="298" r:id="rId22"/>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gs" Target="tags/tag40.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9.png"/><Relationship Id="rId3" Type="http://schemas.openxmlformats.org/officeDocument/2006/relationships/tags" Target="../tags/tag18.xml"/><Relationship Id="rId2" Type="http://schemas.openxmlformats.org/officeDocument/2006/relationships/image" Target="../media/image1.png"/><Relationship Id="rId1" Type="http://schemas.openxmlformats.org/officeDocument/2006/relationships/tags" Target="../tags/tag17.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image" Target="../media/image10.png"/><Relationship Id="rId1" Type="http://schemas.openxmlformats.org/officeDocument/2006/relationships/tags" Target="../tags/tag19.xml"/></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png"/><Relationship Id="rId7" Type="http://schemas.openxmlformats.org/officeDocument/2006/relationships/tags" Target="../tags/tag25.xml"/><Relationship Id="rId6" Type="http://schemas.openxmlformats.org/officeDocument/2006/relationships/image" Target="../media/image13.png"/><Relationship Id="rId5" Type="http://schemas.openxmlformats.org/officeDocument/2006/relationships/tags" Target="../tags/tag24.xml"/><Relationship Id="rId4" Type="http://schemas.openxmlformats.org/officeDocument/2006/relationships/image" Target="../media/image12.png"/><Relationship Id="rId3" Type="http://schemas.openxmlformats.org/officeDocument/2006/relationships/tags" Target="../tags/tag23.xml"/><Relationship Id="rId2" Type="http://schemas.openxmlformats.org/officeDocument/2006/relationships/image" Target="../media/image11.png"/><Relationship Id="rId1" Type="http://schemas.openxmlformats.org/officeDocument/2006/relationships/tags" Target="../tags/tag22.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7.xml"/><Relationship Id="rId2" Type="http://schemas.openxmlformats.org/officeDocument/2006/relationships/image" Target="../media/image14.png"/><Relationship Id="rId1" Type="http://schemas.openxmlformats.org/officeDocument/2006/relationships/tags" Target="../tags/tag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png"/><Relationship Id="rId3" Type="http://schemas.openxmlformats.org/officeDocument/2006/relationships/tags" Target="../tags/tag29.xml"/><Relationship Id="rId2" Type="http://schemas.openxmlformats.org/officeDocument/2006/relationships/image" Target="../media/image15.png"/><Relationship Id="rId1" Type="http://schemas.openxmlformats.org/officeDocument/2006/relationships/tags" Target="../tags/tag28.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tags" Target="../tags/tag30.xml"/></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6.png"/><Relationship Id="rId3" Type="http://schemas.openxmlformats.org/officeDocument/2006/relationships/tags" Target="../tags/tag32.xml"/><Relationship Id="rId2" Type="http://schemas.openxmlformats.org/officeDocument/2006/relationships/image" Target="../media/image17.png"/><Relationship Id="rId1" Type="http://schemas.openxmlformats.org/officeDocument/2006/relationships/tags" Target="../tags/tag31.xml"/></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8.png"/><Relationship Id="rId3" Type="http://schemas.openxmlformats.org/officeDocument/2006/relationships/tags" Target="../tags/tag34.xml"/><Relationship Id="rId2" Type="http://schemas.openxmlformats.org/officeDocument/2006/relationships/image" Target="../media/image16.png"/><Relationship Id="rId1" Type="http://schemas.openxmlformats.org/officeDocument/2006/relationships/tags" Target="../tags/tag33.xml"/></Relationships>
</file>

<file path=ppt/slides/_rels/slide19.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tags" Target="../tags/tag37.xml"/><Relationship Id="rId4" Type="http://schemas.openxmlformats.org/officeDocument/2006/relationships/image" Target="../media/image19.png"/><Relationship Id="rId3" Type="http://schemas.openxmlformats.org/officeDocument/2006/relationships/tags" Target="../tags/tag36.xml"/><Relationship Id="rId2" Type="http://schemas.openxmlformats.org/officeDocument/2006/relationships/image" Target="../media/image16.png"/><Relationship Id="rId1" Type="http://schemas.openxmlformats.org/officeDocument/2006/relationships/tags" Target="../tags/tag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2.png"/><Relationship Id="rId3" Type="http://schemas.openxmlformats.org/officeDocument/2006/relationships/tags" Target="../tags/tag39.xml"/><Relationship Id="rId2" Type="http://schemas.openxmlformats.org/officeDocument/2006/relationships/image" Target="../media/image21.png"/><Relationship Id="rId1" Type="http://schemas.openxmlformats.org/officeDocument/2006/relationships/tags" Target="../tags/tag38.xml"/></Relationships>
</file>

<file path=ppt/slides/_rels/slide3.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tags" Target="../tags/tag3.xml"/><Relationship Id="rId4" Type="http://schemas.openxmlformats.org/officeDocument/2006/relationships/image" Target="../media/image2.png"/><Relationship Id="rId3" Type="http://schemas.openxmlformats.org/officeDocument/2006/relationships/tags" Target="../tags/tag2.xml"/><Relationship Id="rId2" Type="http://schemas.openxmlformats.org/officeDocument/2006/relationships/image" Target="../media/image1.png"/><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xml"/><Relationship Id="rId2" Type="http://schemas.openxmlformats.org/officeDocument/2006/relationships/image" Target="../media/image2.png"/><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xml"/><Relationship Id="rId2" Type="http://schemas.openxmlformats.org/officeDocument/2006/relationships/image" Target="../media/image2.png"/><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9" Type="http://schemas.openxmlformats.org/officeDocument/2006/relationships/image" Target="../media/image2.png"/><Relationship Id="rId8" Type="http://schemas.openxmlformats.org/officeDocument/2006/relationships/tags" Target="../tags/tag14.xml"/><Relationship Id="rId7" Type="http://schemas.openxmlformats.org/officeDocument/2006/relationships/image" Target="../media/image5.png"/><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image" Target="../media/image4.png"/><Relationship Id="rId11" Type="http://schemas.openxmlformats.org/officeDocument/2006/relationships/slideLayout" Target="../slideLayouts/slideLayout2.xml"/><Relationship Id="rId10" Type="http://schemas.openxmlformats.org/officeDocument/2006/relationships/image" Target="../media/image6.png"/><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8.png"/><Relationship Id="rId3" Type="http://schemas.openxmlformats.org/officeDocument/2006/relationships/tags" Target="../tags/tag16.xml"/><Relationship Id="rId2" Type="http://schemas.openxmlformats.org/officeDocument/2006/relationships/image" Target="../media/image7.png"/><Relationship Id="rId1" Type="http://schemas.openxmlformats.org/officeDocument/2006/relationships/tags" Target="../tags/tag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t>Graphormer</a:t>
            </a:r>
            <a:endParaRPr lang="en-US" altLang="zh-CN"/>
          </a:p>
        </p:txBody>
      </p:sp>
      <p:sp>
        <p:nvSpPr>
          <p:cNvPr id="3" name="副标题 2"/>
          <p:cNvSpPr>
            <a:spLocks noGrp="1"/>
          </p:cNvSpPr>
          <p:nvPr>
            <p:ph type="subTitle" idx="1"/>
          </p:nvPr>
        </p:nvSpPr>
        <p:spPr/>
        <p:txBody>
          <a:bodyPr/>
          <a:p>
            <a:r>
              <a:rPr lang="en-US" altLang="zh-CN"/>
              <a:t>        </a:t>
            </a:r>
            <a:r>
              <a:rPr lang="ja-JP" altLang="zh-CN"/>
              <a:t>担当：</a:t>
            </a:r>
            <a:r>
              <a:rPr lang="ja-JP" altLang="zh-CN"/>
              <a:t>王志鵬</a:t>
            </a:r>
            <a:endParaRPr lang="ja-JP"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901065" y="927100"/>
            <a:ext cx="6268720" cy="4341495"/>
          </a:xfrm>
        </p:spPr>
        <p:txBody>
          <a:bodyPr/>
          <a:p>
            <a:pPr marL="0" indent="0">
              <a:buNone/>
            </a:pPr>
            <a:r>
              <a:rPr lang="ja-JP" altLang="zh-CN">
                <a:sym typeface="+mn-ea"/>
              </a:rPr>
              <a:t>３つの</a:t>
            </a:r>
            <a:r>
              <a:rPr lang="en-US" altLang="ja-JP">
                <a:sym typeface="+mn-ea"/>
              </a:rPr>
              <a:t>attention mechanism:</a:t>
            </a:r>
            <a:endParaRPr lang="en-US" altLang="ja-JP">
              <a:sym typeface="+mn-ea"/>
            </a:endParaRPr>
          </a:p>
          <a:p>
            <a:pPr marL="0" indent="0">
              <a:buNone/>
            </a:pPr>
            <a:endParaRPr lang="en-US" altLang="zh-CN">
              <a:sym typeface="+mn-ea"/>
            </a:endParaRPr>
          </a:p>
          <a:p>
            <a:pPr marL="0" indent="0">
              <a:buNone/>
            </a:pPr>
            <a:r>
              <a:rPr lang="en-US" altLang="zh-CN">
                <a:sym typeface="+mn-ea"/>
              </a:rPr>
              <a:t>self-attention</a:t>
            </a:r>
            <a:endParaRPr lang="zh-CN" altLang="en-US">
              <a:sym typeface="+mn-ea"/>
            </a:endParaRPr>
          </a:p>
          <a:p>
            <a:pPr marL="0" indent="0">
              <a:buNone/>
            </a:pPr>
            <a:r>
              <a:rPr lang="en-US" altLang="zh-CN">
                <a:sym typeface="+mn-ea"/>
              </a:rPr>
              <a:t>multi-head attention</a:t>
            </a:r>
            <a:endParaRPr lang="en-US" altLang="zh-CN">
              <a:sym typeface="+mn-ea"/>
            </a:endParaRPr>
          </a:p>
          <a:p>
            <a:pPr marL="0" indent="0">
              <a:buNone/>
            </a:pPr>
            <a:r>
              <a:rPr lang="en-US" altLang="zh-CN"/>
              <a:t>masked multi-head attention</a:t>
            </a:r>
            <a:endParaRPr lang="en-US" altLang="zh-CN"/>
          </a:p>
        </p:txBody>
      </p:sp>
      <p:pic>
        <p:nvPicPr>
          <p:cNvPr id="2" name="内容占位符 3" descr="transformer"/>
          <p:cNvPicPr>
            <a:picLocks noChangeAspect="1"/>
          </p:cNvPicPr>
          <p:nvPr>
            <p:custDataLst>
              <p:tags r:id="rId1"/>
            </p:custDataLst>
          </p:nvPr>
        </p:nvPicPr>
        <p:blipFill>
          <a:blip r:embed="rId2"/>
          <a:stretch>
            <a:fillRect/>
          </a:stretch>
        </p:blipFill>
        <p:spPr>
          <a:xfrm>
            <a:off x="7374890" y="601980"/>
            <a:ext cx="3932555" cy="4838700"/>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858520" y="3357245"/>
            <a:ext cx="5128260" cy="303593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图片 7"/>
          <p:cNvPicPr>
            <a:picLocks noChangeAspect="1"/>
          </p:cNvPicPr>
          <p:nvPr>
            <p:custDataLst>
              <p:tags r:id="rId1"/>
            </p:custDataLst>
          </p:nvPr>
        </p:nvPicPr>
        <p:blipFill>
          <a:blip r:embed="rId2"/>
          <a:stretch>
            <a:fillRect/>
          </a:stretch>
        </p:blipFill>
        <p:spPr>
          <a:xfrm>
            <a:off x="3580765" y="1905635"/>
            <a:ext cx="4259580" cy="3314700"/>
          </a:xfrm>
          <a:prstGeom prst="rect">
            <a:avLst/>
          </a:prstGeom>
        </p:spPr>
      </p:pic>
      <p:sp>
        <p:nvSpPr>
          <p:cNvPr id="9" name="文本框 8"/>
          <p:cNvSpPr txBox="1"/>
          <p:nvPr/>
        </p:nvSpPr>
        <p:spPr>
          <a:xfrm>
            <a:off x="3255645" y="5801995"/>
            <a:ext cx="5348605" cy="368300"/>
          </a:xfrm>
          <a:prstGeom prst="rect">
            <a:avLst/>
          </a:prstGeom>
          <a:noFill/>
        </p:spPr>
        <p:txBody>
          <a:bodyPr wrap="square" rtlCol="0">
            <a:spAutoFit/>
          </a:bodyPr>
          <a:p>
            <a:r>
              <a:rPr lang="en-US" altLang="zh-CN"/>
              <a:t>            </a:t>
            </a:r>
            <a:r>
              <a:rPr lang="zh-CN" altLang="en-US"/>
              <a:t>我爱你</a:t>
            </a:r>
            <a:r>
              <a:rPr lang="en-US" altLang="zh-CN"/>
              <a:t>                                   </a:t>
            </a:r>
            <a:r>
              <a:rPr lang="en-US" altLang="zh-CN">
                <a:highlight>
                  <a:srgbClr val="FFFF00"/>
                </a:highlight>
              </a:rPr>
              <a:t>S</a:t>
            </a:r>
            <a:r>
              <a:rPr lang="en-US" altLang="zh-CN"/>
              <a:t> I love you</a:t>
            </a:r>
            <a:endParaRPr lang="zh-CN" altLang="en-US"/>
          </a:p>
        </p:txBody>
      </p:sp>
      <p:sp>
        <p:nvSpPr>
          <p:cNvPr id="10" name="文本框 9"/>
          <p:cNvSpPr txBox="1"/>
          <p:nvPr/>
        </p:nvSpPr>
        <p:spPr>
          <a:xfrm>
            <a:off x="6309360" y="1143635"/>
            <a:ext cx="1670685" cy="368300"/>
          </a:xfrm>
          <a:prstGeom prst="rect">
            <a:avLst/>
          </a:prstGeom>
          <a:noFill/>
        </p:spPr>
        <p:txBody>
          <a:bodyPr wrap="square" rtlCol="0">
            <a:spAutoFit/>
          </a:bodyPr>
          <a:p>
            <a:r>
              <a:rPr lang="en-US" altLang="zh-CN"/>
              <a:t>I love you </a:t>
            </a:r>
            <a:r>
              <a:rPr lang="en-US" altLang="zh-CN">
                <a:highlight>
                  <a:srgbClr val="FFFF00"/>
                </a:highlight>
              </a:rPr>
              <a:t>E</a:t>
            </a:r>
            <a:endParaRPr lang="en-US" altLang="zh-CN">
              <a:highlight>
                <a:srgbClr val="FFFF00"/>
              </a:highlight>
            </a:endParaRPr>
          </a:p>
        </p:txBody>
      </p:sp>
      <p:sp>
        <p:nvSpPr>
          <p:cNvPr id="11" name="文本框 10"/>
          <p:cNvSpPr txBox="1"/>
          <p:nvPr/>
        </p:nvSpPr>
        <p:spPr>
          <a:xfrm>
            <a:off x="6726555" y="5327015"/>
            <a:ext cx="297180" cy="368300"/>
          </a:xfrm>
          <a:prstGeom prst="rect">
            <a:avLst/>
          </a:prstGeom>
          <a:noFill/>
        </p:spPr>
        <p:txBody>
          <a:bodyPr wrap="none" rtlCol="0" anchor="t">
            <a:spAutoFit/>
          </a:bodyPr>
          <a:p>
            <a:r>
              <a:rPr lang="zh-CN" altLang="en-US">
                <a:latin typeface="Arial" panose="020B0604020202020204" pitchFamily="34" charset="0"/>
                <a:cs typeface="Arial" panose="020B0604020202020204" pitchFamily="34" charset="0"/>
              </a:rPr>
              <a:t>↑</a:t>
            </a:r>
            <a:endParaRPr lang="zh-CN" altLang="en-US">
              <a:latin typeface="Arial" panose="020B0604020202020204" pitchFamily="34" charset="0"/>
              <a:cs typeface="Arial" panose="020B0604020202020204" pitchFamily="34" charset="0"/>
            </a:endParaRPr>
          </a:p>
        </p:txBody>
      </p:sp>
      <p:sp>
        <p:nvSpPr>
          <p:cNvPr id="12" name="文本框 11"/>
          <p:cNvSpPr txBox="1"/>
          <p:nvPr>
            <p:custDataLst>
              <p:tags r:id="rId3"/>
            </p:custDataLst>
          </p:nvPr>
        </p:nvSpPr>
        <p:spPr>
          <a:xfrm>
            <a:off x="4137025" y="5327015"/>
            <a:ext cx="387350" cy="474980"/>
          </a:xfrm>
          <a:prstGeom prst="rect">
            <a:avLst/>
          </a:prstGeom>
          <a:noFill/>
        </p:spPr>
        <p:txBody>
          <a:bodyPr wrap="none" rtlCol="0" anchor="t">
            <a:noAutofit/>
          </a:bodyPr>
          <a:p>
            <a:r>
              <a:rPr lang="zh-CN" altLang="en-US">
                <a:latin typeface="Arial" panose="020B0604020202020204" pitchFamily="34" charset="0"/>
                <a:cs typeface="Arial" panose="020B0604020202020204" pitchFamily="34" charset="0"/>
              </a:rPr>
              <a:t>↑</a:t>
            </a:r>
            <a:endParaRPr lang="zh-CN" altLang="en-US">
              <a:latin typeface="Arial" panose="020B0604020202020204" pitchFamily="34" charset="0"/>
              <a:cs typeface="Arial" panose="020B0604020202020204" pitchFamily="34" charset="0"/>
            </a:endParaRPr>
          </a:p>
        </p:txBody>
      </p:sp>
      <p:sp>
        <p:nvSpPr>
          <p:cNvPr id="13" name="文本框 12"/>
          <p:cNvSpPr txBox="1"/>
          <p:nvPr>
            <p:custDataLst>
              <p:tags r:id="rId4"/>
            </p:custDataLst>
          </p:nvPr>
        </p:nvSpPr>
        <p:spPr>
          <a:xfrm>
            <a:off x="6782435" y="1524635"/>
            <a:ext cx="297180" cy="368300"/>
          </a:xfrm>
          <a:prstGeom prst="rect">
            <a:avLst/>
          </a:prstGeom>
          <a:noFill/>
        </p:spPr>
        <p:txBody>
          <a:bodyPr wrap="none" rtlCol="0" anchor="t">
            <a:spAutoFit/>
          </a:bodyPr>
          <a:p>
            <a:r>
              <a:rPr lang="zh-CN" altLang="en-US">
                <a:latin typeface="Arial" panose="020B0604020202020204" pitchFamily="34" charset="0"/>
                <a:cs typeface="Arial" panose="020B0604020202020204" pitchFamily="34" charset="0"/>
              </a:rPr>
              <a:t>↑</a:t>
            </a:r>
            <a:endParaRPr lang="zh-CN" altLang="en-US">
              <a:latin typeface="Arial" panose="020B0604020202020204" pitchFamily="34" charset="0"/>
              <a:cs typeface="Arial" panose="020B0604020202020204" pitchFamily="34" charset="0"/>
            </a:endParaRPr>
          </a:p>
        </p:txBody>
      </p:sp>
      <p:sp>
        <p:nvSpPr>
          <p:cNvPr id="14" name="文本框 13"/>
          <p:cNvSpPr txBox="1"/>
          <p:nvPr/>
        </p:nvSpPr>
        <p:spPr>
          <a:xfrm>
            <a:off x="799465" y="631190"/>
            <a:ext cx="2877820" cy="368300"/>
          </a:xfrm>
          <a:prstGeom prst="rect">
            <a:avLst/>
          </a:prstGeom>
          <a:noFill/>
        </p:spPr>
        <p:txBody>
          <a:bodyPr wrap="square" rtlCol="0">
            <a:spAutoFit/>
          </a:bodyPr>
          <a:p>
            <a:r>
              <a:rPr lang="ja-JP" altLang="zh-CN"/>
              <a:t>訓練過程：</a:t>
            </a:r>
            <a:r>
              <a:rPr lang="en-US" altLang="zh-CN"/>
              <a:t>teaching forcing</a:t>
            </a:r>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custDataLst>
              <p:tags r:id="rId1"/>
            </p:custDataLst>
          </p:nvPr>
        </p:nvPicPr>
        <p:blipFill>
          <a:blip r:embed="rId2"/>
          <a:srcRect r="14262" b="-1162"/>
          <a:stretch>
            <a:fillRect/>
          </a:stretch>
        </p:blipFill>
        <p:spPr>
          <a:xfrm>
            <a:off x="5441950" y="929005"/>
            <a:ext cx="5787390" cy="2211705"/>
          </a:xfrm>
          <a:prstGeom prst="rect">
            <a:avLst/>
          </a:prstGeom>
        </p:spPr>
      </p:pic>
      <p:sp>
        <p:nvSpPr>
          <p:cNvPr id="5" name="文本框 4"/>
          <p:cNvSpPr txBox="1"/>
          <p:nvPr/>
        </p:nvSpPr>
        <p:spPr>
          <a:xfrm>
            <a:off x="886460" y="572770"/>
            <a:ext cx="4064000" cy="521970"/>
          </a:xfrm>
          <a:prstGeom prst="rect">
            <a:avLst/>
          </a:prstGeom>
          <a:noFill/>
        </p:spPr>
        <p:txBody>
          <a:bodyPr wrap="square" rtlCol="0">
            <a:spAutoFit/>
          </a:bodyPr>
          <a:p>
            <a:r>
              <a:rPr lang="en-US" altLang="zh-CN" sz="2800"/>
              <a:t>Position Encoding</a:t>
            </a:r>
            <a:r>
              <a:rPr lang="zh-CN" altLang="en-US" sz="2800"/>
              <a:t>：</a:t>
            </a:r>
            <a:endParaRPr lang="zh-CN" altLang="en-US" sz="2800"/>
          </a:p>
        </p:txBody>
      </p:sp>
      <p:pic>
        <p:nvPicPr>
          <p:cNvPr id="6" name="图片 5"/>
          <p:cNvPicPr>
            <a:picLocks noChangeAspect="1"/>
          </p:cNvPicPr>
          <p:nvPr>
            <p:custDataLst>
              <p:tags r:id="rId3"/>
            </p:custDataLst>
          </p:nvPr>
        </p:nvPicPr>
        <p:blipFill>
          <a:blip r:embed="rId4"/>
          <a:srcRect l="33860" t="30461" r="17723"/>
          <a:stretch>
            <a:fillRect/>
          </a:stretch>
        </p:blipFill>
        <p:spPr>
          <a:xfrm>
            <a:off x="981710" y="1325245"/>
            <a:ext cx="4147820" cy="1168400"/>
          </a:xfrm>
          <a:prstGeom prst="rect">
            <a:avLst/>
          </a:prstGeom>
        </p:spPr>
      </p:pic>
      <p:pic>
        <p:nvPicPr>
          <p:cNvPr id="2" name="图片 1"/>
          <p:cNvPicPr>
            <a:picLocks noChangeAspect="1"/>
          </p:cNvPicPr>
          <p:nvPr>
            <p:custDataLst>
              <p:tags r:id="rId5"/>
            </p:custDataLst>
          </p:nvPr>
        </p:nvPicPr>
        <p:blipFill>
          <a:blip r:embed="rId6"/>
          <a:stretch>
            <a:fillRect/>
          </a:stretch>
        </p:blipFill>
        <p:spPr>
          <a:xfrm>
            <a:off x="886460" y="2655570"/>
            <a:ext cx="4823460" cy="1546860"/>
          </a:xfrm>
          <a:prstGeom prst="rect">
            <a:avLst/>
          </a:prstGeom>
        </p:spPr>
      </p:pic>
      <p:pic>
        <p:nvPicPr>
          <p:cNvPr id="3" name="内容占位符 3" descr="transformer"/>
          <p:cNvPicPr>
            <a:picLocks noChangeAspect="1"/>
          </p:cNvPicPr>
          <p:nvPr>
            <p:custDataLst>
              <p:tags r:id="rId7"/>
            </p:custDataLst>
          </p:nvPr>
        </p:nvPicPr>
        <p:blipFill>
          <a:blip r:embed="rId8"/>
          <a:srcRect t="72559" r="1986"/>
          <a:stretch>
            <a:fillRect/>
          </a:stretch>
        </p:blipFill>
        <p:spPr>
          <a:xfrm>
            <a:off x="7276465" y="3730625"/>
            <a:ext cx="3854450" cy="132778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图片 7"/>
          <p:cNvPicPr>
            <a:picLocks noChangeAspect="1"/>
          </p:cNvPicPr>
          <p:nvPr>
            <p:custDataLst>
              <p:tags r:id="rId1"/>
            </p:custDataLst>
          </p:nvPr>
        </p:nvPicPr>
        <p:blipFill>
          <a:blip r:embed="rId2"/>
          <a:stretch>
            <a:fillRect/>
          </a:stretch>
        </p:blipFill>
        <p:spPr>
          <a:xfrm>
            <a:off x="1323340" y="3117850"/>
            <a:ext cx="6217920" cy="2575560"/>
          </a:xfrm>
          <a:prstGeom prst="rect">
            <a:avLst/>
          </a:prstGeom>
        </p:spPr>
      </p:pic>
      <p:sp>
        <p:nvSpPr>
          <p:cNvPr id="7" name="文本框 6"/>
          <p:cNvSpPr txBox="1"/>
          <p:nvPr>
            <p:custDataLst>
              <p:tags r:id="rId3"/>
            </p:custDataLst>
          </p:nvPr>
        </p:nvSpPr>
        <p:spPr>
          <a:xfrm>
            <a:off x="1323340" y="694055"/>
            <a:ext cx="4604385" cy="645160"/>
          </a:xfrm>
          <a:prstGeom prst="rect">
            <a:avLst/>
          </a:prstGeom>
          <a:noFill/>
        </p:spPr>
        <p:txBody>
          <a:bodyPr wrap="square" rtlCol="0">
            <a:spAutoFit/>
          </a:bodyPr>
          <a:p>
            <a:r>
              <a:rPr lang="ja-JP" altLang="zh-CN"/>
              <a:t>なぜ</a:t>
            </a:r>
            <a:r>
              <a:rPr lang="en-US" altLang="ja-JP"/>
              <a:t>PE</a:t>
            </a:r>
            <a:r>
              <a:rPr lang="ja-JP" altLang="en-US"/>
              <a:t>が</a:t>
            </a:r>
            <a:r>
              <a:rPr lang="en-US" altLang="ja-JP"/>
              <a:t>	</a:t>
            </a:r>
            <a:r>
              <a:rPr lang="ja-JP" altLang="en-US"/>
              <a:t>必要？</a:t>
            </a:r>
            <a:endParaRPr lang="ja-JP" altLang="zh-CN"/>
          </a:p>
          <a:p>
            <a:r>
              <a:rPr lang="ja-JP" altLang="zh-CN"/>
              <a:t>なぜ足し算？　</a:t>
            </a:r>
            <a:r>
              <a:rPr lang="en-US" altLang="ja-JP"/>
              <a:t>concat</a:t>
            </a:r>
            <a:r>
              <a:rPr lang="ja-JP" altLang="en-US"/>
              <a:t>　じゃない</a:t>
            </a:r>
            <a:r>
              <a:rPr lang="ja-JP" altLang="en-US"/>
              <a:t>？</a:t>
            </a:r>
            <a:endParaRPr lang="ja-JP" altLang="en-US"/>
          </a:p>
        </p:txBody>
      </p:sp>
      <p:sp>
        <p:nvSpPr>
          <p:cNvPr id="4" name="文本框 3"/>
          <p:cNvSpPr txBox="1"/>
          <p:nvPr/>
        </p:nvSpPr>
        <p:spPr>
          <a:xfrm>
            <a:off x="1416685" y="2835275"/>
            <a:ext cx="5180330" cy="368300"/>
          </a:xfrm>
          <a:prstGeom prst="rect">
            <a:avLst/>
          </a:prstGeom>
          <a:noFill/>
        </p:spPr>
        <p:txBody>
          <a:bodyPr wrap="square" rtlCol="0">
            <a:spAutoFit/>
          </a:bodyPr>
          <a:p>
            <a:pPr algn="l"/>
            <a:r>
              <a:rPr lang="en-US" altLang="zh-CN"/>
              <a:t>RNN:</a:t>
            </a:r>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932815"/>
            <a:ext cx="10515600" cy="5027930"/>
          </a:xfrm>
        </p:spPr>
        <p:txBody>
          <a:bodyPr>
            <a:normAutofit fontScale="90000"/>
          </a:bodyPr>
          <a:p>
            <a:pPr marL="360045" indent="0" fontAlgn="auto"/>
            <a:br>
              <a:rPr lang="en-US" altLang="zh-CN" sz="2400"/>
            </a:br>
            <a:br>
              <a:rPr lang="en-US" altLang="zh-CN" sz="2400"/>
            </a:br>
            <a:r>
              <a:rPr sz="2400"/>
              <a:t>Q: </a:t>
            </a:r>
            <a:r>
              <a:rPr lang="en-US" sz="2400"/>
              <a:t>PE</a:t>
            </a:r>
            <a:r>
              <a:rPr sz="2400"/>
              <a:t>を追加する必要があるのはなぜですか? </a:t>
            </a:r>
            <a:br>
              <a:rPr sz="2400"/>
            </a:br>
            <a:r>
              <a:rPr lang="en-US" sz="2400"/>
              <a:t>A:transformer</a:t>
            </a:r>
            <a:r>
              <a:rPr sz="2400"/>
              <a:t>では相互注意が常に計算されるため、</a:t>
            </a:r>
            <a:r>
              <a:rPr lang="en-US" sz="2400"/>
              <a:t>PE</a:t>
            </a:r>
            <a:r>
              <a:rPr sz="2400"/>
              <a:t>がない場合、I heat Dog と Dog Heat i、i Dog Heat の結果は同じになります。</a:t>
            </a:r>
            <a:br>
              <a:rPr sz="2400"/>
            </a:br>
            <a:br>
              <a:rPr sz="2400"/>
            </a:br>
            <a:r>
              <a:rPr lang="en-US" sz="2400"/>
              <a:t>Q:</a:t>
            </a:r>
            <a:r>
              <a:rPr sz="2400"/>
              <a:t>なぜ</a:t>
            </a:r>
            <a:r>
              <a:rPr lang="en-US" sz="2400"/>
              <a:t>PE</a:t>
            </a:r>
            <a:r>
              <a:rPr sz="2400"/>
              <a:t>を追加する方法がAddなのでしょうか？</a:t>
            </a:r>
            <a:br>
              <a:rPr sz="2400"/>
            </a:br>
            <a:r>
              <a:rPr sz="2400"/>
              <a:t>A: このうち、元の入力を埋め込んだ後のベクトルと、位置ベクトルを埋め込んだ後の表現です。 つまり、特徴の埋め込みと位置のエンコーディングです。 したがって、位置情報を表すベクトルを元のベクトルに連結してから変換する変換結果から、最終的な効果は、最初に元の入力ベクトルを変換し、次に位置埋め込みを追加することと同等であることがわかります。</a:t>
            </a:r>
            <a:br>
              <a:rPr lang="zh-CN" altLang="en-US" sz="2400"/>
            </a:br>
            <a:br>
              <a:rPr lang="zh-CN" altLang="en-US" sz="2400"/>
            </a:br>
            <a:br>
              <a:rPr lang="zh-CN" altLang="en-US" sz="2400"/>
            </a:br>
            <a:br>
              <a:rPr lang="zh-CN" altLang="en-US" sz="2400"/>
            </a:br>
            <a:endParaRPr lang="zh-CN" altLang="en-US"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br>
              <a:rPr lang="en-US" altLang="zh-CN" sz="3600">
                <a:sym typeface="+mn-ea"/>
              </a:rPr>
            </a:br>
            <a:br>
              <a:rPr lang="en-US" altLang="zh-CN" sz="3600">
                <a:sym typeface="+mn-ea"/>
              </a:rPr>
            </a:br>
            <a:r>
              <a:rPr lang="en-US" altLang="zh-CN" sz="3600">
                <a:sym typeface="+mn-ea"/>
              </a:rPr>
              <a:t>normolization:</a:t>
            </a:r>
            <a:br>
              <a:rPr lang="en-US" altLang="zh-CN" sz="3600">
                <a:sym typeface="+mn-ea"/>
              </a:rPr>
            </a:br>
            <a:r>
              <a:rPr lang="en-US" altLang="zh-CN" sz="3100">
                <a:sym typeface="+mn-ea"/>
              </a:rPr>
              <a:t>batchnorm </a:t>
            </a:r>
            <a:r>
              <a:rPr lang="ja-JP" altLang="en-US" sz="3100">
                <a:sym typeface="+mn-ea"/>
              </a:rPr>
              <a:t>と　</a:t>
            </a:r>
            <a:r>
              <a:rPr lang="en-US" altLang="zh-CN" sz="3100">
                <a:sym typeface="+mn-ea"/>
              </a:rPr>
              <a:t>layernorm</a:t>
            </a:r>
            <a:br>
              <a:rPr lang="en-US" altLang="zh-CN">
                <a:sym typeface="+mn-ea"/>
              </a:rPr>
            </a:br>
            <a:br>
              <a:rPr lang="en-US" altLang="zh-CN" sz="3600">
                <a:sym typeface="+mn-ea"/>
              </a:rPr>
            </a:br>
            <a:endParaRPr lang="en-US" altLang="zh-CN" sz="3600">
              <a:sym typeface="+mn-ea"/>
            </a:endParaRPr>
          </a:p>
        </p:txBody>
      </p:sp>
      <p:pic>
        <p:nvPicPr>
          <p:cNvPr id="4" name="图片 3"/>
          <p:cNvPicPr>
            <a:picLocks noChangeAspect="1"/>
          </p:cNvPicPr>
          <p:nvPr>
            <p:custDataLst>
              <p:tags r:id="rId1"/>
            </p:custDataLst>
          </p:nvPr>
        </p:nvPicPr>
        <p:blipFill>
          <a:blip r:embed="rId2"/>
          <a:stretch>
            <a:fillRect/>
          </a:stretch>
        </p:blipFill>
        <p:spPr>
          <a:xfrm>
            <a:off x="963930" y="2000885"/>
            <a:ext cx="5266055" cy="3143250"/>
          </a:xfrm>
          <a:prstGeom prst="rect">
            <a:avLst/>
          </a:prstGeom>
        </p:spPr>
      </p:pic>
      <p:sp>
        <p:nvSpPr>
          <p:cNvPr id="5" name="文本框 4"/>
          <p:cNvSpPr txBox="1"/>
          <p:nvPr/>
        </p:nvSpPr>
        <p:spPr>
          <a:xfrm>
            <a:off x="6976110" y="1303020"/>
            <a:ext cx="4878070" cy="368300"/>
          </a:xfrm>
          <a:prstGeom prst="rect">
            <a:avLst/>
          </a:prstGeom>
          <a:noFill/>
        </p:spPr>
        <p:txBody>
          <a:bodyPr wrap="square" rtlCol="0">
            <a:spAutoFit/>
          </a:bodyPr>
          <a:p>
            <a:r>
              <a:rPr lang="ja-JP" altLang="zh-CN"/>
              <a:t>残差接続：</a:t>
            </a:r>
            <a:endParaRPr lang="ja-JP" altLang="zh-CN"/>
          </a:p>
        </p:txBody>
      </p:sp>
      <p:pic>
        <p:nvPicPr>
          <p:cNvPr id="6" name="内容占位符 3" descr="transformer"/>
          <p:cNvPicPr>
            <a:picLocks noChangeAspect="1"/>
          </p:cNvPicPr>
          <p:nvPr>
            <p:custDataLst>
              <p:tags r:id="rId3"/>
            </p:custDataLst>
          </p:nvPr>
        </p:nvPicPr>
        <p:blipFill>
          <a:blip r:embed="rId4"/>
          <a:srcRect l="12708" t="53714" r="52140" b="26706"/>
          <a:stretch>
            <a:fillRect/>
          </a:stretch>
        </p:blipFill>
        <p:spPr>
          <a:xfrm>
            <a:off x="7257415" y="2103755"/>
            <a:ext cx="2365375" cy="162115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Part 2 Graphormer</a:t>
            </a:r>
            <a:endParaRPr lang="en-US" altLang="zh-CN"/>
          </a:p>
        </p:txBody>
      </p:sp>
      <p:pic>
        <p:nvPicPr>
          <p:cNvPr id="4" name="内容占位符 3"/>
          <p:cNvPicPr>
            <a:picLocks noChangeAspect="1"/>
          </p:cNvPicPr>
          <p:nvPr>
            <p:custDataLst>
              <p:tags r:id="rId1"/>
            </p:custDataLst>
          </p:nvPr>
        </p:nvPicPr>
        <p:blipFill>
          <a:blip r:embed="rId2"/>
          <a:srcRect r="710" b="231"/>
          <a:stretch>
            <a:fillRect/>
          </a:stretch>
        </p:blipFill>
        <p:spPr>
          <a:xfrm>
            <a:off x="2412365" y="1691005"/>
            <a:ext cx="6212840" cy="4394200"/>
          </a:xfrm>
          <a:prstGeom prst="rect">
            <a:avLst/>
          </a:prstGeom>
        </p:spPr>
      </p:pic>
      <p:sp>
        <p:nvSpPr>
          <p:cNvPr id="5" name="文本框 4"/>
          <p:cNvSpPr txBox="1"/>
          <p:nvPr/>
        </p:nvSpPr>
        <p:spPr>
          <a:xfrm>
            <a:off x="7996555" y="900430"/>
            <a:ext cx="1969135" cy="1476375"/>
          </a:xfrm>
          <a:prstGeom prst="rect">
            <a:avLst/>
          </a:prstGeom>
          <a:noFill/>
        </p:spPr>
        <p:txBody>
          <a:bodyPr wrap="square" rtlCol="0" anchor="t">
            <a:spAutoFit/>
          </a:bodyPr>
          <a:p>
            <a:pPr marL="0" indent="0">
              <a:buNone/>
            </a:pPr>
            <a:r>
              <a:rPr lang="en-US" altLang="zh-CN">
                <a:sym typeface="+mn-ea"/>
              </a:rPr>
              <a:t>graph transformer</a:t>
            </a:r>
            <a:endParaRPr lang="en-US" altLang="zh-CN"/>
          </a:p>
          <a:p>
            <a:pPr marL="0" indent="0">
              <a:buNone/>
            </a:pPr>
            <a:endParaRPr lang="en-US" altLang="zh-CN"/>
          </a:p>
          <a:p>
            <a:pPr marL="0" indent="0">
              <a:buNone/>
            </a:pPr>
            <a:r>
              <a:rPr lang="en-US" altLang="zh-CN">
                <a:sym typeface="+mn-ea"/>
              </a:rPr>
              <a:t>graphFormers</a:t>
            </a:r>
            <a:endParaRPr lang="en-US" altLang="zh-CN"/>
          </a:p>
          <a:p>
            <a:pPr marL="0" indent="0">
              <a:buNone/>
            </a:pPr>
            <a:endParaRPr lang="en-US" altLang="zh-CN"/>
          </a:p>
          <a:p>
            <a:pPr marL="0" indent="0">
              <a:buNone/>
            </a:pPr>
            <a:r>
              <a:rPr lang="en-US" altLang="zh-CN">
                <a:sym typeface="+mn-ea"/>
              </a:rPr>
              <a:t>graphormer</a:t>
            </a:r>
            <a:endParaRPr lang="en-US" altLang="zh-CN">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custDataLst>
              <p:tags r:id="rId1"/>
            </p:custDataLst>
          </p:nvPr>
        </p:nvPicPr>
        <p:blipFill>
          <a:blip r:embed="rId2"/>
          <a:stretch>
            <a:fillRect/>
          </a:stretch>
        </p:blipFill>
        <p:spPr>
          <a:xfrm>
            <a:off x="6417310" y="4510405"/>
            <a:ext cx="4861560" cy="992505"/>
          </a:xfrm>
          <a:prstGeom prst="rect">
            <a:avLst/>
          </a:prstGeom>
        </p:spPr>
      </p:pic>
      <p:sp>
        <p:nvSpPr>
          <p:cNvPr id="7" name="文本框 6"/>
          <p:cNvSpPr txBox="1"/>
          <p:nvPr/>
        </p:nvSpPr>
        <p:spPr>
          <a:xfrm>
            <a:off x="995680" y="781685"/>
            <a:ext cx="5351780" cy="4921885"/>
          </a:xfrm>
          <a:prstGeom prst="rect">
            <a:avLst/>
          </a:prstGeom>
          <a:noFill/>
        </p:spPr>
        <p:txBody>
          <a:bodyPr wrap="square" rtlCol="0" anchor="t">
            <a:noAutofit/>
          </a:bodyPr>
          <a:p>
            <a:r>
              <a:rPr lang="zh-CN" altLang="en-US" sz="3200"/>
              <a:t>Centrality Encoding</a:t>
            </a:r>
            <a:endParaRPr lang="zh-CN" altLang="en-US" sz="3200"/>
          </a:p>
          <a:p>
            <a:endParaRPr lang="zh-CN" altLang="en-US"/>
          </a:p>
          <a:p>
            <a:r>
              <a:rPr lang="en-US" altLang="ja-JP" sz="2000"/>
              <a:t>1.</a:t>
            </a:r>
            <a:r>
              <a:rPr lang="ja-JP" altLang="en-US" sz="2000"/>
              <a:t>有向グラフの場合は、入次数と出次数をそれぞれ, </a:t>
            </a:r>
            <a:r>
              <a:rPr lang="en-US" altLang="ja-JP" sz="2000"/>
              <a:t>deg- deg+</a:t>
            </a:r>
            <a:r>
              <a:rPr lang="ja-JP" altLang="en-US" sz="2000"/>
              <a:t>とする</a:t>
            </a:r>
            <a:endParaRPr lang="ja-JP" altLang="en-US" sz="2000"/>
          </a:p>
          <a:p>
            <a:endParaRPr lang="ja-JP" altLang="en-US"/>
          </a:p>
          <a:p>
            <a:r>
              <a:rPr lang="en-US" altLang="ja-JP" sz="2000"/>
              <a:t>2.z</a:t>
            </a:r>
            <a:r>
              <a:rPr lang="en-US" altLang="ja-JP" sz="2000" baseline="30000"/>
              <a:t>- </a:t>
            </a:r>
            <a:r>
              <a:rPr lang="en-US" altLang="ja-JP" sz="2000"/>
              <a:t>z</a:t>
            </a:r>
            <a:r>
              <a:rPr lang="en-US" altLang="ja-JP" sz="2000" baseline="30000"/>
              <a:t>+ </a:t>
            </a:r>
            <a:r>
              <a:rPr lang="en-US" altLang="ja-JP" sz="2000"/>
              <a:t>は学習可能パラメタとなっていて, Centralityの埋め込みを行う</a:t>
            </a:r>
            <a:endParaRPr lang="en-US" altLang="ja-JP" sz="2000"/>
          </a:p>
          <a:p>
            <a:endParaRPr lang="en-US" altLang="ja-JP" sz="2000"/>
          </a:p>
          <a:p>
            <a:r>
              <a:rPr lang="en-US" altLang="ja-JP" sz="2000"/>
              <a:t>3.ただし無向グラフなら, </a:t>
            </a:r>
            <a:r>
              <a:rPr lang="en-US" altLang="ja-JP" sz="2000">
                <a:sym typeface="+mn-ea"/>
              </a:rPr>
              <a:t>deg- deg+</a:t>
            </a:r>
            <a:r>
              <a:rPr lang="en-US" altLang="ja-JP" sz="2000"/>
              <a:t>を一つのパラメタdeg としても良い</a:t>
            </a:r>
            <a:endParaRPr lang="en-US" altLang="ja-JP" sz="2000"/>
          </a:p>
          <a:p>
            <a:endParaRPr lang="en-US" altLang="ja-JP" sz="2000"/>
          </a:p>
        </p:txBody>
      </p:sp>
      <p:pic>
        <p:nvPicPr>
          <p:cNvPr id="2" name="内容占位符 3"/>
          <p:cNvPicPr>
            <a:picLocks noChangeAspect="1"/>
          </p:cNvPicPr>
          <p:nvPr>
            <p:custDataLst>
              <p:tags r:id="rId3"/>
            </p:custDataLst>
          </p:nvPr>
        </p:nvPicPr>
        <p:blipFill>
          <a:blip r:embed="rId4"/>
          <a:srcRect r="710" b="231"/>
          <a:stretch>
            <a:fillRect/>
          </a:stretch>
        </p:blipFill>
        <p:spPr>
          <a:xfrm>
            <a:off x="6405880" y="842010"/>
            <a:ext cx="4872990" cy="344678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12775" y="360680"/>
            <a:ext cx="5281930" cy="5802630"/>
          </a:xfrm>
          <a:prstGeom prst="rect">
            <a:avLst/>
          </a:prstGeom>
          <a:noFill/>
        </p:spPr>
        <p:txBody>
          <a:bodyPr wrap="square" rtlCol="0" anchor="t">
            <a:noAutofit/>
          </a:bodyPr>
          <a:p>
            <a:pPr marL="0" indent="0">
              <a:buNone/>
            </a:pPr>
            <a:r>
              <a:rPr lang="zh-CN" altLang="en-US" sz="3200">
                <a:sym typeface="+mn-ea"/>
              </a:rPr>
              <a:t>Spatial Encoding</a:t>
            </a:r>
            <a:endParaRPr lang="zh-CN" altLang="en-US" sz="3200">
              <a:sym typeface="+mn-ea"/>
            </a:endParaRPr>
          </a:p>
          <a:p>
            <a:pPr marL="0" indent="0">
              <a:buNone/>
            </a:pPr>
            <a:r>
              <a:rPr lang="en-US" altLang="zh-CN">
                <a:sym typeface="+mn-ea"/>
              </a:rPr>
              <a:t>1.</a:t>
            </a:r>
            <a:r>
              <a:rPr lang="zh-CN" altLang="en-US" sz="2000">
                <a:sym typeface="+mn-ea"/>
              </a:rPr>
              <a:t>Transformerの強さは受容野の広さだが, 一方でPositional Encodingが必要</a:t>
            </a:r>
            <a:endParaRPr lang="zh-CN" altLang="en-US" sz="2000">
              <a:sym typeface="+mn-ea"/>
            </a:endParaRPr>
          </a:p>
          <a:p>
            <a:pPr marL="0" indent="0">
              <a:buNone/>
            </a:pPr>
            <a:endParaRPr lang="zh-CN" altLang="en-US" sz="2000">
              <a:sym typeface="+mn-ea"/>
            </a:endParaRPr>
          </a:p>
          <a:p>
            <a:pPr marL="0" indent="0">
              <a:buNone/>
            </a:pPr>
            <a:r>
              <a:rPr lang="en-US" altLang="zh-CN" sz="2000">
                <a:sym typeface="+mn-ea"/>
              </a:rPr>
              <a:t>2. GNNは隣接ノードしか見ない(AGGREGATE)なので, GNNよりも広い受容野を獲得できる</a:t>
            </a:r>
            <a:endParaRPr lang="en-US" altLang="zh-CN" sz="2000">
              <a:sym typeface="+mn-ea"/>
            </a:endParaRPr>
          </a:p>
          <a:p>
            <a:pPr marL="0" indent="0">
              <a:buNone/>
            </a:pPr>
            <a:endParaRPr lang="en-US" altLang="zh-CN" sz="2000">
              <a:sym typeface="+mn-ea"/>
            </a:endParaRPr>
          </a:p>
          <a:p>
            <a:pPr marL="0" indent="0">
              <a:buNone/>
            </a:pPr>
            <a:r>
              <a:rPr lang="en-US" altLang="zh-CN" sz="2000">
                <a:sym typeface="+mn-ea"/>
              </a:rPr>
              <a:t>3.本論文</a:t>
            </a:r>
            <a:r>
              <a:rPr lang="ja-JP" altLang="en-US" sz="2000">
                <a:sym typeface="+mn-ea"/>
              </a:rPr>
              <a:t>で</a:t>
            </a:r>
            <a:r>
              <a:rPr lang="en-US" altLang="zh-CN" sz="2000">
                <a:sym typeface="+mn-ea"/>
              </a:rPr>
              <a:t>b</a:t>
            </a:r>
            <a:r>
              <a:rPr lang="en-US" altLang="zh-CN" sz="2000" baseline="-25000">
                <a:latin typeface="微软雅黑" panose="020B0503020204020204" charset="-122"/>
                <a:ea typeface="微软雅黑" panose="020B0503020204020204" charset="-122"/>
                <a:sym typeface="+mn-ea"/>
              </a:rPr>
              <a:t>∅</a:t>
            </a:r>
            <a:r>
              <a:rPr lang="en-US" altLang="zh-CN" sz="2000">
                <a:latin typeface="微软雅黑" panose="020B0503020204020204" charset="-122"/>
                <a:ea typeface="微软雅黑" panose="020B0503020204020204" charset="-122"/>
                <a:sym typeface="+mn-ea"/>
              </a:rPr>
              <a:t>(v</a:t>
            </a:r>
            <a:r>
              <a:rPr lang="en-US" altLang="zh-CN" sz="2000" baseline="-25000">
                <a:latin typeface="微软雅黑" panose="020B0503020204020204" charset="-122"/>
                <a:ea typeface="微软雅黑" panose="020B0503020204020204" charset="-122"/>
                <a:sym typeface="+mn-ea"/>
              </a:rPr>
              <a:t>i</a:t>
            </a:r>
            <a:r>
              <a:rPr lang="en-US" altLang="zh-CN" sz="2000">
                <a:latin typeface="微软雅黑" panose="020B0503020204020204" charset="-122"/>
                <a:ea typeface="微软雅黑" panose="020B0503020204020204" charset="-122"/>
                <a:sym typeface="+mn-ea"/>
              </a:rPr>
              <a:t>,v</a:t>
            </a:r>
            <a:r>
              <a:rPr lang="en-US" altLang="zh-CN" sz="2000" baseline="-25000">
                <a:latin typeface="微软雅黑" panose="020B0503020204020204" charset="-122"/>
                <a:ea typeface="微软雅黑" panose="020B0503020204020204" charset="-122"/>
                <a:sym typeface="+mn-ea"/>
              </a:rPr>
              <a:t>j</a:t>
            </a:r>
            <a:r>
              <a:rPr lang="en-US" altLang="zh-CN" sz="2000">
                <a:latin typeface="微软雅黑" panose="020B0503020204020204" charset="-122"/>
                <a:ea typeface="微软雅黑" panose="020B0503020204020204" charset="-122"/>
                <a:sym typeface="+mn-ea"/>
              </a:rPr>
              <a:t>)を最短経路距離(SPD)とする</a:t>
            </a:r>
            <a:endParaRPr lang="en-US" altLang="zh-CN" sz="2000">
              <a:latin typeface="微软雅黑" panose="020B0503020204020204" charset="-122"/>
              <a:ea typeface="微软雅黑" panose="020B0503020204020204" charset="-122"/>
              <a:sym typeface="+mn-ea"/>
            </a:endParaRPr>
          </a:p>
          <a:p>
            <a:pPr marL="0" indent="0">
              <a:buNone/>
            </a:pPr>
            <a:endParaRPr lang="en-US" altLang="zh-CN">
              <a:latin typeface="微软雅黑" panose="020B0503020204020204" charset="-122"/>
              <a:ea typeface="微软雅黑" panose="020B0503020204020204" charset="-122"/>
              <a:sym typeface="+mn-ea"/>
            </a:endParaRPr>
          </a:p>
          <a:p>
            <a:pPr marL="0" indent="0">
              <a:buNone/>
            </a:pPr>
            <a:endParaRPr lang="en-US" altLang="zh-CN">
              <a:latin typeface="微软雅黑" panose="020B0503020204020204" charset="-122"/>
              <a:ea typeface="微软雅黑" panose="020B0503020204020204" charset="-122"/>
              <a:sym typeface="+mn-ea"/>
            </a:endParaRPr>
          </a:p>
        </p:txBody>
      </p:sp>
      <p:pic>
        <p:nvPicPr>
          <p:cNvPr id="4" name="内容占位符 3"/>
          <p:cNvPicPr>
            <a:picLocks noChangeAspect="1"/>
          </p:cNvPicPr>
          <p:nvPr>
            <p:custDataLst>
              <p:tags r:id="rId1"/>
            </p:custDataLst>
          </p:nvPr>
        </p:nvPicPr>
        <p:blipFill>
          <a:blip r:embed="rId2"/>
          <a:srcRect r="710" b="231"/>
          <a:stretch>
            <a:fillRect/>
          </a:stretch>
        </p:blipFill>
        <p:spPr>
          <a:xfrm>
            <a:off x="6348730" y="963930"/>
            <a:ext cx="4872990" cy="3446780"/>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6545580" y="4766945"/>
            <a:ext cx="3802380" cy="96012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918845" y="561340"/>
            <a:ext cx="4392930" cy="3661410"/>
          </a:xfrm>
          <a:prstGeom prst="rect">
            <a:avLst/>
          </a:prstGeom>
          <a:noFill/>
        </p:spPr>
        <p:txBody>
          <a:bodyPr wrap="square" rtlCol="0">
            <a:spAutoFit/>
          </a:bodyPr>
          <a:p>
            <a:r>
              <a:rPr lang="zh-CN" altLang="en-US" sz="3200">
                <a:sym typeface="+mn-ea"/>
              </a:rPr>
              <a:t>Edge Encoding</a:t>
            </a:r>
            <a:endParaRPr lang="zh-CN" altLang="en-US" sz="3200">
              <a:sym typeface="+mn-ea"/>
            </a:endParaRPr>
          </a:p>
          <a:p>
            <a:r>
              <a:rPr lang="en-US" altLang="zh-CN" sz="2000"/>
              <a:t>1.</a:t>
            </a:r>
            <a:r>
              <a:rPr lang="zh-CN" altLang="en-US" sz="2000"/>
              <a:t>エッジの情報はもちろん重要. たとえば分子の解析などではエッジに結合情報が存在する</a:t>
            </a:r>
            <a:endParaRPr lang="zh-CN" altLang="en-US" sz="2000"/>
          </a:p>
          <a:p>
            <a:endParaRPr lang="zh-CN" altLang="en-US" sz="2000"/>
          </a:p>
          <a:p>
            <a:r>
              <a:rPr lang="en-US" altLang="zh-CN" sz="2000"/>
              <a:t>2.最短経路をエッジ情報として埋め込む</a:t>
            </a:r>
            <a:endParaRPr lang="en-US" altLang="zh-CN" sz="2000"/>
          </a:p>
          <a:p>
            <a:endParaRPr lang="en-US" altLang="zh-CN" sz="2000"/>
          </a:p>
          <a:p>
            <a:r>
              <a:rPr lang="en-US" altLang="zh-CN" sz="2000"/>
              <a:t>3.ただし, x</a:t>
            </a:r>
            <a:r>
              <a:rPr lang="en-US" altLang="zh-CN" sz="2000" baseline="-25000"/>
              <a:t>en</a:t>
            </a:r>
            <a:r>
              <a:rPr lang="en-US" altLang="zh-CN" sz="2000"/>
              <a:t>を最短パス内のエッジ e</a:t>
            </a:r>
            <a:r>
              <a:rPr lang="en-US" altLang="zh-CN" sz="2000" baseline="-25000"/>
              <a:t>n</a:t>
            </a:r>
            <a:r>
              <a:rPr lang="en-US" altLang="zh-CN" sz="2000"/>
              <a:t>における特徴量として</a:t>
            </a:r>
            <a:endParaRPr lang="en-US" altLang="zh-CN" sz="2000"/>
          </a:p>
          <a:p>
            <a:endParaRPr lang="zh-CN" altLang="en-US" sz="2000"/>
          </a:p>
        </p:txBody>
      </p:sp>
      <p:pic>
        <p:nvPicPr>
          <p:cNvPr id="5" name="内容占位符 3"/>
          <p:cNvPicPr>
            <a:picLocks noChangeAspect="1"/>
          </p:cNvPicPr>
          <p:nvPr>
            <p:custDataLst>
              <p:tags r:id="rId1"/>
            </p:custDataLst>
          </p:nvPr>
        </p:nvPicPr>
        <p:blipFill>
          <a:blip r:embed="rId2"/>
          <a:srcRect r="710" b="231"/>
          <a:stretch>
            <a:fillRect/>
          </a:stretch>
        </p:blipFill>
        <p:spPr>
          <a:xfrm>
            <a:off x="6335395" y="792480"/>
            <a:ext cx="4872990" cy="3446780"/>
          </a:xfrm>
          <a:prstGeom prst="rect">
            <a:avLst/>
          </a:prstGeom>
        </p:spPr>
      </p:pic>
      <p:pic>
        <p:nvPicPr>
          <p:cNvPr id="6" name="图片 5"/>
          <p:cNvPicPr>
            <a:picLocks noChangeAspect="1"/>
          </p:cNvPicPr>
          <p:nvPr>
            <p:custDataLst>
              <p:tags r:id="rId3"/>
            </p:custDataLst>
          </p:nvPr>
        </p:nvPicPr>
        <p:blipFill>
          <a:blip r:embed="rId4"/>
          <a:stretch>
            <a:fillRect/>
          </a:stretch>
        </p:blipFill>
        <p:spPr>
          <a:xfrm>
            <a:off x="6244590" y="4558030"/>
            <a:ext cx="4503420" cy="746760"/>
          </a:xfrm>
          <a:prstGeom prst="rect">
            <a:avLst/>
          </a:prstGeom>
        </p:spPr>
      </p:pic>
      <p:pic>
        <p:nvPicPr>
          <p:cNvPr id="7" name="图片 6"/>
          <p:cNvPicPr>
            <a:picLocks noChangeAspect="1"/>
          </p:cNvPicPr>
          <p:nvPr>
            <p:custDataLst>
              <p:tags r:id="rId5"/>
            </p:custDataLst>
          </p:nvPr>
        </p:nvPicPr>
        <p:blipFill>
          <a:blip r:embed="rId6"/>
          <a:stretch>
            <a:fillRect/>
          </a:stretch>
        </p:blipFill>
        <p:spPr>
          <a:xfrm>
            <a:off x="980440" y="4102735"/>
            <a:ext cx="2202180" cy="8991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46760" y="829945"/>
            <a:ext cx="10515600" cy="4351338"/>
          </a:xfrm>
        </p:spPr>
        <p:txBody>
          <a:bodyPr>
            <a:normAutofit lnSpcReduction="20000"/>
          </a:bodyPr>
          <a:p>
            <a:pPr marL="0" indent="0">
              <a:buNone/>
            </a:pPr>
            <a:r>
              <a:rPr lang="en-US" altLang="zh-CN"/>
              <a:t>Part 1 transformer</a:t>
            </a:r>
            <a:r>
              <a:rPr lang="ja-JP" altLang="zh-CN"/>
              <a:t>の</a:t>
            </a:r>
            <a:r>
              <a:rPr lang="ja-JP" altLang="zh-CN"/>
              <a:t>復習</a:t>
            </a:r>
            <a:endParaRPr lang="ja-JP" altLang="zh-CN"/>
          </a:p>
          <a:p>
            <a:pPr marL="0" indent="0">
              <a:buNone/>
            </a:pPr>
            <a:r>
              <a:rPr lang="ja-JP" altLang="en-US"/>
              <a:t>　</a:t>
            </a:r>
            <a:r>
              <a:rPr lang="en-US" altLang="ja-JP"/>
              <a:t>1.1 attention mechanism</a:t>
            </a:r>
            <a:r>
              <a:rPr lang="ja-JP" altLang="en-US"/>
              <a:t>　と</a:t>
            </a:r>
            <a:r>
              <a:rPr lang="en-US" altLang="ja-JP"/>
              <a:t> QKV</a:t>
            </a:r>
            <a:endParaRPr lang="en-US" altLang="ja-JP"/>
          </a:p>
          <a:p>
            <a:pPr marL="0" indent="0">
              <a:buNone/>
            </a:pPr>
            <a:r>
              <a:rPr lang="ja-JP" altLang="en-US"/>
              <a:t>　</a:t>
            </a:r>
            <a:r>
              <a:rPr lang="en-US" altLang="ja-JP"/>
              <a:t>1.</a:t>
            </a:r>
            <a:r>
              <a:rPr lang="en-US" altLang="ja-JP"/>
              <a:t>2 PE(position encoding)</a:t>
            </a:r>
            <a:endParaRPr lang="en-US" altLang="ja-JP"/>
          </a:p>
          <a:p>
            <a:pPr marL="0" indent="0">
              <a:buNone/>
            </a:pPr>
            <a:r>
              <a:rPr lang="ja-JP" altLang="en-US"/>
              <a:t>　</a:t>
            </a:r>
            <a:r>
              <a:rPr lang="en-US" altLang="ja-JP"/>
              <a:t>1.</a:t>
            </a:r>
            <a:r>
              <a:rPr lang="en-US" altLang="ja-JP"/>
              <a:t>3 </a:t>
            </a:r>
            <a:r>
              <a:rPr lang="ja-JP" altLang="en-US"/>
              <a:t>残差構造と</a:t>
            </a:r>
            <a:r>
              <a:rPr lang="en-US" altLang="ja-JP"/>
              <a:t>normlization</a:t>
            </a:r>
            <a:endParaRPr lang="en-US" altLang="ja-JP"/>
          </a:p>
          <a:p>
            <a:pPr marL="0" indent="0">
              <a:buNone/>
            </a:pPr>
            <a:r>
              <a:rPr lang="en-US" altLang="ja-JP"/>
              <a:t> </a:t>
            </a:r>
            <a:endParaRPr lang="ja-JP" altLang="zh-CN"/>
          </a:p>
          <a:p>
            <a:pPr marL="0" indent="0">
              <a:buNone/>
            </a:pPr>
            <a:r>
              <a:rPr lang="en-US" altLang="ja-JP"/>
              <a:t>Part 2 graphormer</a:t>
            </a:r>
            <a:endParaRPr lang="en-US" altLang="ja-JP"/>
          </a:p>
          <a:p>
            <a:pPr marL="0" indent="0">
              <a:buNone/>
            </a:pPr>
            <a:r>
              <a:rPr lang="ja-JP" altLang="en-US"/>
              <a:t>　</a:t>
            </a:r>
            <a:r>
              <a:rPr lang="en-US" altLang="ja-JP"/>
              <a:t>2.1  </a:t>
            </a:r>
            <a:r>
              <a:rPr lang="ja-JP" altLang="en-US"/>
              <a:t>構造</a:t>
            </a:r>
            <a:endParaRPr lang="ja-JP" altLang="en-US"/>
          </a:p>
          <a:p>
            <a:pPr marL="0" indent="0">
              <a:buNone/>
            </a:pPr>
            <a:r>
              <a:rPr lang="ja-JP" altLang="en-US"/>
              <a:t>　</a:t>
            </a:r>
            <a:r>
              <a:rPr lang="en-US" altLang="ja-JP"/>
              <a:t>2.2</a:t>
            </a:r>
            <a:r>
              <a:rPr lang="ja-JP" altLang="en-US"/>
              <a:t>　三つの</a:t>
            </a:r>
            <a:r>
              <a:rPr lang="en-US" altLang="ja-JP"/>
              <a:t>encoding</a:t>
            </a:r>
            <a:endParaRPr lang="en-US" altLang="ja-JP"/>
          </a:p>
          <a:p>
            <a:pPr marL="0" indent="0">
              <a:buNone/>
            </a:pPr>
            <a:r>
              <a:rPr lang="ja-JP" altLang="en-US"/>
              <a:t>　</a:t>
            </a:r>
            <a:r>
              <a:rPr lang="en-US" altLang="ja-JP"/>
              <a:t>2.3</a:t>
            </a:r>
            <a:r>
              <a:rPr lang="ja-JP" altLang="en-US"/>
              <a:t>　実験の</a:t>
            </a:r>
            <a:r>
              <a:rPr lang="ja-JP" altLang="en-US"/>
              <a:t>結果</a:t>
            </a:r>
            <a:endParaRPr lang="ja-JP"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custDataLst>
              <p:tags r:id="rId1"/>
            </p:custDataLst>
          </p:nvPr>
        </p:nvPicPr>
        <p:blipFill>
          <a:blip r:embed="rId2"/>
          <a:stretch>
            <a:fillRect/>
          </a:stretch>
        </p:blipFill>
        <p:spPr>
          <a:xfrm>
            <a:off x="1646555" y="1125220"/>
            <a:ext cx="6850380" cy="2545080"/>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1646555" y="3871595"/>
            <a:ext cx="7018020" cy="2385060"/>
          </a:xfrm>
          <a:prstGeom prst="rect">
            <a:avLst/>
          </a:prstGeom>
        </p:spPr>
      </p:pic>
      <p:sp>
        <p:nvSpPr>
          <p:cNvPr id="6" name="文本框 5"/>
          <p:cNvSpPr txBox="1"/>
          <p:nvPr/>
        </p:nvSpPr>
        <p:spPr>
          <a:xfrm>
            <a:off x="1646555" y="602615"/>
            <a:ext cx="3095625" cy="368300"/>
          </a:xfrm>
          <a:prstGeom prst="rect">
            <a:avLst/>
          </a:prstGeom>
          <a:noFill/>
        </p:spPr>
        <p:txBody>
          <a:bodyPr wrap="square" rtlCol="0">
            <a:spAutoFit/>
          </a:bodyPr>
          <a:p>
            <a:r>
              <a:rPr lang="ja-JP" altLang="en-US"/>
              <a:t>結果</a:t>
            </a:r>
            <a:r>
              <a:rPr lang="ja-JP" altLang="en-US"/>
              <a:t>：</a:t>
            </a:r>
            <a:endParaRPr lang="ja-JP"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descr="transformer"/>
          <p:cNvPicPr>
            <a:picLocks noChangeAspect="1"/>
          </p:cNvPicPr>
          <p:nvPr>
            <p:ph idx="1"/>
            <p:custDataLst>
              <p:tags r:id="rId1"/>
            </p:custDataLst>
          </p:nvPr>
        </p:nvPicPr>
        <p:blipFill>
          <a:blip r:embed="rId2"/>
          <a:stretch>
            <a:fillRect/>
          </a:stretch>
        </p:blipFill>
        <p:spPr>
          <a:xfrm>
            <a:off x="1134745" y="1009650"/>
            <a:ext cx="3932555" cy="4838700"/>
          </a:xfrm>
          <a:prstGeom prst="rect">
            <a:avLst/>
          </a:prstGeom>
        </p:spPr>
      </p:pic>
      <p:sp>
        <p:nvSpPr>
          <p:cNvPr id="2" name="标题 1"/>
          <p:cNvSpPr>
            <a:spLocks noGrp="1"/>
          </p:cNvSpPr>
          <p:nvPr>
            <p:ph type="title"/>
          </p:nvPr>
        </p:nvSpPr>
        <p:spPr>
          <a:xfrm>
            <a:off x="404495" y="553720"/>
            <a:ext cx="10515600" cy="1325563"/>
          </a:xfrm>
        </p:spPr>
        <p:txBody>
          <a:bodyPr/>
          <a:p>
            <a:r>
              <a:rPr lang="en-US" altLang="zh-CN" sz="4800"/>
              <a:t>Part 1</a:t>
            </a:r>
            <a:br>
              <a:rPr lang="en-US" altLang="zh-CN" sz="2000"/>
            </a:br>
            <a:r>
              <a:rPr lang="en-US" altLang="zh-CN" sz="2800"/>
              <a:t>transformer:</a:t>
            </a:r>
            <a:endParaRPr lang="en-US" altLang="zh-CN" sz="2800"/>
          </a:p>
        </p:txBody>
      </p:sp>
      <p:pic>
        <p:nvPicPr>
          <p:cNvPr id="3" name="图片 2"/>
          <p:cNvPicPr>
            <a:picLocks noChangeAspect="1"/>
          </p:cNvPicPr>
          <p:nvPr>
            <p:custDataLst>
              <p:tags r:id="rId3"/>
            </p:custDataLst>
          </p:nvPr>
        </p:nvPicPr>
        <p:blipFill>
          <a:blip r:embed="rId4"/>
          <a:stretch>
            <a:fillRect/>
          </a:stretch>
        </p:blipFill>
        <p:spPr>
          <a:xfrm>
            <a:off x="5591810" y="1240790"/>
            <a:ext cx="5328285" cy="962660"/>
          </a:xfrm>
          <a:prstGeom prst="rect">
            <a:avLst/>
          </a:prstGeom>
        </p:spPr>
      </p:pic>
      <p:pic>
        <p:nvPicPr>
          <p:cNvPr id="5" name="内容占位符 3" descr="rtans"/>
          <p:cNvPicPr>
            <a:picLocks noChangeAspect="1"/>
          </p:cNvPicPr>
          <p:nvPr>
            <p:custDataLst>
              <p:tags r:id="rId5"/>
            </p:custDataLst>
          </p:nvPr>
        </p:nvPicPr>
        <p:blipFill>
          <a:blip r:embed="rId6"/>
          <a:stretch>
            <a:fillRect/>
          </a:stretch>
        </p:blipFill>
        <p:spPr>
          <a:xfrm>
            <a:off x="6267450" y="2765425"/>
            <a:ext cx="3779520" cy="288798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2800"/>
              <a:t>1.1 attention mechanism</a:t>
            </a:r>
            <a:endParaRPr lang="en-US" altLang="zh-CN" sz="2800"/>
          </a:p>
        </p:txBody>
      </p:sp>
      <p:pic>
        <p:nvPicPr>
          <p:cNvPr id="4" name="内容占位符 3"/>
          <p:cNvPicPr>
            <a:picLocks noChangeAspect="1"/>
          </p:cNvPicPr>
          <p:nvPr>
            <p:ph idx="1"/>
            <p:custDataLst>
              <p:tags r:id="rId1"/>
            </p:custDataLst>
          </p:nvPr>
        </p:nvPicPr>
        <p:blipFill>
          <a:blip r:embed="rId2"/>
          <a:stretch>
            <a:fillRect/>
          </a:stretch>
        </p:blipFill>
        <p:spPr>
          <a:xfrm>
            <a:off x="169545" y="1185545"/>
            <a:ext cx="6424930" cy="1160780"/>
          </a:xfrm>
          <a:prstGeom prst="rect">
            <a:avLst/>
          </a:prstGeom>
        </p:spPr>
      </p:pic>
      <p:sp>
        <p:nvSpPr>
          <p:cNvPr id="3" name="文本框 2"/>
          <p:cNvSpPr txBox="1"/>
          <p:nvPr/>
        </p:nvSpPr>
        <p:spPr>
          <a:xfrm>
            <a:off x="838200" y="2346325"/>
            <a:ext cx="6635750" cy="669290"/>
          </a:xfrm>
          <a:prstGeom prst="rect">
            <a:avLst/>
          </a:prstGeom>
          <a:noFill/>
        </p:spPr>
        <p:txBody>
          <a:bodyPr wrap="square" rtlCol="0" anchor="t">
            <a:noAutofit/>
          </a:bodyPr>
          <a:p>
            <a:r>
              <a:rPr lang="en-US" altLang="zh-CN" sz="2400">
                <a:sym typeface="+mn-ea"/>
              </a:rPr>
              <a:t>attention mechanism  </a:t>
            </a:r>
            <a:r>
              <a:rPr lang="ja-JP" altLang="en-US" sz="2400">
                <a:sym typeface="+mn-ea"/>
              </a:rPr>
              <a:t>と　</a:t>
            </a:r>
            <a:r>
              <a:rPr lang="en-US" altLang="zh-CN" sz="2400">
                <a:sym typeface="+mn-ea"/>
              </a:rPr>
              <a:t>QKV</a:t>
            </a:r>
            <a:r>
              <a:rPr lang="zh-CN" altLang="en-US" sz="2400">
                <a:sym typeface="+mn-ea"/>
              </a:rPr>
              <a:t>（</a:t>
            </a:r>
            <a:r>
              <a:rPr lang="en-US" altLang="zh-CN" sz="2400">
                <a:sym typeface="+mn-ea"/>
              </a:rPr>
              <a:t>Query Key Value</a:t>
            </a:r>
            <a:r>
              <a:rPr lang="zh-CN" altLang="en-US" sz="2400">
                <a:sym typeface="+mn-ea"/>
              </a:rPr>
              <a:t>）</a:t>
            </a:r>
            <a:endParaRPr lang="zh-CN" altLang="en-US" sz="2400">
              <a:sym typeface="+mn-ea"/>
            </a:endParaRPr>
          </a:p>
          <a:p>
            <a:endParaRPr lang="en-US" altLang="ja-JP" sz="2400">
              <a:sym typeface="+mn-ea"/>
            </a:endParaRPr>
          </a:p>
          <a:p>
            <a:r>
              <a:rPr lang="en-US" altLang="ja-JP" sz="2400">
                <a:sym typeface="+mn-ea"/>
              </a:rPr>
              <a:t>Q:</a:t>
            </a:r>
            <a:r>
              <a:rPr lang="ja-JP" altLang="en-US" sz="2400">
                <a:sym typeface="+mn-ea"/>
              </a:rPr>
              <a:t>要求</a:t>
            </a:r>
            <a:endParaRPr lang="ja-JP" altLang="en-US" sz="2400">
              <a:sym typeface="+mn-ea"/>
            </a:endParaRPr>
          </a:p>
          <a:p>
            <a:r>
              <a:rPr lang="en-US" altLang="ja-JP" sz="2400">
                <a:sym typeface="+mn-ea"/>
              </a:rPr>
              <a:t>K</a:t>
            </a:r>
            <a:r>
              <a:rPr lang="ja-JP" altLang="en-US" sz="2400">
                <a:sym typeface="+mn-ea"/>
              </a:rPr>
              <a:t>：</a:t>
            </a:r>
            <a:r>
              <a:rPr lang="ja-JP" altLang="en-US" sz="2400">
                <a:sym typeface="+mn-ea"/>
              </a:rPr>
              <a:t>鍵</a:t>
            </a:r>
            <a:endParaRPr lang="ja-JP" altLang="en-US" sz="2400">
              <a:sym typeface="+mn-ea"/>
            </a:endParaRPr>
          </a:p>
          <a:p>
            <a:r>
              <a:rPr lang="ja-JP" altLang="en-US" sz="2400">
                <a:latin typeface="Arial" panose="020B0604020202020204" pitchFamily="34" charset="0"/>
                <a:cs typeface="Arial" panose="020B0604020202020204" pitchFamily="34" charset="0"/>
                <a:sym typeface="+mn-ea"/>
              </a:rPr>
              <a:t>↕　</a:t>
            </a:r>
            <a:r>
              <a:rPr lang="ja-JP" altLang="en-US" sz="1200">
                <a:latin typeface="Arial" panose="020B0604020202020204" pitchFamily="34" charset="0"/>
                <a:cs typeface="Arial" panose="020B0604020202020204" pitchFamily="34" charset="0"/>
                <a:sym typeface="+mn-ea"/>
              </a:rPr>
              <a:t>対応</a:t>
            </a:r>
            <a:endParaRPr lang="ja-JP" altLang="en-US" sz="2400">
              <a:sym typeface="+mn-ea"/>
            </a:endParaRPr>
          </a:p>
          <a:p>
            <a:r>
              <a:rPr lang="en-US" altLang="ja-JP" sz="2400">
                <a:sym typeface="+mn-ea"/>
              </a:rPr>
              <a:t>V</a:t>
            </a:r>
            <a:r>
              <a:rPr lang="ja-JP" altLang="en-US" sz="2400">
                <a:sym typeface="+mn-ea"/>
              </a:rPr>
              <a:t>：</a:t>
            </a:r>
            <a:r>
              <a:rPr lang="ja-JP" altLang="en-US" sz="2400">
                <a:sym typeface="+mn-ea"/>
              </a:rPr>
              <a:t>内容</a:t>
            </a:r>
            <a:endParaRPr lang="ja-JP" altLang="en-US" sz="240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图片 8"/>
          <p:cNvPicPr>
            <a:picLocks noChangeAspect="1"/>
          </p:cNvPicPr>
          <p:nvPr>
            <p:custDataLst>
              <p:tags r:id="rId1"/>
            </p:custDataLst>
          </p:nvPr>
        </p:nvPicPr>
        <p:blipFill>
          <a:blip r:embed="rId2"/>
          <a:stretch>
            <a:fillRect/>
          </a:stretch>
        </p:blipFill>
        <p:spPr>
          <a:xfrm>
            <a:off x="838200" y="4661535"/>
            <a:ext cx="6083935" cy="1099185"/>
          </a:xfrm>
          <a:prstGeom prst="rect">
            <a:avLst/>
          </a:prstGeom>
        </p:spPr>
      </p:pic>
      <p:sp>
        <p:nvSpPr>
          <p:cNvPr id="3" name="内容占位符 2"/>
          <p:cNvSpPr>
            <a:spLocks noGrp="1"/>
          </p:cNvSpPr>
          <p:nvPr>
            <p:ph idx="1"/>
          </p:nvPr>
        </p:nvSpPr>
        <p:spPr>
          <a:xfrm>
            <a:off x="838200" y="669290"/>
            <a:ext cx="10515600" cy="4351338"/>
          </a:xfrm>
        </p:spPr>
        <p:txBody>
          <a:bodyPr/>
          <a:p>
            <a:pPr marL="0" indent="0">
              <a:buNone/>
            </a:pPr>
            <a:r>
              <a:rPr lang="en-US" altLang="zh-CN"/>
              <a:t>attention mechanism  </a:t>
            </a:r>
            <a:r>
              <a:rPr lang="ja-JP" altLang="en-US"/>
              <a:t>と　</a:t>
            </a:r>
            <a:r>
              <a:rPr lang="en-US" altLang="zh-CN"/>
              <a:t>QKV</a:t>
            </a:r>
            <a:r>
              <a:rPr lang="zh-CN" altLang="en-US"/>
              <a:t>（</a:t>
            </a:r>
            <a:r>
              <a:rPr lang="en-US" altLang="zh-CN"/>
              <a:t>Query Key Value</a:t>
            </a:r>
            <a:r>
              <a:rPr lang="zh-CN" altLang="en-US"/>
              <a:t>）</a:t>
            </a:r>
            <a:endParaRPr lang="zh-CN" altLang="en-US"/>
          </a:p>
        </p:txBody>
      </p:sp>
      <p:graphicFrame>
        <p:nvGraphicFramePr>
          <p:cNvPr id="6" name="表格 5"/>
          <p:cNvGraphicFramePr/>
          <p:nvPr>
            <p:custDataLst>
              <p:tags r:id="rId3"/>
            </p:custDataLst>
          </p:nvPr>
        </p:nvGraphicFramePr>
        <p:xfrm>
          <a:off x="1196340" y="1534160"/>
          <a:ext cx="3747135" cy="2622550"/>
        </p:xfrm>
        <a:graphic>
          <a:graphicData uri="http://schemas.openxmlformats.org/drawingml/2006/table">
            <a:tbl>
              <a:tblPr firstRow="1" bandRow="1">
                <a:tableStyleId>{5C22544A-7EE6-4342-B048-85BDC9FD1C3A}</a:tableStyleId>
              </a:tblPr>
              <a:tblGrid>
                <a:gridCol w="1249045"/>
                <a:gridCol w="1249045"/>
                <a:gridCol w="1249045"/>
              </a:tblGrid>
              <a:tr h="712470">
                <a:tc>
                  <a:txBody>
                    <a:bodyPr/>
                    <a:p>
                      <a:pPr>
                        <a:buNone/>
                      </a:pPr>
                      <a:endParaRPr lang="zh-CN" altLang="en-US"/>
                    </a:p>
                  </a:txBody>
                  <a:tcPr/>
                </a:tc>
                <a:tc>
                  <a:txBody>
                    <a:bodyPr/>
                    <a:p>
                      <a:pPr>
                        <a:buNone/>
                      </a:pPr>
                      <a:r>
                        <a:rPr lang="ja-JP" altLang="en-US"/>
                        <a:t>胸囲</a:t>
                      </a:r>
                      <a:endParaRPr lang="ja-JP" altLang="en-US"/>
                    </a:p>
                  </a:txBody>
                  <a:tcPr/>
                </a:tc>
                <a:tc>
                  <a:txBody>
                    <a:bodyPr/>
                    <a:p>
                      <a:pPr>
                        <a:buNone/>
                      </a:pPr>
                      <a:r>
                        <a:rPr lang="ja-JP" altLang="zh-CN"/>
                        <a:t>体重</a:t>
                      </a:r>
                      <a:endParaRPr lang="ja-JP" altLang="zh-CN"/>
                    </a:p>
                  </a:txBody>
                  <a:tcPr/>
                </a:tc>
              </a:tr>
              <a:tr h="636270">
                <a:tc>
                  <a:txBody>
                    <a:bodyPr/>
                    <a:p>
                      <a:pPr>
                        <a:buNone/>
                      </a:pPr>
                      <a:r>
                        <a:rPr lang="en-US" altLang="zh-CN"/>
                        <a:t>A</a:t>
                      </a:r>
                      <a:endParaRPr lang="en-US" altLang="zh-CN"/>
                    </a:p>
                  </a:txBody>
                  <a:tcPr/>
                </a:tc>
                <a:tc>
                  <a:txBody>
                    <a:bodyPr/>
                    <a:p>
                      <a:pPr>
                        <a:buNone/>
                      </a:pPr>
                      <a:r>
                        <a:rPr lang="en-US" altLang="zh-CN"/>
                        <a:t>51</a:t>
                      </a:r>
                      <a:endParaRPr lang="en-US" altLang="zh-CN"/>
                    </a:p>
                  </a:txBody>
                  <a:tcPr/>
                </a:tc>
                <a:tc>
                  <a:txBody>
                    <a:bodyPr/>
                    <a:p>
                      <a:pPr>
                        <a:buNone/>
                      </a:pPr>
                      <a:r>
                        <a:rPr lang="en-US" altLang="zh-CN"/>
                        <a:t>40</a:t>
                      </a:r>
                      <a:endParaRPr lang="en-US" altLang="zh-CN"/>
                    </a:p>
                  </a:txBody>
                  <a:tcPr/>
                </a:tc>
              </a:tr>
              <a:tr h="637540">
                <a:tc>
                  <a:txBody>
                    <a:bodyPr/>
                    <a:p>
                      <a:pPr>
                        <a:buNone/>
                      </a:pPr>
                      <a:r>
                        <a:rPr lang="en-US" altLang="zh-CN"/>
                        <a:t>B</a:t>
                      </a:r>
                      <a:endParaRPr lang="en-US" altLang="zh-CN"/>
                    </a:p>
                  </a:txBody>
                  <a:tcPr/>
                </a:tc>
                <a:tc>
                  <a:txBody>
                    <a:bodyPr/>
                    <a:p>
                      <a:pPr>
                        <a:buNone/>
                      </a:pPr>
                      <a:r>
                        <a:rPr lang="en-US" altLang="zh-CN"/>
                        <a:t>56</a:t>
                      </a:r>
                      <a:endParaRPr lang="en-US" altLang="zh-CN"/>
                    </a:p>
                  </a:txBody>
                  <a:tcPr/>
                </a:tc>
                <a:tc>
                  <a:txBody>
                    <a:bodyPr/>
                    <a:p>
                      <a:pPr>
                        <a:buNone/>
                      </a:pPr>
                      <a:r>
                        <a:rPr lang="en-US" altLang="zh-CN"/>
                        <a:t>43</a:t>
                      </a:r>
                      <a:endParaRPr lang="en-US" altLang="zh-CN"/>
                    </a:p>
                  </a:txBody>
                  <a:tcPr/>
                </a:tc>
              </a:tr>
              <a:tr h="636270">
                <a:tc>
                  <a:txBody>
                    <a:bodyPr/>
                    <a:p>
                      <a:pPr>
                        <a:buNone/>
                      </a:pPr>
                      <a:r>
                        <a:rPr lang="en-US" altLang="zh-CN"/>
                        <a:t>C</a:t>
                      </a:r>
                      <a:endParaRPr lang="en-US" altLang="zh-CN"/>
                    </a:p>
                  </a:txBody>
                  <a:tcPr/>
                </a:tc>
                <a:tc>
                  <a:txBody>
                    <a:bodyPr/>
                    <a:p>
                      <a:pPr>
                        <a:buNone/>
                      </a:pPr>
                      <a:r>
                        <a:rPr lang="en-US" altLang="zh-CN"/>
                        <a:t>58</a:t>
                      </a:r>
                      <a:endParaRPr lang="en-US" altLang="zh-CN"/>
                    </a:p>
                  </a:txBody>
                  <a:tcPr/>
                </a:tc>
                <a:tc>
                  <a:txBody>
                    <a:bodyPr/>
                    <a:p>
                      <a:pPr>
                        <a:buNone/>
                      </a:pPr>
                      <a:r>
                        <a:rPr lang="en-US" altLang="zh-CN"/>
                        <a:t>48</a:t>
                      </a:r>
                      <a:endParaRPr lang="en-US" altLang="zh-CN"/>
                    </a:p>
                  </a:txBody>
                  <a:tcPr/>
                </a:tc>
              </a:tr>
            </a:tbl>
          </a:graphicData>
        </a:graphic>
      </p:graphicFrame>
      <p:sp>
        <p:nvSpPr>
          <p:cNvPr id="7" name="文本框 6"/>
          <p:cNvSpPr txBox="1"/>
          <p:nvPr/>
        </p:nvSpPr>
        <p:spPr>
          <a:xfrm>
            <a:off x="5324475" y="1534160"/>
            <a:ext cx="5895975" cy="1476375"/>
          </a:xfrm>
          <a:prstGeom prst="rect">
            <a:avLst/>
          </a:prstGeom>
          <a:noFill/>
        </p:spPr>
        <p:txBody>
          <a:bodyPr wrap="square" rtlCol="0">
            <a:spAutoFit/>
          </a:bodyPr>
          <a:p>
            <a:r>
              <a:rPr lang="en-US" altLang="zh-CN"/>
              <a:t>Q</a:t>
            </a:r>
            <a:r>
              <a:rPr lang="ja-JP" altLang="en-US"/>
              <a:t>：ある人は</a:t>
            </a:r>
            <a:r>
              <a:rPr lang="en-US" altLang="ja-JP">
                <a:highlight>
                  <a:srgbClr val="FFFF00"/>
                </a:highlight>
              </a:rPr>
              <a:t>57</a:t>
            </a:r>
            <a:r>
              <a:rPr lang="ja-JP" altLang="en-US"/>
              <a:t>、体重は？</a:t>
            </a:r>
            <a:endParaRPr lang="zh-CN" altLang="en-US"/>
          </a:p>
          <a:p>
            <a:endParaRPr lang="zh-CN" altLang="en-US"/>
          </a:p>
          <a:p>
            <a:r>
              <a:rPr lang="ja-JP" altLang="en-US"/>
              <a:t>直感：</a:t>
            </a:r>
            <a:r>
              <a:rPr lang="en-US" altLang="ja-JP">
                <a:highlight>
                  <a:srgbClr val="FFFF00"/>
                </a:highlight>
              </a:rPr>
              <a:t>0</a:t>
            </a:r>
            <a:r>
              <a:rPr lang="en-US" altLang="ja-JP"/>
              <a:t>*51+</a:t>
            </a:r>
            <a:r>
              <a:rPr lang="en-US" altLang="zh-CN">
                <a:highlight>
                  <a:srgbClr val="FFFF00"/>
                </a:highlight>
              </a:rPr>
              <a:t>0.5</a:t>
            </a:r>
            <a:r>
              <a:rPr lang="en-US" altLang="zh-CN"/>
              <a:t>*43+</a:t>
            </a:r>
            <a:r>
              <a:rPr lang="en-US" altLang="zh-CN">
                <a:highlight>
                  <a:srgbClr val="FFFF00"/>
                </a:highlight>
              </a:rPr>
              <a:t>0.5</a:t>
            </a:r>
            <a:r>
              <a:rPr lang="en-US" altLang="zh-CN"/>
              <a:t>*48=45.5</a:t>
            </a:r>
            <a:endParaRPr lang="zh-CN" altLang="en-US"/>
          </a:p>
          <a:p>
            <a:endParaRPr lang="zh-CN" altLang="en-US"/>
          </a:p>
          <a:p>
            <a:endParaRPr lang="zh-CN" altLang="en-US"/>
          </a:p>
        </p:txBody>
      </p:sp>
      <p:sp>
        <p:nvSpPr>
          <p:cNvPr id="10" name="矩形 9"/>
          <p:cNvSpPr/>
          <p:nvPr/>
        </p:nvSpPr>
        <p:spPr>
          <a:xfrm>
            <a:off x="4104005" y="4939665"/>
            <a:ext cx="1927225" cy="82105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图片 8"/>
          <p:cNvPicPr>
            <a:picLocks noChangeAspect="1"/>
          </p:cNvPicPr>
          <p:nvPr>
            <p:custDataLst>
              <p:tags r:id="rId1"/>
            </p:custDataLst>
          </p:nvPr>
        </p:nvPicPr>
        <p:blipFill>
          <a:blip r:embed="rId2"/>
          <a:stretch>
            <a:fillRect/>
          </a:stretch>
        </p:blipFill>
        <p:spPr>
          <a:xfrm>
            <a:off x="1030605" y="4717415"/>
            <a:ext cx="6083935" cy="1099185"/>
          </a:xfrm>
          <a:prstGeom prst="rect">
            <a:avLst/>
          </a:prstGeom>
        </p:spPr>
      </p:pic>
      <p:sp>
        <p:nvSpPr>
          <p:cNvPr id="3" name="内容占位符 2"/>
          <p:cNvSpPr>
            <a:spLocks noGrp="1"/>
          </p:cNvSpPr>
          <p:nvPr>
            <p:ph idx="1"/>
          </p:nvPr>
        </p:nvSpPr>
        <p:spPr>
          <a:xfrm>
            <a:off x="838200" y="669290"/>
            <a:ext cx="10515600" cy="4351338"/>
          </a:xfrm>
        </p:spPr>
        <p:txBody>
          <a:bodyPr/>
          <a:p>
            <a:pPr marL="0" indent="0">
              <a:buNone/>
            </a:pPr>
            <a:r>
              <a:rPr lang="en-US" altLang="zh-CN"/>
              <a:t>attention mechanism  </a:t>
            </a:r>
            <a:r>
              <a:rPr lang="ja-JP" altLang="en-US"/>
              <a:t>と　</a:t>
            </a:r>
            <a:r>
              <a:rPr lang="en-US" altLang="zh-CN"/>
              <a:t>QKV</a:t>
            </a:r>
            <a:r>
              <a:rPr lang="zh-CN" altLang="en-US"/>
              <a:t>（</a:t>
            </a:r>
            <a:r>
              <a:rPr lang="en-US" altLang="zh-CN"/>
              <a:t>Query Key Value</a:t>
            </a:r>
            <a:r>
              <a:rPr lang="zh-CN" altLang="en-US"/>
              <a:t>）</a:t>
            </a:r>
            <a:endParaRPr lang="zh-CN" altLang="en-US"/>
          </a:p>
        </p:txBody>
      </p:sp>
      <p:graphicFrame>
        <p:nvGraphicFramePr>
          <p:cNvPr id="6" name="表格 5"/>
          <p:cNvGraphicFramePr/>
          <p:nvPr>
            <p:custDataLst>
              <p:tags r:id="rId3"/>
            </p:custDataLst>
          </p:nvPr>
        </p:nvGraphicFramePr>
        <p:xfrm>
          <a:off x="1196340" y="1534160"/>
          <a:ext cx="3747135" cy="2622550"/>
        </p:xfrm>
        <a:graphic>
          <a:graphicData uri="http://schemas.openxmlformats.org/drawingml/2006/table">
            <a:tbl>
              <a:tblPr firstRow="1" bandRow="1">
                <a:tableStyleId>{5C22544A-7EE6-4342-B048-85BDC9FD1C3A}</a:tableStyleId>
              </a:tblPr>
              <a:tblGrid>
                <a:gridCol w="1249045"/>
                <a:gridCol w="1249045"/>
                <a:gridCol w="1249045"/>
              </a:tblGrid>
              <a:tr h="712470">
                <a:tc>
                  <a:txBody>
                    <a:bodyPr/>
                    <a:p>
                      <a:pPr>
                        <a:buNone/>
                      </a:pPr>
                      <a:endParaRPr lang="zh-CN" altLang="en-US"/>
                    </a:p>
                  </a:txBody>
                  <a:tcPr/>
                </a:tc>
                <a:tc>
                  <a:txBody>
                    <a:bodyPr/>
                    <a:p>
                      <a:pPr>
                        <a:buNone/>
                      </a:pPr>
                      <a:r>
                        <a:rPr lang="ja-JP" altLang="en-US"/>
                        <a:t>胸囲</a:t>
                      </a:r>
                      <a:endParaRPr lang="ja-JP" altLang="en-US"/>
                    </a:p>
                  </a:txBody>
                  <a:tcPr/>
                </a:tc>
                <a:tc>
                  <a:txBody>
                    <a:bodyPr/>
                    <a:p>
                      <a:pPr>
                        <a:buNone/>
                      </a:pPr>
                      <a:r>
                        <a:rPr lang="ja-JP" altLang="zh-CN"/>
                        <a:t>体重</a:t>
                      </a:r>
                      <a:endParaRPr lang="ja-JP" altLang="zh-CN"/>
                    </a:p>
                  </a:txBody>
                  <a:tcPr/>
                </a:tc>
              </a:tr>
              <a:tr h="636270">
                <a:tc>
                  <a:txBody>
                    <a:bodyPr/>
                    <a:p>
                      <a:pPr>
                        <a:buNone/>
                      </a:pPr>
                      <a:r>
                        <a:rPr lang="en-US" altLang="zh-CN"/>
                        <a:t>A</a:t>
                      </a:r>
                      <a:endParaRPr lang="en-US" altLang="zh-CN"/>
                    </a:p>
                  </a:txBody>
                  <a:tcPr/>
                </a:tc>
                <a:tc>
                  <a:txBody>
                    <a:bodyPr/>
                    <a:p>
                      <a:pPr>
                        <a:buNone/>
                      </a:pPr>
                      <a:r>
                        <a:rPr lang="en-US" altLang="zh-CN"/>
                        <a:t>51</a:t>
                      </a:r>
                      <a:r>
                        <a:rPr lang="ja-JP" altLang="en-US"/>
                        <a:t>　</a:t>
                      </a:r>
                      <a:r>
                        <a:rPr lang="en-US" altLang="ja-JP"/>
                        <a:t>   k1</a:t>
                      </a:r>
                      <a:endParaRPr lang="en-US" altLang="ja-JP"/>
                    </a:p>
                  </a:txBody>
                  <a:tcPr/>
                </a:tc>
                <a:tc>
                  <a:txBody>
                    <a:bodyPr/>
                    <a:p>
                      <a:pPr>
                        <a:buNone/>
                      </a:pPr>
                      <a:r>
                        <a:rPr lang="en-US" altLang="zh-CN"/>
                        <a:t>40      v1</a:t>
                      </a:r>
                      <a:endParaRPr lang="en-US" altLang="zh-CN"/>
                    </a:p>
                  </a:txBody>
                  <a:tcPr/>
                </a:tc>
              </a:tr>
              <a:tr h="637540">
                <a:tc>
                  <a:txBody>
                    <a:bodyPr/>
                    <a:p>
                      <a:pPr>
                        <a:buNone/>
                      </a:pPr>
                      <a:r>
                        <a:rPr lang="en-US" altLang="zh-CN"/>
                        <a:t>B</a:t>
                      </a:r>
                      <a:endParaRPr lang="en-US" altLang="zh-CN"/>
                    </a:p>
                  </a:txBody>
                  <a:tcPr/>
                </a:tc>
                <a:tc>
                  <a:txBody>
                    <a:bodyPr/>
                    <a:p>
                      <a:pPr>
                        <a:buNone/>
                      </a:pPr>
                      <a:r>
                        <a:rPr lang="en-US" altLang="zh-CN"/>
                        <a:t>56      k2</a:t>
                      </a:r>
                      <a:endParaRPr lang="en-US" altLang="zh-CN"/>
                    </a:p>
                  </a:txBody>
                  <a:tcPr/>
                </a:tc>
                <a:tc>
                  <a:txBody>
                    <a:bodyPr/>
                    <a:p>
                      <a:pPr>
                        <a:buNone/>
                      </a:pPr>
                      <a:r>
                        <a:rPr lang="en-US" altLang="zh-CN"/>
                        <a:t>43      v2</a:t>
                      </a:r>
                      <a:endParaRPr lang="en-US" altLang="zh-CN"/>
                    </a:p>
                  </a:txBody>
                  <a:tcPr/>
                </a:tc>
              </a:tr>
              <a:tr h="636270">
                <a:tc>
                  <a:txBody>
                    <a:bodyPr/>
                    <a:p>
                      <a:pPr>
                        <a:buNone/>
                      </a:pPr>
                      <a:r>
                        <a:rPr lang="en-US" altLang="zh-CN"/>
                        <a:t>C</a:t>
                      </a:r>
                      <a:endParaRPr lang="en-US" altLang="zh-CN"/>
                    </a:p>
                  </a:txBody>
                  <a:tcPr/>
                </a:tc>
                <a:tc>
                  <a:txBody>
                    <a:bodyPr/>
                    <a:p>
                      <a:pPr>
                        <a:buNone/>
                      </a:pPr>
                      <a:r>
                        <a:rPr lang="en-US" altLang="zh-CN"/>
                        <a:t>58      k3</a:t>
                      </a:r>
                      <a:endParaRPr lang="en-US" altLang="zh-CN"/>
                    </a:p>
                  </a:txBody>
                  <a:tcPr/>
                </a:tc>
                <a:tc>
                  <a:txBody>
                    <a:bodyPr/>
                    <a:p>
                      <a:pPr>
                        <a:buNone/>
                      </a:pPr>
                      <a:r>
                        <a:rPr lang="en-US" altLang="zh-CN"/>
                        <a:t>48      v3</a:t>
                      </a:r>
                      <a:endParaRPr lang="en-US" altLang="zh-CN"/>
                    </a:p>
                  </a:txBody>
                  <a:tcPr/>
                </a:tc>
              </a:tr>
            </a:tbl>
          </a:graphicData>
        </a:graphic>
      </p:graphicFrame>
      <p:sp>
        <p:nvSpPr>
          <p:cNvPr id="7" name="文本框 6"/>
          <p:cNvSpPr txBox="1"/>
          <p:nvPr/>
        </p:nvSpPr>
        <p:spPr>
          <a:xfrm>
            <a:off x="5324475" y="1534160"/>
            <a:ext cx="5895975" cy="1753235"/>
          </a:xfrm>
          <a:prstGeom prst="rect">
            <a:avLst/>
          </a:prstGeom>
          <a:noFill/>
        </p:spPr>
        <p:txBody>
          <a:bodyPr wrap="square" rtlCol="0">
            <a:spAutoFit/>
          </a:bodyPr>
          <a:p>
            <a:r>
              <a:rPr lang="en-US" altLang="zh-CN"/>
              <a:t>Q</a:t>
            </a:r>
            <a:r>
              <a:rPr lang="ja-JP" altLang="en-US"/>
              <a:t>：ある人は　ｑ＝</a:t>
            </a:r>
            <a:r>
              <a:rPr lang="en-US" altLang="ja-JP">
                <a:highlight>
                  <a:srgbClr val="FFFF00"/>
                </a:highlight>
              </a:rPr>
              <a:t>57</a:t>
            </a:r>
            <a:r>
              <a:rPr lang="ja-JP" altLang="en-US"/>
              <a:t>、体重は？</a:t>
            </a:r>
            <a:endParaRPr lang="zh-CN" altLang="en-US"/>
          </a:p>
          <a:p>
            <a:endParaRPr lang="zh-CN" altLang="en-US"/>
          </a:p>
          <a:p>
            <a:r>
              <a:rPr lang="ja-JP" altLang="en-US"/>
              <a:t>直感：</a:t>
            </a:r>
            <a:r>
              <a:rPr lang="en-US" altLang="ja-JP">
                <a:highlight>
                  <a:srgbClr val="FFFF00"/>
                </a:highlight>
              </a:rPr>
              <a:t>0</a:t>
            </a:r>
            <a:r>
              <a:rPr lang="en-US" altLang="ja-JP"/>
              <a:t>*51+</a:t>
            </a:r>
            <a:r>
              <a:rPr lang="en-US" altLang="zh-CN">
                <a:highlight>
                  <a:srgbClr val="FFFF00"/>
                </a:highlight>
              </a:rPr>
              <a:t>0.5</a:t>
            </a:r>
            <a:r>
              <a:rPr lang="en-US" altLang="zh-CN"/>
              <a:t>*43+</a:t>
            </a:r>
            <a:r>
              <a:rPr lang="en-US" altLang="zh-CN">
                <a:highlight>
                  <a:srgbClr val="FFFF00"/>
                </a:highlight>
              </a:rPr>
              <a:t>0.5</a:t>
            </a:r>
            <a:r>
              <a:rPr lang="en-US" altLang="zh-CN"/>
              <a:t>*48=45.5</a:t>
            </a:r>
            <a:endParaRPr lang="zh-CN" altLang="en-US"/>
          </a:p>
          <a:p>
            <a:endParaRPr lang="zh-CN" altLang="en-US"/>
          </a:p>
          <a:p>
            <a:r>
              <a:rPr lang="en-US" altLang="zh-CN"/>
              <a:t>f(q,k1)*v1+f(q,k2)*v2+f(q,k3)*v3</a:t>
            </a:r>
            <a:endParaRPr lang="zh-CN" altLang="en-US"/>
          </a:p>
          <a:p>
            <a:endParaRPr lang="zh-CN" altLang="en-US"/>
          </a:p>
        </p:txBody>
      </p:sp>
      <p:sp>
        <p:nvSpPr>
          <p:cNvPr id="8" name="文本框 7"/>
          <p:cNvSpPr txBox="1"/>
          <p:nvPr/>
        </p:nvSpPr>
        <p:spPr>
          <a:xfrm>
            <a:off x="5324475" y="3287395"/>
            <a:ext cx="9757410" cy="368300"/>
          </a:xfrm>
          <a:prstGeom prst="rect">
            <a:avLst/>
          </a:prstGeom>
          <a:noFill/>
        </p:spPr>
        <p:txBody>
          <a:bodyPr wrap="square" rtlCol="0">
            <a:spAutoFit/>
          </a:bodyPr>
          <a:p>
            <a:r>
              <a:rPr lang="ja-JP" altLang="zh-CN"/>
              <a:t>ｆのファンクションはｑとｋの距離</a:t>
            </a:r>
            <a:r>
              <a:rPr lang="ja-JP" altLang="zh-CN"/>
              <a:t>係数を計算する</a:t>
            </a:r>
            <a:endParaRPr lang="ja-JP" altLang="zh-CN"/>
          </a:p>
        </p:txBody>
      </p:sp>
      <p:sp>
        <p:nvSpPr>
          <p:cNvPr id="10" name="矩形 9"/>
          <p:cNvSpPr/>
          <p:nvPr/>
        </p:nvSpPr>
        <p:spPr>
          <a:xfrm>
            <a:off x="4301490" y="4995545"/>
            <a:ext cx="1927225" cy="82105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8" name="图片 17"/>
          <p:cNvPicPr>
            <a:picLocks noChangeAspect="1"/>
          </p:cNvPicPr>
          <p:nvPr>
            <p:custDataLst>
              <p:tags r:id="rId1"/>
            </p:custDataLst>
          </p:nvPr>
        </p:nvPicPr>
        <p:blipFill>
          <a:blip r:embed="rId2"/>
          <a:stretch>
            <a:fillRect/>
          </a:stretch>
        </p:blipFill>
        <p:spPr>
          <a:xfrm>
            <a:off x="1268095" y="5661660"/>
            <a:ext cx="3246120" cy="1036320"/>
          </a:xfrm>
          <a:prstGeom prst="rect">
            <a:avLst/>
          </a:prstGeom>
        </p:spPr>
      </p:pic>
      <p:graphicFrame>
        <p:nvGraphicFramePr>
          <p:cNvPr id="5" name="表格 4"/>
          <p:cNvGraphicFramePr/>
          <p:nvPr>
            <p:custDataLst>
              <p:tags r:id="rId3"/>
            </p:custDataLst>
          </p:nvPr>
        </p:nvGraphicFramePr>
        <p:xfrm>
          <a:off x="5015230" y="1115695"/>
          <a:ext cx="3183890" cy="1919605"/>
        </p:xfrm>
        <a:graphic>
          <a:graphicData uri="http://schemas.openxmlformats.org/drawingml/2006/table">
            <a:tbl>
              <a:tblPr firstRow="1" bandRow="1">
                <a:tableStyleId>{5C22544A-7EE6-4342-B048-85BDC9FD1C3A}</a:tableStyleId>
              </a:tblPr>
              <a:tblGrid>
                <a:gridCol w="662305"/>
                <a:gridCol w="1432560"/>
                <a:gridCol w="1089025"/>
              </a:tblGrid>
              <a:tr h="485140">
                <a:tc>
                  <a:txBody>
                    <a:bodyPr/>
                    <a:p>
                      <a:pPr>
                        <a:buNone/>
                      </a:pPr>
                      <a:endParaRPr lang="ja-JP" altLang="zh-CN" sz="1600"/>
                    </a:p>
                  </a:txBody>
                  <a:tcPr/>
                </a:tc>
                <a:tc>
                  <a:txBody>
                    <a:bodyPr/>
                    <a:p>
                      <a:pPr>
                        <a:buNone/>
                      </a:pPr>
                      <a:r>
                        <a:rPr lang="ja-JP" altLang="zh-CN"/>
                        <a:t>ウエスト</a:t>
                      </a:r>
                      <a:endParaRPr lang="ja-JP" altLang="zh-CN"/>
                    </a:p>
                  </a:txBody>
                  <a:tcPr/>
                </a:tc>
                <a:tc>
                  <a:txBody>
                    <a:bodyPr/>
                    <a:p>
                      <a:pPr>
                        <a:buNone/>
                      </a:pPr>
                      <a:r>
                        <a:rPr lang="ja-JP" altLang="zh-CN"/>
                        <a:t>胸囲</a:t>
                      </a:r>
                      <a:endParaRPr lang="ja-JP" altLang="zh-CN"/>
                    </a:p>
                  </a:txBody>
                  <a:tcPr/>
                </a:tc>
              </a:tr>
              <a:tr h="478155">
                <a:tc>
                  <a:txBody>
                    <a:bodyPr/>
                    <a:p>
                      <a:pPr>
                        <a:buNone/>
                      </a:pPr>
                      <a:r>
                        <a:rPr lang="en-US" altLang="zh-CN"/>
                        <a:t>k1</a:t>
                      </a:r>
                      <a:endParaRPr lang="en-US" altLang="zh-CN"/>
                    </a:p>
                  </a:txBody>
                  <a:tcPr/>
                </a:tc>
                <a:tc>
                  <a:txBody>
                    <a:bodyPr/>
                    <a:p>
                      <a:pPr>
                        <a:buNone/>
                      </a:pPr>
                      <a:r>
                        <a:rPr lang="en-US" altLang="zh-CN"/>
                        <a:t>51</a:t>
                      </a:r>
                      <a:endParaRPr lang="en-US" altLang="zh-CN"/>
                    </a:p>
                  </a:txBody>
                  <a:tcPr/>
                </a:tc>
                <a:tc>
                  <a:txBody>
                    <a:bodyPr/>
                    <a:p>
                      <a:pPr>
                        <a:buNone/>
                      </a:pPr>
                      <a:r>
                        <a:rPr lang="en-US" altLang="zh-CN"/>
                        <a:t>70</a:t>
                      </a:r>
                      <a:endParaRPr lang="en-US" altLang="zh-CN"/>
                    </a:p>
                  </a:txBody>
                  <a:tcPr/>
                </a:tc>
              </a:tr>
              <a:tr h="478155">
                <a:tc>
                  <a:txBody>
                    <a:bodyPr/>
                    <a:p>
                      <a:pPr>
                        <a:buNone/>
                      </a:pPr>
                      <a:r>
                        <a:rPr lang="en-US" altLang="zh-CN"/>
                        <a:t>k2</a:t>
                      </a:r>
                      <a:endParaRPr lang="en-US" altLang="zh-CN"/>
                    </a:p>
                  </a:txBody>
                  <a:tcPr/>
                </a:tc>
                <a:tc>
                  <a:txBody>
                    <a:bodyPr/>
                    <a:p>
                      <a:pPr>
                        <a:buNone/>
                      </a:pPr>
                      <a:r>
                        <a:rPr lang="en-US" altLang="zh-CN"/>
                        <a:t>56</a:t>
                      </a:r>
                      <a:endParaRPr lang="en-US" altLang="zh-CN"/>
                    </a:p>
                  </a:txBody>
                  <a:tcPr/>
                </a:tc>
                <a:tc>
                  <a:txBody>
                    <a:bodyPr/>
                    <a:p>
                      <a:pPr>
                        <a:buNone/>
                      </a:pPr>
                      <a:r>
                        <a:rPr lang="en-US" altLang="zh-CN"/>
                        <a:t>82</a:t>
                      </a:r>
                      <a:endParaRPr lang="en-US" altLang="zh-CN"/>
                    </a:p>
                  </a:txBody>
                  <a:tcPr/>
                </a:tc>
              </a:tr>
              <a:tr h="478155">
                <a:tc>
                  <a:txBody>
                    <a:bodyPr/>
                    <a:p>
                      <a:pPr>
                        <a:buNone/>
                      </a:pPr>
                      <a:r>
                        <a:rPr lang="en-US" altLang="zh-CN"/>
                        <a:t>k3</a:t>
                      </a:r>
                      <a:endParaRPr lang="en-US" altLang="zh-CN"/>
                    </a:p>
                  </a:txBody>
                  <a:tcPr/>
                </a:tc>
                <a:tc>
                  <a:txBody>
                    <a:bodyPr/>
                    <a:p>
                      <a:pPr>
                        <a:buNone/>
                      </a:pPr>
                      <a:r>
                        <a:rPr lang="en-US" altLang="zh-CN"/>
                        <a:t>58</a:t>
                      </a:r>
                      <a:endParaRPr lang="en-US" altLang="zh-CN"/>
                    </a:p>
                  </a:txBody>
                  <a:tcPr/>
                </a:tc>
                <a:tc>
                  <a:txBody>
                    <a:bodyPr/>
                    <a:p>
                      <a:pPr>
                        <a:buNone/>
                      </a:pPr>
                      <a:r>
                        <a:rPr lang="en-US" altLang="zh-CN"/>
                        <a:t>88</a:t>
                      </a:r>
                      <a:endParaRPr lang="en-US" altLang="zh-CN"/>
                    </a:p>
                  </a:txBody>
                  <a:tcPr/>
                </a:tc>
              </a:tr>
            </a:tbl>
          </a:graphicData>
        </a:graphic>
      </p:graphicFrame>
      <p:graphicFrame>
        <p:nvGraphicFramePr>
          <p:cNvPr id="6" name="表格 5"/>
          <p:cNvGraphicFramePr/>
          <p:nvPr>
            <p:custDataLst>
              <p:tags r:id="rId4"/>
            </p:custDataLst>
          </p:nvPr>
        </p:nvGraphicFramePr>
        <p:xfrm>
          <a:off x="8665845" y="1116330"/>
          <a:ext cx="3064510" cy="1918970"/>
        </p:xfrm>
        <a:graphic>
          <a:graphicData uri="http://schemas.openxmlformats.org/drawingml/2006/table">
            <a:tbl>
              <a:tblPr firstRow="1" bandRow="1">
                <a:tableStyleId>{5C22544A-7EE6-4342-B048-85BDC9FD1C3A}</a:tableStyleId>
              </a:tblPr>
              <a:tblGrid>
                <a:gridCol w="1021080"/>
                <a:gridCol w="1099185"/>
                <a:gridCol w="944245"/>
              </a:tblGrid>
              <a:tr h="550545">
                <a:tc>
                  <a:txBody>
                    <a:bodyPr/>
                    <a:p>
                      <a:pPr>
                        <a:buNone/>
                      </a:pPr>
                      <a:endParaRPr lang="zh-CN" altLang="en-US"/>
                    </a:p>
                  </a:txBody>
                  <a:tcPr/>
                </a:tc>
                <a:tc>
                  <a:txBody>
                    <a:bodyPr/>
                    <a:p>
                      <a:pPr>
                        <a:buNone/>
                      </a:pPr>
                      <a:r>
                        <a:rPr lang="ja-JP" altLang="zh-CN"/>
                        <a:t>体重</a:t>
                      </a:r>
                      <a:endParaRPr lang="ja-JP" altLang="zh-CN"/>
                    </a:p>
                  </a:txBody>
                  <a:tcPr/>
                </a:tc>
                <a:tc>
                  <a:txBody>
                    <a:bodyPr/>
                    <a:p>
                      <a:pPr>
                        <a:buNone/>
                      </a:pPr>
                      <a:r>
                        <a:rPr lang="ja-JP" altLang="zh-CN"/>
                        <a:t>身長</a:t>
                      </a:r>
                      <a:endParaRPr lang="ja-JP" altLang="zh-CN"/>
                    </a:p>
                  </a:txBody>
                  <a:tcPr/>
                </a:tc>
              </a:tr>
              <a:tr h="455930">
                <a:tc>
                  <a:txBody>
                    <a:bodyPr/>
                    <a:p>
                      <a:pPr>
                        <a:buNone/>
                      </a:pPr>
                      <a:r>
                        <a:rPr lang="en-US" altLang="zh-CN"/>
                        <a:t>v1</a:t>
                      </a:r>
                      <a:endParaRPr lang="en-US" altLang="zh-CN"/>
                    </a:p>
                  </a:txBody>
                  <a:tcPr/>
                </a:tc>
                <a:tc>
                  <a:txBody>
                    <a:bodyPr/>
                    <a:p>
                      <a:pPr>
                        <a:buNone/>
                      </a:pPr>
                      <a:r>
                        <a:rPr lang="en-US" altLang="zh-CN"/>
                        <a:t>40</a:t>
                      </a:r>
                      <a:endParaRPr lang="en-US" altLang="zh-CN"/>
                    </a:p>
                  </a:txBody>
                  <a:tcPr/>
                </a:tc>
                <a:tc>
                  <a:txBody>
                    <a:bodyPr/>
                    <a:p>
                      <a:pPr>
                        <a:buNone/>
                      </a:pPr>
                      <a:r>
                        <a:rPr lang="en-US" altLang="zh-CN"/>
                        <a:t>155</a:t>
                      </a:r>
                      <a:endParaRPr lang="en-US" altLang="zh-CN"/>
                    </a:p>
                  </a:txBody>
                  <a:tcPr/>
                </a:tc>
              </a:tr>
              <a:tr h="456565">
                <a:tc>
                  <a:txBody>
                    <a:bodyPr/>
                    <a:p>
                      <a:pPr>
                        <a:buNone/>
                      </a:pPr>
                      <a:r>
                        <a:rPr lang="en-US" altLang="zh-CN"/>
                        <a:t>v2</a:t>
                      </a:r>
                      <a:endParaRPr lang="en-US" altLang="zh-CN"/>
                    </a:p>
                  </a:txBody>
                  <a:tcPr/>
                </a:tc>
                <a:tc>
                  <a:txBody>
                    <a:bodyPr/>
                    <a:p>
                      <a:pPr>
                        <a:buNone/>
                      </a:pPr>
                      <a:r>
                        <a:rPr lang="en-US" altLang="zh-CN"/>
                        <a:t>43</a:t>
                      </a:r>
                      <a:endParaRPr lang="en-US" altLang="zh-CN"/>
                    </a:p>
                  </a:txBody>
                  <a:tcPr/>
                </a:tc>
                <a:tc>
                  <a:txBody>
                    <a:bodyPr/>
                    <a:p>
                      <a:pPr>
                        <a:buNone/>
                      </a:pPr>
                      <a:r>
                        <a:rPr lang="en-US" altLang="zh-CN"/>
                        <a:t>159</a:t>
                      </a:r>
                      <a:endParaRPr lang="en-US" altLang="zh-CN"/>
                    </a:p>
                  </a:txBody>
                  <a:tcPr/>
                </a:tc>
              </a:tr>
              <a:tr h="455930">
                <a:tc>
                  <a:txBody>
                    <a:bodyPr/>
                    <a:p>
                      <a:pPr>
                        <a:buNone/>
                      </a:pPr>
                      <a:r>
                        <a:rPr lang="en-US" altLang="zh-CN"/>
                        <a:t>v3</a:t>
                      </a:r>
                      <a:endParaRPr lang="en-US" altLang="zh-CN"/>
                    </a:p>
                  </a:txBody>
                  <a:tcPr/>
                </a:tc>
                <a:tc>
                  <a:txBody>
                    <a:bodyPr/>
                    <a:p>
                      <a:pPr>
                        <a:buNone/>
                      </a:pPr>
                      <a:r>
                        <a:rPr lang="en-US" altLang="zh-CN"/>
                        <a:t>48</a:t>
                      </a:r>
                      <a:endParaRPr lang="en-US" altLang="zh-CN"/>
                    </a:p>
                  </a:txBody>
                  <a:tcPr/>
                </a:tc>
                <a:tc>
                  <a:txBody>
                    <a:bodyPr/>
                    <a:p>
                      <a:pPr>
                        <a:buNone/>
                      </a:pPr>
                      <a:r>
                        <a:rPr lang="en-US" altLang="zh-CN"/>
                        <a:t>162</a:t>
                      </a:r>
                      <a:endParaRPr lang="en-US" altLang="zh-CN"/>
                    </a:p>
                  </a:txBody>
                  <a:tcPr/>
                </a:tc>
              </a:tr>
            </a:tbl>
          </a:graphicData>
        </a:graphic>
      </p:graphicFrame>
      <p:graphicFrame>
        <p:nvGraphicFramePr>
          <p:cNvPr id="7" name="表格 6"/>
          <p:cNvGraphicFramePr/>
          <p:nvPr>
            <p:custDataLst>
              <p:tags r:id="rId5"/>
            </p:custDataLst>
          </p:nvPr>
        </p:nvGraphicFramePr>
        <p:xfrm>
          <a:off x="1485265" y="1115695"/>
          <a:ext cx="2897505" cy="1672590"/>
        </p:xfrm>
        <a:graphic>
          <a:graphicData uri="http://schemas.openxmlformats.org/drawingml/2006/table">
            <a:tbl>
              <a:tblPr firstRow="1" bandRow="1">
                <a:tableStyleId>{5C22544A-7EE6-4342-B048-85BDC9FD1C3A}</a:tableStyleId>
              </a:tblPr>
              <a:tblGrid>
                <a:gridCol w="965835"/>
                <a:gridCol w="965835"/>
                <a:gridCol w="965835"/>
              </a:tblGrid>
              <a:tr h="454025">
                <a:tc>
                  <a:txBody>
                    <a:bodyPr/>
                    <a:p>
                      <a:pPr>
                        <a:buNone/>
                      </a:pPr>
                      <a:r>
                        <a:rPr lang="en-US" altLang="zh-CN"/>
                        <a:t> </a:t>
                      </a:r>
                      <a:endParaRPr lang="en-US" altLang="zh-CN"/>
                    </a:p>
                  </a:txBody>
                  <a:tcPr/>
                </a:tc>
                <a:tc>
                  <a:txBody>
                    <a:bodyPr/>
                    <a:p>
                      <a:pPr>
                        <a:buNone/>
                      </a:pPr>
                      <a:r>
                        <a:rPr lang="ja-JP" altLang="zh-CN" sz="1800">
                          <a:sym typeface="+mn-ea"/>
                        </a:rPr>
                        <a:t>ウエスト</a:t>
                      </a:r>
                      <a:endParaRPr lang="zh-CN" altLang="en-US"/>
                    </a:p>
                  </a:txBody>
                  <a:tcPr/>
                </a:tc>
                <a:tc>
                  <a:txBody>
                    <a:bodyPr/>
                    <a:p>
                      <a:pPr>
                        <a:buNone/>
                      </a:pPr>
                      <a:r>
                        <a:rPr lang="ja-JP" altLang="zh-CN" sz="1800">
                          <a:sym typeface="+mn-ea"/>
                        </a:rPr>
                        <a:t>胸囲</a:t>
                      </a:r>
                      <a:endParaRPr lang="ja-JP" altLang="zh-CN" sz="1800"/>
                    </a:p>
                    <a:p>
                      <a:pPr>
                        <a:buNone/>
                      </a:pPr>
                      <a:endParaRPr lang="zh-CN" altLang="en-US"/>
                    </a:p>
                  </a:txBody>
                  <a:tcPr/>
                </a:tc>
              </a:tr>
              <a:tr h="515620">
                <a:tc>
                  <a:txBody>
                    <a:bodyPr/>
                    <a:p>
                      <a:pPr>
                        <a:buNone/>
                      </a:pPr>
                      <a:r>
                        <a:rPr lang="en-US" altLang="zh-CN"/>
                        <a:t>q1</a:t>
                      </a:r>
                      <a:endParaRPr lang="en-US" altLang="zh-CN"/>
                    </a:p>
                  </a:txBody>
                  <a:tcPr/>
                </a:tc>
                <a:tc>
                  <a:txBody>
                    <a:bodyPr/>
                    <a:p>
                      <a:pPr>
                        <a:buNone/>
                      </a:pPr>
                      <a:r>
                        <a:rPr lang="en-US" altLang="zh-CN"/>
                        <a:t>57</a:t>
                      </a:r>
                      <a:endParaRPr lang="en-US" altLang="zh-CN"/>
                    </a:p>
                  </a:txBody>
                  <a:tcPr/>
                </a:tc>
                <a:tc>
                  <a:txBody>
                    <a:bodyPr/>
                    <a:p>
                      <a:pPr>
                        <a:buNone/>
                      </a:pPr>
                      <a:r>
                        <a:rPr lang="en-US" altLang="zh-CN"/>
                        <a:t>83</a:t>
                      </a:r>
                      <a:endParaRPr lang="en-US" altLang="zh-CN"/>
                    </a:p>
                  </a:txBody>
                  <a:tcPr/>
                </a:tc>
              </a:tr>
              <a:tr h="516890">
                <a:tc>
                  <a:txBody>
                    <a:bodyPr/>
                    <a:p>
                      <a:pPr>
                        <a:buNone/>
                      </a:pPr>
                      <a:r>
                        <a:rPr lang="en-US" altLang="zh-CN"/>
                        <a:t>q2</a:t>
                      </a:r>
                      <a:endParaRPr lang="en-US" altLang="zh-CN"/>
                    </a:p>
                  </a:txBody>
                  <a:tcPr/>
                </a:tc>
                <a:tc>
                  <a:txBody>
                    <a:bodyPr/>
                    <a:p>
                      <a:pPr>
                        <a:buNone/>
                      </a:pPr>
                      <a:r>
                        <a:rPr lang="en-US" altLang="zh-CN"/>
                        <a:t>55</a:t>
                      </a:r>
                      <a:endParaRPr lang="en-US" altLang="zh-CN"/>
                    </a:p>
                  </a:txBody>
                  <a:tcPr/>
                </a:tc>
                <a:tc>
                  <a:txBody>
                    <a:bodyPr/>
                    <a:p>
                      <a:pPr>
                        <a:buNone/>
                      </a:pPr>
                      <a:r>
                        <a:rPr lang="en-US" altLang="zh-CN"/>
                        <a:t>76</a:t>
                      </a:r>
                      <a:endParaRPr lang="en-US" altLang="zh-CN"/>
                    </a:p>
                  </a:txBody>
                  <a:tcPr/>
                </a:tc>
              </a:tr>
            </a:tbl>
          </a:graphicData>
        </a:graphic>
      </p:graphicFrame>
      <p:pic>
        <p:nvPicPr>
          <p:cNvPr id="10" name="图片 9"/>
          <p:cNvPicPr>
            <a:picLocks noChangeAspect="1"/>
          </p:cNvPicPr>
          <p:nvPr>
            <p:custDataLst>
              <p:tags r:id="rId6"/>
            </p:custDataLst>
          </p:nvPr>
        </p:nvPicPr>
        <p:blipFill>
          <a:blip r:embed="rId7"/>
          <a:stretch>
            <a:fillRect/>
          </a:stretch>
        </p:blipFill>
        <p:spPr>
          <a:xfrm>
            <a:off x="1485265" y="3344545"/>
            <a:ext cx="4579620" cy="1516380"/>
          </a:xfrm>
          <a:prstGeom prst="rect">
            <a:avLst/>
          </a:prstGeom>
        </p:spPr>
      </p:pic>
      <p:pic>
        <p:nvPicPr>
          <p:cNvPr id="11" name="图片 10"/>
          <p:cNvPicPr>
            <a:picLocks noChangeAspect="1"/>
          </p:cNvPicPr>
          <p:nvPr>
            <p:custDataLst>
              <p:tags r:id="rId8"/>
            </p:custDataLst>
          </p:nvPr>
        </p:nvPicPr>
        <p:blipFill>
          <a:blip r:embed="rId9"/>
          <a:stretch>
            <a:fillRect/>
          </a:stretch>
        </p:blipFill>
        <p:spPr>
          <a:xfrm>
            <a:off x="683895" y="4737735"/>
            <a:ext cx="6083935" cy="1099185"/>
          </a:xfrm>
          <a:prstGeom prst="rect">
            <a:avLst/>
          </a:prstGeom>
        </p:spPr>
      </p:pic>
      <mc:AlternateContent xmlns:mc="http://schemas.openxmlformats.org/markup-compatibility/2006">
        <mc:Choice xmlns:a14="http://schemas.microsoft.com/office/drawing/2010/main" Requires="a14">
          <p:sp>
            <p:nvSpPr>
              <p:cNvPr id="14" name="文本框 13"/>
              <p:cNvSpPr txBox="1"/>
              <p:nvPr/>
            </p:nvSpPr>
            <p:spPr>
              <a:xfrm>
                <a:off x="6631940" y="4029075"/>
                <a:ext cx="4912995" cy="469265"/>
              </a:xfrm>
              <a:prstGeom prst="rect">
                <a:avLst/>
              </a:prstGeom>
              <a:noFill/>
            </p:spPr>
            <p:txBody>
              <a:bodyPr wrap="square" rtlCol="0">
                <a:spAutoFit/>
              </a:bodyPr>
              <a:p>
                <a:r>
                  <a:rPr lang="ja-JP" altLang="en-US" sz="2400"/>
                  <a:t>なぜ掛け算？　なぜ</a:t>
                </a:r>
                <a14:m>
                  <m:oMathPara xmlns:m="http://schemas.openxmlformats.org/officeDocument/2006/math">
                    <m:oMathParaPr>
                      <m:jc m:val="centerGroup"/>
                    </m:oMathParaPr>
                    <m:oMath xmlns:m="http://schemas.openxmlformats.org/officeDocument/2006/math">
                      <m:rad>
                        <m:radPr>
                          <m:degHide m:val="on"/>
                          <m:ctrlPr>
                            <a:rPr lang="en-US" altLang="ja-JP" sz="2400" i="1">
                              <a:latin typeface="Cambria Math" panose="02040503050406030204" charset="0"/>
                              <a:cs typeface="Cambria Math" panose="02040503050406030204" charset="0"/>
                            </a:rPr>
                          </m:ctrlPr>
                        </m:radPr>
                        <m:deg/>
                        <m:e>
                          <m:r>
                            <a:rPr lang="en-US" altLang="ja-JP" sz="2400" i="1">
                              <a:latin typeface="Cambria Math" panose="02040503050406030204" charset="0"/>
                              <a:cs typeface="Cambria Math" panose="02040503050406030204" charset="0"/>
                            </a:rPr>
                            <m:t>𝑑</m:t>
                          </m:r>
                          <m:r>
                            <a:rPr lang="en-US" altLang="ja-JP" sz="2400" i="1" baseline="-25000">
                              <a:latin typeface="Cambria Math" panose="02040503050406030204" charset="0"/>
                              <a:cs typeface="Cambria Math" panose="02040503050406030204" charset="0"/>
                            </a:rPr>
                            <m:t>𝑘</m:t>
                          </m:r>
                        </m:e>
                      </m:rad>
                    </m:oMath>
                  </m:oMathPara>
                </a14:m>
                <a:r>
                  <a:rPr lang="ja-JP" altLang="en-US" sz="2400" baseline="-25000">
                    <a:latin typeface="Cambria Math" panose="02040503050406030204" charset="0"/>
                    <a:cs typeface="Cambria Math" panose="02040503050406030204" charset="0"/>
                    <a:sym typeface="+mn-ea"/>
                  </a:rPr>
                  <a:t>　</a:t>
                </a:r>
                <a:r>
                  <a:rPr lang="ja-JP" altLang="en-US" sz="2400"/>
                  <a:t>で割る？</a:t>
                </a:r>
                <a:r>
                  <a:rPr lang="ja-JP" altLang="en-US" baseline="-25000">
                    <a:latin typeface="Cambria Math" panose="02040503050406030204" charset="0"/>
                    <a:cs typeface="Cambria Math" panose="02040503050406030204" charset="0"/>
                  </a:rPr>
                  <a:t>　</a:t>
                </a:r>
                <a:endParaRPr lang="ja-JP" altLang="en-US" baseline="-25000">
                  <a:latin typeface="Cambria Math" panose="02040503050406030204" charset="0"/>
                  <a:cs typeface="Cambria Math" panose="02040503050406030204" charset="0"/>
                </a:endParaRPr>
              </a:p>
            </p:txBody>
          </p:sp>
        </mc:Choice>
        <mc:Fallback>
          <p:sp>
            <p:nvSpPr>
              <p:cNvPr id="14" name="文本框 13"/>
              <p:cNvSpPr txBox="1">
                <a:spLocks noRot="1" noChangeAspect="1" noMove="1" noResize="1" noEditPoints="1" noAdjustHandles="1" noChangeArrowheads="1" noChangeShapeType="1" noTextEdit="1"/>
              </p:cNvSpPr>
              <p:nvPr/>
            </p:nvSpPr>
            <p:spPr>
              <a:xfrm>
                <a:off x="6631940" y="4029075"/>
                <a:ext cx="4912995" cy="469265"/>
              </a:xfrm>
              <a:prstGeom prst="rect">
                <a:avLst/>
              </a:prstGeom>
              <a:blipFill rotWithShape="1">
                <a:blip r:embed="rId10"/>
                <a:stretch>
                  <a:fillRect b="-2571"/>
                </a:stretch>
              </a:blipFill>
            </p:spPr>
            <p:txBody>
              <a:bodyPr/>
              <a:lstStyle/>
              <a:p>
                <a:r>
                  <a:rPr lang="zh-CN" altLang="en-US">
                    <a:noFill/>
                  </a:rPr>
                  <a:t> </a:t>
                </a:r>
              </a:p>
            </p:txBody>
          </p:sp>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custDataLst>
              <p:tags r:id="rId1"/>
            </p:custDataLst>
          </p:nvPr>
        </p:nvPicPr>
        <p:blipFill>
          <a:blip r:embed="rId2"/>
          <a:stretch>
            <a:fillRect/>
          </a:stretch>
        </p:blipFill>
        <p:spPr>
          <a:xfrm>
            <a:off x="1136015" y="2126615"/>
            <a:ext cx="6864985" cy="2834005"/>
          </a:xfrm>
          <a:prstGeom prst="rect">
            <a:avLst/>
          </a:prstGeom>
        </p:spPr>
      </p:pic>
      <p:sp>
        <p:nvSpPr>
          <p:cNvPr id="5" name="文本框 4"/>
          <p:cNvSpPr txBox="1"/>
          <p:nvPr/>
        </p:nvSpPr>
        <p:spPr>
          <a:xfrm>
            <a:off x="1136015" y="519430"/>
            <a:ext cx="10697210" cy="1685925"/>
          </a:xfrm>
          <a:prstGeom prst="rect">
            <a:avLst/>
          </a:prstGeom>
          <a:noFill/>
        </p:spPr>
        <p:txBody>
          <a:bodyPr wrap="square" rtlCol="0">
            <a:noAutofit/>
          </a:bodyPr>
          <a:p>
            <a:endParaRPr lang="en-US" altLang="zh-CN" sz="2800"/>
          </a:p>
          <a:p>
            <a:endParaRPr lang="en-US" altLang="zh-CN" sz="2800"/>
          </a:p>
          <a:p>
            <a:r>
              <a:rPr lang="en-US" altLang="zh-CN" sz="2800"/>
              <a:t>assume: X=qi    Y=ki   E(X)=0 D(X)=1  E(Y)=0  D(Y)=1  X,Y</a:t>
            </a:r>
            <a:r>
              <a:rPr lang="ja-JP" altLang="en-US" sz="2800"/>
              <a:t>　独立</a:t>
            </a:r>
            <a:r>
              <a:rPr lang="ja-JP" altLang="en-US" sz="2800"/>
              <a:t>分布</a:t>
            </a:r>
            <a:endParaRPr lang="ja-JP" altLang="en-US" sz="2800"/>
          </a:p>
        </p:txBody>
      </p:sp>
      <p:pic>
        <p:nvPicPr>
          <p:cNvPr id="7" name="图片 6"/>
          <p:cNvPicPr>
            <a:picLocks noChangeAspect="1"/>
          </p:cNvPicPr>
          <p:nvPr>
            <p:custDataLst>
              <p:tags r:id="rId3"/>
            </p:custDataLst>
          </p:nvPr>
        </p:nvPicPr>
        <p:blipFill>
          <a:blip r:embed="rId4"/>
          <a:stretch>
            <a:fillRect/>
          </a:stretch>
        </p:blipFill>
        <p:spPr>
          <a:xfrm>
            <a:off x="1136015" y="4960620"/>
            <a:ext cx="4763135" cy="40068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751205"/>
            <a:ext cx="10515600" cy="5426075"/>
          </a:xfrm>
        </p:spPr>
        <p:txBody>
          <a:bodyPr>
            <a:normAutofit fontScale="60000"/>
          </a:bodyPr>
          <a:p>
            <a:r>
              <a:rPr lang="zh-CN" altLang="en-US" sz="4000"/>
              <a:t>1.3 W_Q、W_K、W_V はどのように決定されますか?</a:t>
            </a:r>
            <a:endParaRPr lang="zh-CN" altLang="en-US" sz="4000"/>
          </a:p>
          <a:p>
            <a:r>
              <a:rPr lang="zh-CN" altLang="en-US"/>
              <a:t>Transformer モデルでは、W_Q、W_K、および W_V は 3 つの重み行列であり、入力行列 X を Query(Q)、Key(K)、および Value(V) 行列に変換するために使用されます。 これらの重み行列の初期値は通常、ランダムに設定されます。</a:t>
            </a:r>
            <a:endParaRPr lang="zh-CN" altLang="en-US"/>
          </a:p>
          <a:p>
            <a:endParaRPr lang="zh-CN" altLang="en-US"/>
          </a:p>
          <a:p>
            <a:r>
              <a:rPr lang="zh-CN" altLang="en-US"/>
              <a:t>トレーニング中に、これらの重みはバックプロパゲーションと勾配降下法 (またはその他の最適化アルゴリズム) を使用して調整され、モデルの予測と実際のターゲットとのギャップを最小限に抑えます。 これは反復プロセスであり、各反復では新しいトレーニング サンプルのバッチが使用されるため、モデルはより多くのデータ分布特性を学習できます。</a:t>
            </a:r>
            <a:endParaRPr lang="zh-CN" altLang="en-US"/>
          </a:p>
          <a:p>
            <a:endParaRPr lang="zh-CN" altLang="en-US"/>
          </a:p>
          <a:p>
            <a:r>
              <a:rPr lang="zh-CN" altLang="en-US"/>
              <a:t>これは、W_Q、W_K、および W_V が事前に決定されているのではなく、モデルのトレーニング中に学習されることを意味します。 それらの値は、トレーニング データとモデルの正確な構造 (隠れ層の数、各層のサイズなど) によって異なります。</a:t>
            </a:r>
            <a:endParaRPr lang="zh-CN" altLang="en-US"/>
          </a:p>
          <a:p>
            <a:endParaRPr lang="zh-CN" altLang="en-US"/>
          </a:p>
          <a:p>
            <a:r>
              <a:rPr lang="zh-CN" altLang="en-US"/>
              <a:t>これらの重み行列の目的は、入力行列を、その固有の構造と特性を反映できる Q、K、V 行列に変換することです。 こうすることで、モデルは入力データをより深く理解し、より正確な予測を行うことができます。</a:t>
            </a:r>
            <a:endParaRPr lang="zh-CN" altLang="en-US"/>
          </a:p>
          <a:p>
            <a:endParaRPr lang="zh-CN" altLang="en-US"/>
          </a:p>
        </p:txBody>
      </p:sp>
    </p:spTree>
  </p:cSld>
  <p:clrMapOvr>
    <a:masterClrMapping/>
  </p:clrMapOvr>
</p:sld>
</file>

<file path=ppt/tags/tag1.xml><?xml version="1.0" encoding="utf-8"?>
<p:tagLst xmlns:p="http://schemas.openxmlformats.org/presentationml/2006/main">
  <p:tag name="KSO_WM_UNIT_PLACING_PICTURE_USER_VIEWPORT" val="{&quot;height&quot;:6853,&quot;width&quot;:4885}"/>
</p:tagLst>
</file>

<file path=ppt/tags/tag10.xml><?xml version="1.0" encoding="utf-8"?>
<p:tagLst xmlns:p="http://schemas.openxmlformats.org/presentationml/2006/main">
  <p:tag name="KSO_WM_UNIT_TABLE_BEAUTIFY" val="smartTable{c18d0b54-f603-4692-a7fd-1168397e7908}"/>
  <p:tag name="TABLE_ENDDRAG_ORIGIN_RECT" val="182*137"/>
  <p:tag name="TABLE_ENDDRAG_RECT" val="394*66*182*137"/>
</p:tagLst>
</file>

<file path=ppt/tags/tag11.xml><?xml version="1.0" encoding="utf-8"?>
<p:tagLst xmlns:p="http://schemas.openxmlformats.org/presentationml/2006/main">
  <p:tag name="KSO_WM_UNIT_TABLE_BEAUTIFY" val="smartTable{4c638223-e2cb-47cf-9431-19a8d06e3753}"/>
  <p:tag name="TABLE_ENDDRAG_ORIGIN_RECT" val="241*151"/>
  <p:tag name="TABLE_ENDDRAG_RECT" val="682*87*241*151"/>
  <p:tag name="KSO_WM_BEAUTIFY_FLAG" val=""/>
</p:tagLst>
</file>

<file path=ppt/tags/tag12.xml><?xml version="1.0" encoding="utf-8"?>
<p:tagLst xmlns:p="http://schemas.openxmlformats.org/presentationml/2006/main">
  <p:tag name="KSO_WM_UNIT_TABLE_BEAUTIFY" val="smartTable{36f105a5-5ec9-42a8-a807-76afc386f040}"/>
  <p:tag name="TABLE_ENDDRAG_ORIGIN_RECT" val="228*144"/>
  <p:tag name="TABLE_ENDDRAG_RECT" val="116*87*228*144"/>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UNIT_PLACING_PICTURE_USER_VIEWPORT" val="{&quot;height&quot;:6853,&quot;width&quot;:4885}"/>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UNIT_PLACING_PICTURE_USER_VIEWPORT" val="{&quot;height&quot;:6853,&quot;width&quot;:4885}"/>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UNIT_PLACING_PICTURE_USER_VIEWPORT" val="{&quot;height&quot;:6853,&quot;width&quot;:4885}"/>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COMMONDATA" val="eyJoZGlkIjoiNzBkMjlhM2QxZjRkZTY3NmU5OGJhMDJjMzgzNjRhYTkifQ=="/>
  <p:tag name="KSO_WPP_MARK_KEY" val="8ef5cd9d-ff50-411b-ab6c-3eeff7f28ff2"/>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UNIT_TABLE_BEAUTIFY" val="smartTable{7ef70865-5ce0-4233-9b7f-2b1e702f7f8c}"/>
  <p:tag name="TABLE_ENDDRAG_ORIGIN_RECT" val="294*206"/>
  <p:tag name="TABLE_ENDDRAG_RECT" val="123*162*294*206"/>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UNIT_TABLE_BEAUTIFY" val="smartTable{7ef70865-5ce0-4233-9b7f-2b1e702f7f8c}"/>
  <p:tag name="TABLE_ENDDRAG_ORIGIN_RECT" val="294*206"/>
  <p:tag name="TABLE_ENDDRAG_RECT" val="123*162*294*206"/>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2324</Words>
  <Application>WPS 演示</Application>
  <PresentationFormat>宽屏</PresentationFormat>
  <Paragraphs>233</Paragraphs>
  <Slides>20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20</vt:i4>
      </vt:variant>
    </vt:vector>
  </HeadingPairs>
  <TitlesOfParts>
    <vt:vector size="29" baseType="lpstr">
      <vt:lpstr>Arial</vt:lpstr>
      <vt:lpstr>宋体</vt:lpstr>
      <vt:lpstr>Wingdings</vt:lpstr>
      <vt:lpstr>Calibri</vt:lpstr>
      <vt:lpstr>MS PGothic</vt:lpstr>
      <vt:lpstr>微软雅黑</vt:lpstr>
      <vt:lpstr>Arial Unicode MS</vt:lpstr>
      <vt:lpstr>Cambria Math</vt:lpstr>
      <vt:lpstr>Office 主题</vt:lpstr>
      <vt:lpstr>Graphormer</vt:lpstr>
      <vt:lpstr>PowerPoint 演示文稿</vt:lpstr>
      <vt:lpstr>transformer:</vt:lpstr>
      <vt:lpstr>1.1 attention mechanism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Q：为什么需要加入位置编码 在transformer模型中始终计算的是相互的attention  所以如果没有位置编码 I heat dog 和 dog heat i ,i dog heat 出来的结果是一样的   Q：为什么加入位置编码的方式是直接相加？  A：其中，就是对原始输入做了嵌入之后的向量，而就是对位置向量做了嵌入之后的表示。即 Feature Embedding 和 Position Encoding。  于是，由变换结果可知，在原始向量上concat一个代表位置信息的向量，再经过变换，最终的效果等价于：先对原始输入向量做变换，然后再加上位置嵌入。    </vt:lpstr>
      <vt:lpstr>残差结构：作用是防止梯度消失  batchnorm和layernorm</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gos</dc:creator>
  <cp:lastModifiedBy>gos</cp:lastModifiedBy>
  <cp:revision>9</cp:revision>
  <dcterms:created xsi:type="dcterms:W3CDTF">2023-08-21T06:56:00Z</dcterms:created>
  <dcterms:modified xsi:type="dcterms:W3CDTF">2023-08-30T03:42:13Z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48BB25298E374EE78CCD44580430CF3D_12</vt:lpwstr>
  </property>
  <property fmtid="{D5CDD505-2E9C-101B-9397-08002B2CF9AE}" pid="3" name="KSOProductBuildVer">
    <vt:lpwstr>2052-11.1.0.14309</vt:lpwstr>
  </property>
</Properties>
</file>