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91" r:id="rId4"/>
    <p:sldId id="260" r:id="rId5"/>
    <p:sldId id="258" r:id="rId6"/>
    <p:sldId id="290" r:id="rId7"/>
    <p:sldId id="292" r:id="rId8"/>
    <p:sldId id="296" r:id="rId9"/>
    <p:sldId id="293" r:id="rId10"/>
    <p:sldId id="294" r:id="rId11"/>
    <p:sldId id="323" r:id="rId12"/>
    <p:sldId id="257" r:id="rId14"/>
    <p:sldId id="297" r:id="rId15"/>
    <p:sldId id="295" r:id="rId16"/>
    <p:sldId id="341" r:id="rId17"/>
    <p:sldId id="259" r:id="rId18"/>
    <p:sldId id="261" r:id="rId19"/>
    <p:sldId id="262" r:id="rId20"/>
    <p:sldId id="263" r:id="rId21"/>
    <p:sldId id="313" r:id="rId22"/>
    <p:sldId id="264" r:id="rId23"/>
    <p:sldId id="314" r:id="rId24"/>
    <p:sldId id="315" r:id="rId25"/>
    <p:sldId id="265" r:id="rId26"/>
    <p:sldId id="316" r:id="rId27"/>
    <p:sldId id="281" r:id="rId28"/>
    <p:sldId id="266" r:id="rId29"/>
    <p:sldId id="267" r:id="rId30"/>
    <p:sldId id="275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70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8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tags" Target="../tags/tag47.xml"/><Relationship Id="rId6" Type="http://schemas.openxmlformats.org/officeDocument/2006/relationships/image" Target="../media/image9.png"/><Relationship Id="rId5" Type="http://schemas.openxmlformats.org/officeDocument/2006/relationships/tags" Target="../tags/tag46.xml"/><Relationship Id="rId4" Type="http://schemas.openxmlformats.org/officeDocument/2006/relationships/image" Target="../media/image13.png"/><Relationship Id="rId3" Type="http://schemas.openxmlformats.org/officeDocument/2006/relationships/tags" Target="../tags/tag45.xml"/><Relationship Id="rId2" Type="http://schemas.openxmlformats.org/officeDocument/2006/relationships/image" Target="../media/image12.png"/><Relationship Id="rId1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tags" Target="../tags/tag51.xml"/><Relationship Id="rId6" Type="http://schemas.openxmlformats.org/officeDocument/2006/relationships/image" Target="../media/image9.png"/><Relationship Id="rId5" Type="http://schemas.openxmlformats.org/officeDocument/2006/relationships/tags" Target="../tags/tag50.xml"/><Relationship Id="rId4" Type="http://schemas.openxmlformats.org/officeDocument/2006/relationships/image" Target="../media/image16.png"/><Relationship Id="rId3" Type="http://schemas.openxmlformats.org/officeDocument/2006/relationships/tags" Target="../tags/tag49.xml"/><Relationship Id="rId2" Type="http://schemas.openxmlformats.org/officeDocument/2006/relationships/image" Target="../media/image15.png"/><Relationship Id="rId1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tags" Target="../tags/tag54.xml"/><Relationship Id="rId4" Type="http://schemas.openxmlformats.org/officeDocument/2006/relationships/image" Target="../media/image9.png"/><Relationship Id="rId3" Type="http://schemas.openxmlformats.org/officeDocument/2006/relationships/tags" Target="../tags/tag53.xml"/><Relationship Id="rId2" Type="http://schemas.openxmlformats.org/officeDocument/2006/relationships/image" Target="../media/image17.png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Relationship Id="rId3" Type="http://schemas.openxmlformats.org/officeDocument/2006/relationships/tags" Target="../tags/tag56.xml"/><Relationship Id="rId2" Type="http://schemas.openxmlformats.org/officeDocument/2006/relationships/image" Target="../media/image18.png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image" Target="../media/image20.png"/><Relationship Id="rId4" Type="http://schemas.openxmlformats.org/officeDocument/2006/relationships/tags" Target="../tags/tag58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62.xml"/><Relationship Id="rId2" Type="http://schemas.openxmlformats.org/officeDocument/2006/relationships/image" Target="../media/image22.png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65.xml"/><Relationship Id="rId2" Type="http://schemas.openxmlformats.org/officeDocument/2006/relationships/image" Target="../media/image25.png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tags" Target="../tags/tag67.xml"/><Relationship Id="rId2" Type="http://schemas.openxmlformats.org/officeDocument/2006/relationships/image" Target="../media/image27.png"/><Relationship Id="rId1" Type="http://schemas.openxmlformats.org/officeDocument/2006/relationships/tags" Target="../tags/tag6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8.png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Sinkhorn Transformer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en-US"/>
              <a:t>担当</a:t>
            </a:r>
            <a:r>
              <a:rPr lang="ja-JP" altLang="en-US"/>
              <a:t>：王志鵬</a:t>
            </a:r>
            <a:endParaRPr lang="ja-JP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2395" y="5994400"/>
            <a:ext cx="32283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700"/>
              <a:t>引用：Sparse Sinkhorn Attention　https://arxiv.org/pdf/2002.11296.pdf</a:t>
            </a:r>
            <a:endParaRPr lang="ja-JP" altLang="en-US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1209040" y="90170"/>
            <a:ext cx="609600" cy="92202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60" h="1452">
                <a:moveTo>
                  <a:pt x="0" y="96"/>
                </a:move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149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lose/>
                <a:moveTo>
                  <a:pt x="0" y="516"/>
                </a:moveTo>
                <a:cubicBezTo>
                  <a:pt x="0" y="463"/>
                  <a:pt x="43" y="420"/>
                  <a:pt x="96" y="420"/>
                </a:cubicBezTo>
                <a:cubicBezTo>
                  <a:pt x="149" y="420"/>
                  <a:pt x="192" y="463"/>
                  <a:pt x="192" y="516"/>
                </a:cubicBezTo>
                <a:cubicBezTo>
                  <a:pt x="192" y="569"/>
                  <a:pt x="149" y="612"/>
                  <a:pt x="96" y="612"/>
                </a:cubicBezTo>
                <a:cubicBezTo>
                  <a:pt x="43" y="612"/>
                  <a:pt x="0" y="569"/>
                  <a:pt x="0" y="516"/>
                </a:cubicBezTo>
                <a:close/>
                <a:moveTo>
                  <a:pt x="0" y="936"/>
                </a:moveTo>
                <a:cubicBezTo>
                  <a:pt x="0" y="883"/>
                  <a:pt x="43" y="840"/>
                  <a:pt x="96" y="840"/>
                </a:cubicBezTo>
                <a:cubicBezTo>
                  <a:pt x="149" y="840"/>
                  <a:pt x="192" y="883"/>
                  <a:pt x="192" y="936"/>
                </a:cubicBezTo>
                <a:cubicBezTo>
                  <a:pt x="192" y="989"/>
                  <a:pt x="149" y="1032"/>
                  <a:pt x="96" y="1032"/>
                </a:cubicBezTo>
                <a:cubicBezTo>
                  <a:pt x="43" y="1032"/>
                  <a:pt x="0" y="989"/>
                  <a:pt x="0" y="936"/>
                </a:cubicBezTo>
                <a:close/>
                <a:moveTo>
                  <a:pt x="0" y="1356"/>
                </a:moveTo>
                <a:cubicBezTo>
                  <a:pt x="0" y="1303"/>
                  <a:pt x="43" y="1260"/>
                  <a:pt x="96" y="1260"/>
                </a:cubicBezTo>
                <a:cubicBezTo>
                  <a:pt x="149" y="1260"/>
                  <a:pt x="192" y="1303"/>
                  <a:pt x="192" y="1356"/>
                </a:cubicBezTo>
                <a:cubicBezTo>
                  <a:pt x="192" y="1409"/>
                  <a:pt x="149" y="1452"/>
                  <a:pt x="96" y="1452"/>
                </a:cubicBezTo>
                <a:cubicBezTo>
                  <a:pt x="43" y="1452"/>
                  <a:pt x="0" y="1409"/>
                  <a:pt x="0" y="1356"/>
                </a:cubicBezTo>
                <a:close/>
                <a:moveTo>
                  <a:pt x="384" y="96"/>
                </a:moveTo>
                <a:cubicBezTo>
                  <a:pt x="384" y="43"/>
                  <a:pt x="427" y="0"/>
                  <a:pt x="480" y="0"/>
                </a:cubicBezTo>
                <a:cubicBezTo>
                  <a:pt x="533" y="0"/>
                  <a:pt x="576" y="43"/>
                  <a:pt x="576" y="96"/>
                </a:cubicBezTo>
                <a:cubicBezTo>
                  <a:pt x="576" y="149"/>
                  <a:pt x="533" y="192"/>
                  <a:pt x="480" y="192"/>
                </a:cubicBezTo>
                <a:cubicBezTo>
                  <a:pt x="427" y="192"/>
                  <a:pt x="384" y="149"/>
                  <a:pt x="384" y="96"/>
                </a:cubicBezTo>
                <a:close/>
                <a:moveTo>
                  <a:pt x="384" y="516"/>
                </a:moveTo>
                <a:cubicBezTo>
                  <a:pt x="384" y="463"/>
                  <a:pt x="427" y="420"/>
                  <a:pt x="480" y="420"/>
                </a:cubicBezTo>
                <a:cubicBezTo>
                  <a:pt x="533" y="420"/>
                  <a:pt x="576" y="463"/>
                  <a:pt x="576" y="516"/>
                </a:cubicBezTo>
                <a:cubicBezTo>
                  <a:pt x="576" y="569"/>
                  <a:pt x="533" y="612"/>
                  <a:pt x="480" y="612"/>
                </a:cubicBezTo>
                <a:cubicBezTo>
                  <a:pt x="427" y="612"/>
                  <a:pt x="384" y="569"/>
                  <a:pt x="384" y="516"/>
                </a:cubicBezTo>
                <a:close/>
                <a:moveTo>
                  <a:pt x="384" y="936"/>
                </a:moveTo>
                <a:cubicBezTo>
                  <a:pt x="384" y="883"/>
                  <a:pt x="427" y="840"/>
                  <a:pt x="480" y="840"/>
                </a:cubicBezTo>
                <a:cubicBezTo>
                  <a:pt x="533" y="840"/>
                  <a:pt x="576" y="883"/>
                  <a:pt x="576" y="936"/>
                </a:cubicBezTo>
                <a:cubicBezTo>
                  <a:pt x="576" y="989"/>
                  <a:pt x="533" y="1032"/>
                  <a:pt x="480" y="1032"/>
                </a:cubicBezTo>
                <a:cubicBezTo>
                  <a:pt x="427" y="1032"/>
                  <a:pt x="384" y="989"/>
                  <a:pt x="384" y="936"/>
                </a:cubicBezTo>
                <a:close/>
                <a:moveTo>
                  <a:pt x="384" y="1356"/>
                </a:moveTo>
                <a:cubicBezTo>
                  <a:pt x="384" y="1303"/>
                  <a:pt x="427" y="1260"/>
                  <a:pt x="480" y="1260"/>
                </a:cubicBezTo>
                <a:cubicBezTo>
                  <a:pt x="533" y="1260"/>
                  <a:pt x="576" y="1303"/>
                  <a:pt x="576" y="1356"/>
                </a:cubicBezTo>
                <a:cubicBezTo>
                  <a:pt x="576" y="1409"/>
                  <a:pt x="533" y="1452"/>
                  <a:pt x="480" y="1452"/>
                </a:cubicBezTo>
                <a:cubicBezTo>
                  <a:pt x="427" y="1452"/>
                  <a:pt x="384" y="1409"/>
                  <a:pt x="384" y="1356"/>
                </a:cubicBezTo>
                <a:close/>
                <a:moveTo>
                  <a:pt x="768" y="96"/>
                </a:moveTo>
                <a:cubicBezTo>
                  <a:pt x="768" y="43"/>
                  <a:pt x="811" y="0"/>
                  <a:pt x="864" y="0"/>
                </a:cubicBezTo>
                <a:cubicBezTo>
                  <a:pt x="917" y="0"/>
                  <a:pt x="960" y="43"/>
                  <a:pt x="960" y="96"/>
                </a:cubicBezTo>
                <a:cubicBezTo>
                  <a:pt x="960" y="149"/>
                  <a:pt x="917" y="192"/>
                  <a:pt x="864" y="192"/>
                </a:cubicBezTo>
                <a:cubicBezTo>
                  <a:pt x="811" y="192"/>
                  <a:pt x="768" y="149"/>
                  <a:pt x="768" y="96"/>
                </a:cubicBezTo>
                <a:close/>
                <a:moveTo>
                  <a:pt x="768" y="516"/>
                </a:moveTo>
                <a:cubicBezTo>
                  <a:pt x="768" y="463"/>
                  <a:pt x="811" y="420"/>
                  <a:pt x="864" y="420"/>
                </a:cubicBezTo>
                <a:cubicBezTo>
                  <a:pt x="917" y="420"/>
                  <a:pt x="960" y="463"/>
                  <a:pt x="960" y="516"/>
                </a:cubicBezTo>
                <a:cubicBezTo>
                  <a:pt x="960" y="569"/>
                  <a:pt x="917" y="612"/>
                  <a:pt x="864" y="612"/>
                </a:cubicBezTo>
                <a:cubicBezTo>
                  <a:pt x="811" y="612"/>
                  <a:pt x="768" y="569"/>
                  <a:pt x="768" y="516"/>
                </a:cubicBezTo>
                <a:close/>
                <a:moveTo>
                  <a:pt x="768" y="936"/>
                </a:moveTo>
                <a:cubicBezTo>
                  <a:pt x="768" y="883"/>
                  <a:pt x="811" y="840"/>
                  <a:pt x="864" y="840"/>
                </a:cubicBezTo>
                <a:cubicBezTo>
                  <a:pt x="917" y="840"/>
                  <a:pt x="960" y="883"/>
                  <a:pt x="960" y="936"/>
                </a:cubicBezTo>
                <a:cubicBezTo>
                  <a:pt x="960" y="989"/>
                  <a:pt x="917" y="1032"/>
                  <a:pt x="864" y="1032"/>
                </a:cubicBezTo>
                <a:cubicBezTo>
                  <a:pt x="811" y="1032"/>
                  <a:pt x="768" y="989"/>
                  <a:pt x="768" y="936"/>
                </a:cubicBezTo>
                <a:close/>
                <a:moveTo>
                  <a:pt x="768" y="1356"/>
                </a:moveTo>
                <a:cubicBezTo>
                  <a:pt x="768" y="1303"/>
                  <a:pt x="811" y="1260"/>
                  <a:pt x="864" y="1260"/>
                </a:cubicBezTo>
                <a:cubicBezTo>
                  <a:pt x="917" y="1260"/>
                  <a:pt x="960" y="1303"/>
                  <a:pt x="960" y="1356"/>
                </a:cubicBezTo>
                <a:cubicBezTo>
                  <a:pt x="960" y="1409"/>
                  <a:pt x="917" y="1452"/>
                  <a:pt x="864" y="1452"/>
                </a:cubicBezTo>
                <a:cubicBezTo>
                  <a:pt x="811" y="1452"/>
                  <a:pt x="768" y="1409"/>
                  <a:pt x="768" y="135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4552315"/>
            <a:ext cx="12191365" cy="2305685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:\lky\素材\VCG211150521640.jpgVCG2111505216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lum bright="6000"/>
          </a:blip>
          <a:srcRect l="16225" r="16225"/>
          <a:stretch>
            <a:fillRect/>
          </a:stretch>
        </p:blipFill>
        <p:spPr>
          <a:xfrm>
            <a:off x="824865" y="1042035"/>
            <a:ext cx="10541635" cy="4699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01" h="7519">
                <a:moveTo>
                  <a:pt x="0" y="0"/>
                </a:moveTo>
                <a:lnTo>
                  <a:pt x="16601" y="0"/>
                </a:lnTo>
                <a:lnTo>
                  <a:pt x="16601" y="7519"/>
                </a:lnTo>
                <a:lnTo>
                  <a:pt x="0" y="751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chemeClr val="accent1"/>
            </a:solidFill>
          </a:ln>
        </p:spPr>
      </p:pic>
      <p:sp>
        <p:nvSpPr>
          <p:cNvPr id="9" name="正文"/>
          <p:cNvSpPr txBox="1"/>
          <p:nvPr>
            <p:custDataLst>
              <p:tags r:id="rId5"/>
            </p:custDataLst>
          </p:nvPr>
        </p:nvSpPr>
        <p:spPr>
          <a:xfrm>
            <a:off x="824865" y="5930900"/>
            <a:ext cx="10541000" cy="370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r" fontAlgn="auto">
              <a:lnSpc>
                <a:spcPct val="130000"/>
              </a:lnSpc>
              <a:buClr>
                <a:srgbClr val="376FFF"/>
              </a:buClr>
              <a:buSzPct val="80000"/>
              <a:buNone/>
            </a:pPr>
            <a:r>
              <a:rPr lang="zh-CN" altLang="en-US" sz="1200" spc="150" dirty="0">
                <a:solidFill>
                  <a:srgbClr val="000000"/>
                </a:solidFill>
                <a:latin typeface="+mn-ea"/>
                <a:sym typeface="+mn-ea"/>
              </a:rPr>
              <a:t>单击添加文本具体内容简明扼要地阐述您的观点。根据需要可酌情增减文字添加文本具体内容</a:t>
            </a:r>
            <a:endParaRPr lang="zh-CN" altLang="en-US" sz="1200" spc="150" dirty="0">
              <a:solidFill>
                <a:srgbClr val="000000"/>
              </a:solidFill>
              <a:latin typeface="+mn-ea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70800" y="568800"/>
            <a:ext cx="4694400" cy="752400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</a:rPr>
              <a:t>Sparse Transformer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Sparse Sinkhorn Attention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1410" y="1319530"/>
            <a:ext cx="7409815" cy="2515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2345" y="3984625"/>
            <a:ext cx="8221345" cy="204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input:</a:t>
            </a:r>
            <a:r>
              <a:rPr lang="ja-JP" altLang="en-US" sz="2400"/>
              <a:t>長さは</a:t>
            </a:r>
            <a:r>
              <a:rPr lang="en-US" altLang="ja-JP" sz="2400"/>
              <a:t>I</a:t>
            </a:r>
            <a:r>
              <a:rPr lang="ja-JP" altLang="en-US" sz="2400"/>
              <a:t>である</a:t>
            </a:r>
            <a:r>
              <a:rPr lang="en-US" altLang="ja-JP" sz="2400"/>
              <a:t>sequence X</a:t>
            </a:r>
            <a:r>
              <a:rPr lang="ja-JP" altLang="en-US" sz="2400"/>
              <a:t>　</a:t>
            </a:r>
            <a:r>
              <a:rPr lang="en-US" altLang="ja-JP" sz="2400"/>
              <a:t>→</a:t>
            </a:r>
            <a:r>
              <a:rPr lang="ja-JP" altLang="en-US" sz="2400"/>
              <a:t>　</a:t>
            </a:r>
            <a:r>
              <a:rPr lang="en-US" altLang="ja-JP" sz="2400"/>
              <a:t>Nb</a:t>
            </a:r>
            <a:r>
              <a:rPr lang="ja-JP" altLang="en-US" sz="2400"/>
              <a:t>個の</a:t>
            </a:r>
            <a:r>
              <a:rPr lang="en-US" altLang="ja-JP" sz="2400"/>
              <a:t>block (</a:t>
            </a:r>
            <a:r>
              <a:rPr lang="ja-JP" altLang="en-US" sz="2400"/>
              <a:t>長さはｂ</a:t>
            </a:r>
            <a:r>
              <a:rPr lang="en-US" altLang="ja-JP" sz="2400"/>
              <a:t>)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block</a:t>
            </a:r>
            <a:r>
              <a:rPr lang="ja-JP" altLang="en-US" sz="2400">
                <a:solidFill>
                  <a:srgbClr val="FF0000"/>
                </a:solidFill>
              </a:rPr>
              <a:t>内の</a:t>
            </a:r>
            <a:r>
              <a:rPr lang="en-US" altLang="ja-JP" sz="2400">
                <a:solidFill>
                  <a:srgbClr val="FF0000"/>
                </a:solidFill>
              </a:rPr>
              <a:t>token</a:t>
            </a:r>
            <a:r>
              <a:rPr lang="ja-JP" altLang="en-US" sz="2400">
                <a:solidFill>
                  <a:srgbClr val="FF0000"/>
                </a:solidFill>
              </a:rPr>
              <a:t>は</a:t>
            </a:r>
            <a:r>
              <a:rPr lang="en-US" altLang="ja-JP" sz="2400">
                <a:solidFill>
                  <a:srgbClr val="FF0000"/>
                </a:solidFill>
              </a:rPr>
              <a:t>block</a:t>
            </a:r>
            <a:r>
              <a:rPr lang="ja-JP" altLang="en-US" sz="2400">
                <a:solidFill>
                  <a:srgbClr val="FF0000"/>
                </a:solidFill>
              </a:rPr>
              <a:t>外の</a:t>
            </a:r>
            <a:r>
              <a:rPr lang="en-US" altLang="ja-JP" sz="2400">
                <a:solidFill>
                  <a:srgbClr val="FF0000"/>
                </a:solidFill>
              </a:rPr>
              <a:t>token</a:t>
            </a:r>
            <a:r>
              <a:rPr lang="ja-JP" altLang="en-US" sz="2400">
                <a:solidFill>
                  <a:srgbClr val="FF0000"/>
                </a:solidFill>
              </a:rPr>
              <a:t>と</a:t>
            </a:r>
            <a:r>
              <a:rPr lang="en-US" altLang="ja-JP" sz="2400">
                <a:solidFill>
                  <a:srgbClr val="FF0000"/>
                </a:solidFill>
              </a:rPr>
              <a:t>attention</a:t>
            </a:r>
            <a:r>
              <a:rPr lang="ja-JP" altLang="en-US" sz="2400">
                <a:solidFill>
                  <a:srgbClr val="FF0000"/>
                </a:solidFill>
              </a:rPr>
              <a:t>をしない</a:t>
            </a:r>
            <a:endParaRPr lang="ja-JP" altLang="en-US" sz="2400">
              <a:solidFill>
                <a:srgbClr val="FF0000"/>
              </a:solidFill>
            </a:endParaRPr>
          </a:p>
          <a:p>
            <a:r>
              <a:rPr lang="en-US" altLang="ja-JP" sz="2400">
                <a:solidFill>
                  <a:srgbClr val="FF0000"/>
                </a:solidFill>
              </a:rPr>
              <a:t>                                            </a:t>
            </a:r>
            <a:r>
              <a:rPr lang="en-US" altLang="ja-JP" sz="2400">
                <a:solidFill>
                  <a:schemeClr val="tx1"/>
                </a:solidFill>
              </a:rPr>
              <a:t> ↓</a:t>
            </a:r>
            <a:endParaRPr lang="en-US" altLang="ja-JP" sz="2400">
              <a:solidFill>
                <a:schemeClr val="tx1"/>
              </a:solidFill>
            </a:endParaRPr>
          </a:p>
          <a:p>
            <a:r>
              <a:rPr lang="ja-JP" altLang="en-US" sz="2400">
                <a:solidFill>
                  <a:schemeClr val="tx1"/>
                </a:solidFill>
              </a:rPr>
              <a:t>　　　　　　　　　全局特徴が制限</a:t>
            </a:r>
            <a:r>
              <a:rPr lang="ja-JP" altLang="en-US" sz="2400">
                <a:solidFill>
                  <a:schemeClr val="tx1"/>
                </a:solidFill>
              </a:rPr>
              <a:t>される</a:t>
            </a:r>
            <a:endParaRPr lang="ja-JP" altLang="en-US" sz="24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26680" y="2758440"/>
            <a:ext cx="1356360" cy="3733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Sparse Sinkhorn Attention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74950" y="1319530"/>
            <a:ext cx="6556375" cy="2225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0485" y="3611245"/>
            <a:ext cx="81146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ja-JP" altLang="en-US" sz="2800"/>
              <a:t>　　　　　　　　　　</a:t>
            </a:r>
            <a:r>
              <a:rPr lang="en-US" altLang="zh-CN" sz="2800"/>
              <a:t>input:sequence X</a:t>
            </a:r>
            <a:endParaRPr lang="en-US" altLang="zh-CN" sz="2800"/>
          </a:p>
          <a:p>
            <a:r>
              <a:rPr lang="ja-JP" altLang="en-US" sz="2800"/>
              <a:t>　　　　　　　　　　　　　　　</a:t>
            </a:r>
            <a:r>
              <a:rPr lang="en-US" altLang="zh-CN" sz="2800"/>
              <a:t>↓</a:t>
            </a:r>
            <a:endParaRPr lang="en-US" altLang="zh-CN" sz="2800"/>
          </a:p>
          <a:p>
            <a:r>
              <a:rPr lang="en-US" altLang="zh-CN" sz="2800"/>
              <a:t>Receptive Field</a:t>
            </a:r>
            <a:r>
              <a:rPr lang="ja-JP" altLang="en-US" sz="2800"/>
              <a:t>は元の</a:t>
            </a:r>
            <a:r>
              <a:rPr lang="en-US" altLang="ja-JP" sz="2800"/>
              <a:t>block</a:t>
            </a:r>
            <a:r>
              <a:rPr lang="ja-JP" altLang="en-US" sz="2800"/>
              <a:t>と</a:t>
            </a:r>
            <a:r>
              <a:rPr lang="en-US" altLang="ja-JP" sz="2800"/>
              <a:t>attention</a:t>
            </a:r>
            <a:r>
              <a:rPr lang="ja-JP" altLang="en-US" sz="2800"/>
              <a:t>を計算</a:t>
            </a:r>
            <a:endParaRPr lang="ja-JP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3310" y="1261110"/>
            <a:ext cx="5930900" cy="4045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7320" y="5745480"/>
            <a:ext cx="9108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1200"/>
              <a:t>引用：深層強化学習を用いた有機遷移金属反応経路の予測　蘇徳紅</a:t>
            </a:r>
            <a:endParaRPr lang="ja-JP" altLang="zh-CN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3990" y="1160145"/>
            <a:ext cx="9482455" cy="705485"/>
          </a:xfrm>
        </p:spPr>
        <p:txBody>
          <a:bodyPr vert="horz" lIns="144145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spc="0" dirty="0">
                <a:solidFill>
                  <a:schemeClr val="tx1"/>
                </a:solidFill>
                <a:latin typeface="+mj-lt"/>
                <a:ea typeface="+mj-ea"/>
                <a:sym typeface="+mn-ea"/>
              </a:rPr>
              <a:t>单击添加标题</a:t>
            </a:r>
            <a:endParaRPr lang="zh-CN" altLang="en-US" spc="0" dirty="0">
              <a:solidFill>
                <a:schemeClr val="tx1"/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4625" y="1981200"/>
            <a:ext cx="9481185" cy="381635"/>
          </a:xfr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18000">
                <a:schemeClr val="accent1"/>
              </a:gs>
            </a:gsLst>
            <a:lin ang="2700000" scaled="0"/>
          </a:gradFill>
        </p:spPr>
        <p:txBody>
          <a:bodyPr vert="horz" lIns="144145" tIns="0" rIns="91440" bIns="0" rtlCol="0" anchor="ctr" anchorCtr="0">
            <a:no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</a:pPr>
            <a:r>
              <a:rPr lang="zh-CN" altLang="en-US" sz="1600" spc="0" dirty="0">
                <a:solidFill>
                  <a:srgbClr val="FFFFFF"/>
                </a:solidFill>
                <a:latin typeface="+mn-lt"/>
                <a:ea typeface="+mn-ea"/>
                <a:sym typeface="+mn-ea"/>
              </a:rPr>
              <a:t>单击此处编辑副标题</a:t>
            </a:r>
            <a:endParaRPr lang="zh-CN" altLang="en-US" sz="1600" spc="0" dirty="0">
              <a:solidFill>
                <a:srgbClr val="FFFFFF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687445" y="2860040"/>
            <a:ext cx="7239000" cy="272161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VCG41N14136392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lum bright="6000" contrast="6000"/>
          </a:blip>
          <a:srcRect l="5470" r="5470"/>
          <a:stretch>
            <a:fillRect/>
          </a:stretch>
        </p:blipFill>
        <p:spPr>
          <a:xfrm>
            <a:off x="1443355" y="2860040"/>
            <a:ext cx="1808480" cy="2713990"/>
          </a:xfrm>
          <a:prstGeom prst="rect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" name="图片 13" descr="VCG41N141363989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bright="6000" contrast="6000"/>
          </a:blip>
          <a:srcRect l="30608" r="30608"/>
          <a:stretch>
            <a:fillRect/>
          </a:stretch>
        </p:blipFill>
        <p:spPr>
          <a:xfrm>
            <a:off x="3583305" y="2860040"/>
            <a:ext cx="1807845" cy="2713990"/>
          </a:xfrm>
          <a:prstGeom prst="rect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正文"/>
          <p:cNvSpPr txBox="1"/>
          <p:nvPr>
            <p:custDataLst>
              <p:tags r:id="rId8"/>
            </p:custDataLst>
          </p:nvPr>
        </p:nvSpPr>
        <p:spPr>
          <a:xfrm>
            <a:off x="6066790" y="4033520"/>
            <a:ext cx="4608830" cy="8058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l" fontAlgn="auto">
              <a:lnSpc>
                <a:spcPct val="130000"/>
              </a:lnSpc>
              <a:buNone/>
            </a:pPr>
            <a:r>
              <a:rPr lang="zh-CN" altLang="en-US" sz="1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Transformer</a:t>
            </a:r>
            <a:endParaRPr lang="zh-CN" altLang="en-US" sz="1400" spc="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1" name="标题"/>
          <p:cNvSpPr txBox="1"/>
          <p:nvPr>
            <p:custDataLst>
              <p:tags r:id="rId9"/>
            </p:custDataLst>
          </p:nvPr>
        </p:nvSpPr>
        <p:spPr>
          <a:xfrm>
            <a:off x="6066790" y="3575685"/>
            <a:ext cx="4608830" cy="3683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添加标题</a:t>
            </a:r>
            <a:endParaRPr lang="zh-CN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574040" y="4410710"/>
            <a:ext cx="79375" cy="7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574040" y="4681855"/>
            <a:ext cx="79375" cy="7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574040" y="4953000"/>
            <a:ext cx="79375" cy="7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574040" y="5224145"/>
            <a:ext cx="79375" cy="7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574040" y="5495290"/>
            <a:ext cx="79375" cy="79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13525"/>
          <a:stretch>
            <a:fillRect/>
          </a:stretch>
        </p:blipFill>
        <p:spPr>
          <a:xfrm>
            <a:off x="1104900" y="1662430"/>
            <a:ext cx="2296160" cy="658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3170" y="2550795"/>
            <a:ext cx="843724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sequence X(I*d)→block</a:t>
            </a:r>
            <a:r>
              <a:rPr lang="ja-JP" altLang="en-US" sz="2400"/>
              <a:t>（</a:t>
            </a:r>
            <a:r>
              <a:rPr lang="en-US" altLang="ja-JP" sz="2400"/>
              <a:t>RNB*</a:t>
            </a:r>
            <a:r>
              <a:rPr lang="ja-JP" altLang="en-US" sz="2400"/>
              <a:t>ｄ）</a:t>
            </a:r>
            <a:r>
              <a:rPr lang="en-US" altLang="ja-JP" sz="2400"/>
              <a:t>→token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input</a:t>
            </a:r>
            <a:r>
              <a:rPr lang="en-US" altLang="zh-CN" sz="2400"/>
              <a:t>:X</a:t>
            </a:r>
            <a:r>
              <a:rPr lang="zh-CN" altLang="en-US" sz="2400"/>
              <a:t>（長さ</a:t>
            </a:r>
            <a:r>
              <a:rPr lang="ja-JP" altLang="zh-CN" sz="2400"/>
              <a:t>は</a:t>
            </a:r>
            <a:r>
              <a:rPr lang="en-US" altLang="ja-JP" sz="2400"/>
              <a:t>I</a:t>
            </a:r>
            <a:r>
              <a:rPr lang="zh-CN" altLang="en-US" sz="2400"/>
              <a:t>、特徴数</a:t>
            </a:r>
            <a:r>
              <a:rPr lang="ja-JP" altLang="zh-CN" sz="2400"/>
              <a:t>はｄ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output:X’(</a:t>
            </a:r>
            <a:r>
              <a:rPr lang="zh-CN" altLang="en-US" sz="2400">
                <a:sym typeface="+mn-ea"/>
              </a:rPr>
              <a:t>長さ</a:t>
            </a:r>
            <a:r>
              <a:rPr lang="ja-JP" altLang="zh-CN" sz="2400">
                <a:sym typeface="+mn-ea"/>
              </a:rPr>
              <a:t>はＮｂ</a:t>
            </a:r>
            <a:r>
              <a:rPr lang="zh-CN" altLang="en-US" sz="2400">
                <a:sym typeface="+mn-ea"/>
              </a:rPr>
              <a:t>、特徴数</a:t>
            </a:r>
            <a:r>
              <a:rPr lang="ja-JP" altLang="zh-CN" sz="2400">
                <a:sym typeface="+mn-ea"/>
              </a:rPr>
              <a:t>はｄ</a:t>
            </a:r>
            <a:r>
              <a:rPr lang="en-US" altLang="zh-CN" sz="2400"/>
              <a:t>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ψ</a:t>
            </a:r>
            <a:r>
              <a:rPr lang="en-US" altLang="zh-CN" sz="2400"/>
              <a:t>:block pool</a:t>
            </a:r>
            <a:r>
              <a:rPr lang="ja-JP" altLang="en-US" sz="2400"/>
              <a:t>関数</a:t>
            </a:r>
            <a:endParaRPr lang="ja-JP" altLang="en-US" sz="240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8260" y="78041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Block Pool</a:t>
            </a:r>
            <a:endParaRPr lang="en-US" altLang="zh-CN"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Sortnet </a:t>
            </a:r>
            <a:endParaRPr lang="zh-CN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7160" y="1609725"/>
            <a:ext cx="3456940" cy="1172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4770" y="3035935"/>
            <a:ext cx="545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手法：</a:t>
            </a:r>
            <a:r>
              <a:rPr lang="en-US" altLang="ja-JP"/>
              <a:t>block</a:t>
            </a:r>
            <a:r>
              <a:rPr lang="ja-JP" altLang="en-US"/>
              <a:t>内の</a:t>
            </a:r>
            <a:r>
              <a:rPr lang="en-US" altLang="ja-JP"/>
              <a:t>token</a:t>
            </a:r>
            <a:r>
              <a:rPr lang="ja-JP" altLang="en-US"/>
              <a:t>の和で</a:t>
            </a:r>
            <a:r>
              <a:rPr lang="en-US" altLang="ja-JP"/>
              <a:t>block</a:t>
            </a:r>
            <a:r>
              <a:rPr lang="ja-JP" altLang="en-US"/>
              <a:t>を代わる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7160" y="3526790"/>
            <a:ext cx="4780915" cy="1099820"/>
          </a:xfrm>
          <a:prstGeom prst="rect">
            <a:avLst/>
          </a:prstGeom>
        </p:spPr>
      </p:pic>
      <p:pic>
        <p:nvPicPr>
          <p:cNvPr id="10" name="内容占位符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71423" r="7932" b="30080"/>
          <a:stretch>
            <a:fillRect/>
          </a:stretch>
        </p:blipFill>
        <p:spPr>
          <a:xfrm>
            <a:off x="8114030" y="865505"/>
            <a:ext cx="1888490" cy="2170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7160" y="4749165"/>
            <a:ext cx="7653020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en-US"/>
              <a:t>新しい</a:t>
            </a:r>
            <a:r>
              <a:rPr lang="en-US" altLang="ja-JP"/>
              <a:t>block</a:t>
            </a:r>
            <a:r>
              <a:rPr lang="ja-JP" altLang="en-US"/>
              <a:t>の順番を得たら、</a:t>
            </a:r>
            <a:r>
              <a:rPr lang="en-US" altLang="ja-JP"/>
              <a:t>MLP</a:t>
            </a:r>
            <a:r>
              <a:rPr lang="ja-JP" altLang="en-US"/>
              <a:t>を</a:t>
            </a:r>
            <a:r>
              <a:rPr lang="ja-JP" altLang="en-US"/>
              <a:t>する</a:t>
            </a:r>
            <a:endParaRPr lang="ja-JP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33260" y="3605530"/>
            <a:ext cx="461772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6325" y="1697990"/>
            <a:ext cx="3337560" cy="1394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6325" y="3942080"/>
            <a:ext cx="485394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0470" y="579120"/>
            <a:ext cx="88341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S</a:t>
            </a:r>
            <a:r>
              <a:rPr lang="en-US" altLang="zh-CN" sz="4400"/>
              <a:t>inkhorn</a:t>
            </a:r>
            <a:r>
              <a:rPr lang="zh-CN" altLang="en-US" sz="4400"/>
              <a:t> N</a:t>
            </a:r>
            <a:r>
              <a:rPr lang="en-US" altLang="zh-CN" sz="4400"/>
              <a:t>ormalization</a:t>
            </a:r>
            <a:endParaRPr lang="en-US" altLang="zh-CN" sz="4400"/>
          </a:p>
        </p:txBody>
      </p:sp>
      <p:sp>
        <p:nvSpPr>
          <p:cNvPr id="3" name="文本框 2"/>
          <p:cNvSpPr txBox="1"/>
          <p:nvPr/>
        </p:nvSpPr>
        <p:spPr>
          <a:xfrm>
            <a:off x="1155065" y="3484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行列の</a:t>
            </a:r>
            <a:r>
              <a:rPr lang="en-US" altLang="ja-JP"/>
              <a:t>norm</a:t>
            </a:r>
            <a:r>
              <a:rPr lang="ja-JP" altLang="en-US"/>
              <a:t>を繰り返</a:t>
            </a:r>
            <a:r>
              <a:rPr lang="ja-JP" altLang="en-US"/>
              <a:t>す</a:t>
            </a:r>
            <a:endParaRPr lang="ja-JP" altLang="en-US"/>
          </a:p>
        </p:txBody>
      </p:sp>
      <p:pic>
        <p:nvPicPr>
          <p:cNvPr id="10" name="内容占位符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71423" r="7932" b="30080"/>
          <a:stretch>
            <a:fillRect/>
          </a:stretch>
        </p:blipFill>
        <p:spPr>
          <a:xfrm>
            <a:off x="8114030" y="865505"/>
            <a:ext cx="1888490" cy="2170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33260" y="3605530"/>
            <a:ext cx="4617720" cy="1021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34050" y="18757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>
                <a:solidFill>
                  <a:srgbClr val="FF0000"/>
                </a:solidFill>
              </a:rPr>
              <a:t>1.</a:t>
            </a:r>
            <a:r>
              <a:rPr lang="ja-JP" altLang="zh-CN">
                <a:solidFill>
                  <a:srgbClr val="FF0000"/>
                </a:solidFill>
              </a:rPr>
              <a:t>行列の和は</a:t>
            </a:r>
            <a:r>
              <a:rPr lang="en-US" altLang="ja-JP">
                <a:solidFill>
                  <a:srgbClr val="FF0000"/>
                </a:solidFill>
              </a:rPr>
              <a:t>1</a:t>
            </a:r>
            <a:endParaRPr lang="en-US" altLang="ja-JP">
              <a:solidFill>
                <a:srgbClr val="FF0000"/>
              </a:solidFill>
            </a:endParaRPr>
          </a:p>
          <a:p>
            <a:r>
              <a:rPr lang="en-US" altLang="ja-JP">
                <a:solidFill>
                  <a:srgbClr val="FF0000"/>
                </a:solidFill>
              </a:rPr>
              <a:t>2.</a:t>
            </a:r>
            <a:r>
              <a:rPr lang="ja-JP" altLang="en-US">
                <a:solidFill>
                  <a:srgbClr val="FF0000"/>
                </a:solidFill>
              </a:rPr>
              <a:t>行列の最高値</a:t>
            </a:r>
            <a:r>
              <a:rPr lang="en-US" altLang="ja-JP">
                <a:solidFill>
                  <a:srgbClr val="FF0000"/>
                </a:solidFill>
              </a:rPr>
              <a:t>1</a:t>
            </a:r>
            <a:r>
              <a:rPr lang="ja-JP" altLang="en-US">
                <a:solidFill>
                  <a:srgbClr val="FF0000"/>
                </a:solidFill>
              </a:rPr>
              <a:t>つだけ</a:t>
            </a:r>
            <a:endParaRPr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9215" y="1386840"/>
            <a:ext cx="3080385" cy="699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76655" y="3016885"/>
            <a:ext cx="7813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</a:t>
            </a:r>
            <a:r>
              <a:rPr lang="ja-JP" altLang="en-US" sz="2800"/>
              <a:t>は</a:t>
            </a:r>
            <a:r>
              <a:rPr lang="en-US" altLang="ja-JP" sz="2800"/>
              <a:t>block</a:t>
            </a:r>
            <a:r>
              <a:rPr lang="ja-JP" altLang="en-US" sz="2800"/>
              <a:t>化関数</a:t>
            </a:r>
            <a:endParaRPr lang="ja-JP" altLang="en-US" sz="2800"/>
          </a:p>
          <a:p>
            <a:r>
              <a:rPr lang="en-US" altLang="ja-JP" sz="2800">
                <a:sym typeface="+mn-ea"/>
              </a:rPr>
              <a:t>R</a:t>
            </a:r>
            <a:r>
              <a:rPr lang="ja-JP" altLang="en-US" sz="2800">
                <a:sym typeface="+mn-ea"/>
              </a:rPr>
              <a:t>は</a:t>
            </a:r>
            <a:r>
              <a:rPr lang="en-US" altLang="ja-JP" sz="2800">
                <a:sym typeface="+mn-ea"/>
              </a:rPr>
              <a:t>sort</a:t>
            </a:r>
            <a:r>
              <a:rPr lang="ja-JP" altLang="en-US" sz="2800">
                <a:sym typeface="+mn-ea"/>
              </a:rPr>
              <a:t>関数</a:t>
            </a:r>
            <a:endParaRPr lang="ja-JP" altLang="en-US" sz="2800"/>
          </a:p>
          <a:p>
            <a:r>
              <a:rPr lang="en-US" altLang="ja-JP" sz="2800"/>
              <a:t>U</a:t>
            </a:r>
            <a:r>
              <a:rPr lang="ja-JP" altLang="en-US" sz="2800"/>
              <a:t>は</a:t>
            </a:r>
            <a:r>
              <a:rPr lang="en-US" altLang="ja-JP" sz="2800"/>
              <a:t>token</a:t>
            </a:r>
            <a:r>
              <a:rPr lang="ja-JP" altLang="en-US" sz="2800"/>
              <a:t>化関数、</a:t>
            </a:r>
            <a:r>
              <a:rPr lang="en-US" altLang="ja-JP" sz="2800"/>
              <a:t>block</a:t>
            </a:r>
            <a:r>
              <a:rPr lang="ja-JP" altLang="en-US" sz="2800"/>
              <a:t>から</a:t>
            </a:r>
            <a:r>
              <a:rPr lang="en-US" altLang="ja-JP" sz="2800"/>
              <a:t>token</a:t>
            </a:r>
            <a:r>
              <a:rPr lang="ja-JP" altLang="en-US" sz="2800"/>
              <a:t>へ変更</a:t>
            </a:r>
            <a:endParaRPr lang="ja-JP" altLang="en-US" sz="2800"/>
          </a:p>
          <a:p>
            <a:endParaRPr lang="ja-JP" altLang="en-US" sz="2800"/>
          </a:p>
        </p:txBody>
      </p:sp>
      <p:pic>
        <p:nvPicPr>
          <p:cNvPr id="10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1423" r="7932" b="30080"/>
          <a:stretch>
            <a:fillRect/>
          </a:stretch>
        </p:blipFill>
        <p:spPr>
          <a:xfrm>
            <a:off x="8263255" y="1149350"/>
            <a:ext cx="1888490" cy="2170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98640" y="4427855"/>
            <a:ext cx="461772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7710" y="2652395"/>
            <a:ext cx="6856730" cy="3684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Attention </a:t>
            </a:r>
            <a:r>
              <a:rPr lang="en-US" altLang="zh-CN" sz="2800"/>
              <a:t>Mechanism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838200" y="2346325"/>
            <a:ext cx="6635750" cy="669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ym typeface="+mn-ea"/>
              </a:rPr>
              <a:t>attention mechanism  </a:t>
            </a:r>
            <a:r>
              <a:rPr lang="ja-JP" altLang="en-US" sz="2400">
                <a:sym typeface="+mn-ea"/>
              </a:rPr>
              <a:t>と　</a:t>
            </a:r>
            <a:r>
              <a:rPr lang="en-US" altLang="zh-CN" sz="2400">
                <a:sym typeface="+mn-ea"/>
              </a:rPr>
              <a:t>QKV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Query Key Value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endParaRPr lang="en-US" altLang="ja-JP" sz="2400">
              <a:sym typeface="+mn-ea"/>
            </a:endParaRPr>
          </a:p>
          <a:p>
            <a:endParaRPr lang="ja-JP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99755" y="2510790"/>
            <a:ext cx="3154045" cy="2620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ja-JP" sz="2400">
              <a:sym typeface="+mn-ea"/>
            </a:endParaRPr>
          </a:p>
          <a:p>
            <a:r>
              <a:rPr lang="en-US" altLang="ja-JP" sz="2400">
                <a:sym typeface="+mn-ea"/>
              </a:rPr>
              <a:t>Q:quary</a:t>
            </a:r>
            <a:endParaRPr lang="ja-JP" altLang="en-US" sz="2400">
              <a:sym typeface="+mn-ea"/>
            </a:endParaRPr>
          </a:p>
          <a:p>
            <a:r>
              <a:rPr lang="en-US" altLang="ja-JP" sz="2400">
                <a:sym typeface="+mn-ea"/>
              </a:rPr>
              <a:t>K</a:t>
            </a:r>
            <a:r>
              <a:rPr lang="ja-JP" altLang="en-US" sz="2400">
                <a:sym typeface="+mn-ea"/>
              </a:rPr>
              <a:t>：</a:t>
            </a:r>
            <a:r>
              <a:rPr lang="en-US" altLang="ja-JP" sz="2400">
                <a:sym typeface="+mn-ea"/>
              </a:rPr>
              <a:t>key</a:t>
            </a:r>
            <a:endParaRPr lang="ja-JP" altLang="en-US" sz="2400">
              <a:sym typeface="+mn-ea"/>
            </a:endParaRPr>
          </a:p>
          <a:p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↕　</a:t>
            </a:r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対応</a:t>
            </a:r>
            <a:endParaRPr lang="ja-JP" altLang="en-US" sz="2400">
              <a:sym typeface="+mn-ea"/>
            </a:endParaRPr>
          </a:p>
          <a:p>
            <a:r>
              <a:rPr lang="en-US" altLang="ja-JP" sz="2400">
                <a:sym typeface="+mn-ea"/>
              </a:rPr>
              <a:t>V</a:t>
            </a:r>
            <a:r>
              <a:rPr lang="ja-JP" altLang="en-US" sz="2400">
                <a:sym typeface="+mn-ea"/>
              </a:rPr>
              <a:t>：</a:t>
            </a:r>
            <a:r>
              <a:rPr lang="en-US" altLang="ja-JP" sz="2400">
                <a:sym typeface="+mn-ea"/>
              </a:rPr>
              <a:t>value</a:t>
            </a:r>
            <a:endParaRPr lang="en-US" altLang="ja-JP" sz="2400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38200" y="1225550"/>
          <a:ext cx="5514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374265" imgH="482600" progId="Equation.KSEE3">
                  <p:embed/>
                </p:oleObj>
              </mc:Choice>
              <mc:Fallback>
                <p:oleObj name="" r:id="rId4" imgW="2374265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225550"/>
                        <a:ext cx="55149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60" y="1017905"/>
            <a:ext cx="10515600" cy="4351338"/>
          </a:xfrm>
        </p:spPr>
        <p:txBody>
          <a:bodyPr/>
          <a:p>
            <a:endParaRPr lang="en-US" altLang="zh-CN" sz="4000"/>
          </a:p>
          <a:p>
            <a:r>
              <a:rPr lang="en-US" altLang="zh-CN" sz="4000"/>
              <a:t>Transformer</a:t>
            </a:r>
            <a:r>
              <a:rPr lang="ja-JP" altLang="en-US" sz="4000"/>
              <a:t>と</a:t>
            </a:r>
            <a:r>
              <a:rPr lang="en-US" altLang="ja-JP" sz="4000"/>
              <a:t>Spare Transformer</a:t>
            </a:r>
            <a:endParaRPr lang="en-US" altLang="ja-JP" sz="4000"/>
          </a:p>
          <a:p>
            <a:pPr marL="0" indent="0">
              <a:buNone/>
            </a:pPr>
            <a:endParaRPr lang="en-US" altLang="ja-JP" sz="4000"/>
          </a:p>
          <a:p>
            <a:r>
              <a:rPr lang="en-US" altLang="ja-JP" sz="4000"/>
              <a:t>Sinkhorn</a:t>
            </a:r>
            <a:r>
              <a:rPr lang="ja-JP" altLang="en-US" sz="4000"/>
              <a:t>と</a:t>
            </a:r>
            <a:r>
              <a:rPr lang="en-US" altLang="ja-JP" sz="4000"/>
              <a:t>Sortnet</a:t>
            </a:r>
            <a:endParaRPr lang="en-US" altLang="ja-JP" sz="4000"/>
          </a:p>
          <a:p>
            <a:endParaRPr lang="en-US" altLang="ja-JP" sz="4000"/>
          </a:p>
          <a:p>
            <a:r>
              <a:rPr lang="en-US" altLang="ja-JP" sz="4000"/>
              <a:t>Sinkhorn</a:t>
            </a:r>
            <a:r>
              <a:rPr lang="ja-JP" altLang="en-US" sz="4000"/>
              <a:t>アルゴリズム</a:t>
            </a:r>
            <a:endParaRPr lang="ja-JP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58240" y="3906520"/>
            <a:ext cx="7193280" cy="2371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en-US" altLang="zh-CN"/>
              <a:t>Qi:sort</a:t>
            </a:r>
            <a:r>
              <a:rPr lang="ja-JP" altLang="en-US"/>
              <a:t>操作前の</a:t>
            </a:r>
            <a:r>
              <a:rPr lang="en-US" altLang="ja-JP"/>
              <a:t>i</a:t>
            </a:r>
            <a:r>
              <a:rPr lang="ja-JP" altLang="en-US"/>
              <a:t>位置</a:t>
            </a:r>
            <a:endParaRPr lang="ja-JP" altLang="en-US"/>
          </a:p>
          <a:p>
            <a:r>
              <a:rPr lang="en-US" altLang="ja-JP"/>
              <a:t>K</a:t>
            </a:r>
            <a:r>
              <a:rPr lang="ja-JP" altLang="en-US"/>
              <a:t>ｊ：</a:t>
            </a:r>
            <a:r>
              <a:rPr lang="en-US" altLang="ja-JP"/>
              <a:t>sort</a:t>
            </a:r>
            <a:r>
              <a:rPr lang="ja-JP" altLang="en-US"/>
              <a:t>操作後のｊ</a:t>
            </a:r>
            <a:r>
              <a:rPr lang="ja-JP" altLang="en-US"/>
              <a:t>位置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①：</a:t>
            </a:r>
            <a:r>
              <a:rPr lang="en-US" altLang="ja-JP"/>
              <a:t>sort</a:t>
            </a:r>
            <a:r>
              <a:rPr lang="ja-JP" altLang="en-US"/>
              <a:t>操作後の</a:t>
            </a:r>
            <a:r>
              <a:rPr lang="en-US" altLang="ja-JP"/>
              <a:t>Attention</a:t>
            </a:r>
            <a:endParaRPr lang="en-US" altLang="ja-JP"/>
          </a:p>
          <a:p>
            <a:r>
              <a:rPr lang="ja-JP" altLang="en-US"/>
              <a:t>②：従来の</a:t>
            </a:r>
            <a:r>
              <a:rPr lang="en-US" altLang="ja-JP"/>
              <a:t>Attention</a:t>
            </a:r>
            <a:r>
              <a:rPr lang="ja-JP" altLang="en-US"/>
              <a:t>のやり方　　　　　　　　　　　　全局と局所の</a:t>
            </a:r>
            <a:r>
              <a:rPr lang="ja-JP" altLang="en-US"/>
              <a:t>まとめ</a:t>
            </a:r>
            <a:endParaRPr lang="ja-JP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32890" y="1027430"/>
          <a:ext cx="5514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2374265" imgH="482600" progId="Equation.KSEE3">
                  <p:embed/>
                </p:oleObj>
              </mc:Choice>
              <mc:Fallback>
                <p:oleObj name="" r:id="rId2" imgW="2374265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2890" y="1027430"/>
                        <a:ext cx="55149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58240" y="2466340"/>
            <a:ext cx="6589395" cy="112268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431415" y="2634615"/>
            <a:ext cx="1530985" cy="5099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4251960" y="2634615"/>
            <a:ext cx="1220470" cy="5099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30195" y="2207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①　　　　　　　　　　</a:t>
            </a:r>
            <a:r>
              <a:rPr lang="ja-JP" altLang="zh-CN"/>
              <a:t>②</a:t>
            </a:r>
            <a:endParaRPr lang="ja-JP" altLang="zh-CN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58240" y="5770245"/>
            <a:ext cx="4111625" cy="8718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6560" y="2101850"/>
            <a:ext cx="2868930" cy="875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6560" y="96837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Gumble Noise</a:t>
            </a:r>
            <a:endParaRPr lang="en-US" altLang="zh-CN" sz="4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9105" y="4400550"/>
            <a:ext cx="2972435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86560" y="312229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multi-head</a:t>
            </a:r>
            <a:endParaRPr lang="en-US" altLang="zh-CN" sz="4400"/>
          </a:p>
        </p:txBody>
      </p:sp>
      <p:sp>
        <p:nvSpPr>
          <p:cNvPr id="10" name="文本框 9"/>
          <p:cNvSpPr txBox="1"/>
          <p:nvPr/>
        </p:nvSpPr>
        <p:spPr>
          <a:xfrm>
            <a:off x="6123940" y="197485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ϵ</a:t>
            </a:r>
            <a:r>
              <a:rPr lang="en-US" altLang="zh-CN"/>
              <a:t>:noise  </a:t>
            </a:r>
            <a:endParaRPr lang="en-US" altLang="zh-CN"/>
          </a:p>
          <a:p>
            <a:r>
              <a:rPr lang="en-US" altLang="zh-CN"/>
              <a:t> τ:temperature hyperparameter</a:t>
            </a:r>
            <a:endParaRPr lang="en-US" altLang="zh-CN"/>
          </a:p>
          <a:p>
            <a:r>
              <a:rPr lang="ja-JP" altLang="en-US"/>
              <a:t>目的：</a:t>
            </a:r>
            <a:r>
              <a:rPr lang="ja-JP" altLang="en-US" u="heavy"/>
              <a:t>S(X)を離散的な1と0を持つ</a:t>
            </a:r>
            <a:r>
              <a:rPr lang="en-US" altLang="ja-JP" u="heavy"/>
              <a:t>sort</a:t>
            </a:r>
            <a:r>
              <a:rPr lang="ja-JP" altLang="en-US" u="heavy"/>
              <a:t>行列に近づける</a:t>
            </a:r>
            <a:endParaRPr lang="ja-JP" altLang="en-US" u="heavy"/>
          </a:p>
        </p:txBody>
      </p:sp>
      <p:sp>
        <p:nvSpPr>
          <p:cNvPr id="11" name="文本框 10"/>
          <p:cNvSpPr txBox="1"/>
          <p:nvPr/>
        </p:nvSpPr>
        <p:spPr>
          <a:xfrm>
            <a:off x="6096000" y="4651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</a:t>
            </a:r>
            <a:r>
              <a:rPr lang="en-US" altLang="zh-CN" baseline="-25000"/>
              <a:t>H</a:t>
            </a:r>
            <a:r>
              <a:rPr lang="ja-JP" altLang="en-US"/>
              <a:t>　</a:t>
            </a:r>
            <a:r>
              <a:rPr lang="ja-JP" altLang="en-US"/>
              <a:t>：</a:t>
            </a:r>
            <a:r>
              <a:rPr lang="zh-CN" altLang="en-US"/>
              <a:t>linear transform layer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二つの</a:t>
            </a:r>
            <a:r>
              <a:rPr lang="ja-JP" altLang="en-US"/>
              <a:t>問題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ja-JP" altLang="en-US"/>
              <a:t>．</a:t>
            </a:r>
            <a:r>
              <a:rPr lang="en-US" altLang="ja-JP"/>
              <a:t>masked attention</a:t>
            </a:r>
            <a:r>
              <a:rPr lang="ja-JP" altLang="en-US"/>
              <a:t>と同様に現在のブロックiが位置pに再配置され、</a:t>
            </a:r>
            <a:r>
              <a:rPr lang="en-US" altLang="ja-JP"/>
              <a:t>           </a:t>
            </a:r>
            <a:r>
              <a:rPr lang="ja-JP" altLang="en-US"/>
              <a:t>p&lt;iである場合</a:t>
            </a:r>
            <a:r>
              <a:rPr lang="ja-JP" altLang="en-US"/>
              <a:t>、未来の情報が現在の計算に漏れ出ること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en-US" altLang="ja-JP"/>
              <a:t>2.</a:t>
            </a:r>
            <a:endParaRPr lang="en-US" altLang="ja-JP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2270" y="3566795"/>
            <a:ext cx="3360420" cy="1191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0480" y="5036820"/>
            <a:ext cx="8614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/>
              <a:t>簡単に</a:t>
            </a:r>
            <a:r>
              <a:rPr lang="en-US" altLang="ja-JP" sz="2400"/>
              <a:t>token</a:t>
            </a:r>
            <a:r>
              <a:rPr lang="ja-JP" altLang="en-US" sz="2400"/>
              <a:t>の特徴量の</a:t>
            </a:r>
            <a:r>
              <a:rPr lang="en-US" altLang="ja-JP" sz="2400"/>
              <a:t>sum</a:t>
            </a:r>
            <a:r>
              <a:rPr lang="ja-JP" altLang="en-US" sz="2400"/>
              <a:t>を計算するのは局所に集中すぎる</a:t>
            </a:r>
            <a:endParaRPr lang="ja-JP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2380" y="2404745"/>
            <a:ext cx="5458460" cy="2156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2380" y="81978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4400"/>
              <a:t>一つ目の問題</a:t>
            </a:r>
            <a:endParaRPr lang="ja-JP" altLang="zh-CN" sz="4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3525" y="2346960"/>
            <a:ext cx="5372100" cy="2164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4900" y="5320665"/>
            <a:ext cx="8253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sortNet</a:t>
            </a:r>
            <a:r>
              <a:rPr lang="zh-CN" altLang="en-US"/>
              <a:t>が</a:t>
            </a:r>
            <a:r>
              <a:rPr lang="en-US" altLang="zh-CN"/>
              <a:t>sort</a:t>
            </a:r>
            <a:r>
              <a:rPr lang="zh-CN" altLang="en-US"/>
              <a:t>を行う際には、値が高いもののみを取り出して</a:t>
            </a:r>
            <a:r>
              <a:rPr lang="en-US" altLang="zh-CN"/>
              <a:t>attention</a:t>
            </a:r>
            <a:r>
              <a:rPr lang="zh-CN" altLang="en-US"/>
              <a:t>計算を行います。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8095" y="3924935"/>
            <a:ext cx="4312920" cy="792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8095" y="73469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4400"/>
              <a:t>二つ目の問題</a:t>
            </a:r>
            <a:endParaRPr lang="ja-JP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1268095" y="5243195"/>
            <a:ext cx="754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r>
              <a:rPr lang="ja-JP" altLang="en-US"/>
              <a:t>番目の</a:t>
            </a:r>
            <a:r>
              <a:rPr lang="en-US" altLang="ja-JP"/>
              <a:t>token</a:t>
            </a:r>
            <a:r>
              <a:rPr lang="ja-JP" altLang="en-US"/>
              <a:t>の</a:t>
            </a:r>
            <a:r>
              <a:rPr lang="en-US" altLang="ja-JP"/>
              <a:t>embedding</a:t>
            </a:r>
            <a:r>
              <a:rPr lang="ja-JP" altLang="en-US"/>
              <a:t>から</a:t>
            </a:r>
            <a:r>
              <a:rPr lang="en-US" altLang="ja-JP"/>
              <a:t>i</a:t>
            </a:r>
            <a:r>
              <a:rPr lang="ja-JP" altLang="en-US"/>
              <a:t>番目の</a:t>
            </a:r>
            <a:r>
              <a:rPr lang="en-US" altLang="ja-JP">
                <a:sym typeface="+mn-ea"/>
              </a:rPr>
              <a:t>token</a:t>
            </a:r>
            <a:r>
              <a:rPr lang="ja-JP" altLang="en-US">
                <a:sym typeface="+mn-ea"/>
              </a:rPr>
              <a:t>の</a:t>
            </a:r>
            <a:r>
              <a:rPr lang="en-US" altLang="ja-JP">
                <a:sym typeface="+mn-ea"/>
              </a:rPr>
              <a:t>embedding</a:t>
            </a:r>
            <a:r>
              <a:rPr lang="ja-JP" altLang="en-US">
                <a:sym typeface="+mn-ea"/>
              </a:rPr>
              <a:t>まで</a:t>
            </a:r>
            <a:endParaRPr lang="ja-JP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6840" y="1503045"/>
            <a:ext cx="2667000" cy="990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6840" y="2719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block</a:t>
            </a:r>
            <a:r>
              <a:rPr lang="ja-JP" altLang="en-US"/>
              <a:t>内の</a:t>
            </a:r>
            <a:r>
              <a:rPr lang="en-US" altLang="ja-JP"/>
              <a:t>token</a:t>
            </a:r>
            <a:r>
              <a:rPr lang="ja-JP" altLang="en-US"/>
              <a:t>だけ</a:t>
            </a:r>
            <a:endParaRPr lang="ja-JP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36520" y="3385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↓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01005" y="527113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top-k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09340" y="1356995"/>
            <a:ext cx="4556125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sinkhorn</a:t>
            </a:r>
            <a:r>
              <a:rPr lang="ja-JP" altLang="en-US"/>
              <a:t>の</a:t>
            </a:r>
            <a:r>
              <a:rPr lang="ja-JP" altLang="en-US"/>
              <a:t>アルゴリズム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1.differentciable_topk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(1)top-k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(2)soft selection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2.gumbel_sinkhorn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(1)gumbel noise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(2)sinkhorn sorting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8540" y="1840230"/>
            <a:ext cx="95351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データセット：</a:t>
            </a:r>
            <a:r>
              <a:rPr lang="ja-JP" altLang="zh-CN">
                <a:sym typeface="+mn-ea"/>
              </a:rPr>
              <a:t>enwik8</a:t>
            </a:r>
            <a:endParaRPr lang="ja-JP" altLang="zh-CN"/>
          </a:p>
          <a:p>
            <a:endParaRPr lang="ja-JP" altLang="zh-CN"/>
          </a:p>
          <a:p>
            <a:endParaRPr lang="ja-JP" altLang="zh-CN"/>
          </a:p>
          <a:p>
            <a:r>
              <a:rPr lang="ja-JP" altLang="zh-CN"/>
              <a:t>enwik8は、英語のウィキペディアから抽出された約100MBのテキストデータセットで、テキスト圧縮アルゴリズムの性能評価に使われます。自然言語処理や機械学習での言語モデル訓練にも利用され、文字、記号、数字、HTMLタグなどを含む豊富なテキストが特徴です。</a:t>
            </a:r>
            <a:endParaRPr lang="ja-JP" altLang="zh-CN"/>
          </a:p>
          <a:p>
            <a:endParaRPr lang="ja-JP" altLang="zh-CN"/>
          </a:p>
          <a:p>
            <a:r>
              <a:rPr lang="ja-JP" altLang="zh-CN"/>
              <a:t>データセットのサイズは約100MBで、様々な文字や記号を含んでいます。</a:t>
            </a:r>
            <a:endParaRPr lang="ja-JP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26185" y="86233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4400"/>
              <a:t>実装</a:t>
            </a:r>
            <a:endParaRPr lang="ja-JP" altLang="en-US"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9230" y="682625"/>
            <a:ext cx="916686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0"/>
            <a:ext cx="10515600" cy="1325563"/>
          </a:xfrm>
        </p:spPr>
        <p:txBody>
          <a:bodyPr/>
          <a:p>
            <a:r>
              <a:rPr lang="en-US" altLang="zh-CN"/>
              <a:t>Point Cloud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9025" y="1824990"/>
            <a:ext cx="7473950" cy="3207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8720" y="4838700"/>
            <a:ext cx="7118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Point Cloud:3D</a:t>
            </a:r>
            <a:r>
              <a:rPr lang="ja-JP" altLang="en-US" sz="2400"/>
              <a:t>サンプリング</a:t>
            </a:r>
            <a:endParaRPr lang="ja-JP" altLang="en-US" sz="2400"/>
          </a:p>
          <a:p>
            <a:endParaRPr lang="zh-CN" altLang="en-US" sz="2400"/>
          </a:p>
          <a:p>
            <a:r>
              <a:rPr sz="2400"/>
              <a:t>テンソル：座標 x y z、色、素材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8170" y="1332865"/>
            <a:ext cx="6022975" cy="40665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80555" y="2715895"/>
            <a:ext cx="4064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/>
              <a:t>計算量が多い</a:t>
            </a:r>
            <a:endParaRPr lang="ja-JP" altLang="en-US" sz="2800"/>
          </a:p>
          <a:p>
            <a:r>
              <a:rPr lang="ja-JP" altLang="en-US" sz="2800"/>
              <a:t>　　　　　</a:t>
            </a:r>
            <a:r>
              <a:rPr lang="en-US" altLang="ja-JP" sz="2800"/>
              <a:t>↓</a:t>
            </a:r>
            <a:endParaRPr lang="en-US" altLang="ja-JP" sz="2800"/>
          </a:p>
          <a:p>
            <a:r>
              <a:rPr lang="en-US" altLang="ja-JP" sz="2800"/>
              <a:t>Sparse Sinkhorn Attention</a:t>
            </a:r>
            <a:r>
              <a:rPr lang="ja-JP" altLang="en-US" sz="2800"/>
              <a:t>で計算複雑度を減らす</a:t>
            </a:r>
            <a:endParaRPr lang="ja-JP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7323" t="4295" r="701"/>
          <a:stretch>
            <a:fillRect/>
          </a:stretch>
        </p:blipFill>
        <p:spPr>
          <a:xfrm>
            <a:off x="7869555" y="2731135"/>
            <a:ext cx="3910965" cy="3028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Sparse Transformer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/>
              </a:bodyPr>
              <a:p>
                <a:pPr marL="0" indent="0">
                  <a:buNone/>
                </a:pPr>
                <a:r>
                  <a:rPr lang="ja-JP" altLang="zh-CN"/>
                  <a:t>長さ：</a:t>
                </a:r>
                <a:r>
                  <a:rPr lang="en-US" altLang="ja-JP"/>
                  <a:t>1024</a:t>
                </a:r>
                <a:r>
                  <a:rPr lang="ja-JP" altLang="en-US"/>
                  <a:t>　　　　</a:t>
                </a:r>
                <a:r>
                  <a:rPr lang="en-US" altLang="ja-JP"/>
                  <a:t>80GB</a:t>
                </a:r>
                <a:r>
                  <a:rPr lang="ja-JP" altLang="en-US"/>
                  <a:t>の</a:t>
                </a:r>
                <a:r>
                  <a:rPr lang="en-US" altLang="ja-JP"/>
                  <a:t>VRAM</a:t>
                </a:r>
                <a:r>
                  <a:rPr lang="ja-JP" altLang="en-US"/>
                  <a:t>が必要</a:t>
                </a:r>
                <a:endParaRPr lang="ja-JP" altLang="en-US"/>
              </a:p>
              <a:p>
                <a:pPr marL="0" indent="0">
                  <a:buNone/>
                </a:pPr>
                <a:r>
                  <a:rPr lang="zh-CN" altLang="en-US"/>
                  <a:t> ChatGLM-6B </a:t>
                </a:r>
                <a:r>
                  <a:rPr lang="ja-JP" altLang="zh-CN"/>
                  <a:t>の入力上限は</a:t>
                </a:r>
                <a:r>
                  <a:rPr lang="en-US" altLang="ja-JP"/>
                  <a:t>1024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ja-JP" altLang="zh-CN"/>
                  <a:t>入力はｎの場合は、</a:t>
                </a:r>
                <a:r>
                  <a:rPr lang="en-US" altLang="ja-JP"/>
                  <a:t>Attention</a:t>
                </a:r>
                <a:r>
                  <a:rPr lang="ja-JP" altLang="en-US"/>
                  <a:t>行列はｎ</a:t>
                </a:r>
                <a:r>
                  <a:rPr lang="en-US" altLang="ja-JP"/>
                  <a:t>*</a:t>
                </a:r>
                <a:r>
                  <a:rPr lang="ja-JP" altLang="en-US"/>
                  <a:t>ｎ、複雑度が</a:t>
                </a:r>
                <a:r>
                  <a:rPr lang="en-US" altLang="ja-JP"/>
                  <a:t>o(n</a:t>
                </a:r>
                <a:r>
                  <a:rPr lang="en-US" altLang="ja-JP" baseline="30000"/>
                  <a:t>2</a:t>
                </a:r>
                <a:r>
                  <a:rPr lang="en-US" altLang="ja-JP"/>
                  <a:t>)</a:t>
                </a:r>
                <a:endParaRPr lang="zh-CN" altLang="en-US"/>
              </a:p>
              <a:p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sparse transformer</a:t>
                </a:r>
                <a:r>
                  <a:rPr lang="ja-JP" altLang="en-US"/>
                  <a:t>は発表され</a:t>
                </a:r>
                <a:endParaRPr lang="ja-JP" altLang="en-US"/>
              </a:p>
              <a:p>
                <a:pPr marL="0" indent="0">
                  <a:buNone/>
                </a:pPr>
                <a:endParaRPr lang="ja-JP" altLang="en-US"/>
              </a:p>
              <a:p>
                <a:pPr marL="0" indent="0">
                  <a:buNone/>
                </a:pPr>
                <a:r>
                  <a:rPr lang="en-US" altLang="ja-JP">
                    <a:sym typeface="+mn-ea"/>
                  </a:rPr>
                  <a:t>o(n</a:t>
                </a:r>
                <a:r>
                  <a:rPr lang="en-US" altLang="ja-JP" baseline="30000">
                    <a:sym typeface="+mn-ea"/>
                  </a:rPr>
                  <a:t>2</a:t>
                </a:r>
                <a:r>
                  <a:rPr lang="en-US" altLang="ja-JP">
                    <a:sym typeface="+mn-ea"/>
                  </a:rPr>
                  <a:t>)→o(n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ja-JP">
                    <a:sym typeface="+mn-ea"/>
                  </a:rPr>
                  <a:t>)</a:t>
                </a:r>
                <a:endParaRPr lang="zh-CN" altLang="en-US"/>
              </a:p>
              <a:p>
                <a:endParaRPr lang="zh-CN" altLang="en-US"/>
              </a:p>
              <a:p>
                <a:pPr marL="0" indent="0">
                  <a:buNone/>
                </a:pPr>
                <a:endParaRPr lang="zh-CN" altLang="en-US" sz="1000"/>
              </a:p>
              <a:p>
                <a:pPr marL="0" indent="0">
                  <a:buNone/>
                </a:pPr>
                <a:endParaRPr lang="zh-CN" altLang="en-US" sz="1000"/>
              </a:p>
              <a:p>
                <a:pPr marL="0" indent="0">
                  <a:buNone/>
                </a:pPr>
                <a:endParaRPr lang="zh-CN" altLang="en-US" sz="1000"/>
              </a:p>
              <a:p>
                <a:pPr marL="0" indent="0">
                  <a:buNone/>
                </a:pPr>
                <a:r>
                  <a:rPr lang="ja-JP" altLang="en-US" sz="1000"/>
                  <a:t>引用：</a:t>
                </a:r>
                <a:r>
                  <a:rPr lang="ja-JP" altLang="en-US" sz="1000"/>
                  <a:t>Generating Long Sequences with Sparse Transformers　</a:t>
                </a:r>
                <a:r>
                  <a:rPr lang="zh-CN" altLang="en-US" sz="1000"/>
                  <a:t>https://link.zhihu.com/?target=https%3A//arxiv.org/pdf/1904.10509.pdf</a:t>
                </a:r>
                <a:endParaRPr lang="zh-CN" altLang="en-US" sz="1000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38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9184005" y="2237740"/>
            <a:ext cx="58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80860" y="4188460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7205" y="1820545"/>
            <a:ext cx="4595495" cy="2900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0840" y="781050"/>
            <a:ext cx="3962400" cy="5295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8720" y="591820"/>
            <a:ext cx="5260340" cy="733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/>
              <a:t>Transformer</a:t>
            </a:r>
            <a:endParaRPr lang="en-US" altLang="zh-CN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0840" y="781050"/>
            <a:ext cx="3962400" cy="5295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8720" y="591820"/>
            <a:ext cx="5260340" cy="733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/>
              <a:t>Transformer</a:t>
            </a:r>
            <a:endParaRPr lang="en-US" altLang="zh-CN" sz="4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7323" t="4295" r="701"/>
          <a:stretch>
            <a:fillRect/>
          </a:stretch>
        </p:blipFill>
        <p:spPr>
          <a:xfrm>
            <a:off x="2185035" y="2034540"/>
            <a:ext cx="3910965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0695" y="2240280"/>
            <a:ext cx="11229975" cy="2378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Sparse Transformer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180" y="1743075"/>
            <a:ext cx="10814050" cy="32569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Sparse Transformer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1_1*i*1"/>
  <p:tag name="KSO_WM_TEMPLATE_CATEGORY" val="custom"/>
  <p:tag name="KSO_WM_TEMPLATE_INDEX" val="2023123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231_1*i*2"/>
  <p:tag name="KSO_WM_TEMPLATE_CATEGORY" val="custom"/>
  <p:tag name="KSO_WM_TEMPLATE_INDEX" val="2023123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VALUE" val="1304*292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231_1*d*1"/>
  <p:tag name="KSO_WM_TEMPLATE_CATEGORY" val="custom"/>
  <p:tag name="KSO_WM_TEMPLATE_INDEX" val="2023123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231_1*f*1"/>
  <p:tag name="KSO_WM_TEMPLATE_CATEGORY" val="custom"/>
  <p:tag name="KSO_WM_TEMPLATE_INDEX" val="20231231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添加文本具体内容简明扼要地阐述您的观点。根据需要可酌情增减文字添加文本具体内容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231_1*a*1"/>
  <p:tag name="KSO_WM_TEMPLATE_CATEGORY" val="custom"/>
  <p:tag name="KSO_WM_TEMPLATE_INDEX" val="20231231"/>
  <p:tag name="KSO_WM_UNIT_LAYERLEVEL" val="1"/>
  <p:tag name="KSO_WM_TAG_VERSION" val="3.0"/>
  <p:tag name="KSO_WM_BEAUTIFY_FLAG" val="#wm#"/>
  <p:tag name="KSO_WM_UNIT_VALUE" val="38"/>
  <p:tag name="KSO_WM_UNIT_PRESET_TEXT" val="单击此处添加标题"/>
</p:tagLst>
</file>

<file path=ppt/tags/tag26.xml><?xml version="1.0" encoding="utf-8"?>
<p:tagLst xmlns:p="http://schemas.openxmlformats.org/presentationml/2006/main">
  <p:tag name="KSO_WM_SLIDE_ID" val="custom20231231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231"/>
  <p:tag name="KSO_WM_SLIDE_TYPE" val="text"/>
  <p:tag name="KSO_WM_SLIDE_SUBTYPE" val="picTxt"/>
  <p:tag name="KSO_WM_SLIDE_SIZE" val="959*532"/>
  <p:tag name="KSO_WM_SLIDE_POSITION" val="0*7"/>
  <p:tag name="KSO_WM_SLIDE_LAYOUT" val="a_d_f"/>
  <p:tag name="KSO_WM_SLIDE_LAYOUT_CNT" val="1_1_1"/>
  <p:tag name="KSO_WM_SPECIAL_SOURCE" val="bdnull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237_1*a*1"/>
  <p:tag name="KSO_WM_TEMPLATE_CATEGORY" val="custom"/>
  <p:tag name="KSO_WM_TEMPLATE_INDEX" val="20231237"/>
  <p:tag name="KSO_WM_UNIT_LAYERLEVEL" val="1"/>
  <p:tag name="KSO_WM_TAG_VERSION" val="3.0"/>
  <p:tag name="KSO_WM_BEAUTIFY_FLAG" val="#wm#"/>
  <p:tag name="KSO_WM_UNIT_PRESET_TEXT" val="单击添加标题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1237_1*b*1"/>
  <p:tag name="KSO_WM_TEMPLATE_CATEGORY" val="custom"/>
  <p:tag name="KSO_WM_TEMPLATE_INDEX" val="20231237"/>
  <p:tag name="KSO_WM_UNIT_LAYERLEVEL" val="1"/>
  <p:tag name="KSO_WM_TAG_VERSION" val="3.0"/>
  <p:tag name="KSO_WM_BEAUTIFY_FLAG" val="#wm#"/>
  <p:tag name="KSO_WM_UNIT_PRESET_TEXT" val="单击此处编辑副标题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33.xml><?xml version="1.0" encoding="utf-8"?>
<p:tagLst xmlns:p="http://schemas.openxmlformats.org/presentationml/2006/main">
  <p:tag name="KSO_WM_BEAUTIFY_FLAG" val="#wm#"/>
  <p:tag name="KSO_WM_UNIT_VALUE" val="753*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237_1*d*1"/>
  <p:tag name="KSO_WM_TEMPLATE_CATEGORY" val="custom"/>
  <p:tag name="KSO_WM_TEMPLATE_INDEX" val="20231237"/>
  <p:tag name="KSO_WM_UNIT_LAYERLEVEL" val="1"/>
  <p:tag name="KSO_WM_TAG_VERSION" val="3.0"/>
</p:tagLst>
</file>

<file path=ppt/tags/tag34.xml><?xml version="1.0" encoding="utf-8"?>
<p:tagLst xmlns:p="http://schemas.openxmlformats.org/presentationml/2006/main">
  <p:tag name="KSO_WM_BEAUTIFY_FLAG" val="#wm#"/>
  <p:tag name="KSO_WM_UNIT_VALUE" val="753*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31237_1*d*2"/>
  <p:tag name="KSO_WM_TEMPLATE_CATEGORY" val="custom"/>
  <p:tag name="KSO_WM_TEMPLATE_INDEX" val="20231237"/>
  <p:tag name="KSO_WM_UNIT_LAYERLEVEL" val="1"/>
  <p:tag name="KSO_WM_TAG_VERSION" val="3.0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237_1*i*2"/>
  <p:tag name="KSO_WM_TEMPLATE_CATEGORY" val="custom"/>
  <p:tag name="KSO_WM_TEMPLATE_INDEX" val="20231237"/>
  <p:tag name="KSO_WM_UNIT_LAYERLEVEL" val="1"/>
  <p:tag name="KSO_WM_TAG_VERSION" val="3.0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1237_1*i*3"/>
  <p:tag name="KSO_WM_TEMPLATE_CATEGORY" val="custom"/>
  <p:tag name="KSO_WM_TEMPLATE_INDEX" val="20231237"/>
  <p:tag name="KSO_WM_UNIT_LAYERLEVEL" val="1"/>
  <p:tag name="KSO_WM_TAG_VERSION" val="3.0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1237_1*i*4"/>
  <p:tag name="KSO_WM_TEMPLATE_CATEGORY" val="custom"/>
  <p:tag name="KSO_WM_TEMPLATE_INDEX" val="20231237"/>
  <p:tag name="KSO_WM_UNIT_LAYERLEVEL" val="1"/>
  <p:tag name="KSO_WM_TAG_VERSION" val="3.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237_1*i*5"/>
  <p:tag name="KSO_WM_TEMPLATE_CATEGORY" val="custom"/>
  <p:tag name="KSO_WM_TEMPLATE_INDEX" val="20231237"/>
  <p:tag name="KSO_WM_UNIT_LAYERLEVEL" val="1"/>
  <p:tag name="KSO_WM_TAG_VERSION" val="3.0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237_1*i*6"/>
  <p:tag name="KSO_WM_TEMPLATE_CATEGORY" val="custom"/>
  <p:tag name="KSO_WM_TEMPLATE_INDEX" val="20231237"/>
  <p:tag name="KSO_WM_UNIT_LAYERLEVEL" val="1"/>
  <p:tag name="KSO_WM_TAG_VERSION" val="3.0"/>
</p:tagLst>
</file>

<file path=ppt/tags/tag42.xml><?xml version="1.0" encoding="utf-8"?>
<p:tagLst xmlns:p="http://schemas.openxmlformats.org/presentationml/2006/main">
  <p:tag name="KSO_WM_SLIDE_ID" val="custom20231237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237"/>
  <p:tag name="KSO_WM_SLIDE_TYPE" val="text"/>
  <p:tag name="KSO_WM_SLIDE_SUBTYPE" val="picTxt"/>
  <p:tag name="KSO_WM_SLIDE_SIZE" val="362.9*63.45"/>
  <p:tag name="KSO_WM_SLIDE_POSITION" val="477.7*317.6"/>
  <p:tag name="KSO_WM_SLIDE_LAYOUT" val="a_b_d_h"/>
  <p:tag name="KSO_WM_SLIDE_LAYOUT_CNT" val="1_1_2_1"/>
  <p:tag name="KSO_WM_SPECIAL_SOURCE" val="bdnull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commondata" val="eyJoZGlkIjoiNzBkMjlhM2QxZjRkZTY3NmU5OGJhMDJjMzgzNjRhYT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2_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</Words>
  <Application>WPS 演示</Application>
  <PresentationFormat>宽屏</PresentationFormat>
  <Paragraphs>184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Cambria Math</vt:lpstr>
      <vt:lpstr>Calibri</vt:lpstr>
      <vt:lpstr>MS PGothic</vt:lpstr>
      <vt:lpstr>微软雅黑</vt:lpstr>
      <vt:lpstr>Arial Unicode MS</vt:lpstr>
      <vt:lpstr>2_WPS</vt:lpstr>
      <vt:lpstr>Equation.KSEE3</vt:lpstr>
      <vt:lpstr>Equation.KSEE3</vt:lpstr>
      <vt:lpstr>Sinkhorn Transformer</vt:lpstr>
      <vt:lpstr>PowerPoint 演示文稿</vt:lpstr>
      <vt:lpstr>Point Cloud</vt:lpstr>
      <vt:lpstr>PowerPoint 演示文稿</vt:lpstr>
      <vt:lpstr>Sparse Transformer</vt:lpstr>
      <vt:lpstr>PowerPoint 演示文稿</vt:lpstr>
      <vt:lpstr>PowerPoint 演示文稿</vt:lpstr>
      <vt:lpstr>Sparse Transformer</vt:lpstr>
      <vt:lpstr>Sparse Transformer</vt:lpstr>
      <vt:lpstr>Sparse Transformer</vt:lpstr>
      <vt:lpstr>Sparse Sinkhorn Attention</vt:lpstr>
      <vt:lpstr>Sparse Sinkhorn Attention</vt:lpstr>
      <vt:lpstr>PowerPoint 演示文稿</vt:lpstr>
      <vt:lpstr>单击添加标题</vt:lpstr>
      <vt:lpstr>PowerPoint 演示文稿</vt:lpstr>
      <vt:lpstr>   Sortnet </vt:lpstr>
      <vt:lpstr>PowerPoint 演示文稿</vt:lpstr>
      <vt:lpstr>PowerPoint 演示文稿</vt:lpstr>
      <vt:lpstr>Attention Mechanism</vt:lpstr>
      <vt:lpstr>PowerPoint 演示文稿</vt:lpstr>
      <vt:lpstr>PowerPoint 演示文稿</vt:lpstr>
      <vt:lpstr>二つの問題</vt:lpstr>
      <vt:lpstr>PowerPoint 演示文稿</vt:lpstr>
      <vt:lpstr>PowerPoint 演示文稿</vt:lpstr>
      <vt:lpstr>PowerPoint 演示文稿</vt:lpstr>
      <vt:lpstr>sinkhornのアルゴリズム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</dc:creator>
  <cp:lastModifiedBy>Gun on Sword</cp:lastModifiedBy>
  <cp:revision>19</cp:revision>
  <dcterms:created xsi:type="dcterms:W3CDTF">2023-12-05T05:14:00Z</dcterms:created>
  <dcterms:modified xsi:type="dcterms:W3CDTF">2024-04-08T09:20:23Z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DFD24A2E25084175AB7711BCD78B5EA0_12</vt:lpwstr>
  </property>
  <property fmtid="{D5CDD505-2E9C-101B-9397-08002B2CF9AE}" pid="3" name="KSOProductBuildVer">
    <vt:lpwstr>2052-12.1.0.16399</vt:lpwstr>
  </property>
</Properties>
</file>