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89" r:id="rId5"/>
    <p:sldId id="286" r:id="rId6"/>
    <p:sldId id="287" r:id="rId7"/>
    <p:sldId id="262" r:id="rId8"/>
    <p:sldId id="288" r:id="rId9"/>
    <p:sldId id="263" r:id="rId10"/>
    <p:sldId id="257" r:id="rId11"/>
    <p:sldId id="259" r:id="rId12"/>
    <p:sldId id="260" r:id="rId13"/>
    <p:sldId id="290" r:id="rId14"/>
    <p:sldId id="291" r:id="rId15"/>
    <p:sldId id="292" r:id="rId16"/>
    <p:sldId id="272" r:id="rId17"/>
    <p:sldId id="273" r:id="rId18"/>
    <p:sldId id="275" r:id="rId19"/>
    <p:sldId id="276" r:id="rId20"/>
    <p:sldId id="277" r:id="rId21"/>
    <p:sldId id="293" r:id="rId22"/>
    <p:sldId id="278" r:id="rId23"/>
    <p:sldId id="279" r:id="rId24"/>
    <p:sldId id="280" r:id="rId25"/>
    <p:sldId id="281" r:id="rId26"/>
    <p:sldId id="282" r:id="rId27"/>
    <p:sldId id="294" r:id="rId28"/>
    <p:sldId id="295" r:id="rId29"/>
    <p:sldId id="298" r:id="rId30"/>
    <p:sldId id="297" r:id="rId31"/>
    <p:sldId id="299" r:id="rId32"/>
    <p:sldId id="296" r:id="rId33"/>
    <p:sldId id="300"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44.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7.wmf"/><Relationship Id="rId4" Type="http://schemas.openxmlformats.org/officeDocument/2006/relationships/image" Target="../media/image13.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7.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4.wmf"/><Relationship Id="rId7" Type="http://schemas.openxmlformats.org/officeDocument/2006/relationships/image" Target="../media/image16.wmf"/><Relationship Id="rId6" Type="http://schemas.openxmlformats.org/officeDocument/2006/relationships/image" Target="../media/image3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3.bin"/><Relationship Id="rId2" Type="http://schemas.openxmlformats.org/officeDocument/2006/relationships/image" Target="../media/image10.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tags" Target="../tags/tag21.xml"/><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tags" Target="../tags/tag23.xml"/><Relationship Id="rId7" Type="http://schemas.openxmlformats.org/officeDocument/2006/relationships/image" Target="../media/image16.wmf"/><Relationship Id="rId6" Type="http://schemas.openxmlformats.org/officeDocument/2006/relationships/oleObject" Target="../embeddings/oleObject8.bin"/><Relationship Id="rId5" Type="http://schemas.openxmlformats.org/officeDocument/2006/relationships/tags" Target="../tags/tag2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5" Type="http://schemas.openxmlformats.org/officeDocument/2006/relationships/vmlDrawing" Target="../drawings/vmlDrawing4.vml"/><Relationship Id="rId14" Type="http://schemas.openxmlformats.org/officeDocument/2006/relationships/slideLayout" Target="../slideLayouts/slideLayout7.xml"/><Relationship Id="rId13" Type="http://schemas.openxmlformats.org/officeDocument/2006/relationships/image" Target="../media/image17.wmf"/><Relationship Id="rId12" Type="http://schemas.openxmlformats.org/officeDocument/2006/relationships/oleObject" Target="../embeddings/oleObject10.bin"/><Relationship Id="rId11" Type="http://schemas.openxmlformats.org/officeDocument/2006/relationships/tags" Target="../tags/tag24.xml"/><Relationship Id="rId10" Type="http://schemas.openxmlformats.org/officeDocument/2006/relationships/image" Target="../media/image13.wmf"/><Relationship Id="rId1"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17.bin"/><Relationship Id="rId7" Type="http://schemas.openxmlformats.org/officeDocument/2006/relationships/tags" Target="../tags/tag25.x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21.wmf"/><Relationship Id="rId3" Type="http://schemas.openxmlformats.org/officeDocument/2006/relationships/oleObject" Target="../embeddings/oleObject15.bin"/><Relationship Id="rId2" Type="http://schemas.openxmlformats.org/officeDocument/2006/relationships/image" Target="../media/image20.wmf"/><Relationship Id="rId14" Type="http://schemas.openxmlformats.org/officeDocument/2006/relationships/vmlDrawing" Target="../drawings/vmlDrawing6.vml"/><Relationship Id="rId13" Type="http://schemas.openxmlformats.org/officeDocument/2006/relationships/slideLayout" Target="../slideLayouts/slideLayout7.xml"/><Relationship Id="rId12" Type="http://schemas.openxmlformats.org/officeDocument/2006/relationships/image" Target="../media/image15.wmf"/><Relationship Id="rId11" Type="http://schemas.openxmlformats.org/officeDocument/2006/relationships/oleObject" Target="../embeddings/oleObject18.bin"/><Relationship Id="rId10" Type="http://schemas.openxmlformats.org/officeDocument/2006/relationships/tags" Target="../tags/tag26.xml"/><Relationship Id="rId1"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oleObject" Target="../embeddings/oleObject22.bin"/><Relationship Id="rId7" Type="http://schemas.openxmlformats.org/officeDocument/2006/relationships/image" Target="../media/image24.wmf"/><Relationship Id="rId6" Type="http://schemas.openxmlformats.org/officeDocument/2006/relationships/oleObject" Target="../embeddings/oleObject21.bin"/><Relationship Id="rId5" Type="http://schemas.openxmlformats.org/officeDocument/2006/relationships/tags" Target="../tags/tag27.xml"/><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9" Type="http://schemas.openxmlformats.org/officeDocument/2006/relationships/vmlDrawing" Target="../drawings/vmlDrawing7.vml"/><Relationship Id="rId18" Type="http://schemas.openxmlformats.org/officeDocument/2006/relationships/slideLayout" Target="../slideLayouts/slideLayout7.xml"/><Relationship Id="rId17" Type="http://schemas.openxmlformats.org/officeDocument/2006/relationships/oleObject" Target="../embeddings/oleObject26.bin"/><Relationship Id="rId16" Type="http://schemas.openxmlformats.org/officeDocument/2006/relationships/tags" Target="../tags/tag29.xml"/><Relationship Id="rId15" Type="http://schemas.openxmlformats.org/officeDocument/2006/relationships/oleObject" Target="../embeddings/oleObject25.bin"/><Relationship Id="rId14" Type="http://schemas.openxmlformats.org/officeDocument/2006/relationships/tags" Target="../tags/tag28.xml"/><Relationship Id="rId13" Type="http://schemas.openxmlformats.org/officeDocument/2006/relationships/image" Target="../media/image27.wmf"/><Relationship Id="rId12" Type="http://schemas.openxmlformats.org/officeDocument/2006/relationships/oleObject" Target="../embeddings/oleObject24.bin"/><Relationship Id="rId11" Type="http://schemas.openxmlformats.org/officeDocument/2006/relationships/image" Target="../media/image26.wmf"/><Relationship Id="rId10" Type="http://schemas.openxmlformats.org/officeDocument/2006/relationships/oleObject" Target="../embeddings/oleObject23.bin"/><Relationship Id="rId1"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29.bin"/><Relationship Id="rId7" Type="http://schemas.openxmlformats.org/officeDocument/2006/relationships/tags" Target="../tags/tag31.xml"/><Relationship Id="rId6" Type="http://schemas.openxmlformats.org/officeDocument/2006/relationships/image" Target="../media/image30.png"/><Relationship Id="rId5" Type="http://schemas.openxmlformats.org/officeDocument/2006/relationships/tags" Target="../tags/tag30.xml"/><Relationship Id="rId4" Type="http://schemas.openxmlformats.org/officeDocument/2006/relationships/image" Target="../media/image29.wmf"/><Relationship Id="rId3" Type="http://schemas.openxmlformats.org/officeDocument/2006/relationships/oleObject" Target="../embeddings/oleObject28.bin"/><Relationship Id="rId2" Type="http://schemas.openxmlformats.org/officeDocument/2006/relationships/image" Target="../media/image28.wmf"/><Relationship Id="rId11" Type="http://schemas.openxmlformats.org/officeDocument/2006/relationships/vmlDrawing" Target="../drawings/vmlDrawing8.vml"/><Relationship Id="rId10" Type="http://schemas.openxmlformats.org/officeDocument/2006/relationships/slideLayout" Target="../slideLayouts/slideLayout7.xml"/><Relationship Id="rId1"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tags" Target="../tags/tag33.xml"/><Relationship Id="rId7" Type="http://schemas.openxmlformats.org/officeDocument/2006/relationships/image" Target="../media/image33.wmf"/><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 Id="rId3" Type="http://schemas.openxmlformats.org/officeDocument/2006/relationships/image" Target="../media/image31.wmf"/><Relationship Id="rId24" Type="http://schemas.openxmlformats.org/officeDocument/2006/relationships/vmlDrawing" Target="../drawings/vmlDrawing9.vml"/><Relationship Id="rId23" Type="http://schemas.openxmlformats.org/officeDocument/2006/relationships/slideLayout" Target="../slideLayouts/slideLayout7.xml"/><Relationship Id="rId22" Type="http://schemas.openxmlformats.org/officeDocument/2006/relationships/image" Target="../media/image14.wmf"/><Relationship Id="rId21" Type="http://schemas.openxmlformats.org/officeDocument/2006/relationships/oleObject" Target="../embeddings/oleObject37.bin"/><Relationship Id="rId20" Type="http://schemas.openxmlformats.org/officeDocument/2006/relationships/tags" Target="../tags/tag37.xml"/><Relationship Id="rId2" Type="http://schemas.openxmlformats.org/officeDocument/2006/relationships/oleObject" Target="../embeddings/oleObject30.bin"/><Relationship Id="rId19" Type="http://schemas.openxmlformats.org/officeDocument/2006/relationships/image" Target="../media/image16.wmf"/><Relationship Id="rId18" Type="http://schemas.openxmlformats.org/officeDocument/2006/relationships/oleObject" Target="../embeddings/oleObject36.bin"/><Relationship Id="rId17" Type="http://schemas.openxmlformats.org/officeDocument/2006/relationships/tags" Target="../tags/tag36.xml"/><Relationship Id="rId16" Type="http://schemas.openxmlformats.org/officeDocument/2006/relationships/image" Target="../media/image34.wmf"/><Relationship Id="rId15" Type="http://schemas.openxmlformats.org/officeDocument/2006/relationships/oleObject" Target="../embeddings/oleObject35.bin"/><Relationship Id="rId14" Type="http://schemas.openxmlformats.org/officeDocument/2006/relationships/tags" Target="../tags/tag35.xml"/><Relationship Id="rId13" Type="http://schemas.openxmlformats.org/officeDocument/2006/relationships/image" Target="../media/image23.wmf"/><Relationship Id="rId12" Type="http://schemas.openxmlformats.org/officeDocument/2006/relationships/oleObject" Target="../embeddings/oleObject34.bin"/><Relationship Id="rId11" Type="http://schemas.openxmlformats.org/officeDocument/2006/relationships/tags" Target="../tags/tag34.xml"/><Relationship Id="rId10" Type="http://schemas.openxmlformats.org/officeDocument/2006/relationships/image" Target="../media/image22.wmf"/><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41.bin"/><Relationship Id="rId7" Type="http://schemas.openxmlformats.org/officeDocument/2006/relationships/tags" Target="../tags/tag38.xml"/><Relationship Id="rId6" Type="http://schemas.openxmlformats.org/officeDocument/2006/relationships/image" Target="../media/image37.wmf"/><Relationship Id="rId5" Type="http://schemas.openxmlformats.org/officeDocument/2006/relationships/oleObject" Target="../embeddings/oleObject40.bin"/><Relationship Id="rId4" Type="http://schemas.openxmlformats.org/officeDocument/2006/relationships/image" Target="../media/image36.wmf"/><Relationship Id="rId3" Type="http://schemas.openxmlformats.org/officeDocument/2006/relationships/oleObject" Target="../embeddings/oleObject39.bin"/><Relationship Id="rId2" Type="http://schemas.openxmlformats.org/officeDocument/2006/relationships/image" Target="../media/image35.wmf"/><Relationship Id="rId11" Type="http://schemas.openxmlformats.org/officeDocument/2006/relationships/vmlDrawing" Target="../drawings/vmlDrawing10.vml"/><Relationship Id="rId10" Type="http://schemas.openxmlformats.org/officeDocument/2006/relationships/slideLayout" Target="../slideLayouts/slideLayout7.xml"/><Relationship Id="rId1"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tags" Target="../tags/tag41.xml"/><Relationship Id="rId7" Type="http://schemas.openxmlformats.org/officeDocument/2006/relationships/image" Target="../media/image40.png"/><Relationship Id="rId6" Type="http://schemas.openxmlformats.org/officeDocument/2006/relationships/tags" Target="../tags/tag40.xml"/><Relationship Id="rId5" Type="http://schemas.openxmlformats.org/officeDocument/2006/relationships/image" Target="../media/image39.wmf"/><Relationship Id="rId4" Type="http://schemas.openxmlformats.org/officeDocument/2006/relationships/oleObject" Target="../embeddings/oleObject43.bin"/><Relationship Id="rId3" Type="http://schemas.openxmlformats.org/officeDocument/2006/relationships/tags" Target="../tags/tag39.xml"/><Relationship Id="rId2" Type="http://schemas.openxmlformats.org/officeDocument/2006/relationships/image" Target="../media/image38.wmf"/><Relationship Id="rId11" Type="http://schemas.openxmlformats.org/officeDocument/2006/relationships/vmlDrawing" Target="../drawings/vmlDrawing11.vml"/><Relationship Id="rId10" Type="http://schemas.openxmlformats.org/officeDocument/2006/relationships/slideLayout" Target="../slideLayouts/slideLayout7.xml"/><Relationship Id="rId1"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335088"/>
            <a:ext cx="9144000" cy="2387600"/>
          </a:xfrm>
        </p:spPr>
        <p:txBody>
          <a:bodyPr>
            <a:normAutofit fontScale="90000"/>
          </a:bodyPr>
          <a:p>
            <a:r>
              <a:rPr lang="en-US" altLang="zh-CN"/>
              <a:t>Generative Adversarial Network</a:t>
            </a:r>
            <a:br>
              <a:rPr lang="en-US" altLang="zh-CN"/>
            </a:br>
            <a:br>
              <a:rPr lang="en-US" altLang="zh-CN"/>
            </a:br>
            <a:r>
              <a:rPr lang="en-US" altLang="zh-CN"/>
              <a:t>敵対的生成ネットワーク</a:t>
            </a:r>
            <a:endParaRPr lang="en-US" altLang="zh-CN"/>
          </a:p>
        </p:txBody>
      </p:sp>
      <p:sp>
        <p:nvSpPr>
          <p:cNvPr id="3" name="副标题 2"/>
          <p:cNvSpPr>
            <a:spLocks noGrp="1"/>
          </p:cNvSpPr>
          <p:nvPr>
            <p:ph type="subTitle" idx="1"/>
          </p:nvPr>
        </p:nvSpPr>
        <p:spPr>
          <a:xfrm>
            <a:off x="1459865" y="4169093"/>
            <a:ext cx="9144000" cy="1655762"/>
          </a:xfrm>
        </p:spPr>
        <p:txBody>
          <a:bodyPr/>
          <a:p>
            <a:r>
              <a:rPr lang="ja-JP" altLang="en-US"/>
              <a:t>担当：王志鵬</a:t>
            </a:r>
            <a:r>
              <a:rPr lang="en-US" altLang="ja-JP"/>
              <a:t>	</a:t>
            </a:r>
            <a:endParaRPr lang="en-US" alt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421130" y="996950"/>
            <a:ext cx="6545580" cy="2019300"/>
          </a:xfrm>
          <a:prstGeom prst="rect">
            <a:avLst/>
          </a:prstGeom>
        </p:spPr>
      </p:pic>
      <p:sp>
        <p:nvSpPr>
          <p:cNvPr id="5" name="文本框 4"/>
          <p:cNvSpPr txBox="1"/>
          <p:nvPr/>
        </p:nvSpPr>
        <p:spPr>
          <a:xfrm>
            <a:off x="1182370" y="3061970"/>
            <a:ext cx="9698355" cy="3719195"/>
          </a:xfrm>
          <a:prstGeom prst="rect">
            <a:avLst/>
          </a:prstGeom>
          <a:noFill/>
        </p:spPr>
        <p:txBody>
          <a:bodyPr wrap="square" rtlCol="0">
            <a:noAutofit/>
          </a:bodyPr>
          <a:p>
            <a:r>
              <a:rPr lang="en-US" altLang="zh-CN"/>
              <a:t>Discrimintor :</a:t>
            </a:r>
            <a:endParaRPr lang="en-US" altLang="zh-CN"/>
          </a:p>
          <a:p>
            <a:r>
              <a:rPr lang="en-US" altLang="zh-CN" sz="2000"/>
              <a:t>入力された画像</a:t>
            </a:r>
            <a:r>
              <a:rPr lang="ja-JP" altLang="en-US" sz="2000"/>
              <a:t>に</a:t>
            </a:r>
            <a:r>
              <a:rPr lang="en-US" altLang="zh-CN" sz="2000"/>
              <a:t>真偽</a:t>
            </a:r>
            <a:r>
              <a:rPr lang="ja-JP" altLang="en-US" sz="2000"/>
              <a:t>（</a:t>
            </a:r>
            <a:r>
              <a:rPr lang="en-US" altLang="ja-JP" sz="2000"/>
              <a:t>1</a:t>
            </a:r>
            <a:r>
              <a:rPr lang="ja-JP" altLang="en-US" sz="2000"/>
              <a:t>と</a:t>
            </a:r>
            <a:r>
              <a:rPr lang="en-US" altLang="ja-JP" sz="2000"/>
              <a:t>0</a:t>
            </a:r>
            <a:r>
              <a:rPr lang="ja-JP" altLang="en-US" sz="2000"/>
              <a:t>）</a:t>
            </a:r>
            <a:r>
              <a:rPr lang="en-US" altLang="zh-CN" sz="2000"/>
              <a:t>を判定</a:t>
            </a:r>
            <a:r>
              <a:rPr lang="ja-JP" altLang="en-US" sz="2000"/>
              <a:t>し</a:t>
            </a:r>
            <a:r>
              <a:rPr lang="en-US" altLang="zh-CN" sz="2000"/>
              <a:t>、確率値を出力します（確率値が0.5より大きい場合は真、0.5未満の場合は偽）</a:t>
            </a:r>
            <a:r>
              <a:rPr lang="ja-JP" altLang="en-US" sz="2000" u="sng">
                <a:sym typeface="+mn-ea"/>
              </a:rPr>
              <a:t>最終目的は</a:t>
            </a:r>
            <a:r>
              <a:rPr lang="en-US" altLang="ja-JP" sz="2000" u="sng">
                <a:sym typeface="+mn-ea"/>
              </a:rPr>
              <a:t>0.5</a:t>
            </a:r>
            <a:endParaRPr lang="en-US" altLang="zh-CN" sz="2000" u="sng"/>
          </a:p>
          <a:p>
            <a:endParaRPr lang="en-US" altLang="zh-CN"/>
          </a:p>
          <a:p>
            <a:r>
              <a:rPr lang="en-US" altLang="zh-CN"/>
              <a:t>Generator:</a:t>
            </a:r>
            <a:r>
              <a:rPr lang="ja-JP" altLang="en-US"/>
              <a:t>　</a:t>
            </a:r>
            <a:r>
              <a:rPr lang="en-US" altLang="zh-CN"/>
              <a:t>入力はランダムな数値のZであり、出力は画像</a:t>
            </a:r>
            <a:endParaRPr lang="en-US" altLang="zh-CN"/>
          </a:p>
          <a:p>
            <a:endParaRPr lang="en-US" altLang="zh-CN"/>
          </a:p>
          <a:p>
            <a:endParaRPr lang="en-US" altLang="zh-CN"/>
          </a:p>
          <a:p>
            <a:endParaRPr lang="en-US" altLang="zh-CN"/>
          </a:p>
          <a:p>
            <a:endParaRPr lang="en-US" altLang="zh-CN"/>
          </a:p>
        </p:txBody>
      </p:sp>
      <p:sp>
        <p:nvSpPr>
          <p:cNvPr id="6" name="文本框 5"/>
          <p:cNvSpPr txBox="1"/>
          <p:nvPr>
            <p:custDataLst>
              <p:tags r:id="rId3"/>
            </p:custDataLst>
          </p:nvPr>
        </p:nvSpPr>
        <p:spPr>
          <a:xfrm>
            <a:off x="1020445" y="552450"/>
            <a:ext cx="9072880" cy="645160"/>
          </a:xfrm>
          <a:prstGeom prst="rect">
            <a:avLst/>
          </a:prstGeom>
          <a:noFill/>
        </p:spPr>
        <p:txBody>
          <a:bodyPr wrap="square" rtlCol="0">
            <a:spAutoFit/>
          </a:bodyPr>
          <a:p>
            <a:r>
              <a:rPr lang="en-US" altLang="zh-CN" sz="3600"/>
              <a:t>1.2</a:t>
            </a:r>
            <a:r>
              <a:rPr lang="ja-JP" altLang="en-US" sz="3600"/>
              <a:t>　</a:t>
            </a:r>
            <a:r>
              <a:rPr lang="en-US" altLang="ja-JP" sz="3600"/>
              <a:t>Generator </a:t>
            </a:r>
            <a:r>
              <a:rPr lang="ja-JP" altLang="en-US" sz="3600"/>
              <a:t>と</a:t>
            </a:r>
            <a:r>
              <a:rPr lang="en-US" altLang="ja-JP" sz="3600"/>
              <a:t> Discriminator</a:t>
            </a:r>
            <a:endParaRPr lang="en-US" altLang="ja-JP"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899795" y="1700530"/>
            <a:ext cx="10515600" cy="731520"/>
          </a:xfrm>
          <a:prstGeom prst="rect">
            <a:avLst/>
          </a:prstGeom>
        </p:spPr>
      </p:pic>
      <p:sp>
        <p:nvSpPr>
          <p:cNvPr id="6" name="文本框 5"/>
          <p:cNvSpPr txBox="1"/>
          <p:nvPr/>
        </p:nvSpPr>
        <p:spPr>
          <a:xfrm>
            <a:off x="1071245" y="4536440"/>
            <a:ext cx="9167495" cy="1842135"/>
          </a:xfrm>
          <a:prstGeom prst="rect">
            <a:avLst/>
          </a:prstGeom>
          <a:noFill/>
        </p:spPr>
        <p:txBody>
          <a:bodyPr wrap="square" rtlCol="0">
            <a:noAutofit/>
          </a:bodyPr>
          <a:p>
            <a:r>
              <a:rPr lang="en-US" altLang="zh-CN" sz="2400"/>
              <a:t>D</a:t>
            </a:r>
            <a:r>
              <a:rPr lang="ja-JP" altLang="en-US" sz="2400"/>
              <a:t>に対して、①と②は</a:t>
            </a:r>
            <a:r>
              <a:rPr lang="en-US" altLang="ja-JP" sz="2400"/>
              <a:t>max</a:t>
            </a:r>
            <a:r>
              <a:rPr lang="ja-JP" altLang="en-US" sz="2400"/>
              <a:t>の場合はＤは優れ</a:t>
            </a:r>
            <a:r>
              <a:rPr lang="ja-JP" altLang="en-US" sz="2400"/>
              <a:t>たという意味</a:t>
            </a:r>
            <a:r>
              <a:rPr lang="en-US" altLang="ja-JP" sz="2400"/>
              <a:t>:</a:t>
            </a:r>
            <a:endParaRPr lang="en-US" altLang="ja-JP" sz="2400"/>
          </a:p>
          <a:p>
            <a:endParaRPr lang="ja-JP" altLang="en-US" sz="2400"/>
          </a:p>
          <a:p>
            <a:r>
              <a:rPr lang="ja-JP" altLang="en-US" sz="2400"/>
              <a:t>Ｇに対して、①と②は</a:t>
            </a:r>
            <a:r>
              <a:rPr lang="en-US" altLang="ja-JP" sz="2400"/>
              <a:t>MIN</a:t>
            </a:r>
            <a:r>
              <a:rPr lang="ja-JP" altLang="en-US" sz="2400"/>
              <a:t>の場合は</a:t>
            </a:r>
            <a:r>
              <a:rPr lang="en-US" altLang="ja-JP" sz="2400"/>
              <a:t>G</a:t>
            </a:r>
            <a:r>
              <a:rPr lang="ja-JP" altLang="en-US" sz="2400"/>
              <a:t>は優れたという</a:t>
            </a:r>
            <a:r>
              <a:rPr lang="ja-JP" altLang="en-US" sz="2400"/>
              <a:t>意味</a:t>
            </a:r>
            <a:endParaRPr lang="ja-JP" altLang="en-US" sz="2400"/>
          </a:p>
        </p:txBody>
      </p:sp>
      <p:sp>
        <p:nvSpPr>
          <p:cNvPr id="7" name="矩形 6"/>
          <p:cNvSpPr/>
          <p:nvPr/>
        </p:nvSpPr>
        <p:spPr>
          <a:xfrm>
            <a:off x="6964680" y="1675130"/>
            <a:ext cx="4042410" cy="699770"/>
          </a:xfrm>
          <a:prstGeom prst="rect">
            <a:avLst/>
          </a:prstGeom>
          <a:no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3"/>
            </p:custDataLst>
          </p:nvPr>
        </p:nvSpPr>
        <p:spPr>
          <a:xfrm>
            <a:off x="3912870" y="1675130"/>
            <a:ext cx="2788285" cy="699770"/>
          </a:xfrm>
          <a:prstGeom prst="rect">
            <a:avLst/>
          </a:prstGeom>
          <a:no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3799840" y="2578100"/>
            <a:ext cx="7305040" cy="368300"/>
          </a:xfrm>
          <a:prstGeom prst="rect">
            <a:avLst/>
          </a:prstGeom>
          <a:noFill/>
        </p:spPr>
        <p:txBody>
          <a:bodyPr wrap="square" rtlCol="0">
            <a:spAutoFit/>
          </a:bodyPr>
          <a:p>
            <a:r>
              <a:rPr lang="ja-JP" altLang="zh-CN"/>
              <a:t>　　　　　　　　　</a:t>
            </a:r>
            <a:r>
              <a:rPr lang="ja-JP" altLang="zh-CN">
                <a:solidFill>
                  <a:srgbClr val="FF0000"/>
                </a:solidFill>
              </a:rPr>
              <a:t>①　　　　　　　　　　　　　　　　　　　　　②</a:t>
            </a:r>
            <a:endParaRPr lang="ja-JP" altLang="zh-CN">
              <a:solidFill>
                <a:srgbClr val="FF0000"/>
              </a:solidFill>
            </a:endParaRPr>
          </a:p>
        </p:txBody>
      </p:sp>
      <p:sp>
        <p:nvSpPr>
          <p:cNvPr id="10" name="文本框 9"/>
          <p:cNvSpPr txBox="1"/>
          <p:nvPr/>
        </p:nvSpPr>
        <p:spPr>
          <a:xfrm>
            <a:off x="1120775" y="3216275"/>
            <a:ext cx="10226675" cy="1050290"/>
          </a:xfrm>
          <a:prstGeom prst="rect">
            <a:avLst/>
          </a:prstGeom>
          <a:noFill/>
        </p:spPr>
        <p:txBody>
          <a:bodyPr wrap="square" rtlCol="0">
            <a:noAutofit/>
          </a:bodyPr>
          <a:p>
            <a:r>
              <a:rPr lang="ja-JP" altLang="zh-CN"/>
              <a:t>①は</a:t>
            </a:r>
            <a:r>
              <a:rPr lang="en-US" altLang="ja-JP"/>
              <a:t>D</a:t>
            </a:r>
            <a:r>
              <a:rPr lang="ja-JP" altLang="en-US"/>
              <a:t>で</a:t>
            </a:r>
            <a:r>
              <a:rPr lang="ja-JP" altLang="zh-CN"/>
              <a:t>真実のデーターｘを「真実」と判別する</a:t>
            </a:r>
            <a:r>
              <a:rPr lang="ja-JP" altLang="zh-CN"/>
              <a:t>スコア</a:t>
            </a:r>
            <a:endParaRPr lang="ja-JP" altLang="zh-CN"/>
          </a:p>
          <a:p>
            <a:r>
              <a:rPr lang="ja-JP" altLang="zh-CN"/>
              <a:t>②はＤで雑音のデーターｚを「偽」と判別する</a:t>
            </a:r>
            <a:r>
              <a:rPr lang="ja-JP" altLang="zh-CN"/>
              <a:t>スコア</a:t>
            </a:r>
            <a:endParaRPr lang="ja-JP" altLang="zh-CN"/>
          </a:p>
          <a:p>
            <a:r>
              <a:rPr lang="ja-JP" altLang="zh-CN"/>
              <a:t>（</a:t>
            </a:r>
            <a:r>
              <a:rPr lang="en-US" altLang="ja-JP"/>
              <a:t>1</a:t>
            </a:r>
            <a:r>
              <a:rPr lang="ja-JP" altLang="en-US"/>
              <a:t>ーＤ（Ｇ（ｚ））は「偽」と判別する確率</a:t>
            </a:r>
            <a:r>
              <a:rPr lang="ja-JP" altLang="zh-CN"/>
              <a:t>）</a:t>
            </a:r>
            <a:endParaRPr lang="ja-JP" altLang="zh-CN"/>
          </a:p>
        </p:txBody>
      </p:sp>
      <p:graphicFrame>
        <p:nvGraphicFramePr>
          <p:cNvPr id="2" name="对象 1">
            <a:hlinkClick r:id="" action="ppaction://ole?verb="/>
          </p:cNvPr>
          <p:cNvGraphicFramePr>
            <a:graphicFrameLocks noChangeAspect="1"/>
          </p:cNvGraphicFramePr>
          <p:nvPr/>
        </p:nvGraphicFramePr>
        <p:xfrm>
          <a:off x="6038850" y="3873500"/>
          <a:ext cx="114300" cy="215900"/>
        </p:xfrm>
        <a:graphic>
          <a:graphicData uri="http://schemas.openxmlformats.org/presentationml/2006/ole">
            <mc:AlternateContent xmlns:mc="http://schemas.openxmlformats.org/markup-compatibility/2006">
              <mc:Choice xmlns:v="urn:schemas-microsoft-com:vml" Requires="v">
                <p:oleObj spid="_x0000_s2049" name="" r:id="rId4" imgW="114300" imgH="215900" progId="Equation.KSEE3">
                  <p:embed/>
                </p:oleObj>
              </mc:Choice>
              <mc:Fallback>
                <p:oleObj name="" r:id="rId4" imgW="114300" imgH="215900" progId="Equation.KSEE3">
                  <p:embed/>
                  <p:pic>
                    <p:nvPicPr>
                      <p:cNvPr id="0" name="图片 2048"/>
                      <p:cNvPicPr/>
                      <p:nvPr/>
                    </p:nvPicPr>
                    <p:blipFill>
                      <a:blip r:embed="rId5"/>
                      <a:stretch>
                        <a:fillRect/>
                      </a:stretch>
                    </p:blipFill>
                    <p:spPr>
                      <a:xfrm>
                        <a:off x="6038850" y="3873500"/>
                        <a:ext cx="114300" cy="215900"/>
                      </a:xfrm>
                      <a:prstGeom prst="rect">
                        <a:avLst/>
                      </a:prstGeom>
                    </p:spPr>
                  </p:pic>
                </p:oleObj>
              </mc:Fallback>
            </mc:AlternateContent>
          </a:graphicData>
        </a:graphic>
      </p:graphicFrame>
      <p:sp>
        <p:nvSpPr>
          <p:cNvPr id="3" name="文本框 2"/>
          <p:cNvSpPr txBox="1"/>
          <p:nvPr/>
        </p:nvSpPr>
        <p:spPr>
          <a:xfrm>
            <a:off x="899795" y="561340"/>
            <a:ext cx="9875520" cy="645160"/>
          </a:xfrm>
          <a:prstGeom prst="rect">
            <a:avLst/>
          </a:prstGeom>
          <a:noFill/>
        </p:spPr>
        <p:txBody>
          <a:bodyPr wrap="square" rtlCol="0">
            <a:spAutoFit/>
          </a:bodyPr>
          <a:p>
            <a:r>
              <a:rPr lang="en-US" altLang="ja-JP" sz="3600">
                <a:sym typeface="+mn-ea"/>
              </a:rPr>
              <a:t>Generator </a:t>
            </a:r>
            <a:r>
              <a:rPr lang="ja-JP" altLang="en-US" sz="3600">
                <a:sym typeface="+mn-ea"/>
              </a:rPr>
              <a:t>と</a:t>
            </a:r>
            <a:r>
              <a:rPr lang="en-US" altLang="ja-JP" sz="3600">
                <a:sym typeface="+mn-ea"/>
              </a:rPr>
              <a:t> Discriminator</a:t>
            </a:r>
            <a:r>
              <a:rPr lang="ja-JP" altLang="en-US" sz="3600">
                <a:sym typeface="+mn-ea"/>
              </a:rPr>
              <a:t>の</a:t>
            </a:r>
            <a:r>
              <a:rPr lang="en-US" altLang="zh-CN" sz="3600"/>
              <a:t>value</a:t>
            </a:r>
            <a:r>
              <a:rPr lang="ja-JP" altLang="en-US" sz="3600"/>
              <a:t>関数：</a:t>
            </a:r>
            <a:endParaRPr lang="ja-JP"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1.3</a:t>
            </a:r>
            <a:r>
              <a:rPr lang="ja-JP" altLang="en-US" sz="3600"/>
              <a:t>　訓練過程と最適化</a:t>
            </a:r>
            <a:endParaRPr lang="ja-JP" altLang="en-US" sz="3600"/>
          </a:p>
        </p:txBody>
      </p:sp>
      <p:sp>
        <p:nvSpPr>
          <p:cNvPr id="3" name="内容占位符 2"/>
          <p:cNvSpPr>
            <a:spLocks noGrp="1"/>
          </p:cNvSpPr>
          <p:nvPr>
            <p:ph idx="1"/>
          </p:nvPr>
        </p:nvSpPr>
        <p:spPr/>
        <p:txBody>
          <a:bodyPr/>
          <a:p>
            <a:pPr marL="0" indent="0">
              <a:buNone/>
            </a:pPr>
            <a:r>
              <a:rPr lang="ja-JP" altLang="zh-CN"/>
              <a:t>訓練の偽</a:t>
            </a:r>
            <a:r>
              <a:rPr lang="ja-JP" altLang="zh-CN"/>
              <a:t>コード</a:t>
            </a:r>
            <a:endParaRPr lang="ja-JP" altLang="zh-CN"/>
          </a:p>
        </p:txBody>
      </p:sp>
      <p:pic>
        <p:nvPicPr>
          <p:cNvPr id="4" name="图片 3"/>
          <p:cNvPicPr>
            <a:picLocks noChangeAspect="1"/>
          </p:cNvPicPr>
          <p:nvPr>
            <p:custDataLst>
              <p:tags r:id="rId1"/>
            </p:custDataLst>
          </p:nvPr>
        </p:nvPicPr>
        <p:blipFill>
          <a:blip r:embed="rId2"/>
          <a:stretch>
            <a:fillRect/>
          </a:stretch>
        </p:blipFill>
        <p:spPr>
          <a:xfrm>
            <a:off x="3448685" y="1303020"/>
            <a:ext cx="7531100" cy="4930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p:txBody>
          <a:bodyPr/>
          <a:p>
            <a:r>
              <a:rPr lang="en-US" altLang="zh-CN" sz="3600"/>
              <a:t>1.3.1</a:t>
            </a:r>
            <a:r>
              <a:rPr lang="ja-JP" altLang="en-US" sz="3600"/>
              <a:t>　</a:t>
            </a:r>
            <a:r>
              <a:rPr lang="en-US" altLang="ja-JP" sz="3600"/>
              <a:t>Discriminator</a:t>
            </a:r>
            <a:r>
              <a:rPr lang="ja-JP" altLang="en-US" sz="3600"/>
              <a:t>の</a:t>
            </a:r>
            <a:r>
              <a:rPr lang="en-US" altLang="ja-JP" sz="3600"/>
              <a:t>loss</a:t>
            </a:r>
            <a:r>
              <a:rPr lang="ja-JP" altLang="en-US" sz="3600"/>
              <a:t>関数</a:t>
            </a:r>
            <a:endParaRPr lang="ja-JP" altLang="en-US" sz="3600"/>
          </a:p>
        </p:txBody>
      </p:sp>
      <p:pic>
        <p:nvPicPr>
          <p:cNvPr id="6" name="图片 5"/>
          <p:cNvPicPr>
            <a:picLocks noChangeAspect="1"/>
          </p:cNvPicPr>
          <p:nvPr>
            <p:custDataLst>
              <p:tags r:id="rId2"/>
            </p:custDataLst>
          </p:nvPr>
        </p:nvPicPr>
        <p:blipFill>
          <a:blip r:embed="rId3"/>
          <a:stretch>
            <a:fillRect/>
          </a:stretch>
        </p:blipFill>
        <p:spPr>
          <a:xfrm>
            <a:off x="1141095" y="1691005"/>
            <a:ext cx="8717915" cy="1515745"/>
          </a:xfrm>
          <a:prstGeom prst="rect">
            <a:avLst/>
          </a:prstGeom>
        </p:spPr>
      </p:pic>
      <p:sp>
        <p:nvSpPr>
          <p:cNvPr id="9" name="文本框 8"/>
          <p:cNvSpPr txBox="1"/>
          <p:nvPr/>
        </p:nvSpPr>
        <p:spPr>
          <a:xfrm>
            <a:off x="1353820" y="3435350"/>
            <a:ext cx="6840220" cy="922020"/>
          </a:xfrm>
          <a:prstGeom prst="rect">
            <a:avLst/>
          </a:prstGeom>
          <a:noFill/>
        </p:spPr>
        <p:txBody>
          <a:bodyPr wrap="square" rtlCol="0">
            <a:spAutoFit/>
          </a:bodyPr>
          <a:p>
            <a:r>
              <a:rPr lang="en-US" altLang="ja-JP"/>
              <a:t>MAX</a:t>
            </a:r>
            <a:r>
              <a:rPr lang="ja-JP" altLang="en-US"/>
              <a:t>を求める</a:t>
            </a:r>
            <a:endParaRPr lang="zh-CN" altLang="en-US"/>
          </a:p>
          <a:p>
            <a:endParaRPr lang="zh-CN" altLang="en-US"/>
          </a:p>
          <a:p>
            <a:r>
              <a:rPr lang="en-US" altLang="zh-CN"/>
              <a:t>勾配上昇法</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p:txBody>
          <a:bodyPr/>
          <a:p>
            <a:r>
              <a:rPr lang="en-US" altLang="zh-CN" sz="3600"/>
              <a:t>1.3.2</a:t>
            </a:r>
            <a:r>
              <a:rPr lang="ja-JP" altLang="en-US" sz="3600"/>
              <a:t>　</a:t>
            </a:r>
            <a:r>
              <a:rPr lang="en-US" altLang="ja-JP" sz="3600"/>
              <a:t>Generator</a:t>
            </a:r>
            <a:r>
              <a:rPr lang="ja-JP" altLang="en-US" sz="3600"/>
              <a:t>の</a:t>
            </a:r>
            <a:r>
              <a:rPr lang="en-US" altLang="ja-JP" sz="3600"/>
              <a:t>loss</a:t>
            </a:r>
            <a:r>
              <a:rPr lang="ja-JP" altLang="en-US" sz="3600"/>
              <a:t>関数</a:t>
            </a:r>
            <a:endParaRPr lang="ja-JP" altLang="en-US" sz="3600"/>
          </a:p>
        </p:txBody>
      </p:sp>
      <p:pic>
        <p:nvPicPr>
          <p:cNvPr id="4" name="图片 3"/>
          <p:cNvPicPr>
            <a:picLocks noChangeAspect="1"/>
          </p:cNvPicPr>
          <p:nvPr>
            <p:custDataLst>
              <p:tags r:id="rId2"/>
            </p:custDataLst>
          </p:nvPr>
        </p:nvPicPr>
        <p:blipFill>
          <a:blip r:embed="rId3"/>
          <a:stretch>
            <a:fillRect/>
          </a:stretch>
        </p:blipFill>
        <p:spPr>
          <a:xfrm>
            <a:off x="1213485" y="1568450"/>
            <a:ext cx="5561965" cy="1250315"/>
          </a:xfrm>
          <a:prstGeom prst="rect">
            <a:avLst/>
          </a:prstGeom>
        </p:spPr>
      </p:pic>
      <p:sp>
        <p:nvSpPr>
          <p:cNvPr id="6" name="文本框 5"/>
          <p:cNvSpPr txBox="1"/>
          <p:nvPr/>
        </p:nvSpPr>
        <p:spPr>
          <a:xfrm>
            <a:off x="1445895" y="3627120"/>
            <a:ext cx="3898265" cy="922020"/>
          </a:xfrm>
          <a:prstGeom prst="rect">
            <a:avLst/>
          </a:prstGeom>
          <a:noFill/>
        </p:spPr>
        <p:txBody>
          <a:bodyPr wrap="square" rtlCol="0">
            <a:spAutoFit/>
          </a:bodyPr>
          <a:p>
            <a:r>
              <a:rPr lang="en-US" altLang="zh-CN"/>
              <a:t>MIN</a:t>
            </a:r>
            <a:r>
              <a:rPr lang="ja-JP" altLang="en-US"/>
              <a:t>を求める</a:t>
            </a:r>
            <a:endParaRPr lang="ja-JP" altLang="en-US"/>
          </a:p>
          <a:p>
            <a:endParaRPr lang="ja-JP" altLang="en-US"/>
          </a:p>
          <a:p>
            <a:r>
              <a:rPr lang="zh-CN" altLang="en-US"/>
              <a:t>勾配降下法</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6470" y="457200"/>
            <a:ext cx="10081895" cy="5358130"/>
          </a:xfrm>
          <a:prstGeom prst="rect">
            <a:avLst/>
          </a:prstGeom>
          <a:noFill/>
        </p:spPr>
        <p:txBody>
          <a:bodyPr wrap="square" rtlCol="0">
            <a:noAutofit/>
          </a:bodyPr>
          <a:p>
            <a:endParaRPr lang="zh-CN" altLang="en-US"/>
          </a:p>
          <a:p>
            <a:endParaRPr lang="zh-CN" altLang="en-US" sz="2000"/>
          </a:p>
          <a:p>
            <a:endParaRPr lang="zh-CN" altLang="en-US" sz="2000"/>
          </a:p>
          <a:p>
            <a:r>
              <a:rPr lang="zh-CN" altLang="en-US" sz="2000"/>
              <a:t>GANの目標は、生成器が判別器を欺くのに十分なサンプルを生成することであり、数学的な観点から言えば、生成サンプルと実際のサンプルが同じ確率分布を持つことを望んでいます。また、生成サンプルと実際のサンプルが同じ密度関数を持っているとも言えます。</a:t>
            </a:r>
            <a:endParaRPr lang="zh-CN" altLang="en-US" sz="2000"/>
          </a:p>
          <a:p>
            <a:endParaRPr lang="zh-CN" altLang="en-US" b="1"/>
          </a:p>
          <a:p>
            <a:endParaRPr lang="zh-CN" altLang="en-US" b="1"/>
          </a:p>
          <a:p>
            <a:endParaRPr lang="zh-CN" altLang="en-US" b="1"/>
          </a:p>
          <a:p>
            <a:endParaRPr lang="zh-CN" altLang="en-US" b="1"/>
          </a:p>
          <a:p>
            <a:endParaRPr lang="zh-CN" altLang="en-US" b="1"/>
          </a:p>
          <a:p>
            <a:r>
              <a:rPr lang="zh-CN" altLang="en-US" b="1"/>
              <a:t>クロスエントロピー</a:t>
            </a:r>
            <a:r>
              <a:rPr lang="ja-JP" altLang="zh-CN" b="1"/>
              <a:t>（</a:t>
            </a:r>
            <a:r>
              <a:rPr lang="en-US" altLang="ja-JP" b="1"/>
              <a:t>Cross Entropy</a:t>
            </a:r>
            <a:r>
              <a:rPr lang="ja-JP" altLang="zh-CN" b="1"/>
              <a:t>）</a:t>
            </a:r>
            <a:endParaRPr lang="zh-CN" altLang="en-US" b="1"/>
          </a:p>
          <a:p>
            <a:r>
              <a:rPr lang="en-US" altLang="zh-CN" b="1"/>
              <a:t>                     </a:t>
            </a:r>
            <a:endParaRPr lang="en-US" altLang="zh-CN" b="1"/>
          </a:p>
          <a:p>
            <a:endParaRPr lang="zh-CN" altLang="en-US" b="1"/>
          </a:p>
          <a:p>
            <a:endParaRPr lang="zh-CN" altLang="en-US" b="1"/>
          </a:p>
        </p:txBody>
      </p:sp>
      <p:graphicFrame>
        <p:nvGraphicFramePr>
          <p:cNvPr id="3" name="对象 2">
            <a:hlinkClick r:id="" action="ppaction://ole?verb="/>
          </p:cNvPr>
          <p:cNvGraphicFramePr>
            <a:graphicFrameLocks noChangeAspect="1"/>
          </p:cNvGraphicFramePr>
          <p:nvPr/>
        </p:nvGraphicFramePr>
        <p:xfrm>
          <a:off x="1169035" y="2954020"/>
          <a:ext cx="2417445" cy="551180"/>
        </p:xfrm>
        <a:graphic>
          <a:graphicData uri="http://schemas.openxmlformats.org/presentationml/2006/ole">
            <mc:AlternateContent xmlns:mc="http://schemas.openxmlformats.org/markup-compatibility/2006">
              <mc:Choice xmlns:v="urn:schemas-microsoft-com:vml" Requires="v">
                <p:oleObj spid="_x0000_s1025" name="" r:id="rId1" imgW="1002665" imgH="228600" progId="Equation.KSEE3">
                  <p:embed/>
                </p:oleObj>
              </mc:Choice>
              <mc:Fallback>
                <p:oleObj name="" r:id="rId1" imgW="1002665" imgH="228600" progId="Equation.KSEE3">
                  <p:embed/>
                  <p:pic>
                    <p:nvPicPr>
                      <p:cNvPr id="0" name="图片 1024"/>
                      <p:cNvPicPr/>
                      <p:nvPr/>
                    </p:nvPicPr>
                    <p:blipFill>
                      <a:blip r:embed="rId2"/>
                      <a:stretch>
                        <a:fillRect/>
                      </a:stretch>
                    </p:blipFill>
                    <p:spPr>
                      <a:xfrm>
                        <a:off x="1169035" y="2954020"/>
                        <a:ext cx="2417445" cy="55118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169035" y="4443730"/>
          <a:ext cx="4840605" cy="880110"/>
        </p:xfrm>
        <a:graphic>
          <a:graphicData uri="http://schemas.openxmlformats.org/presentationml/2006/ole">
            <mc:AlternateContent xmlns:mc="http://schemas.openxmlformats.org/markup-compatibility/2006">
              <mc:Choice xmlns:v="urn:schemas-microsoft-com:vml" Requires="v">
                <p:oleObj spid="_x0000_s1026" name="" r:id="rId3" imgW="2374265" imgH="431800" progId="Equation.KSEE3">
                  <p:embed/>
                </p:oleObj>
              </mc:Choice>
              <mc:Fallback>
                <p:oleObj name="" r:id="rId3" imgW="2374265" imgH="431800" progId="Equation.KSEE3">
                  <p:embed/>
                  <p:pic>
                    <p:nvPicPr>
                      <p:cNvPr id="0" name="图片 1025"/>
                      <p:cNvPicPr/>
                      <p:nvPr/>
                    </p:nvPicPr>
                    <p:blipFill>
                      <a:blip r:embed="rId4"/>
                      <a:stretch>
                        <a:fillRect/>
                      </a:stretch>
                    </p:blipFill>
                    <p:spPr>
                      <a:xfrm>
                        <a:off x="1169035" y="4443730"/>
                        <a:ext cx="4840605" cy="88011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70660" y="1267460"/>
            <a:ext cx="4064000" cy="645160"/>
          </a:xfrm>
          <a:prstGeom prst="rect">
            <a:avLst/>
          </a:prstGeom>
          <a:noFill/>
        </p:spPr>
        <p:txBody>
          <a:bodyPr wrap="square" rtlCol="0">
            <a:spAutoFit/>
          </a:bodyPr>
          <a:p>
            <a:endParaRPr lang="zh-CN" altLang="en-US"/>
          </a:p>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1847850" y="1828165"/>
            <a:ext cx="8737600" cy="29267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5830" y="1575435"/>
            <a:ext cx="10349230" cy="4646930"/>
          </a:xfrm>
          <a:prstGeom prst="rect">
            <a:avLst/>
          </a:prstGeom>
          <a:noFill/>
        </p:spPr>
        <p:txBody>
          <a:bodyPr wrap="square" rtlCol="0">
            <a:noAutofit/>
          </a:bodyPr>
          <a:p>
            <a:endParaRPr lang="zh-CN" altLang="en-US"/>
          </a:p>
          <a:p>
            <a:r>
              <a:rPr lang="zh-CN" altLang="en-US" sz="2400"/>
              <a:t>GANの最終結果が</a:t>
            </a:r>
            <a:r>
              <a:rPr lang="ja-JP" altLang="zh-CN" sz="2400"/>
              <a:t>欲しいモの</a:t>
            </a:r>
            <a:r>
              <a:rPr lang="zh-CN" altLang="en-US" sz="2400"/>
              <a:t>を証明するために、GANが2つの性質を満たすことを証明する必要があ</a:t>
            </a:r>
            <a:r>
              <a:rPr lang="ja-JP" altLang="zh-CN" sz="2400"/>
              <a:t>る：</a:t>
            </a:r>
            <a:endParaRPr lang="zh-CN" altLang="en-US" sz="2400"/>
          </a:p>
          <a:p>
            <a:endParaRPr lang="zh-CN" altLang="en-US"/>
          </a:p>
          <a:p>
            <a:r>
              <a:rPr lang="en-US" altLang="zh-CN" sz="2400"/>
              <a:t>1.</a:t>
            </a:r>
            <a:r>
              <a:rPr lang="zh-CN" altLang="en-US" sz="2400"/>
              <a:t>任意の与えられた</a:t>
            </a:r>
            <a:r>
              <a:rPr lang="zh-CN" altLang="en-US" sz="2800"/>
              <a:t>G</a:t>
            </a:r>
            <a:r>
              <a:rPr lang="zh-CN" altLang="en-US" sz="2400"/>
              <a:t>に対して、最適な</a:t>
            </a:r>
            <a:r>
              <a:rPr lang="ja-JP" altLang="zh-CN" sz="2400"/>
              <a:t>識別</a:t>
            </a:r>
            <a:r>
              <a:rPr lang="zh-CN" altLang="en-US" sz="2400"/>
              <a:t>器</a:t>
            </a:r>
            <a:r>
              <a:rPr lang="ja-JP" altLang="zh-CN" sz="2400"/>
              <a:t>　　　</a:t>
            </a:r>
            <a:r>
              <a:rPr lang="zh-CN" altLang="en-US" sz="2400"/>
              <a:t>を見つけることができること。</a:t>
            </a:r>
            <a:endParaRPr lang="zh-CN" altLang="en-US" sz="2400"/>
          </a:p>
          <a:p>
            <a:endParaRPr lang="zh-CN" altLang="en-US"/>
          </a:p>
          <a:p>
            <a:endParaRPr lang="zh-CN" altLang="en-US"/>
          </a:p>
          <a:p>
            <a:endParaRPr lang="zh-CN" altLang="en-US" sz="2400"/>
          </a:p>
          <a:p>
            <a:r>
              <a:rPr lang="en-US" altLang="zh-CN" sz="2400"/>
              <a:t>2.</a:t>
            </a:r>
            <a:r>
              <a:rPr lang="zh-CN" altLang="en-US" sz="2400"/>
              <a:t>最適なG*に対して、</a:t>
            </a:r>
            <a:r>
              <a:rPr lang="zh-CN" altLang="en-US" sz="2400" u="sng"/>
              <a:t>生成されるデータの分布が実際の分布と一致</a:t>
            </a:r>
            <a:r>
              <a:rPr lang="zh-CN" altLang="en-US" sz="2400"/>
              <a:t>すること。</a:t>
            </a:r>
            <a:endParaRPr lang="zh-CN" altLang="en-US" sz="2400"/>
          </a:p>
          <a:p>
            <a:endParaRPr lang="zh-CN" altLang="en-US"/>
          </a:p>
          <a:p>
            <a:endParaRPr lang="zh-CN" altLang="en-US"/>
          </a:p>
        </p:txBody>
      </p:sp>
      <p:graphicFrame>
        <p:nvGraphicFramePr>
          <p:cNvPr id="3" name="对象 2">
            <a:hlinkClick r:id="" action="ppaction://ole?verb="/>
          </p:cNvPr>
          <p:cNvGraphicFramePr>
            <a:graphicFrameLocks noChangeAspect="1"/>
          </p:cNvGraphicFramePr>
          <p:nvPr>
            <p:custDataLst>
              <p:tags r:id="rId1"/>
            </p:custDataLst>
          </p:nvPr>
        </p:nvGraphicFramePr>
        <p:xfrm>
          <a:off x="5777865" y="5374640"/>
          <a:ext cx="2417445" cy="551180"/>
        </p:xfrm>
        <a:graphic>
          <a:graphicData uri="http://schemas.openxmlformats.org/presentationml/2006/ole">
            <mc:AlternateContent xmlns:mc="http://schemas.openxmlformats.org/markup-compatibility/2006">
              <mc:Choice xmlns:v="urn:schemas-microsoft-com:vml" Requires="v">
                <p:oleObj spid="_x0000_s1025" name="" r:id="rId2" imgW="1002665" imgH="228600" progId="Equation.KSEE3">
                  <p:embed/>
                </p:oleObj>
              </mc:Choice>
              <mc:Fallback>
                <p:oleObj name="" r:id="rId2" imgW="1002665" imgH="228600" progId="Equation.KSEE3">
                  <p:embed/>
                  <p:pic>
                    <p:nvPicPr>
                      <p:cNvPr id="0" name="图片 1024"/>
                      <p:cNvPicPr/>
                      <p:nvPr/>
                    </p:nvPicPr>
                    <p:blipFill>
                      <a:blip r:embed="rId3"/>
                      <a:stretch>
                        <a:fillRect/>
                      </a:stretch>
                    </p:blipFill>
                    <p:spPr>
                      <a:xfrm>
                        <a:off x="5777865" y="5374640"/>
                        <a:ext cx="2417445" cy="551180"/>
                      </a:xfrm>
                      <a:prstGeom prst="rect">
                        <a:avLst/>
                      </a:prstGeom>
                    </p:spPr>
                  </p:pic>
                </p:oleObj>
              </mc:Fallback>
            </mc:AlternateContent>
          </a:graphicData>
        </a:graphic>
      </p:graphicFrame>
      <p:sp>
        <p:nvSpPr>
          <p:cNvPr id="6" name="文本框 5"/>
          <p:cNvSpPr txBox="1"/>
          <p:nvPr>
            <p:custDataLst>
              <p:tags r:id="rId4"/>
            </p:custDataLst>
          </p:nvPr>
        </p:nvSpPr>
        <p:spPr>
          <a:xfrm>
            <a:off x="1020445" y="552450"/>
            <a:ext cx="9072880" cy="645160"/>
          </a:xfrm>
          <a:prstGeom prst="rect">
            <a:avLst/>
          </a:prstGeom>
          <a:noFill/>
        </p:spPr>
        <p:txBody>
          <a:bodyPr wrap="square" rtlCol="0">
            <a:spAutoFit/>
          </a:bodyPr>
          <a:p>
            <a:r>
              <a:rPr lang="en-US" altLang="zh-CN" sz="3600"/>
              <a:t>1.4</a:t>
            </a:r>
            <a:r>
              <a:rPr lang="ja-JP" altLang="en-US" sz="3600"/>
              <a:t>　２つの</a:t>
            </a:r>
            <a:r>
              <a:rPr lang="ja-JP" altLang="en-US" sz="3600"/>
              <a:t>証明</a:t>
            </a:r>
            <a:endParaRPr lang="ja-JP" altLang="en-US" sz="3600"/>
          </a:p>
        </p:txBody>
      </p:sp>
      <p:graphicFrame>
        <p:nvGraphicFramePr>
          <p:cNvPr id="4" name="对象 3">
            <a:hlinkClick r:id="" action="ppaction://ole?verb="/>
          </p:cNvPr>
          <p:cNvGraphicFramePr>
            <a:graphicFrameLocks noChangeAspect="1"/>
          </p:cNvGraphicFramePr>
          <p:nvPr/>
        </p:nvGraphicFramePr>
        <p:xfrm>
          <a:off x="7285990" y="2905125"/>
          <a:ext cx="496570" cy="523875"/>
        </p:xfrm>
        <a:graphic>
          <a:graphicData uri="http://schemas.openxmlformats.org/presentationml/2006/ole">
            <mc:AlternateContent xmlns:mc="http://schemas.openxmlformats.org/markup-compatibility/2006">
              <mc:Choice xmlns:v="urn:schemas-microsoft-com:vml" Requires="v">
                <p:oleObj spid="_x0000_s1026" name="" r:id="rId5" imgW="228600" imgH="241300" progId="Equation.KSEE3">
                  <p:embed/>
                </p:oleObj>
              </mc:Choice>
              <mc:Fallback>
                <p:oleObj name="" r:id="rId5" imgW="228600" imgH="241300" progId="Equation.KSEE3">
                  <p:embed/>
                  <p:pic>
                    <p:nvPicPr>
                      <p:cNvPr id="0" name="图片 1025"/>
                      <p:cNvPicPr/>
                      <p:nvPr/>
                    </p:nvPicPr>
                    <p:blipFill>
                      <a:blip r:embed="rId6"/>
                      <a:stretch>
                        <a:fillRect/>
                      </a:stretch>
                    </p:blipFill>
                    <p:spPr>
                      <a:xfrm>
                        <a:off x="7285990" y="2905125"/>
                        <a:ext cx="496570" cy="523875"/>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3440" y="414020"/>
            <a:ext cx="9197340" cy="5356860"/>
          </a:xfrm>
          <a:prstGeom prst="rect">
            <a:avLst/>
          </a:prstGeom>
          <a:noFill/>
        </p:spPr>
        <p:txBody>
          <a:bodyPr wrap="square" rtlCol="0">
            <a:noAutofit/>
          </a:bodyPr>
          <a:p>
            <a:r>
              <a:rPr lang="zh-CN" altLang="en-US"/>
              <a:t> </a:t>
            </a:r>
            <a:endParaRPr lang="zh-CN" altLang="en-US"/>
          </a:p>
          <a:p>
            <a:endParaRPr lang="zh-CN" altLang="en-US"/>
          </a:p>
          <a:p>
            <a:r>
              <a:rPr lang="zh-CN" altLang="en-US"/>
              <a:t>推論1：任意の固定された生成器Gに対して、最適な</a:t>
            </a:r>
            <a:r>
              <a:rPr lang="ja-JP" altLang="zh-CN"/>
              <a:t>識別</a:t>
            </a:r>
            <a:r>
              <a:rPr lang="zh-CN" altLang="en-US"/>
              <a:t>器</a:t>
            </a:r>
            <a:r>
              <a:rPr lang="ja-JP" altLang="zh-CN"/>
              <a:t>　　　</a:t>
            </a:r>
            <a:r>
              <a:rPr lang="zh-CN" altLang="en-US"/>
              <a:t>が存在する。</a:t>
            </a:r>
          </a:p>
          <a:p>
            <a:endParaRPr lang="zh-CN" altLang="en-US"/>
          </a:p>
          <a:p>
            <a:endParaRPr lang="zh-CN" altLang="en-US"/>
          </a:p>
          <a:p>
            <a:endParaRPr lang="zh-CN" altLang="en-US"/>
          </a:p>
          <a:p>
            <a:endParaRPr lang="zh-CN" altLang="en-US"/>
          </a:p>
          <a:p>
            <a:endParaRPr lang="ja-JP" altLang="zh-CN"/>
          </a:p>
          <a:p>
            <a:r>
              <a:rPr lang="ja-JP" altLang="zh-CN"/>
              <a:t>積分にすると：</a:t>
            </a:r>
            <a:endParaRPr lang="zh-CN" altLang="en-US"/>
          </a:p>
          <a:p>
            <a:endParaRPr lang="zh-CN" altLang="en-US"/>
          </a:p>
          <a:p>
            <a:endParaRPr lang="zh-CN" altLang="en-US"/>
          </a:p>
          <a:p>
            <a:endParaRPr lang="zh-CN" altLang="en-US"/>
          </a:p>
          <a:p>
            <a:r>
              <a:rPr lang="en-US" altLang="zh-CN">
                <a:sym typeface="+mn-ea"/>
              </a:rPr>
              <a:t>LOTUS</a:t>
            </a:r>
            <a:r>
              <a:rPr lang="ja-JP" altLang="en-US">
                <a:sym typeface="+mn-ea"/>
              </a:rPr>
              <a:t>（Law of the unconscious statistician）</a:t>
            </a:r>
            <a:r>
              <a:rPr lang="zh-CN" altLang="en-US">
                <a:sym typeface="+mn-ea"/>
              </a:rPr>
              <a:t>定理</a:t>
            </a:r>
            <a:r>
              <a:rPr lang="ja-JP" altLang="zh-CN">
                <a:sym typeface="+mn-ea"/>
              </a:rPr>
              <a:t>によって：</a:t>
            </a:r>
            <a:endParaRPr lang="ja-JP" altLang="zh-CN">
              <a:sym typeface="+mn-ea"/>
            </a:endParaRPr>
          </a:p>
          <a:p>
            <a:endParaRPr lang="ja-JP" altLang="zh-CN">
              <a:sym typeface="+mn-ea"/>
            </a:endParaRPr>
          </a:p>
          <a:p>
            <a:endParaRPr lang="ja-JP" altLang="zh-CN">
              <a:sym typeface="+mn-ea"/>
            </a:endParaRPr>
          </a:p>
          <a:p>
            <a:r>
              <a:rPr lang="ja-JP" altLang="zh-CN">
                <a:sym typeface="+mn-ea"/>
              </a:rPr>
              <a:t>　　　　　　　　　　　　　　　　　　　　　　　　　　　　　　　　　　　　　　　　　　　　　（</a:t>
            </a:r>
            <a:r>
              <a:rPr lang="en-US" altLang="ja-JP">
                <a:sym typeface="+mn-ea"/>
              </a:rPr>
              <a:t>3</a:t>
            </a:r>
            <a:r>
              <a:rPr lang="ja-JP" altLang="zh-CN">
                <a:sym typeface="+mn-ea"/>
              </a:rPr>
              <a:t>）</a:t>
            </a:r>
            <a:endParaRPr lang="zh-CN" altLang="en-US"/>
          </a:p>
          <a:p>
            <a:endParaRPr lang="zh-CN" altLang="en-US"/>
          </a:p>
          <a:p>
            <a:endParaRPr lang="zh-CN" altLang="en-US"/>
          </a:p>
          <a:p>
            <a:endParaRPr lang="zh-CN" altLang="en-US"/>
          </a:p>
          <a:p>
            <a:endParaRPr lang="zh-CN" altLang="en-US"/>
          </a:p>
          <a:p>
            <a:endParaRPr lang="en-US" altLang="zh-CN"/>
          </a:p>
        </p:txBody>
      </p:sp>
      <p:graphicFrame>
        <p:nvGraphicFramePr>
          <p:cNvPr id="3" name="对象 2">
            <a:hlinkClick r:id="" action="ppaction://ole?verb="/>
          </p:cNvPr>
          <p:cNvGraphicFramePr>
            <a:graphicFrameLocks noChangeAspect="1"/>
          </p:cNvGraphicFramePr>
          <p:nvPr/>
        </p:nvGraphicFramePr>
        <p:xfrm>
          <a:off x="1108710" y="1442085"/>
          <a:ext cx="2138680" cy="956945"/>
        </p:xfrm>
        <a:graphic>
          <a:graphicData uri="http://schemas.openxmlformats.org/presentationml/2006/ole">
            <mc:AlternateContent xmlns:mc="http://schemas.openxmlformats.org/markup-compatibility/2006">
              <mc:Choice xmlns:v="urn:schemas-microsoft-com:vml" Requires="v">
                <p:oleObj spid="_x0000_s3073" name="" r:id="rId1" imgW="965200" imgH="431800" progId="Equation.KSEE3">
                  <p:embed/>
                </p:oleObj>
              </mc:Choice>
              <mc:Fallback>
                <p:oleObj name="" r:id="rId1" imgW="965200" imgH="431800" progId="Equation.KSEE3">
                  <p:embed/>
                  <p:pic>
                    <p:nvPicPr>
                      <p:cNvPr id="0" name="图片 3072"/>
                      <p:cNvPicPr/>
                      <p:nvPr/>
                    </p:nvPicPr>
                    <p:blipFill>
                      <a:blip r:embed="rId2"/>
                      <a:stretch>
                        <a:fillRect/>
                      </a:stretch>
                    </p:blipFill>
                    <p:spPr>
                      <a:xfrm>
                        <a:off x="1108710" y="1442085"/>
                        <a:ext cx="2138680" cy="95694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932815" y="3011805"/>
          <a:ext cx="6500495" cy="694055"/>
        </p:xfrm>
        <a:graphic>
          <a:graphicData uri="http://schemas.openxmlformats.org/presentationml/2006/ole">
            <mc:AlternateContent xmlns:mc="http://schemas.openxmlformats.org/markup-compatibility/2006">
              <mc:Choice xmlns:v="urn:schemas-microsoft-com:vml" Requires="v">
                <p:oleObj spid="_x0000_s3074" name="" r:id="rId3" imgW="3568700" imgH="381000" progId="Equation.KSEE3">
                  <p:embed/>
                </p:oleObj>
              </mc:Choice>
              <mc:Fallback>
                <p:oleObj name="" r:id="rId3" imgW="3568700" imgH="381000" progId="Equation.KSEE3">
                  <p:embed/>
                  <p:pic>
                    <p:nvPicPr>
                      <p:cNvPr id="0" name="图片 3073"/>
                      <p:cNvPicPr/>
                      <p:nvPr/>
                    </p:nvPicPr>
                    <p:blipFill>
                      <a:blip r:embed="rId4"/>
                      <a:stretch>
                        <a:fillRect/>
                      </a:stretch>
                    </p:blipFill>
                    <p:spPr>
                      <a:xfrm>
                        <a:off x="932815" y="3011805"/>
                        <a:ext cx="6500495" cy="69405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custDataLst>
              <p:tags r:id="rId5"/>
            </p:custDataLst>
          </p:nvPr>
        </p:nvGraphicFramePr>
        <p:xfrm>
          <a:off x="1012825" y="4404360"/>
          <a:ext cx="6420485" cy="761365"/>
        </p:xfrm>
        <a:graphic>
          <a:graphicData uri="http://schemas.openxmlformats.org/presentationml/2006/ole">
            <mc:AlternateContent xmlns:mc="http://schemas.openxmlformats.org/markup-compatibility/2006">
              <mc:Choice xmlns:v="urn:schemas-microsoft-com:vml" Requires="v">
                <p:oleObj spid="_x0000_s6" name="" r:id="rId6" imgW="3213100" imgH="381000" progId="Equation.KSEE3">
                  <p:embed/>
                </p:oleObj>
              </mc:Choice>
              <mc:Fallback>
                <p:oleObj name="" r:id="rId6" imgW="3213100" imgH="381000" progId="Equation.KSEE3">
                  <p:embed/>
                  <p:pic>
                    <p:nvPicPr>
                      <p:cNvPr id="0" name="图片 3073"/>
                      <p:cNvPicPr/>
                      <p:nvPr/>
                    </p:nvPicPr>
                    <p:blipFill>
                      <a:blip r:embed="rId7"/>
                      <a:stretch>
                        <a:fillRect/>
                      </a:stretch>
                    </p:blipFill>
                    <p:spPr>
                      <a:xfrm>
                        <a:off x="1012825" y="4404360"/>
                        <a:ext cx="6420485" cy="7613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8"/>
            </p:custDataLst>
          </p:nvPr>
        </p:nvGraphicFramePr>
        <p:xfrm>
          <a:off x="6980555" y="932815"/>
          <a:ext cx="375285" cy="396240"/>
        </p:xfrm>
        <a:graphic>
          <a:graphicData uri="http://schemas.openxmlformats.org/presentationml/2006/ole">
            <mc:AlternateContent xmlns:mc="http://schemas.openxmlformats.org/markup-compatibility/2006">
              <mc:Choice xmlns:v="urn:schemas-microsoft-com:vml" Requires="v">
                <p:oleObj spid="_x0000_s1026" name="" r:id="rId9" imgW="228600" imgH="241300" progId="Equation.KSEE3">
                  <p:embed/>
                </p:oleObj>
              </mc:Choice>
              <mc:Fallback>
                <p:oleObj name="" r:id="rId9" imgW="228600" imgH="241300" progId="Equation.KSEE3">
                  <p:embed/>
                  <p:pic>
                    <p:nvPicPr>
                      <p:cNvPr id="0" name="图片 1025"/>
                      <p:cNvPicPr/>
                      <p:nvPr/>
                    </p:nvPicPr>
                    <p:blipFill>
                      <a:blip r:embed="rId10"/>
                      <a:stretch>
                        <a:fillRect/>
                      </a:stretch>
                    </p:blipFill>
                    <p:spPr>
                      <a:xfrm>
                        <a:off x="6980555" y="932815"/>
                        <a:ext cx="375285" cy="39624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custDataLst>
              <p:tags r:id="rId11"/>
            </p:custDataLst>
          </p:nvPr>
        </p:nvGraphicFramePr>
        <p:xfrm>
          <a:off x="9098915" y="3613785"/>
          <a:ext cx="1527810" cy="2341880"/>
        </p:xfrm>
        <a:graphic>
          <a:graphicData uri="http://schemas.openxmlformats.org/presentationml/2006/ole">
            <mc:AlternateContent xmlns:mc="http://schemas.openxmlformats.org/markup-compatibility/2006">
              <mc:Choice xmlns:v="urn:schemas-microsoft-com:vml" Requires="v">
                <p:oleObj spid="_x0000_s2049" name="" r:id="rId12" imgW="596900" imgH="914400" progId="Equation.KSEE3">
                  <p:embed/>
                </p:oleObj>
              </mc:Choice>
              <mc:Fallback>
                <p:oleObj name="" r:id="rId12" imgW="596900" imgH="914400" progId="Equation.KSEE3">
                  <p:embed/>
                  <p:pic>
                    <p:nvPicPr>
                      <p:cNvPr id="0" name="图片 2048"/>
                      <p:cNvPicPr/>
                      <p:nvPr/>
                    </p:nvPicPr>
                    <p:blipFill>
                      <a:blip r:embed="rId13"/>
                      <a:stretch>
                        <a:fillRect/>
                      </a:stretch>
                    </p:blipFill>
                    <p:spPr>
                      <a:xfrm>
                        <a:off x="9098915" y="3613785"/>
                        <a:ext cx="1527810" cy="234188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2960" y="629920"/>
            <a:ext cx="10647680" cy="5027930"/>
          </a:xfrm>
          <a:prstGeom prst="rect">
            <a:avLst/>
          </a:prstGeom>
          <a:noFill/>
        </p:spPr>
        <p:txBody>
          <a:bodyPr wrap="square" rtlCol="0">
            <a:noAutofit/>
          </a:bodyPr>
          <a:p>
            <a:r>
              <a:rPr lang="zh-CN" altLang="en-US"/>
              <a:t>式を単純化する</a:t>
            </a:r>
            <a:r>
              <a:rPr lang="ja-JP" altLang="zh-CN"/>
              <a:t>と</a:t>
            </a:r>
            <a:endParaRPr lang="zh-CN" altLang="en-US"/>
          </a:p>
          <a:p>
            <a:endParaRPr lang="zh-CN" altLang="en-US"/>
          </a:p>
          <a:p>
            <a:endParaRPr lang="zh-CN" altLang="en-US"/>
          </a:p>
          <a:p>
            <a:r>
              <a:rPr lang="ja-JP" altLang="zh-CN"/>
              <a:t>　　　　　　　　　　　　　　　　　　　　　　　　　　　　　　　　　　　　　　　　　　（</a:t>
            </a:r>
            <a:r>
              <a:rPr lang="en-US" altLang="ja-JP"/>
              <a:t>1</a:t>
            </a:r>
            <a:r>
              <a:rPr lang="ja-JP" altLang="en-US"/>
              <a:t>）</a:t>
            </a:r>
            <a:endParaRPr lang="zh-CN" altLang="en-US"/>
          </a:p>
          <a:p>
            <a:endParaRPr lang="zh-CN" altLang="en-US"/>
          </a:p>
          <a:p>
            <a:endParaRPr lang="ja-JP" altLang="zh-CN"/>
          </a:p>
          <a:p>
            <a:endParaRPr lang="ja-JP" altLang="zh-CN"/>
          </a:p>
          <a:p>
            <a:endParaRPr lang="ja-JP" altLang="zh-CN"/>
          </a:p>
          <a:p>
            <a:r>
              <a:rPr lang="ja-JP" altLang="zh-CN"/>
              <a:t>ｆ（ｙ）の最大値を求める：</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p>
            <a:endParaRPr lang="zh-CN" altLang="en-US"/>
          </a:p>
          <a:p>
            <a:endParaRPr lang="zh-CN" altLang="en-US"/>
          </a:p>
          <a:p>
            <a:endParaRPr lang="zh-CN" altLang="en-US"/>
          </a:p>
        </p:txBody>
      </p:sp>
      <p:graphicFrame>
        <p:nvGraphicFramePr>
          <p:cNvPr id="3" name="对象 2">
            <a:hlinkClick r:id="" action="ppaction://ole?verb="/>
          </p:cNvPr>
          <p:cNvGraphicFramePr>
            <a:graphicFrameLocks noChangeAspect="1"/>
          </p:cNvGraphicFramePr>
          <p:nvPr/>
        </p:nvGraphicFramePr>
        <p:xfrm>
          <a:off x="1212215" y="1327785"/>
          <a:ext cx="5147945" cy="614680"/>
        </p:xfrm>
        <a:graphic>
          <a:graphicData uri="http://schemas.openxmlformats.org/presentationml/2006/ole">
            <mc:AlternateContent xmlns:mc="http://schemas.openxmlformats.org/markup-compatibility/2006">
              <mc:Choice xmlns:v="urn:schemas-microsoft-com:vml" Requires="v">
                <p:oleObj spid="_x0000_s4097" name="" r:id="rId1" imgW="1701800" imgH="203200" progId="Equation.KSEE3">
                  <p:embed/>
                </p:oleObj>
              </mc:Choice>
              <mc:Fallback>
                <p:oleObj name="" r:id="rId1" imgW="1701800" imgH="203200" progId="Equation.KSEE3">
                  <p:embed/>
                  <p:pic>
                    <p:nvPicPr>
                      <p:cNvPr id="0" name="图片 4096"/>
                      <p:cNvPicPr/>
                      <p:nvPr/>
                    </p:nvPicPr>
                    <p:blipFill>
                      <a:blip r:embed="rId2"/>
                      <a:stretch>
                        <a:fillRect/>
                      </a:stretch>
                    </p:blipFill>
                    <p:spPr>
                      <a:xfrm>
                        <a:off x="1212215" y="1327785"/>
                        <a:ext cx="5147945" cy="61468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544888" y="2737485"/>
          <a:ext cx="2550795" cy="2055495"/>
        </p:xfrm>
        <a:graphic>
          <a:graphicData uri="http://schemas.openxmlformats.org/presentationml/2006/ole">
            <mc:AlternateContent xmlns:mc="http://schemas.openxmlformats.org/markup-compatibility/2006">
              <mc:Choice xmlns:v="urn:schemas-microsoft-com:vml" Requires="v">
                <p:oleObj spid="_x0000_s4098" name="" r:id="rId3" imgW="1308100" imgH="1054100" progId="Equation.KSEE3">
                  <p:embed/>
                </p:oleObj>
              </mc:Choice>
              <mc:Fallback>
                <p:oleObj name="" r:id="rId3" imgW="1308100" imgH="1054100" progId="Equation.KSEE3">
                  <p:embed/>
                  <p:pic>
                    <p:nvPicPr>
                      <p:cNvPr id="0" name="图片 4097"/>
                      <p:cNvPicPr/>
                      <p:nvPr/>
                    </p:nvPicPr>
                    <p:blipFill>
                      <a:blip r:embed="rId4"/>
                      <a:stretch>
                        <a:fillRect/>
                      </a:stretch>
                    </p:blipFill>
                    <p:spPr>
                      <a:xfrm>
                        <a:off x="3544888" y="2737485"/>
                        <a:ext cx="2550795" cy="20554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9043035" y="788670"/>
          <a:ext cx="1616710" cy="2477770"/>
        </p:xfrm>
        <a:graphic>
          <a:graphicData uri="http://schemas.openxmlformats.org/presentationml/2006/ole">
            <mc:AlternateContent xmlns:mc="http://schemas.openxmlformats.org/markup-compatibility/2006">
              <mc:Choice xmlns:v="urn:schemas-microsoft-com:vml" Requires="v">
                <p:oleObj spid="_x0000_s2049" name="" r:id="rId5" imgW="596900" imgH="914400" progId="Equation.KSEE3">
                  <p:embed/>
                </p:oleObj>
              </mc:Choice>
              <mc:Fallback>
                <p:oleObj name="" r:id="rId5" imgW="596900" imgH="914400" progId="Equation.KSEE3">
                  <p:embed/>
                  <p:pic>
                    <p:nvPicPr>
                      <p:cNvPr id="0" name="图片 2048"/>
                      <p:cNvPicPr/>
                      <p:nvPr/>
                    </p:nvPicPr>
                    <p:blipFill>
                      <a:blip r:embed="rId6"/>
                      <a:stretch>
                        <a:fillRect/>
                      </a:stretch>
                    </p:blipFill>
                    <p:spPr>
                      <a:xfrm>
                        <a:off x="9043035" y="788670"/>
                        <a:ext cx="1616710" cy="247777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06195" y="1173480"/>
            <a:ext cx="10515600" cy="4351338"/>
          </a:xfrm>
        </p:spPr>
        <p:txBody>
          <a:bodyPr>
            <a:normAutofit lnSpcReduction="10000"/>
          </a:bodyPr>
          <a:p>
            <a:pPr marL="0" indent="0">
              <a:buNone/>
            </a:pPr>
            <a:r>
              <a:rPr lang="en-US" altLang="zh-CN"/>
              <a:t>1</a:t>
            </a:r>
            <a:r>
              <a:rPr lang="en-US" altLang="zh-CN"/>
              <a:t>.GAN</a:t>
            </a:r>
            <a:endParaRPr lang="en-US" altLang="zh-CN"/>
          </a:p>
          <a:p>
            <a:pPr marL="0" indent="457200">
              <a:buNone/>
            </a:pPr>
            <a:r>
              <a:rPr lang="en-US" altLang="zh-CN"/>
              <a:t>1.1</a:t>
            </a:r>
            <a:r>
              <a:rPr lang="ja-JP" altLang="en-US"/>
              <a:t>　</a:t>
            </a:r>
            <a:r>
              <a:rPr lang="en-US" altLang="ja-JP"/>
              <a:t>GAN </a:t>
            </a:r>
            <a:r>
              <a:rPr lang="ja-JP" altLang="en-US"/>
              <a:t>の</a:t>
            </a:r>
            <a:r>
              <a:rPr lang="ja-JP" altLang="en-US"/>
              <a:t>原理</a:t>
            </a:r>
            <a:endParaRPr lang="ja-JP" altLang="en-US"/>
          </a:p>
          <a:p>
            <a:pPr marL="0" indent="457200">
              <a:buNone/>
            </a:pPr>
            <a:r>
              <a:rPr lang="en-US" altLang="ja-JP"/>
              <a:t>1.2</a:t>
            </a:r>
            <a:r>
              <a:rPr lang="ja-JP" altLang="en-US"/>
              <a:t>　</a:t>
            </a:r>
            <a:r>
              <a:rPr lang="zh-CN" altLang="en-US">
                <a:sym typeface="+mn-ea"/>
              </a:rPr>
              <a:t>Generator</a:t>
            </a:r>
            <a:r>
              <a:rPr lang="en-US" altLang="ja-JP"/>
              <a:t> </a:t>
            </a:r>
            <a:r>
              <a:rPr lang="ja-JP" altLang="en-US"/>
              <a:t>と</a:t>
            </a:r>
            <a:r>
              <a:rPr lang="en-US" altLang="ja-JP"/>
              <a:t> </a:t>
            </a:r>
            <a:r>
              <a:rPr lang="en-US" altLang="ja-JP">
                <a:sym typeface="+mn-ea"/>
              </a:rPr>
              <a:t>Discriminato</a:t>
            </a:r>
            <a:endParaRPr lang="en-US" altLang="ja-JP">
              <a:sym typeface="+mn-ea"/>
            </a:endParaRPr>
          </a:p>
          <a:p>
            <a:pPr marL="0" indent="457200">
              <a:buNone/>
            </a:pPr>
            <a:r>
              <a:rPr lang="en-US" altLang="ja-JP">
                <a:sym typeface="+mn-ea"/>
              </a:rPr>
              <a:t>1.3</a:t>
            </a:r>
            <a:r>
              <a:rPr lang="ja-JP" altLang="en-US">
                <a:sym typeface="+mn-ea"/>
              </a:rPr>
              <a:t>　訓練過程と最適化</a:t>
            </a:r>
            <a:endParaRPr lang="en-US" altLang="ja-JP"/>
          </a:p>
          <a:p>
            <a:pPr marL="0" indent="457200">
              <a:buNone/>
            </a:pPr>
            <a:r>
              <a:rPr lang="en-US" altLang="ja-JP"/>
              <a:t>1.3</a:t>
            </a:r>
            <a:r>
              <a:rPr lang="ja-JP" altLang="en-US"/>
              <a:t>　二つの</a:t>
            </a:r>
            <a:r>
              <a:rPr lang="ja-JP" altLang="en-US"/>
              <a:t>証明</a:t>
            </a:r>
            <a:endParaRPr lang="ja-JP" altLang="en-US"/>
          </a:p>
          <a:p>
            <a:pPr marL="0" indent="0">
              <a:buNone/>
            </a:pPr>
            <a:endParaRPr lang="ja-JP" altLang="en-US"/>
          </a:p>
          <a:p>
            <a:pPr marL="0" indent="0">
              <a:buNone/>
            </a:pPr>
            <a:r>
              <a:rPr lang="en-US" altLang="ja-JP"/>
              <a:t>2.DCGAN</a:t>
            </a:r>
            <a:r>
              <a:rPr lang="ja-JP" altLang="en-US"/>
              <a:t>と</a:t>
            </a:r>
            <a:r>
              <a:rPr lang="en-US" altLang="ja-JP"/>
              <a:t>CycleGAN</a:t>
            </a:r>
            <a:r>
              <a:rPr lang="ja-JP" altLang="en-US"/>
              <a:t>の</a:t>
            </a:r>
            <a:r>
              <a:rPr lang="ja-JP" altLang="en-US"/>
              <a:t>紹介</a:t>
            </a:r>
            <a:endParaRPr lang="ja-JP" altLang="en-US"/>
          </a:p>
          <a:p>
            <a:pPr marL="0" indent="0">
              <a:buNone/>
            </a:pPr>
            <a:r>
              <a:rPr lang="en-US" altLang="ja-JP"/>
              <a:t>3.GAN</a:t>
            </a:r>
            <a:r>
              <a:rPr lang="ja-JP" altLang="en-US"/>
              <a:t>のコード解析と</a:t>
            </a:r>
            <a:r>
              <a:rPr lang="ja-JP" altLang="en-US"/>
              <a:t>実装</a:t>
            </a:r>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2960" y="629920"/>
            <a:ext cx="10647680" cy="5027930"/>
          </a:xfrm>
          <a:prstGeom prst="rect">
            <a:avLst/>
          </a:prstGeom>
          <a:noFill/>
        </p:spPr>
        <p:txBody>
          <a:bodyPr wrap="square" rtlCol="0">
            <a:noAutofit/>
          </a:bodyPr>
          <a:p>
            <a:endParaRPr lang="zh-CN" altLang="en-US"/>
          </a:p>
          <a:p>
            <a:endParaRPr lang="zh-CN" altLang="en-US"/>
          </a:p>
          <a:p>
            <a:r>
              <a:rPr lang="ja-JP" altLang="zh-CN"/>
              <a:t>　　　　　　　　　　　　　　　　　　　　　　　　　　　　　　　　　　　　　　　　　　</a:t>
            </a:r>
            <a:endParaRPr lang="zh-CN" altLang="en-US"/>
          </a:p>
          <a:p>
            <a:endParaRPr lang="ja-JP" altLang="zh-CN"/>
          </a:p>
          <a:p>
            <a:r>
              <a:rPr lang="ja-JP" altLang="zh-CN"/>
              <a:t>ｆ（ｙ）の最大値を取る時、ｙは　　　　　　　　　　　　　　　すなわち　　　　　　　　　　　　　　　　　　（</a:t>
            </a:r>
            <a:r>
              <a:rPr lang="en-US" altLang="ja-JP"/>
              <a:t>2</a:t>
            </a:r>
            <a:r>
              <a:rPr lang="ja-JP" altLang="zh-CN"/>
              <a:t>）</a:t>
            </a:r>
            <a:endParaRPr lang="zh-CN" altLang="en-US"/>
          </a:p>
          <a:p>
            <a:endParaRPr lang="zh-CN" altLang="en-US"/>
          </a:p>
          <a:p>
            <a:endParaRPr lang="zh-CN" altLang="en-US"/>
          </a:p>
          <a:p>
            <a:r>
              <a:rPr lang="en-US" altLang="zh-CN"/>
              <a:t>because</a:t>
            </a:r>
            <a:endParaRPr lang="en-US" altLang="zh-CN"/>
          </a:p>
          <a:p>
            <a:endParaRPr lang="en-US" altLang="zh-CN"/>
          </a:p>
          <a:p>
            <a:r>
              <a:rPr lang="en-US" altLang="zh-CN"/>
              <a:t>so</a:t>
            </a:r>
            <a:endParaRPr lang="zh-CN" altLang="en-US"/>
          </a:p>
          <a:p>
            <a:endParaRPr lang="zh-CN" altLang="en-US"/>
          </a:p>
          <a:p>
            <a:endParaRPr lang="zh-CN" altLang="en-US"/>
          </a:p>
          <a:p>
            <a:endParaRPr lang="zh-CN" altLang="en-US"/>
          </a:p>
          <a:p>
            <a:endParaRPr lang="zh-CN" altLang="en-US"/>
          </a:p>
          <a:p>
            <a:endParaRPr lang="zh-CN" altLang="en-US"/>
          </a:p>
          <a:p/>
          <a:p>
            <a:r>
              <a:rPr lang="zh-CN" altLang="en-US"/>
              <a:t>このようにして、式（1）が凸関数であり、導関数がゼロになる点が最大値の点であることがわかります</a:t>
            </a:r>
            <a:endParaRPr lang="zh-CN" altLang="en-US"/>
          </a:p>
          <a:p>
            <a:endParaRPr lang="zh-CN" altLang="en-US"/>
          </a:p>
          <a:p>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3850640" y="1389380"/>
          <a:ext cx="1563370" cy="1009650"/>
        </p:xfrm>
        <a:graphic>
          <a:graphicData uri="http://schemas.openxmlformats.org/presentationml/2006/ole">
            <mc:AlternateContent xmlns:mc="http://schemas.openxmlformats.org/markup-compatibility/2006">
              <mc:Choice xmlns:v="urn:schemas-microsoft-com:vml" Requires="v">
                <p:oleObj spid="_x0000_s4098" name="" r:id="rId1" imgW="609600" imgH="393700" progId="Equation.KSEE3">
                  <p:embed/>
                </p:oleObj>
              </mc:Choice>
              <mc:Fallback>
                <p:oleObj name="" r:id="rId1" imgW="609600" imgH="393700" progId="Equation.KSEE3">
                  <p:embed/>
                  <p:pic>
                    <p:nvPicPr>
                      <p:cNvPr id="0" name="图片 4097"/>
                      <p:cNvPicPr/>
                      <p:nvPr/>
                    </p:nvPicPr>
                    <p:blipFill>
                      <a:blip r:embed="rId2"/>
                      <a:stretch>
                        <a:fillRect/>
                      </a:stretch>
                    </p:blipFill>
                    <p:spPr>
                      <a:xfrm>
                        <a:off x="3850640" y="1389380"/>
                        <a:ext cx="1563370" cy="100965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987233" y="2605405"/>
          <a:ext cx="1804670" cy="1534160"/>
        </p:xfrm>
        <a:graphic>
          <a:graphicData uri="http://schemas.openxmlformats.org/presentationml/2006/ole">
            <mc:AlternateContent xmlns:mc="http://schemas.openxmlformats.org/markup-compatibility/2006">
              <mc:Choice xmlns:v="urn:schemas-microsoft-com:vml" Requires="v">
                <p:oleObj spid="_x0000_s4099" name="" r:id="rId3" imgW="1270000" imgH="1079500" progId="Equation.KSEE3">
                  <p:embed/>
                </p:oleObj>
              </mc:Choice>
              <mc:Fallback>
                <p:oleObj name="" r:id="rId3" imgW="1270000" imgH="1079500" progId="Equation.KSEE3">
                  <p:embed/>
                  <p:pic>
                    <p:nvPicPr>
                      <p:cNvPr id="0" name="图片 4098"/>
                      <p:cNvPicPr/>
                      <p:nvPr/>
                    </p:nvPicPr>
                    <p:blipFill>
                      <a:blip r:embed="rId4"/>
                      <a:stretch>
                        <a:fillRect/>
                      </a:stretch>
                    </p:blipFill>
                    <p:spPr>
                      <a:xfrm>
                        <a:off x="1987233" y="2605405"/>
                        <a:ext cx="1804670" cy="15341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165715" y="629920"/>
          <a:ext cx="1021715" cy="1565910"/>
        </p:xfrm>
        <a:graphic>
          <a:graphicData uri="http://schemas.openxmlformats.org/presentationml/2006/ole">
            <mc:AlternateContent xmlns:mc="http://schemas.openxmlformats.org/markup-compatibility/2006">
              <mc:Choice xmlns:v="urn:schemas-microsoft-com:vml" Requires="v">
                <p:oleObj spid="_x0000_s2049" name="" r:id="rId5" imgW="596900" imgH="914400" progId="Equation.KSEE3">
                  <p:embed/>
                </p:oleObj>
              </mc:Choice>
              <mc:Fallback>
                <p:oleObj name="" r:id="rId5" imgW="596900" imgH="914400" progId="Equation.KSEE3">
                  <p:embed/>
                  <p:pic>
                    <p:nvPicPr>
                      <p:cNvPr id="0" name="图片 2048"/>
                      <p:cNvPicPr/>
                      <p:nvPr/>
                    </p:nvPicPr>
                    <p:blipFill>
                      <a:blip r:embed="rId6"/>
                      <a:stretch>
                        <a:fillRect/>
                      </a:stretch>
                    </p:blipFill>
                    <p:spPr>
                      <a:xfrm>
                        <a:off x="10165715" y="629920"/>
                        <a:ext cx="1021715" cy="15659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7"/>
            </p:custDataLst>
          </p:nvPr>
        </p:nvGraphicFramePr>
        <p:xfrm>
          <a:off x="6999605" y="1442085"/>
          <a:ext cx="2138680" cy="956945"/>
        </p:xfrm>
        <a:graphic>
          <a:graphicData uri="http://schemas.openxmlformats.org/presentationml/2006/ole">
            <mc:AlternateContent xmlns:mc="http://schemas.openxmlformats.org/markup-compatibility/2006">
              <mc:Choice xmlns:v="urn:schemas-microsoft-com:vml" Requires="v">
                <p:oleObj spid="_x0000_s3073" name="" r:id="rId8" imgW="965200" imgH="431800" progId="Equation.KSEE3">
                  <p:embed/>
                </p:oleObj>
              </mc:Choice>
              <mc:Fallback>
                <p:oleObj name="" r:id="rId8" imgW="965200" imgH="431800" progId="Equation.KSEE3">
                  <p:embed/>
                  <p:pic>
                    <p:nvPicPr>
                      <p:cNvPr id="0" name="图片 3072"/>
                      <p:cNvPicPr/>
                      <p:nvPr/>
                    </p:nvPicPr>
                    <p:blipFill>
                      <a:blip r:embed="rId9"/>
                      <a:stretch>
                        <a:fillRect/>
                      </a:stretch>
                    </p:blipFill>
                    <p:spPr>
                      <a:xfrm>
                        <a:off x="6999605" y="1442085"/>
                        <a:ext cx="2138680" cy="95694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custDataLst>
              <p:tags r:id="rId10"/>
            </p:custDataLst>
          </p:nvPr>
        </p:nvGraphicFramePr>
        <p:xfrm>
          <a:off x="869315" y="629920"/>
          <a:ext cx="6500495" cy="694055"/>
        </p:xfrm>
        <a:graphic>
          <a:graphicData uri="http://schemas.openxmlformats.org/presentationml/2006/ole">
            <mc:AlternateContent xmlns:mc="http://schemas.openxmlformats.org/markup-compatibility/2006">
              <mc:Choice xmlns:v="urn:schemas-microsoft-com:vml" Requires="v">
                <p:oleObj spid="_x0000_s3074" name="" r:id="rId11" imgW="3568700" imgH="381000" progId="Equation.KSEE3">
                  <p:embed/>
                </p:oleObj>
              </mc:Choice>
              <mc:Fallback>
                <p:oleObj name="" r:id="rId11" imgW="3568700" imgH="381000" progId="Equation.KSEE3">
                  <p:embed/>
                  <p:pic>
                    <p:nvPicPr>
                      <p:cNvPr id="0" name="图片 3073"/>
                      <p:cNvPicPr/>
                      <p:nvPr/>
                    </p:nvPicPr>
                    <p:blipFill>
                      <a:blip r:embed="rId12"/>
                      <a:stretch>
                        <a:fillRect/>
                      </a:stretch>
                    </p:blipFill>
                    <p:spPr>
                      <a:xfrm>
                        <a:off x="869315" y="629920"/>
                        <a:ext cx="6500495" cy="69405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3920" y="413385"/>
            <a:ext cx="10390505" cy="5666740"/>
          </a:xfrm>
          <a:prstGeom prst="rect">
            <a:avLst/>
          </a:prstGeom>
          <a:noFill/>
        </p:spPr>
        <p:txBody>
          <a:bodyPr wrap="square" rtlCol="0">
            <a:noAutofit/>
          </a:bodyPr>
          <a:p>
            <a:endParaRPr lang="zh-CN" altLang="en-US"/>
          </a:p>
          <a:p>
            <a:r>
              <a:rPr lang="zh-CN" altLang="en-US"/>
              <a:t>推论</a:t>
            </a:r>
            <a:r>
              <a:rPr lang="en-US" altLang="zh-CN"/>
              <a:t>2</a:t>
            </a:r>
            <a:r>
              <a:rPr lang="zh-CN" altLang="en-US"/>
              <a:t>：必要十分条件</a:t>
            </a:r>
            <a:r>
              <a:rPr lang="en-US" altLang="zh-CN"/>
              <a:t>                  </a:t>
            </a:r>
            <a:r>
              <a:rPr lang="ja-JP" altLang="en-US"/>
              <a:t>の時、</a:t>
            </a:r>
            <a:r>
              <a:rPr lang="en-US" altLang="zh-CN"/>
              <a:t>  グローバル最適解</a:t>
            </a:r>
            <a:r>
              <a:rPr lang="ja-JP" altLang="en-US"/>
              <a:t>は</a:t>
            </a:r>
            <a:r>
              <a:rPr lang="en-US" altLang="zh-CN"/>
              <a:t>                            </a:t>
            </a:r>
            <a:endParaRPr lang="zh-CN" altLang="en-US"/>
          </a:p>
          <a:p>
            <a:endParaRPr lang="zh-CN" altLang="en-US"/>
          </a:p>
          <a:p>
            <a:r>
              <a:rPr lang="zh-CN" altLang="en-US">
                <a:sym typeface="+mn-ea"/>
              </a:rPr>
              <a:t>必要十分条件</a:t>
            </a:r>
            <a:r>
              <a:rPr lang="ja-JP" altLang="zh-CN">
                <a:sym typeface="+mn-ea"/>
              </a:rPr>
              <a:t>なので、</a:t>
            </a:r>
            <a:r>
              <a:rPr lang="zh-CN" altLang="en-US"/>
              <a:t>正の方向と逆の方向から証明する必要がある</a:t>
            </a:r>
            <a:endParaRPr lang="zh-CN" altLang="en-US"/>
          </a:p>
          <a:p>
            <a:endParaRPr lang="zh-CN" altLang="en-US"/>
          </a:p>
          <a:p>
            <a:r>
              <a:rPr lang="ja-JP" altLang="zh-CN"/>
              <a:t>①　　　　　　　</a:t>
            </a:r>
            <a:r>
              <a:rPr lang="en-US" altLang="zh-CN"/>
              <a:t>→ </a:t>
            </a:r>
            <a:r>
              <a:rPr lang="ja-JP" altLang="zh-CN"/>
              <a:t>　</a:t>
            </a:r>
            <a:endParaRPr lang="ja-JP" altLang="zh-CN"/>
          </a:p>
          <a:p>
            <a:r>
              <a:rPr lang="en-US" altLang="zh-CN"/>
              <a:t>                   </a:t>
            </a:r>
            <a:endParaRPr lang="en-US" altLang="zh-CN"/>
          </a:p>
          <a:p>
            <a:r>
              <a:rPr lang="ja-JP" altLang="en-US"/>
              <a:t>　　　　　　　　　　の時、式（</a:t>
            </a:r>
            <a:r>
              <a:rPr lang="en-US" altLang="ja-JP"/>
              <a:t>2</a:t>
            </a:r>
            <a:r>
              <a:rPr lang="ja-JP" altLang="en-US"/>
              <a:t>）に代入し、</a:t>
            </a:r>
            <a:r>
              <a:rPr lang="en-US" altLang="zh-CN"/>
              <a:t>            </a:t>
            </a:r>
            <a:r>
              <a:rPr lang="ja-JP" altLang="en-US"/>
              <a:t>は：</a:t>
            </a:r>
            <a:endParaRPr lang="zh-CN" altLang="en-US"/>
          </a:p>
          <a:p>
            <a:endParaRPr lang="zh-CN" altLang="en-US"/>
          </a:p>
          <a:p>
            <a:endParaRPr lang="zh-CN" altLang="en-US"/>
          </a:p>
          <a:p>
            <a:endParaRPr lang="zh-CN" altLang="en-US"/>
          </a:p>
          <a:p>
            <a:endParaRPr lang="zh-CN" altLang="en-US"/>
          </a:p>
          <a:p>
            <a:r>
              <a:rPr lang="zh-CN" altLang="en-US"/>
              <a:t>代入到（</a:t>
            </a:r>
            <a:r>
              <a:rPr lang="en-US" altLang="zh-CN"/>
              <a:t>3</a:t>
            </a:r>
            <a:r>
              <a:rPr lang="zh-CN" altLang="en-US"/>
              <a:t>）中，得到</a:t>
            </a:r>
            <a:endParaRPr lang="zh-CN" altLang="en-US"/>
          </a:p>
          <a:p>
            <a:endParaRPr lang="zh-CN" altLang="en-US"/>
          </a:p>
          <a:p>
            <a:endParaRPr lang="zh-CN" altLang="en-US"/>
          </a:p>
          <a:p>
            <a:r>
              <a:rPr lang="en-US" altLang="zh-CN"/>
              <a:t> </a:t>
            </a:r>
            <a:endParaRPr lang="en-US" altLang="zh-CN"/>
          </a:p>
        </p:txBody>
      </p:sp>
      <p:graphicFrame>
        <p:nvGraphicFramePr>
          <p:cNvPr id="3" name="对象 2">
            <a:hlinkClick r:id="" action="ppaction://ole?verb="/>
          </p:cNvPr>
          <p:cNvGraphicFramePr>
            <a:graphicFrameLocks noChangeAspect="1"/>
          </p:cNvGraphicFramePr>
          <p:nvPr/>
        </p:nvGraphicFramePr>
        <p:xfrm>
          <a:off x="3153410" y="657860"/>
          <a:ext cx="933450" cy="336550"/>
        </p:xfrm>
        <a:graphic>
          <a:graphicData uri="http://schemas.openxmlformats.org/presentationml/2006/ole">
            <mc:AlternateContent xmlns:mc="http://schemas.openxmlformats.org/markup-compatibility/2006">
              <mc:Choice xmlns:v="urn:schemas-microsoft-com:vml" Requires="v">
                <p:oleObj spid="_x0000_s5121" name="" r:id="rId1" imgW="634365" imgH="228600" progId="Equation.KSEE3">
                  <p:embed/>
                </p:oleObj>
              </mc:Choice>
              <mc:Fallback>
                <p:oleObj name="" r:id="rId1" imgW="634365" imgH="228600" progId="Equation.KSEE3">
                  <p:embed/>
                  <p:pic>
                    <p:nvPicPr>
                      <p:cNvPr id="0" name="图片 5120"/>
                      <p:cNvPicPr/>
                      <p:nvPr/>
                    </p:nvPicPr>
                    <p:blipFill>
                      <a:blip r:embed="rId2"/>
                      <a:stretch>
                        <a:fillRect/>
                      </a:stretch>
                    </p:blipFill>
                    <p:spPr>
                      <a:xfrm>
                        <a:off x="3153410" y="657860"/>
                        <a:ext cx="933450" cy="33655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979285" y="715010"/>
          <a:ext cx="2172970" cy="335915"/>
        </p:xfrm>
        <a:graphic>
          <a:graphicData uri="http://schemas.openxmlformats.org/presentationml/2006/ole">
            <mc:AlternateContent xmlns:mc="http://schemas.openxmlformats.org/markup-compatibility/2006">
              <mc:Choice xmlns:v="urn:schemas-microsoft-com:vml" Requires="v">
                <p:oleObj spid="_x0000_s5122" name="" r:id="rId3" imgW="1397000" imgH="215900" progId="Equation.KSEE3">
                  <p:embed/>
                </p:oleObj>
              </mc:Choice>
              <mc:Fallback>
                <p:oleObj name="" r:id="rId3" imgW="1397000" imgH="215900" progId="Equation.KSEE3">
                  <p:embed/>
                  <p:pic>
                    <p:nvPicPr>
                      <p:cNvPr id="0" name="图片 5121"/>
                      <p:cNvPicPr/>
                      <p:nvPr/>
                    </p:nvPicPr>
                    <p:blipFill>
                      <a:blip r:embed="rId4"/>
                      <a:stretch>
                        <a:fillRect/>
                      </a:stretch>
                    </p:blipFill>
                    <p:spPr>
                      <a:xfrm>
                        <a:off x="6979285" y="715010"/>
                        <a:ext cx="2172970" cy="3359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custDataLst>
              <p:tags r:id="rId5"/>
            </p:custDataLst>
          </p:nvPr>
        </p:nvGraphicFramePr>
        <p:xfrm>
          <a:off x="1344930" y="2291080"/>
          <a:ext cx="974725" cy="351155"/>
        </p:xfrm>
        <a:graphic>
          <a:graphicData uri="http://schemas.openxmlformats.org/presentationml/2006/ole">
            <mc:AlternateContent xmlns:mc="http://schemas.openxmlformats.org/markup-compatibility/2006">
              <mc:Choice xmlns:v="urn:schemas-microsoft-com:vml" Requires="v">
                <p:oleObj spid="_x0000_s6" name="" r:id="rId6" imgW="634365" imgH="228600" progId="Equation.KSEE3">
                  <p:embed/>
                </p:oleObj>
              </mc:Choice>
              <mc:Fallback>
                <p:oleObj name="" r:id="rId6" imgW="634365" imgH="228600" progId="Equation.KSEE3">
                  <p:embed/>
                  <p:pic>
                    <p:nvPicPr>
                      <p:cNvPr id="0" name="图片 5120"/>
                      <p:cNvPicPr/>
                      <p:nvPr/>
                    </p:nvPicPr>
                    <p:blipFill>
                      <a:blip r:embed="rId7"/>
                      <a:stretch>
                        <a:fillRect/>
                      </a:stretch>
                    </p:blipFill>
                    <p:spPr>
                      <a:xfrm>
                        <a:off x="1344930" y="2291080"/>
                        <a:ext cx="974725" cy="35115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737100" y="2200275"/>
          <a:ext cx="504825" cy="532765"/>
        </p:xfrm>
        <a:graphic>
          <a:graphicData uri="http://schemas.openxmlformats.org/presentationml/2006/ole">
            <mc:AlternateContent xmlns:mc="http://schemas.openxmlformats.org/markup-compatibility/2006">
              <mc:Choice xmlns:v="urn:schemas-microsoft-com:vml" Requires="v">
                <p:oleObj spid="_x0000_s5123" name="" r:id="rId8" imgW="228600" imgH="241300" progId="Equation.KSEE3">
                  <p:embed/>
                </p:oleObj>
              </mc:Choice>
              <mc:Fallback>
                <p:oleObj name="" r:id="rId8" imgW="228600" imgH="241300" progId="Equation.KSEE3">
                  <p:embed/>
                  <p:pic>
                    <p:nvPicPr>
                      <p:cNvPr id="0" name="图片 5122"/>
                      <p:cNvPicPr/>
                      <p:nvPr/>
                    </p:nvPicPr>
                    <p:blipFill>
                      <a:blip r:embed="rId9"/>
                      <a:stretch>
                        <a:fillRect/>
                      </a:stretch>
                    </p:blipFill>
                    <p:spPr>
                      <a:xfrm>
                        <a:off x="4737100" y="2200275"/>
                        <a:ext cx="504825" cy="5327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287780" y="2843530"/>
          <a:ext cx="1722755" cy="585470"/>
        </p:xfrm>
        <a:graphic>
          <a:graphicData uri="http://schemas.openxmlformats.org/presentationml/2006/ole">
            <mc:AlternateContent xmlns:mc="http://schemas.openxmlformats.org/markup-compatibility/2006">
              <mc:Choice xmlns:v="urn:schemas-microsoft-com:vml" Requires="v">
                <p:oleObj spid="_x0000_s5124" name="" r:id="rId10" imgW="1270000" imgH="431800" progId="Equation.KSEE3">
                  <p:embed/>
                </p:oleObj>
              </mc:Choice>
              <mc:Fallback>
                <p:oleObj name="" r:id="rId10" imgW="1270000" imgH="431800" progId="Equation.KSEE3">
                  <p:embed/>
                  <p:pic>
                    <p:nvPicPr>
                      <p:cNvPr id="0" name="图片 5123"/>
                      <p:cNvPicPr/>
                      <p:nvPr/>
                    </p:nvPicPr>
                    <p:blipFill>
                      <a:blip r:embed="rId11"/>
                      <a:stretch>
                        <a:fillRect/>
                      </a:stretch>
                    </p:blipFill>
                    <p:spPr>
                      <a:xfrm>
                        <a:off x="1287780" y="2843530"/>
                        <a:ext cx="1722755" cy="58547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35660" y="4196080"/>
          <a:ext cx="5243830" cy="1511300"/>
        </p:xfrm>
        <a:graphic>
          <a:graphicData uri="http://schemas.openxmlformats.org/presentationml/2006/ole">
            <mc:AlternateContent xmlns:mc="http://schemas.openxmlformats.org/markup-compatibility/2006">
              <mc:Choice xmlns:v="urn:schemas-microsoft-com:vml" Requires="v">
                <p:oleObj spid="_x0000_s5125" name="" r:id="rId12" imgW="2908300" imgH="838200" progId="Equation.KSEE3">
                  <p:embed/>
                </p:oleObj>
              </mc:Choice>
              <mc:Fallback>
                <p:oleObj name="" r:id="rId12" imgW="2908300" imgH="838200" progId="Equation.KSEE3">
                  <p:embed/>
                  <p:pic>
                    <p:nvPicPr>
                      <p:cNvPr id="0" name="图片 5124"/>
                      <p:cNvPicPr/>
                      <p:nvPr/>
                    </p:nvPicPr>
                    <p:blipFill>
                      <a:blip r:embed="rId13"/>
                      <a:stretch>
                        <a:fillRect/>
                      </a:stretch>
                    </p:blipFill>
                    <p:spPr>
                      <a:xfrm>
                        <a:off x="835660" y="4196080"/>
                        <a:ext cx="5243830" cy="15113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custDataLst>
              <p:tags r:id="rId14"/>
            </p:custDataLst>
          </p:nvPr>
        </p:nvGraphicFramePr>
        <p:xfrm>
          <a:off x="1186815" y="1775460"/>
          <a:ext cx="1132840" cy="408305"/>
        </p:xfrm>
        <a:graphic>
          <a:graphicData uri="http://schemas.openxmlformats.org/presentationml/2006/ole">
            <mc:AlternateContent xmlns:mc="http://schemas.openxmlformats.org/markup-compatibility/2006">
              <mc:Choice xmlns:v="urn:schemas-microsoft-com:vml" Requires="v">
                <p:oleObj spid="_x0000_s11" name="" r:id="rId15" imgW="634365" imgH="228600" progId="Equation.KSEE3">
                  <p:embed/>
                </p:oleObj>
              </mc:Choice>
              <mc:Fallback>
                <p:oleObj name="" r:id="rId15" imgW="634365" imgH="228600" progId="Equation.KSEE3">
                  <p:embed/>
                  <p:pic>
                    <p:nvPicPr>
                      <p:cNvPr id="0" name="图片 5120"/>
                      <p:cNvPicPr/>
                      <p:nvPr/>
                    </p:nvPicPr>
                    <p:blipFill>
                      <a:blip r:embed="rId2"/>
                      <a:stretch>
                        <a:fillRect/>
                      </a:stretch>
                    </p:blipFill>
                    <p:spPr>
                      <a:xfrm>
                        <a:off x="1186815" y="1775460"/>
                        <a:ext cx="1132840" cy="40830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custDataLst>
              <p:tags r:id="rId16"/>
            </p:custDataLst>
          </p:nvPr>
        </p:nvGraphicFramePr>
        <p:xfrm>
          <a:off x="2772410" y="1844040"/>
          <a:ext cx="2197735" cy="339725"/>
        </p:xfrm>
        <a:graphic>
          <a:graphicData uri="http://schemas.openxmlformats.org/presentationml/2006/ole">
            <mc:AlternateContent xmlns:mc="http://schemas.openxmlformats.org/markup-compatibility/2006">
              <mc:Choice xmlns:v="urn:schemas-microsoft-com:vml" Requires="v">
                <p:oleObj spid="_x0000_s13" name="" r:id="rId17" imgW="1397000" imgH="215900" progId="Equation.KSEE3">
                  <p:embed/>
                </p:oleObj>
              </mc:Choice>
              <mc:Fallback>
                <p:oleObj name="" r:id="rId17" imgW="1397000" imgH="215900" progId="Equation.KSEE3">
                  <p:embed/>
                  <p:pic>
                    <p:nvPicPr>
                      <p:cNvPr id="0" name="图片 5121"/>
                      <p:cNvPicPr/>
                      <p:nvPr/>
                    </p:nvPicPr>
                    <p:blipFill>
                      <a:blip r:embed="rId4"/>
                      <a:stretch>
                        <a:fillRect/>
                      </a:stretch>
                    </p:blipFill>
                    <p:spPr>
                      <a:xfrm>
                        <a:off x="2772410" y="1844040"/>
                        <a:ext cx="2197735" cy="33972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73455" y="650240"/>
            <a:ext cx="10412095" cy="5521960"/>
          </a:xfrm>
          <a:prstGeom prst="rect">
            <a:avLst/>
          </a:prstGeom>
          <a:noFill/>
        </p:spPr>
        <p:txBody>
          <a:bodyPr wrap="square" rtlCol="0">
            <a:noAutofit/>
          </a:bodyPr>
          <a:p/>
          <a:p/>
          <a:p>
            <a:r>
              <a:t>pGとpdataは</a:t>
            </a:r>
            <a:r>
              <a:rPr lang="zh-CN" altLang="en-US"/>
              <a:t>確率密度関数</a:t>
            </a:r>
            <a:r>
              <a:t>であるため、</a:t>
            </a:r>
            <a:r>
              <a:rPr lang="zh-CN" altLang="en-US"/>
              <a:t>定義に基づいて</a:t>
            </a:r>
          </a:p>
          <a:p>
            <a:endParaRPr lang="zh-CN" altLang="en-US"/>
          </a:p>
          <a:p>
            <a:endParaRPr lang="zh-CN" altLang="en-US"/>
          </a:p>
          <a:p>
            <a:endParaRPr lang="zh-CN" altLang="en-US"/>
          </a:p>
          <a:p>
            <a:endParaRPr lang="zh-CN" altLang="en-US"/>
          </a:p>
          <a:p>
            <a:r>
              <a:rPr lang="ja-JP" altLang="zh-CN"/>
              <a:t>　　　　　　　　　　　　　　　　　　　　　　　　　　　　　定数</a:t>
            </a:r>
            <a:endParaRPr lang="ja-JP" altLang="zh-CN"/>
          </a:p>
          <a:p>
            <a:endParaRPr lang="ja-JP" altLang="zh-CN"/>
          </a:p>
          <a:p>
            <a:r>
              <a:rPr lang="ja-JP" altLang="en-US" sz="2400"/>
              <a:t>　　　　</a:t>
            </a:r>
            <a:r>
              <a:rPr lang="en-US" altLang="ja-JP" sz="2400"/>
              <a:t>G</a:t>
            </a:r>
            <a:r>
              <a:rPr lang="ja-JP" altLang="en-US" sz="2400"/>
              <a:t>は唯一</a:t>
            </a:r>
            <a:endParaRPr lang="ja-JP" altLang="en-US" sz="2400"/>
          </a:p>
          <a:p>
            <a:endParaRPr lang="ja-JP" altLang="en-US" sz="2400"/>
          </a:p>
          <a:p>
            <a:endParaRPr lang="ja-JP" altLang="en-US" sz="2400"/>
          </a:p>
          <a:p>
            <a:endParaRPr lang="zh-CN" altLang="en-US" sz="2400"/>
          </a:p>
          <a:p>
            <a:r>
              <a:rPr lang="zh-CN" altLang="en-US"/>
              <a:t> </a:t>
            </a:r>
            <a:r>
              <a:rPr lang="ja-JP" altLang="zh-CN"/>
              <a:t>　唯一性</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1118870" y="1806575"/>
          <a:ext cx="2945765" cy="1055370"/>
        </p:xfrm>
        <a:graphic>
          <a:graphicData uri="http://schemas.openxmlformats.org/presentationml/2006/ole">
            <mc:AlternateContent xmlns:mc="http://schemas.openxmlformats.org/markup-compatibility/2006">
              <mc:Choice xmlns:v="urn:schemas-microsoft-com:vml" Requires="v">
                <p:oleObj spid="_x0000_s6145" name="" r:id="rId1" imgW="1701800" imgH="609600" progId="Equation.KSEE3">
                  <p:embed/>
                </p:oleObj>
              </mc:Choice>
              <mc:Fallback>
                <p:oleObj name="" r:id="rId1" imgW="1701800" imgH="609600" progId="Equation.KSEE3">
                  <p:embed/>
                  <p:pic>
                    <p:nvPicPr>
                      <p:cNvPr id="0" name="图片 6144"/>
                      <p:cNvPicPr/>
                      <p:nvPr/>
                    </p:nvPicPr>
                    <p:blipFill>
                      <a:blip r:embed="rId2"/>
                      <a:stretch>
                        <a:fillRect/>
                      </a:stretch>
                    </p:blipFill>
                    <p:spPr>
                      <a:xfrm>
                        <a:off x="1118870" y="1806575"/>
                        <a:ext cx="2945765" cy="105537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076325" y="2557145"/>
          <a:ext cx="3307080" cy="445770"/>
        </p:xfrm>
        <a:graphic>
          <a:graphicData uri="http://schemas.openxmlformats.org/presentationml/2006/ole">
            <mc:AlternateContent xmlns:mc="http://schemas.openxmlformats.org/markup-compatibility/2006">
              <mc:Choice xmlns:v="urn:schemas-microsoft-com:vml" Requires="v">
                <p:oleObj spid="_x0000_s6146" name="" r:id="rId3" imgW="1790700" imgH="241300" progId="Equation.KSEE3">
                  <p:embed/>
                </p:oleObj>
              </mc:Choice>
              <mc:Fallback>
                <p:oleObj name="" r:id="rId3" imgW="1790700" imgH="241300" progId="Equation.KSEE3">
                  <p:embed/>
                  <p:pic>
                    <p:nvPicPr>
                      <p:cNvPr id="0" name="图片 6145"/>
                      <p:cNvPicPr/>
                      <p:nvPr/>
                    </p:nvPicPr>
                    <p:blipFill>
                      <a:blip r:embed="rId4"/>
                      <a:stretch>
                        <a:fillRect/>
                      </a:stretch>
                    </p:blipFill>
                    <p:spPr>
                      <a:xfrm>
                        <a:off x="1076325" y="2557145"/>
                        <a:ext cx="3307080" cy="445770"/>
                      </a:xfrm>
                      <a:prstGeom prst="rect">
                        <a:avLst/>
                      </a:prstGeom>
                    </p:spPr>
                  </p:pic>
                </p:oleObj>
              </mc:Fallback>
            </mc:AlternateContent>
          </a:graphicData>
        </a:graphic>
      </p:graphicFrame>
      <p:pic>
        <p:nvPicPr>
          <p:cNvPr id="2" name="图片 1"/>
          <p:cNvPicPr>
            <a:picLocks noChangeAspect="1"/>
          </p:cNvPicPr>
          <p:nvPr>
            <p:custDataLst>
              <p:tags r:id="rId5"/>
            </p:custDataLst>
          </p:nvPr>
        </p:nvPicPr>
        <p:blipFill>
          <a:blip r:embed="rId6"/>
          <a:stretch>
            <a:fillRect/>
          </a:stretch>
        </p:blipFill>
        <p:spPr>
          <a:xfrm>
            <a:off x="1185545" y="3983355"/>
            <a:ext cx="8999220" cy="449580"/>
          </a:xfrm>
          <a:prstGeom prst="rect">
            <a:avLst/>
          </a:prstGeom>
        </p:spPr>
      </p:pic>
      <p:graphicFrame>
        <p:nvGraphicFramePr>
          <p:cNvPr id="9" name="对象 8">
            <a:hlinkClick r:id="" action="ppaction://ole?verb="/>
          </p:cNvPr>
          <p:cNvGraphicFramePr>
            <a:graphicFrameLocks noChangeAspect="1"/>
          </p:cNvGraphicFramePr>
          <p:nvPr>
            <p:custDataLst>
              <p:tags r:id="rId7"/>
            </p:custDataLst>
          </p:nvPr>
        </p:nvGraphicFramePr>
        <p:xfrm>
          <a:off x="7722235" y="1734820"/>
          <a:ext cx="1569085" cy="702310"/>
        </p:xfrm>
        <a:graphic>
          <a:graphicData uri="http://schemas.openxmlformats.org/presentationml/2006/ole">
            <mc:AlternateContent xmlns:mc="http://schemas.openxmlformats.org/markup-compatibility/2006">
              <mc:Choice xmlns:v="urn:schemas-microsoft-com:vml" Requires="v">
                <p:oleObj spid="_x0000_s3073" name="" r:id="rId8" imgW="965200" imgH="431800" progId="Equation.KSEE3">
                  <p:embed/>
                </p:oleObj>
              </mc:Choice>
              <mc:Fallback>
                <p:oleObj name="" r:id="rId8" imgW="965200" imgH="431800" progId="Equation.KSEE3">
                  <p:embed/>
                  <p:pic>
                    <p:nvPicPr>
                      <p:cNvPr id="0" name="图片 3072"/>
                      <p:cNvPicPr/>
                      <p:nvPr/>
                    </p:nvPicPr>
                    <p:blipFill>
                      <a:blip r:embed="rId9"/>
                      <a:stretch>
                        <a:fillRect/>
                      </a:stretch>
                    </p:blipFill>
                    <p:spPr>
                      <a:xfrm>
                        <a:off x="7722235" y="1734820"/>
                        <a:ext cx="1569085" cy="70231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1845" y="455295"/>
            <a:ext cx="9464675" cy="5275580"/>
          </a:xfrm>
          <a:prstGeom prst="rect">
            <a:avLst/>
          </a:prstGeom>
          <a:noFill/>
        </p:spPr>
        <p:txBody>
          <a:bodyPr wrap="square" rtlCol="0">
            <a:noAutofit/>
          </a:bodyPr>
          <a:p>
            <a:endParaRPr lang="zh-CN" altLang="en-US"/>
          </a:p>
          <a:p>
            <a:r>
              <a:rPr lang="ja-JP" altLang="en-US"/>
              <a:t>➁</a:t>
            </a:r>
            <a:r>
              <a:rPr lang="zh-CN" altLang="en-US"/>
              <a:t>：</a:t>
            </a:r>
            <a:r>
              <a:rPr lang="ja-JP" altLang="zh-CN"/>
              <a:t>　　　　　　　　　　　　　　　　　　</a:t>
            </a:r>
            <a:r>
              <a:rPr lang="en-US" altLang="ja-JP"/>
              <a:t>→</a:t>
            </a:r>
            <a:r>
              <a:rPr lang="ja-JP" altLang="zh-CN"/>
              <a:t>　　</a:t>
            </a:r>
            <a:endParaRPr lang="zh-CN" altLang="en-US"/>
          </a:p>
          <a:p>
            <a:endParaRPr lang="zh-CN" altLang="en-US"/>
          </a:p>
          <a:p>
            <a:r>
              <a:rPr lang="ja-JP" altLang="en-US"/>
              <a:t>ある</a:t>
            </a:r>
            <a:r>
              <a:rPr lang="en-US" altLang="ja-JP"/>
              <a:t>G</a:t>
            </a:r>
            <a:r>
              <a:rPr lang="ja-JP" altLang="en-US"/>
              <a:t>に対して、</a:t>
            </a:r>
            <a:r>
              <a:rPr lang="en-US" altLang="zh-CN"/>
              <a:t>        </a:t>
            </a:r>
            <a:r>
              <a:rPr lang="ja-JP" altLang="en-US"/>
              <a:t>　を　　　　　　　　　　　　　　に代入し：　　　　　　　　　　　　　　　　　　　　　　　　　　　　　　　　　　</a:t>
            </a:r>
            <a:endParaRPr lang="zh-CN" altLang="en-US"/>
          </a:p>
          <a:p>
            <a:endParaRPr lang="zh-CN" altLang="en-US"/>
          </a:p>
          <a:p>
            <a:r>
              <a:rPr lang="en-US" altLang="zh-CN"/>
              <a:t>                                                                                                            (</a:t>
            </a:r>
            <a:r>
              <a:rPr lang="en-US" altLang="zh-CN"/>
              <a:t>4)</a:t>
            </a:r>
            <a:endParaRPr lang="en-US" altLang="zh-CN"/>
          </a:p>
          <a:p>
            <a:endParaRPr lang="en-US" altLang="zh-CN"/>
          </a:p>
          <a:p>
            <a:endParaRPr lang="en-US" altLang="zh-CN"/>
          </a:p>
          <a:p>
            <a:endParaRPr lang="zh-CN" altLang="en-US"/>
          </a:p>
          <a:p>
            <a:endParaRPr lang="zh-CN" altLang="en-US"/>
          </a:p>
          <a:p>
            <a:r>
              <a:rPr lang="ja-JP" altLang="zh-CN"/>
              <a:t>（</a:t>
            </a:r>
            <a:r>
              <a:rPr lang="en-US" altLang="ja-JP"/>
              <a:t>4</a:t>
            </a:r>
            <a:r>
              <a:rPr lang="ja-JP" altLang="zh-CN"/>
              <a:t>）にゼロ値を押詰め</a:t>
            </a:r>
            <a:r>
              <a:rPr lang="zh-CN" altLang="en-US"/>
              <a:t>，</a:t>
            </a:r>
            <a:r>
              <a:rPr lang="en-US" altLang="zh-CN"/>
              <a:t>C</a:t>
            </a:r>
            <a:r>
              <a:rPr lang="zh-CN" altLang="en-US"/>
              <a:t>（</a:t>
            </a:r>
            <a:r>
              <a:rPr lang="en-US" altLang="zh-CN"/>
              <a:t>G</a:t>
            </a:r>
            <a:r>
              <a:rPr lang="zh-CN" altLang="en-US"/>
              <a:t>）</a:t>
            </a:r>
            <a:r>
              <a:rPr lang="ja-JP" altLang="zh-CN"/>
              <a:t>の値は変わらない：</a:t>
            </a:r>
            <a:endParaRPr lang="ja-JP" altLang="zh-CN"/>
          </a:p>
          <a:p>
            <a:endParaRPr lang="ja-JP" altLang="zh-CN"/>
          </a:p>
          <a:p>
            <a:endParaRPr lang="ja-JP" altLang="zh-CN"/>
          </a:p>
          <a:p>
            <a:endParaRPr lang="ja-JP" altLang="zh-CN"/>
          </a:p>
          <a:p>
            <a:endParaRPr lang="ja-JP" altLang="zh-CN"/>
          </a:p>
          <a:p>
            <a:r>
              <a:rPr lang="ja-JP" altLang="zh-CN"/>
              <a:t>　　　　　　　　　　　　　　　　　　　　　　　　　　　　　　　　　　　　　　　　　　　　　　　（</a:t>
            </a:r>
            <a:r>
              <a:rPr lang="en-US" altLang="ja-JP"/>
              <a:t>5</a:t>
            </a:r>
            <a:r>
              <a:rPr lang="ja-JP" altLang="zh-CN"/>
              <a:t>）</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aphicFrame>
        <p:nvGraphicFramePr>
          <p:cNvPr id="3" name="对象 2"/>
          <p:cNvGraphicFramePr/>
          <p:nvPr>
            <p:custDataLst>
              <p:tags r:id="rId1"/>
            </p:custDataLst>
          </p:nvPr>
        </p:nvGraphicFramePr>
        <p:xfrm>
          <a:off x="2473325" y="1231265"/>
          <a:ext cx="365760" cy="447675"/>
        </p:xfrm>
        <a:graphic>
          <a:graphicData uri="http://schemas.openxmlformats.org/presentationml/2006/ole">
            <mc:AlternateContent xmlns:mc="http://schemas.openxmlformats.org/markup-compatibility/2006">
              <mc:Choice xmlns:v="urn:schemas-microsoft-com:vml" Requires="v">
                <p:oleObj spid="_x0000_s4" name="" r:id="rId2" imgW="228600" imgH="241300" progId="Equation.KSEE3">
                  <p:embed/>
                </p:oleObj>
              </mc:Choice>
              <mc:Fallback>
                <p:oleObj name="" r:id="rId2" imgW="228600" imgH="241300" progId="Equation.KSEE3">
                  <p:embed/>
                  <p:pic>
                    <p:nvPicPr>
                      <p:cNvPr id="0" name="图片 3"/>
                      <p:cNvPicPr/>
                      <p:nvPr/>
                    </p:nvPicPr>
                    <p:blipFill>
                      <a:blip r:embed="rId3"/>
                      <a:stretch>
                        <a:fillRect/>
                      </a:stretch>
                    </p:blipFill>
                    <p:spPr>
                      <a:xfrm>
                        <a:off x="2473325" y="1231265"/>
                        <a:ext cx="365760" cy="44767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141730" y="1889125"/>
          <a:ext cx="4796155" cy="1059180"/>
        </p:xfrm>
        <a:graphic>
          <a:graphicData uri="http://schemas.openxmlformats.org/presentationml/2006/ole">
            <mc:AlternateContent xmlns:mc="http://schemas.openxmlformats.org/markup-compatibility/2006">
              <mc:Choice xmlns:v="urn:schemas-microsoft-com:vml" Requires="v">
                <p:oleObj spid="_x0000_s7169" name="" r:id="rId4" imgW="4025900" imgH="889000" progId="Equation.KSEE3">
                  <p:embed/>
                </p:oleObj>
              </mc:Choice>
              <mc:Fallback>
                <p:oleObj name="" r:id="rId4" imgW="4025900" imgH="889000" progId="Equation.KSEE3">
                  <p:embed/>
                  <p:pic>
                    <p:nvPicPr>
                      <p:cNvPr id="0" name="图片 7168"/>
                      <p:cNvPicPr/>
                      <p:nvPr/>
                    </p:nvPicPr>
                    <p:blipFill>
                      <a:blip r:embed="rId5"/>
                      <a:stretch>
                        <a:fillRect/>
                      </a:stretch>
                    </p:blipFill>
                    <p:spPr>
                      <a:xfrm>
                        <a:off x="1141730" y="1889125"/>
                        <a:ext cx="4796155" cy="10591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234440" y="3710305"/>
          <a:ext cx="5882640" cy="1377315"/>
        </p:xfrm>
        <a:graphic>
          <a:graphicData uri="http://schemas.openxmlformats.org/presentationml/2006/ole">
            <mc:AlternateContent xmlns:mc="http://schemas.openxmlformats.org/markup-compatibility/2006">
              <mc:Choice xmlns:v="urn:schemas-microsoft-com:vml" Requires="v">
                <p:oleObj spid="_x0000_s7170" name="" r:id="rId6" imgW="3797300" imgH="889000" progId="Equation.KSEE3">
                  <p:embed/>
                </p:oleObj>
              </mc:Choice>
              <mc:Fallback>
                <p:oleObj name="" r:id="rId6" imgW="3797300" imgH="889000" progId="Equation.KSEE3">
                  <p:embed/>
                  <p:pic>
                    <p:nvPicPr>
                      <p:cNvPr id="0" name="图片 7169"/>
                      <p:cNvPicPr/>
                      <p:nvPr/>
                    </p:nvPicPr>
                    <p:blipFill>
                      <a:blip r:embed="rId7"/>
                      <a:stretch>
                        <a:fillRect/>
                      </a:stretch>
                    </p:blipFill>
                    <p:spPr>
                      <a:xfrm>
                        <a:off x="1234440" y="3710305"/>
                        <a:ext cx="5882640" cy="137731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custDataLst>
              <p:tags r:id="rId8"/>
            </p:custDataLst>
          </p:nvPr>
        </p:nvGraphicFramePr>
        <p:xfrm>
          <a:off x="4430395" y="707390"/>
          <a:ext cx="1163955" cy="419735"/>
        </p:xfrm>
        <a:graphic>
          <a:graphicData uri="http://schemas.openxmlformats.org/presentationml/2006/ole">
            <mc:AlternateContent xmlns:mc="http://schemas.openxmlformats.org/markup-compatibility/2006">
              <mc:Choice xmlns:v="urn:schemas-microsoft-com:vml" Requires="v">
                <p:oleObj spid="_x0000_s11" name="" r:id="rId9" imgW="634365" imgH="228600" progId="Equation.KSEE3">
                  <p:embed/>
                </p:oleObj>
              </mc:Choice>
              <mc:Fallback>
                <p:oleObj name="" r:id="rId9" imgW="634365" imgH="228600" progId="Equation.KSEE3">
                  <p:embed/>
                  <p:pic>
                    <p:nvPicPr>
                      <p:cNvPr id="0" name="图片 5120"/>
                      <p:cNvPicPr/>
                      <p:nvPr/>
                    </p:nvPicPr>
                    <p:blipFill>
                      <a:blip r:embed="rId10"/>
                      <a:stretch>
                        <a:fillRect/>
                      </a:stretch>
                    </p:blipFill>
                    <p:spPr>
                      <a:xfrm>
                        <a:off x="4430395" y="707390"/>
                        <a:ext cx="1163955" cy="41973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custDataLst>
              <p:tags r:id="rId11"/>
            </p:custDataLst>
          </p:nvPr>
        </p:nvGraphicFramePr>
        <p:xfrm>
          <a:off x="1291590" y="709930"/>
          <a:ext cx="2700020" cy="417195"/>
        </p:xfrm>
        <a:graphic>
          <a:graphicData uri="http://schemas.openxmlformats.org/presentationml/2006/ole">
            <mc:AlternateContent xmlns:mc="http://schemas.openxmlformats.org/markup-compatibility/2006">
              <mc:Choice xmlns:v="urn:schemas-microsoft-com:vml" Requires="v">
                <p:oleObj spid="_x0000_s13" name="" r:id="rId12" imgW="1397000" imgH="215900" progId="Equation.KSEE3">
                  <p:embed/>
                </p:oleObj>
              </mc:Choice>
              <mc:Fallback>
                <p:oleObj name="" r:id="rId12" imgW="1397000" imgH="215900" progId="Equation.KSEE3">
                  <p:embed/>
                  <p:pic>
                    <p:nvPicPr>
                      <p:cNvPr id="0" name="图片 5121"/>
                      <p:cNvPicPr/>
                      <p:nvPr/>
                    </p:nvPicPr>
                    <p:blipFill>
                      <a:blip r:embed="rId13"/>
                      <a:stretch>
                        <a:fillRect/>
                      </a:stretch>
                    </p:blipFill>
                    <p:spPr>
                      <a:xfrm>
                        <a:off x="1291590" y="709930"/>
                        <a:ext cx="2700020" cy="417195"/>
                      </a:xfrm>
                      <a:prstGeom prst="rect">
                        <a:avLst/>
                      </a:prstGeom>
                    </p:spPr>
                  </p:pic>
                </p:oleObj>
              </mc:Fallback>
            </mc:AlternateContent>
          </a:graphicData>
        </a:graphic>
      </p:graphicFrame>
      <p:graphicFrame>
        <p:nvGraphicFramePr>
          <p:cNvPr id="7" name="对象 6"/>
          <p:cNvGraphicFramePr/>
          <p:nvPr>
            <p:custDataLst>
              <p:tags r:id="rId14"/>
            </p:custDataLst>
          </p:nvPr>
        </p:nvGraphicFramePr>
        <p:xfrm>
          <a:off x="3332480" y="1293495"/>
          <a:ext cx="1833245" cy="323215"/>
        </p:xfrm>
        <a:graphic>
          <a:graphicData uri="http://schemas.openxmlformats.org/presentationml/2006/ole">
            <mc:AlternateContent xmlns:mc="http://schemas.openxmlformats.org/markup-compatibility/2006">
              <mc:Choice xmlns:v="urn:schemas-microsoft-com:vml" Requires="v">
                <p:oleObj spid="_x0000_s8" name="" r:id="rId15" imgW="1397000" imgH="215900" progId="Equation.KSEE3">
                  <p:embed/>
                </p:oleObj>
              </mc:Choice>
              <mc:Fallback>
                <p:oleObj name="" r:id="rId15" imgW="1397000" imgH="215900" progId="Equation.KSEE3">
                  <p:embed/>
                  <p:pic>
                    <p:nvPicPr>
                      <p:cNvPr id="0" name="图片 7"/>
                      <p:cNvPicPr/>
                      <p:nvPr/>
                    </p:nvPicPr>
                    <p:blipFill>
                      <a:blip r:embed="rId16"/>
                      <a:stretch>
                        <a:fillRect/>
                      </a:stretch>
                    </p:blipFill>
                    <p:spPr>
                      <a:xfrm>
                        <a:off x="3332480" y="1293495"/>
                        <a:ext cx="1833245" cy="3232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custDataLst>
              <p:tags r:id="rId17"/>
            </p:custDataLst>
          </p:nvPr>
        </p:nvGraphicFramePr>
        <p:xfrm>
          <a:off x="6379845" y="1231265"/>
          <a:ext cx="4776470" cy="566420"/>
        </p:xfrm>
        <a:graphic>
          <a:graphicData uri="http://schemas.openxmlformats.org/presentationml/2006/ole">
            <mc:AlternateContent xmlns:mc="http://schemas.openxmlformats.org/markup-compatibility/2006">
              <mc:Choice xmlns:v="urn:schemas-microsoft-com:vml" Requires="v">
                <p:oleObj spid="_x0000_s14" name="" r:id="rId18" imgW="3213100" imgH="381000" progId="Equation.KSEE3">
                  <p:embed/>
                </p:oleObj>
              </mc:Choice>
              <mc:Fallback>
                <p:oleObj name="" r:id="rId18" imgW="3213100" imgH="381000" progId="Equation.KSEE3">
                  <p:embed/>
                  <p:pic>
                    <p:nvPicPr>
                      <p:cNvPr id="0" name="图片 3073"/>
                      <p:cNvPicPr/>
                      <p:nvPr/>
                    </p:nvPicPr>
                    <p:blipFill>
                      <a:blip r:embed="rId19"/>
                      <a:stretch>
                        <a:fillRect/>
                      </a:stretch>
                    </p:blipFill>
                    <p:spPr>
                      <a:xfrm>
                        <a:off x="6379845" y="1231265"/>
                        <a:ext cx="4776470" cy="56642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custDataLst>
              <p:tags r:id="rId20"/>
            </p:custDataLst>
          </p:nvPr>
        </p:nvGraphicFramePr>
        <p:xfrm>
          <a:off x="8027035" y="1797685"/>
          <a:ext cx="1347470" cy="603250"/>
        </p:xfrm>
        <a:graphic>
          <a:graphicData uri="http://schemas.openxmlformats.org/presentationml/2006/ole">
            <mc:AlternateContent xmlns:mc="http://schemas.openxmlformats.org/markup-compatibility/2006">
              <mc:Choice xmlns:v="urn:schemas-microsoft-com:vml" Requires="v">
                <p:oleObj spid="_x0000_s3073" name="" r:id="rId21" imgW="965200" imgH="431800" progId="Equation.KSEE3">
                  <p:embed/>
                </p:oleObj>
              </mc:Choice>
              <mc:Fallback>
                <p:oleObj name="" r:id="rId21" imgW="965200" imgH="431800" progId="Equation.KSEE3">
                  <p:embed/>
                  <p:pic>
                    <p:nvPicPr>
                      <p:cNvPr id="0" name="图片 3072"/>
                      <p:cNvPicPr/>
                      <p:nvPr/>
                    </p:nvPicPr>
                    <p:blipFill>
                      <a:blip r:embed="rId22"/>
                      <a:stretch>
                        <a:fillRect/>
                      </a:stretch>
                    </p:blipFill>
                    <p:spPr>
                      <a:xfrm>
                        <a:off x="8027035" y="1797685"/>
                        <a:ext cx="1347470" cy="60325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66240" y="887095"/>
            <a:ext cx="9568815" cy="4996815"/>
          </a:xfrm>
          <a:prstGeom prst="rect">
            <a:avLst/>
          </a:prstGeom>
          <a:noFill/>
        </p:spPr>
        <p:txBody>
          <a:bodyPr wrap="square" rtlCol="0">
            <a:noAutofit/>
          </a:bodyPr>
          <a:p>
            <a:r>
              <a:rPr lang="ja-JP" altLang="zh-CN"/>
              <a:t>　　　　　　　　　　　　　　　　　　　　　　　　　　　　　　　　　　　　（</a:t>
            </a:r>
            <a:r>
              <a:rPr lang="en-US" altLang="ja-JP"/>
              <a:t>5</a:t>
            </a:r>
            <a:r>
              <a:rPr lang="ja-JP" altLang="zh-CN"/>
              <a:t>）に調整</a:t>
            </a:r>
            <a:endParaRPr lang="zh-CN" altLang="en-US"/>
          </a:p>
          <a:p>
            <a:endParaRPr lang="zh-CN" altLang="en-US"/>
          </a:p>
          <a:p>
            <a:r>
              <a:rPr lang="ja-JP" altLang="zh-CN"/>
              <a:t>　　　　　　　　　　　　　　　　　　　　　　　　　　　　　　　　　　　　　　</a:t>
            </a:r>
            <a:endParaRPr lang="zh-CN" altLang="en-US"/>
          </a:p>
          <a:p>
            <a:endParaRPr lang="zh-CN" altLang="en-US"/>
          </a:p>
          <a:p>
            <a:endParaRPr lang="zh-CN" altLang="en-US"/>
          </a:p>
          <a:p>
            <a:endParaRPr lang="zh-CN" altLang="en-US"/>
          </a:p>
          <a:p>
            <a:endParaRPr lang="zh-CN" altLang="en-US"/>
          </a:p>
          <a:p>
            <a:r>
              <a:rPr lang="en-US" altLang="zh-CN"/>
              <a:t>                                    </a:t>
            </a:r>
            <a:r>
              <a:rPr lang="ja-JP" altLang="en-US"/>
              <a:t>　によって</a:t>
            </a:r>
            <a:endParaRPr lang="zh-CN" altLang="en-US"/>
          </a:p>
          <a:p>
            <a:endParaRPr lang="zh-CN" altLang="en-US"/>
          </a:p>
          <a:p>
            <a:endParaRPr lang="zh-CN" altLang="en-US"/>
          </a:p>
          <a:p>
            <a:r>
              <a:rPr lang="ja-JP" altLang="zh-CN"/>
              <a:t>　　　　　　　　　　　　　　　　　　　　　　　　　　　　　　　　　　　　</a:t>
            </a:r>
            <a:endParaRPr lang="ja-JP" altLang="zh-CN"/>
          </a:p>
          <a:p>
            <a:endParaRPr lang="ja-JP" altLang="zh-CN"/>
          </a:p>
          <a:p>
            <a:endParaRPr lang="ja-JP" altLang="zh-CN"/>
          </a:p>
          <a:p>
            <a:endParaRPr lang="ja-JP" altLang="zh-CN"/>
          </a:p>
          <a:p>
            <a:endParaRPr lang="ja-JP" altLang="zh-CN"/>
          </a:p>
          <a:p>
            <a:endParaRPr lang="ja-JP" altLang="zh-CN"/>
          </a:p>
          <a:p>
            <a:endParaRPr lang="ja-JP" altLang="zh-CN"/>
          </a:p>
          <a:p>
            <a:r>
              <a:rPr lang="ja-JP" altLang="zh-CN"/>
              <a:t>　　　　　　　　　　　　　　　　　　　　　　　　　　　　　　　　　　　　　　　　　　　　　　　　　　　　　　（</a:t>
            </a:r>
            <a:r>
              <a:rPr lang="en-US" altLang="ja-JP"/>
              <a:t>6</a:t>
            </a:r>
            <a:r>
              <a:rPr lang="ja-JP" altLang="zh-CN"/>
              <a:t>）</a:t>
            </a:r>
            <a:endParaRPr lang="ja-JP" altLang="zh-CN"/>
          </a:p>
        </p:txBody>
      </p:sp>
      <p:graphicFrame>
        <p:nvGraphicFramePr>
          <p:cNvPr id="5" name="对象 4">
            <a:hlinkClick r:id="" action="ppaction://ole?verb="/>
          </p:cNvPr>
          <p:cNvGraphicFramePr>
            <a:graphicFrameLocks noChangeAspect="1"/>
          </p:cNvGraphicFramePr>
          <p:nvPr/>
        </p:nvGraphicFramePr>
        <p:xfrm>
          <a:off x="1939608" y="1666875"/>
          <a:ext cx="4977765" cy="838200"/>
        </p:xfrm>
        <a:graphic>
          <a:graphicData uri="http://schemas.openxmlformats.org/presentationml/2006/ole">
            <mc:AlternateContent xmlns:mc="http://schemas.openxmlformats.org/markup-compatibility/2006">
              <mc:Choice xmlns:v="urn:schemas-microsoft-com:vml" Requires="v">
                <p:oleObj spid="_x0000_s8193" name="" r:id="rId1" imgW="4977765" imgH="838200" progId="Equation.KSEE3">
                  <p:embed/>
                </p:oleObj>
              </mc:Choice>
              <mc:Fallback>
                <p:oleObj name="" r:id="rId1" imgW="4977765" imgH="838200" progId="Equation.KSEE3">
                  <p:embed/>
                  <p:pic>
                    <p:nvPicPr>
                      <p:cNvPr id="0" name="图片 8192"/>
                      <p:cNvPicPr/>
                      <p:nvPr/>
                    </p:nvPicPr>
                    <p:blipFill>
                      <a:blip r:embed="rId2"/>
                      <a:stretch>
                        <a:fillRect/>
                      </a:stretch>
                    </p:blipFill>
                    <p:spPr>
                      <a:xfrm>
                        <a:off x="1939608" y="1666875"/>
                        <a:ext cx="4977765" cy="8382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891030" y="2842895"/>
          <a:ext cx="1791970" cy="401320"/>
        </p:xfrm>
        <a:graphic>
          <a:graphicData uri="http://schemas.openxmlformats.org/presentationml/2006/ole">
            <mc:AlternateContent xmlns:mc="http://schemas.openxmlformats.org/markup-compatibility/2006">
              <mc:Choice xmlns:v="urn:schemas-microsoft-com:vml" Requires="v">
                <p:oleObj spid="_x0000_s8194" name="" r:id="rId3" imgW="1701800" imgH="381000" progId="Equation.KSEE3">
                  <p:embed/>
                </p:oleObj>
              </mc:Choice>
              <mc:Fallback>
                <p:oleObj name="" r:id="rId3" imgW="1701800" imgH="381000" progId="Equation.KSEE3">
                  <p:embed/>
                  <p:pic>
                    <p:nvPicPr>
                      <p:cNvPr id="0" name="图片 8193"/>
                      <p:cNvPicPr/>
                      <p:nvPr/>
                    </p:nvPicPr>
                    <p:blipFill>
                      <a:blip r:embed="rId4"/>
                      <a:stretch>
                        <a:fillRect/>
                      </a:stretch>
                    </p:blipFill>
                    <p:spPr>
                      <a:xfrm>
                        <a:off x="1891030" y="2842895"/>
                        <a:ext cx="1791970" cy="4013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840865" y="3489960"/>
          <a:ext cx="7276465" cy="2551430"/>
        </p:xfrm>
        <a:graphic>
          <a:graphicData uri="http://schemas.openxmlformats.org/presentationml/2006/ole">
            <mc:AlternateContent xmlns:mc="http://schemas.openxmlformats.org/markup-compatibility/2006">
              <mc:Choice xmlns:v="urn:schemas-microsoft-com:vml" Requires="v">
                <p:oleObj spid="_x0000_s8195" name="" r:id="rId5" imgW="5143500" imgH="1803400" progId="Equation.KSEE3">
                  <p:embed/>
                </p:oleObj>
              </mc:Choice>
              <mc:Fallback>
                <p:oleObj name="" r:id="rId5" imgW="5143500" imgH="1803400" progId="Equation.KSEE3">
                  <p:embed/>
                  <p:pic>
                    <p:nvPicPr>
                      <p:cNvPr id="0" name="图片 8194"/>
                      <p:cNvPicPr/>
                      <p:nvPr/>
                    </p:nvPicPr>
                    <p:blipFill>
                      <a:blip r:embed="rId6"/>
                      <a:stretch>
                        <a:fillRect/>
                      </a:stretch>
                    </p:blipFill>
                    <p:spPr>
                      <a:xfrm>
                        <a:off x="1840865" y="3489960"/>
                        <a:ext cx="7276465" cy="255143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custDataLst>
              <p:tags r:id="rId7"/>
            </p:custDataLst>
          </p:nvPr>
        </p:nvGraphicFramePr>
        <p:xfrm>
          <a:off x="1939925" y="530225"/>
          <a:ext cx="4415155" cy="1033780"/>
        </p:xfrm>
        <a:graphic>
          <a:graphicData uri="http://schemas.openxmlformats.org/presentationml/2006/ole">
            <mc:AlternateContent xmlns:mc="http://schemas.openxmlformats.org/markup-compatibility/2006">
              <mc:Choice xmlns:v="urn:schemas-microsoft-com:vml" Requires="v">
                <p:oleObj spid="_x0000_s7170" name="" r:id="rId8" imgW="3797300" imgH="889000" progId="Equation.KSEE3">
                  <p:embed/>
                </p:oleObj>
              </mc:Choice>
              <mc:Fallback>
                <p:oleObj name="" r:id="rId8" imgW="3797300" imgH="889000" progId="Equation.KSEE3">
                  <p:embed/>
                  <p:pic>
                    <p:nvPicPr>
                      <p:cNvPr id="0" name="图片 7169"/>
                      <p:cNvPicPr/>
                      <p:nvPr/>
                    </p:nvPicPr>
                    <p:blipFill>
                      <a:blip r:embed="rId9"/>
                      <a:stretch>
                        <a:fillRect/>
                      </a:stretch>
                    </p:blipFill>
                    <p:spPr>
                      <a:xfrm>
                        <a:off x="1939925" y="530225"/>
                        <a:ext cx="4415155" cy="103378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5830" y="518795"/>
            <a:ext cx="9083675" cy="5502275"/>
          </a:xfrm>
          <a:prstGeom prst="rect">
            <a:avLst/>
          </a:prstGeom>
          <a:noFill/>
        </p:spPr>
        <p:txBody>
          <a:bodyPr wrap="square" rtlCol="0">
            <a:noAutofit/>
          </a:bodyPr>
          <a:p>
            <a:r>
              <a:t>KLダイバージェンスの定義に基づいて、（</a:t>
            </a:r>
            <a:r>
              <a:rPr lang="en-US"/>
              <a:t>6</a:t>
            </a:r>
            <a:r>
              <a:t>）をダイバージェンスの形式で表現する</a:t>
            </a:r>
          </a:p>
          <a:p>
            <a:endParaRPr lang="zh-CN" altLang="en-US"/>
          </a:p>
          <a:p>
            <a:endParaRPr lang="zh-CN" altLang="en-US"/>
          </a:p>
          <a:p>
            <a:endParaRPr lang="zh-CN" altLang="en-US"/>
          </a:p>
          <a:p>
            <a:endParaRPr lang="zh-CN" altLang="en-US"/>
          </a:p>
          <a:p>
            <a:endParaRPr lang="zh-CN" altLang="en-US"/>
          </a:p>
          <a:p>
            <a:r>
              <a:rPr lang="ja-JP" altLang="zh-CN"/>
              <a:t>　　　　　　　　　　　　　　　　　　　　　　　　　　　　　　　　　　　　　　　　（Gibbs' inequality</a:t>
            </a:r>
            <a:r>
              <a:rPr lang="ja-JP" altLang="zh-CN"/>
              <a:t>）</a:t>
            </a:r>
            <a:endParaRPr lang="ja-JP" altLang="zh-CN"/>
          </a:p>
          <a:p>
            <a:endParaRPr lang="zh-CN" altLang="en-US"/>
          </a:p>
          <a:p>
            <a:r>
              <a:t>KLダイバージェンスは</a:t>
            </a:r>
            <a:r>
              <a:rPr lang="zh-CN" altLang="en-US"/>
              <a:t>常に非負で</a:t>
            </a:r>
            <a:r>
              <a:t>あるため、-log4がC(G)のグロ</a:t>
            </a:r>
            <a:r>
              <a:rPr lang="zh-CN" altLang="en-US"/>
              <a:t>ーバル最小値であ</a:t>
            </a:r>
            <a:r>
              <a:t>ることがわかります</a:t>
            </a:r>
          </a:p>
          <a:p>
            <a:r>
              <a:rPr lang="en-US" altLang="zh-CN"/>
              <a:t>                      </a:t>
            </a:r>
            <a:r>
              <a:t>C(G)=-log4 が</a:t>
            </a:r>
            <a:r>
              <a:rPr lang="zh-CN" altLang="en-US"/>
              <a:t>唯一の点</a:t>
            </a:r>
            <a:r>
              <a:t>である</a:t>
            </a:r>
          </a:p>
          <a:p/>
          <a:p/>
          <a:p>
            <a:r>
              <a:rPr lang="ja-JP"/>
              <a:t>　　　　　　　　　　　　　　　　　　　　　　　　　　　　　　　　　　　　（Jensen-Shannon Divergence</a:t>
            </a:r>
            <a:r>
              <a:rPr lang="ja-JP"/>
              <a:t>）</a:t>
            </a:r>
            <a:endParaRPr lang="ja-JP"/>
          </a:p>
        </p:txBody>
      </p:sp>
      <p:graphicFrame>
        <p:nvGraphicFramePr>
          <p:cNvPr id="3" name="对象 2">
            <a:hlinkClick r:id="" action="ppaction://ole?verb="/>
          </p:cNvPr>
          <p:cNvGraphicFramePr>
            <a:graphicFrameLocks noChangeAspect="1"/>
          </p:cNvGraphicFramePr>
          <p:nvPr/>
        </p:nvGraphicFramePr>
        <p:xfrm>
          <a:off x="1263015" y="1129030"/>
          <a:ext cx="4925060" cy="1539240"/>
        </p:xfrm>
        <a:graphic>
          <a:graphicData uri="http://schemas.openxmlformats.org/presentationml/2006/ole">
            <mc:AlternateContent xmlns:mc="http://schemas.openxmlformats.org/markup-compatibility/2006">
              <mc:Choice xmlns:v="urn:schemas-microsoft-com:vml" Requires="v">
                <p:oleObj spid="_x0000_s9217" name="" r:id="rId1" imgW="3657600" imgH="1143000" progId="Equation.KSEE3">
                  <p:embed/>
                </p:oleObj>
              </mc:Choice>
              <mc:Fallback>
                <p:oleObj name="" r:id="rId1" imgW="3657600" imgH="1143000" progId="Equation.KSEE3">
                  <p:embed/>
                  <p:pic>
                    <p:nvPicPr>
                      <p:cNvPr id="0" name="图片 9216"/>
                      <p:cNvPicPr/>
                      <p:nvPr/>
                    </p:nvPicPr>
                    <p:blipFill>
                      <a:blip r:embed="rId2"/>
                      <a:stretch>
                        <a:fillRect/>
                      </a:stretch>
                    </p:blipFill>
                    <p:spPr>
                      <a:xfrm>
                        <a:off x="1263015" y="1129030"/>
                        <a:ext cx="4925060" cy="153924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custDataLst>
              <p:tags r:id="rId3"/>
            </p:custDataLst>
          </p:nvPr>
        </p:nvGraphicFramePr>
        <p:xfrm>
          <a:off x="1065213" y="3314700"/>
          <a:ext cx="634365" cy="228600"/>
        </p:xfrm>
        <a:graphic>
          <a:graphicData uri="http://schemas.openxmlformats.org/presentationml/2006/ole">
            <mc:AlternateContent xmlns:mc="http://schemas.openxmlformats.org/markup-compatibility/2006">
              <mc:Choice xmlns:v="urn:schemas-microsoft-com:vml" Requires="v">
                <p:oleObj spid="_x0000_s5121" name="" r:id="rId4" imgW="634365" imgH="228600" progId="Equation.KSEE3">
                  <p:embed/>
                </p:oleObj>
              </mc:Choice>
              <mc:Fallback>
                <p:oleObj name="" r:id="rId4" imgW="634365" imgH="228600" progId="Equation.KSEE3">
                  <p:embed/>
                  <p:pic>
                    <p:nvPicPr>
                      <p:cNvPr id="0" name="图片 5120"/>
                      <p:cNvPicPr/>
                      <p:nvPr/>
                    </p:nvPicPr>
                    <p:blipFill>
                      <a:blip r:embed="rId5"/>
                      <a:stretch>
                        <a:fillRect/>
                      </a:stretch>
                    </p:blipFill>
                    <p:spPr>
                      <a:xfrm>
                        <a:off x="1065213" y="3314700"/>
                        <a:ext cx="634365" cy="228600"/>
                      </a:xfrm>
                      <a:prstGeom prst="rect">
                        <a:avLst/>
                      </a:prstGeom>
                    </p:spPr>
                  </p:pic>
                </p:oleObj>
              </mc:Fallback>
            </mc:AlternateContent>
          </a:graphicData>
        </a:graphic>
      </p:graphicFrame>
      <p:pic>
        <p:nvPicPr>
          <p:cNvPr id="4" name="图片 3"/>
          <p:cNvPicPr>
            <a:picLocks noChangeAspect="1"/>
          </p:cNvPicPr>
          <p:nvPr>
            <p:custDataLst>
              <p:tags r:id="rId6"/>
            </p:custDataLst>
          </p:nvPr>
        </p:nvPicPr>
        <p:blipFill>
          <a:blip r:embed="rId7"/>
          <a:stretch>
            <a:fillRect/>
          </a:stretch>
        </p:blipFill>
        <p:spPr>
          <a:xfrm>
            <a:off x="1616075" y="3998595"/>
            <a:ext cx="4572000" cy="640080"/>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1699895" y="4893310"/>
            <a:ext cx="3901440" cy="5029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GAN </a:t>
            </a:r>
            <a:r>
              <a:rPr lang="ja-JP" altLang="en-US" sz="3600"/>
              <a:t>のメリットとデメリット</a:t>
            </a:r>
            <a:endParaRPr lang="ja-JP" altLang="en-US" sz="3600"/>
          </a:p>
        </p:txBody>
      </p:sp>
      <p:sp>
        <p:nvSpPr>
          <p:cNvPr id="3" name="内容占位符 2"/>
          <p:cNvSpPr>
            <a:spLocks noGrp="1"/>
          </p:cNvSpPr>
          <p:nvPr>
            <p:ph idx="1"/>
          </p:nvPr>
        </p:nvSpPr>
        <p:spPr/>
        <p:txBody>
          <a:bodyPr>
            <a:normAutofit/>
          </a:bodyPr>
          <a:p>
            <a:pPr marL="0" indent="0">
              <a:buNone/>
            </a:pPr>
            <a:r>
              <a:rPr lang="zh-CN" altLang="en-US" sz="1800"/>
              <a:t>メリット</a:t>
            </a:r>
            <a:r>
              <a:t>：</a:t>
            </a:r>
          </a:p>
          <a:p>
            <a:pPr marL="0" indent="0">
              <a:buNone/>
            </a:pPr>
            <a:r>
              <a:rPr lang="zh-CN" altLang="en-US" sz="1800"/>
              <a:t>高品質な生成物: GANは高品質な画像、音声、テキストなどの生成に成功し、リアルなデータとほとんど区別がつかないものを生成できることがあります。</a:t>
            </a:r>
            <a:endParaRPr lang="zh-CN" altLang="en-US" sz="1800"/>
          </a:p>
          <a:p>
            <a:pPr marL="0" indent="0">
              <a:buNone/>
            </a:pPr>
            <a:r>
              <a:rPr lang="zh-CN" altLang="en-US" sz="1800"/>
              <a:t>教師なし学習: GANは教師なし学習アプローチで、大量のデータから学習し、新しいデータを生成することができます。</a:t>
            </a:r>
            <a:endParaRPr lang="zh-CN" altLang="en-US" sz="1800"/>
          </a:p>
          <a:p>
            <a:pPr marL="0" indent="0">
              <a:buNone/>
            </a:pPr>
            <a:r>
              <a:rPr lang="zh-CN" altLang="en-US" sz="1800"/>
              <a:t>多様性の提供: GANは多様なデータを生成する能力を持ち、異なるバリエーションを生成できます。</a:t>
            </a:r>
            <a:endParaRPr lang="zh-CN" altLang="en-US" sz="1800"/>
          </a:p>
          <a:p>
            <a:pPr marL="0" indent="0">
              <a:buNone/>
            </a:pPr>
            <a:r>
              <a:rPr lang="zh-CN" altLang="en-US" sz="1800"/>
              <a:t>デメリット：</a:t>
            </a:r>
            <a:endParaRPr lang="zh-CN" altLang="en-US" sz="1800"/>
          </a:p>
          <a:p>
            <a:pPr marL="0" indent="0">
              <a:buNone/>
            </a:pPr>
            <a:r>
              <a:rPr lang="zh-CN" altLang="en-US" sz="1800"/>
              <a:t>訓練の不安定性: GANの訓練は非常に不安定で、適切なハイパーパラメーターの設定とトリックが必要です。</a:t>
            </a:r>
            <a:endParaRPr lang="zh-CN" altLang="en-US" sz="1800"/>
          </a:p>
          <a:p>
            <a:pPr marL="0" indent="0">
              <a:buNone/>
            </a:pPr>
            <a:r>
              <a:rPr lang="zh-CN" altLang="en-US" sz="1800"/>
              <a:t>モード崩壊: GANは一部のモードに偏ることがあり、多様性を欠くことがあります。</a:t>
            </a:r>
            <a:endParaRPr lang="zh-CN" altLang="en-US" sz="1800"/>
          </a:p>
          <a:p>
            <a:pPr marL="0" indent="0">
              <a:buNone/>
            </a:pPr>
            <a:r>
              <a:rPr lang="zh-CN" altLang="en-US" sz="1800"/>
              <a:t>高い計算リソース: GANの訓練には高い計算リソースが必要で、GPUやTPUなどの高性能なハードウェアが必要です。</a:t>
            </a:r>
            <a:endParaRPr lang="zh-CN" alt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ja-JP">
                <a:sym typeface="+mn-ea"/>
              </a:rPr>
              <a:t>2.1</a:t>
            </a:r>
            <a:r>
              <a:rPr lang="ja-JP" altLang="en-US">
                <a:sym typeface="+mn-ea"/>
              </a:rPr>
              <a:t>　</a:t>
            </a:r>
            <a:r>
              <a:rPr lang="en-US" altLang="ja-JP">
                <a:sym typeface="+mn-ea"/>
              </a:rPr>
              <a:t>DCGAN</a:t>
            </a:r>
            <a:r>
              <a:rPr lang="ja-JP" altLang="en-US">
                <a:sym typeface="+mn-ea"/>
              </a:rPr>
              <a:t>と</a:t>
            </a:r>
            <a:r>
              <a:rPr lang="en-US" altLang="ja-JP">
                <a:sym typeface="+mn-ea"/>
              </a:rPr>
              <a:t>CycleGAN</a:t>
            </a:r>
            <a:r>
              <a:rPr lang="ja-JP" altLang="en-US">
                <a:sym typeface="+mn-ea"/>
              </a:rPr>
              <a:t>の紹介</a:t>
            </a:r>
            <a:endParaRPr lang="zh-CN" altLang="en-US"/>
          </a:p>
        </p:txBody>
      </p:sp>
      <p:sp>
        <p:nvSpPr>
          <p:cNvPr id="3" name="内容占位符 2"/>
          <p:cNvSpPr>
            <a:spLocks noGrp="1"/>
          </p:cNvSpPr>
          <p:nvPr>
            <p:ph idx="1"/>
          </p:nvPr>
        </p:nvSpPr>
        <p:spPr/>
        <p:txBody>
          <a:bodyPr/>
          <a:p>
            <a:pPr marL="0" indent="0">
              <a:buNone/>
            </a:pPr>
            <a:r>
              <a:rPr lang="en-US" altLang="zh-CN"/>
              <a:t>2.1.1</a:t>
            </a:r>
            <a:r>
              <a:rPr lang="ja-JP" altLang="en-US"/>
              <a:t>　</a:t>
            </a:r>
            <a:r>
              <a:rPr lang="en-US" altLang="ja-JP"/>
              <a:t>DCGAN</a:t>
            </a:r>
            <a:endParaRPr lang="zh-CN" altLang="en-US"/>
          </a:p>
          <a:p>
            <a:pPr marL="0" indent="0">
              <a:buNone/>
            </a:pPr>
            <a:r>
              <a:rPr lang="zh-CN" altLang="en-US"/>
              <a:t>Deep Convolutional GANは、画像認識で有名な畳み込みニューラルネットワーク（CNN）の技術を応用しています。オリジナルGANはデータを生成することがメインでしたが、DCGANでは画像生成に強く、昨今の画像生成系GAN技術の基盤になっています。</a:t>
            </a:r>
            <a:endParaRPr lang="zh-CN" altLang="en-US"/>
          </a:p>
          <a:p>
            <a:pPr marL="0" indent="0">
              <a:buNone/>
            </a:pPr>
            <a:endParaRPr lang="zh-CN" altLang="en-US"/>
          </a:p>
          <a:p>
            <a:pPr marL="0" indent="0">
              <a:buNone/>
            </a:pPr>
            <a:r>
              <a:rPr lang="zh-CN" altLang="en-US"/>
              <a:t>深いネットワークで安定した学習が可能になり、オリジナルGANと比べてより鮮明な画像が生成できるようになりました。</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ja-JP">
                <a:sym typeface="+mn-ea"/>
              </a:rPr>
              <a:t>2.1</a:t>
            </a:r>
            <a:r>
              <a:rPr lang="ja-JP" altLang="en-US">
                <a:sym typeface="+mn-ea"/>
              </a:rPr>
              <a:t>　</a:t>
            </a:r>
            <a:r>
              <a:rPr lang="en-US" altLang="ja-JP">
                <a:sym typeface="+mn-ea"/>
              </a:rPr>
              <a:t>DCGAN</a:t>
            </a:r>
            <a:r>
              <a:rPr lang="ja-JP" altLang="en-US">
                <a:sym typeface="+mn-ea"/>
              </a:rPr>
              <a:t>と</a:t>
            </a:r>
            <a:r>
              <a:rPr lang="en-US" altLang="ja-JP">
                <a:sym typeface="+mn-ea"/>
              </a:rPr>
              <a:t>CycleGAN</a:t>
            </a:r>
            <a:r>
              <a:rPr lang="ja-JP" altLang="en-US">
                <a:sym typeface="+mn-ea"/>
              </a:rPr>
              <a:t>の紹介</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en-US" altLang="zh-CN" sz="1300"/>
              <a:t>DCGAN</a:t>
            </a:r>
            <a:r>
              <a:rPr lang="ja-JP" altLang="en-US" sz="1300"/>
              <a:t>が改善したところ：</a:t>
            </a:r>
            <a:endParaRPr lang="ja-JP" altLang="en-US" sz="1300"/>
          </a:p>
          <a:p>
            <a:pPr marL="0" indent="0" fontAlgn="auto">
              <a:lnSpc>
                <a:spcPct val="100000"/>
              </a:lnSpc>
              <a:spcBef>
                <a:spcPts val="0"/>
              </a:spcBef>
              <a:buNone/>
            </a:pPr>
            <a:r>
              <a:rPr lang="ja-JP" altLang="en-US" sz="1300"/>
              <a:t>DCGANでは、畳み込みニューラルネットワーク(CNN)を適用し、かつネットワークを深くした場合でも安定して学習を進められる構成が実証されました。</a:t>
            </a:r>
            <a:endParaRPr lang="ja-JP" altLang="en-US" sz="1300"/>
          </a:p>
          <a:p>
            <a:pPr marL="0" indent="0" fontAlgn="auto">
              <a:lnSpc>
                <a:spcPct val="100000"/>
              </a:lnSpc>
              <a:spcBef>
                <a:spcPts val="0"/>
              </a:spcBef>
              <a:buNone/>
            </a:pPr>
            <a:r>
              <a:rPr lang="ja-JP" altLang="en-US" sz="1300"/>
              <a:t>DCGANの特徴は、以下のとおりです。</a:t>
            </a:r>
            <a:endParaRPr lang="ja-JP" altLang="en-US" sz="1300"/>
          </a:p>
          <a:p>
            <a:pPr marL="0" indent="0" fontAlgn="auto">
              <a:lnSpc>
                <a:spcPct val="100000"/>
              </a:lnSpc>
              <a:spcBef>
                <a:spcPts val="0"/>
              </a:spcBef>
              <a:buNone/>
            </a:pPr>
            <a:r>
              <a:rPr lang="ja-JP" altLang="en-US" sz="1300"/>
              <a:t>■隠れ層に全結合を用いず、畳み込みとする。</a:t>
            </a:r>
            <a:endParaRPr lang="ja-JP" altLang="en-US" sz="1300"/>
          </a:p>
          <a:p>
            <a:pPr marL="0" indent="0" fontAlgn="auto">
              <a:lnSpc>
                <a:spcPct val="100000"/>
              </a:lnSpc>
              <a:spcBef>
                <a:spcPts val="0"/>
              </a:spcBef>
              <a:buNone/>
            </a:pPr>
            <a:r>
              <a:rPr lang="ja-JP" altLang="en-US" sz="1300"/>
              <a:t>■プーリングの代わりにストライドの畳み込みを用いる。</a:t>
            </a:r>
            <a:endParaRPr lang="ja-JP" altLang="en-US" sz="1300"/>
          </a:p>
          <a:p>
            <a:pPr marL="0" indent="0" fontAlgn="auto">
              <a:lnSpc>
                <a:spcPct val="100000"/>
              </a:lnSpc>
              <a:spcBef>
                <a:spcPts val="0"/>
              </a:spcBef>
              <a:buNone/>
            </a:pPr>
            <a:r>
              <a:rPr lang="ja-JP" altLang="en-US" sz="1300"/>
              <a:t>プーリングとは、例えば3×3の領域から最大値や平均値を求め1つの値を生成する処理です。これによりプーリング前のデータと比較して、プーリング後はサイズの小さいデータが得られます。</a:t>
            </a:r>
            <a:endParaRPr lang="ja-JP" altLang="en-US" sz="1300"/>
          </a:p>
          <a:p>
            <a:pPr marL="0" indent="0" fontAlgn="auto">
              <a:lnSpc>
                <a:spcPct val="100000"/>
              </a:lnSpc>
              <a:spcBef>
                <a:spcPts val="0"/>
              </a:spcBef>
              <a:buNone/>
            </a:pPr>
            <a:r>
              <a:rPr lang="ja-JP" altLang="en-US" sz="1300"/>
              <a:t>一方、ストライドとは、3×3の領域をスライドさせていく処理です。2画素飛ばしで処理することで、この処理でもサイズの小さいデータを得ることになります。</a:t>
            </a:r>
            <a:endParaRPr lang="ja-JP" altLang="en-US" sz="1300"/>
          </a:p>
          <a:p>
            <a:pPr marL="0" indent="0" fontAlgn="auto">
              <a:lnSpc>
                <a:spcPct val="100000"/>
              </a:lnSpc>
              <a:spcBef>
                <a:spcPts val="0"/>
              </a:spcBef>
              <a:buNone/>
            </a:pPr>
            <a:r>
              <a:rPr lang="ja-JP" altLang="en-US" sz="1300"/>
              <a:t>■バッチ正規化を全ての層に対して行う。</a:t>
            </a:r>
            <a:endParaRPr lang="ja-JP" altLang="en-US" sz="1300"/>
          </a:p>
          <a:p>
            <a:pPr marL="0" indent="0" fontAlgn="auto">
              <a:lnSpc>
                <a:spcPct val="100000"/>
              </a:lnSpc>
              <a:spcBef>
                <a:spcPts val="0"/>
              </a:spcBef>
              <a:buNone/>
            </a:pPr>
            <a:endParaRPr lang="ja-JP" altLang="en-US" sz="1300"/>
          </a:p>
          <a:p>
            <a:pPr marL="0" indent="0" fontAlgn="auto">
              <a:lnSpc>
                <a:spcPct val="100000"/>
              </a:lnSpc>
              <a:spcBef>
                <a:spcPts val="0"/>
              </a:spcBef>
              <a:buNone/>
            </a:pPr>
            <a:r>
              <a:rPr lang="ja-JP" altLang="en-US" sz="1300"/>
              <a:t>バッチ正則化では、各層の入力は常に平均が0、分散が1となるようにデータを変換します。これにより学習がより容易に進むようになると言われています。</a:t>
            </a:r>
            <a:endParaRPr lang="ja-JP" altLang="en-US" sz="1300"/>
          </a:p>
          <a:p>
            <a:pPr marL="0" indent="0" fontAlgn="auto">
              <a:lnSpc>
                <a:spcPct val="100000"/>
              </a:lnSpc>
              <a:spcBef>
                <a:spcPts val="0"/>
              </a:spcBef>
              <a:buNone/>
            </a:pPr>
            <a:r>
              <a:rPr lang="ja-JP" altLang="en-US" sz="1300"/>
              <a:t>■Generatorの活性化関数は、出力層はtanh、それ以外はReLuを用いる。</a:t>
            </a:r>
            <a:endParaRPr lang="ja-JP" altLang="en-US" sz="1300"/>
          </a:p>
          <a:p>
            <a:pPr marL="0" indent="0" fontAlgn="auto">
              <a:lnSpc>
                <a:spcPct val="100000"/>
              </a:lnSpc>
              <a:spcBef>
                <a:spcPts val="0"/>
              </a:spcBef>
              <a:buNone/>
            </a:pPr>
            <a:r>
              <a:rPr lang="ja-JP" altLang="en-US" sz="1300"/>
              <a:t>■Discriminatorの全ての層の活性化関数にLeakyReLuを用いる。</a:t>
            </a:r>
            <a:endParaRPr lang="ja-JP" altLang="en-US" sz="13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2.1.2</a:t>
            </a:r>
            <a:r>
              <a:rPr lang="ja-JP" altLang="en-US"/>
              <a:t>　</a:t>
            </a:r>
            <a:r>
              <a:rPr lang="en-US" altLang="ja-JP"/>
              <a:t>CycleGAN</a:t>
            </a:r>
            <a:endParaRPr lang="en-US" altLang="ja-JP"/>
          </a:p>
        </p:txBody>
      </p:sp>
      <p:pic>
        <p:nvPicPr>
          <p:cNvPr id="4" name="内容占位符 3"/>
          <p:cNvPicPr>
            <a:picLocks noChangeAspect="1"/>
          </p:cNvPicPr>
          <p:nvPr>
            <p:ph idx="1"/>
            <p:custDataLst>
              <p:tags r:id="rId1"/>
            </p:custDataLst>
          </p:nvPr>
        </p:nvPicPr>
        <p:blipFill>
          <a:blip r:embed="rId2"/>
          <a:stretch>
            <a:fillRect/>
          </a:stretch>
        </p:blipFill>
        <p:spPr>
          <a:xfrm>
            <a:off x="2370455" y="1471295"/>
            <a:ext cx="6783070"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25370" y="1443355"/>
            <a:ext cx="7647940" cy="3141345"/>
          </a:xfrm>
          <a:prstGeom prst="rect">
            <a:avLst/>
          </a:prstGeom>
          <a:noFill/>
        </p:spPr>
        <p:txBody>
          <a:bodyPr wrap="square" rtlCol="0" anchor="t">
            <a:noAutofit/>
          </a:bodyPr>
          <a:p>
            <a:pPr marL="0" indent="0">
              <a:buNone/>
            </a:pPr>
            <a:r>
              <a:rPr lang="en-US" altLang="zh-CN" sz="3600">
                <a:sym typeface="+mn-ea"/>
              </a:rPr>
              <a:t>1.GAN</a:t>
            </a:r>
            <a:endParaRPr lang="en-US" altLang="zh-CN" sz="3600"/>
          </a:p>
          <a:p>
            <a:pPr marL="0" indent="457200">
              <a:buNone/>
            </a:pPr>
            <a:r>
              <a:rPr lang="en-US" altLang="zh-CN" sz="3600">
                <a:sym typeface="+mn-ea"/>
              </a:rPr>
              <a:t>1.1</a:t>
            </a:r>
            <a:r>
              <a:rPr lang="ja-JP" altLang="en-US" sz="3600">
                <a:sym typeface="+mn-ea"/>
              </a:rPr>
              <a:t>　</a:t>
            </a:r>
            <a:r>
              <a:rPr lang="en-US" altLang="ja-JP" sz="3600">
                <a:sym typeface="+mn-ea"/>
              </a:rPr>
              <a:t>GAN </a:t>
            </a:r>
            <a:r>
              <a:rPr lang="ja-JP" altLang="en-US" sz="3600">
                <a:sym typeface="+mn-ea"/>
              </a:rPr>
              <a:t>の原理</a:t>
            </a:r>
            <a:endParaRPr lang="ja-JP" altLang="en-US" sz="3600"/>
          </a:p>
          <a:p>
            <a:pPr marL="0" indent="457200">
              <a:buNone/>
            </a:pPr>
            <a:r>
              <a:rPr lang="en-US" altLang="ja-JP" sz="3600">
                <a:sym typeface="+mn-ea"/>
              </a:rPr>
              <a:t>1.2</a:t>
            </a:r>
            <a:r>
              <a:rPr lang="ja-JP" altLang="en-US" sz="3600">
                <a:sym typeface="+mn-ea"/>
              </a:rPr>
              <a:t>　</a:t>
            </a:r>
            <a:r>
              <a:rPr lang="zh-CN" altLang="en-US" sz="3600">
                <a:sym typeface="+mn-ea"/>
              </a:rPr>
              <a:t>Generator</a:t>
            </a:r>
            <a:r>
              <a:rPr lang="en-US" altLang="ja-JP" sz="3600">
                <a:sym typeface="+mn-ea"/>
              </a:rPr>
              <a:t> </a:t>
            </a:r>
            <a:r>
              <a:rPr lang="ja-JP" altLang="en-US" sz="3600">
                <a:sym typeface="+mn-ea"/>
              </a:rPr>
              <a:t>と</a:t>
            </a:r>
            <a:r>
              <a:rPr lang="en-US" altLang="ja-JP" sz="3600">
                <a:sym typeface="+mn-ea"/>
              </a:rPr>
              <a:t> </a:t>
            </a:r>
            <a:r>
              <a:rPr lang="en-US" altLang="ja-JP" sz="3600">
                <a:sym typeface="+mn-ea"/>
              </a:rPr>
              <a:t>Discriminato</a:t>
            </a:r>
            <a:r>
              <a:rPr lang="ja-JP" altLang="en-US" sz="3600">
                <a:sym typeface="+mn-ea"/>
              </a:rPr>
              <a:t>ｒ</a:t>
            </a:r>
            <a:endParaRPr lang="en-US" altLang="ja-JP" sz="3600">
              <a:sym typeface="+mn-ea"/>
            </a:endParaRPr>
          </a:p>
          <a:p>
            <a:pPr marL="0" indent="457200">
              <a:buNone/>
            </a:pPr>
            <a:r>
              <a:rPr lang="en-US" altLang="ja-JP" sz="3600">
                <a:sym typeface="+mn-ea"/>
              </a:rPr>
              <a:t>1.3</a:t>
            </a:r>
            <a:r>
              <a:rPr lang="ja-JP" altLang="en-US" sz="3600">
                <a:sym typeface="+mn-ea"/>
              </a:rPr>
              <a:t>　訓練過程と最適化</a:t>
            </a:r>
            <a:endParaRPr lang="en-US" altLang="ja-JP" sz="3600"/>
          </a:p>
          <a:p>
            <a:pPr marL="0" indent="457200">
              <a:buNone/>
            </a:pPr>
            <a:r>
              <a:rPr lang="en-US" altLang="ja-JP" sz="3600">
                <a:sym typeface="+mn-ea"/>
              </a:rPr>
              <a:t>1.3</a:t>
            </a:r>
            <a:r>
              <a:rPr lang="ja-JP" altLang="en-US" sz="3600">
                <a:sym typeface="+mn-ea"/>
              </a:rPr>
              <a:t>　二つの証明</a:t>
            </a:r>
            <a:endParaRPr lang="ja-JP" altLang="en-US" sz="36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2.1.2</a:t>
            </a:r>
            <a:r>
              <a:rPr lang="ja-JP" altLang="en-US"/>
              <a:t>　</a:t>
            </a:r>
            <a:r>
              <a:rPr lang="en-US" altLang="ja-JP"/>
              <a:t>CycleGAN</a:t>
            </a:r>
            <a:endParaRPr lang="en-US" altLang="ja-JP"/>
          </a:p>
        </p:txBody>
      </p:sp>
      <p:pic>
        <p:nvPicPr>
          <p:cNvPr id="5" name="内容占位符 4"/>
          <p:cNvPicPr>
            <a:picLocks noChangeAspect="1"/>
          </p:cNvPicPr>
          <p:nvPr>
            <p:ph idx="1"/>
            <p:custDataLst>
              <p:tags r:id="rId1"/>
            </p:custDataLst>
          </p:nvPr>
        </p:nvPicPr>
        <p:blipFill>
          <a:blip r:embed="rId2"/>
          <a:stretch>
            <a:fillRect/>
          </a:stretch>
        </p:blipFill>
        <p:spPr>
          <a:xfrm>
            <a:off x="2378075" y="1740535"/>
            <a:ext cx="7292340" cy="2209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2.1.2</a:t>
            </a:r>
            <a:r>
              <a:rPr lang="ja-JP" altLang="en-US"/>
              <a:t>　</a:t>
            </a:r>
            <a:r>
              <a:rPr lang="en-US" altLang="ja-JP"/>
              <a:t>Cycle</a:t>
            </a:r>
            <a:r>
              <a:rPr lang="en-US" altLang="ja-JP"/>
              <a:t>GAN</a:t>
            </a:r>
            <a:endParaRPr lang="en-US" altLang="ja-JP"/>
          </a:p>
        </p:txBody>
      </p:sp>
      <p:sp>
        <p:nvSpPr>
          <p:cNvPr id="3" name="内容占位符 2"/>
          <p:cNvSpPr>
            <a:spLocks noGrp="1"/>
          </p:cNvSpPr>
          <p:nvPr>
            <p:ph idx="1"/>
          </p:nvPr>
        </p:nvSpPr>
        <p:spPr/>
        <p:txBody>
          <a:bodyPr>
            <a:normAutofit fontScale="60000"/>
          </a:bodyPr>
          <a:p>
            <a:pPr marL="0" indent="0">
              <a:buNone/>
            </a:pPr>
            <a:r>
              <a:rPr lang="zh-CN" altLang="en-US"/>
              <a:t>CycleGANでは無関係な2枚の写真を使い、互いに変換し合う（特徴を似せ合う）ようにサイクル状のネットワークを構成します。</a:t>
            </a:r>
            <a:endParaRPr lang="zh-CN" altLang="en-US"/>
          </a:p>
          <a:p>
            <a:pPr marL="0" indent="0">
              <a:buNone/>
            </a:pPr>
            <a:r>
              <a:rPr lang="zh-CN" altLang="en-US"/>
              <a:t>StyleGANが発表されてから、写真の証拠はもう役に立たないと言われるほど、リアルな画像生成技術に注目が集まりました。</a:t>
            </a:r>
            <a:endParaRPr lang="zh-CN" altLang="en-US"/>
          </a:p>
          <a:p>
            <a:pPr marL="0" indent="0">
              <a:buNone/>
            </a:pPr>
            <a:endParaRPr lang="zh-CN" altLang="en-US"/>
          </a:p>
          <a:p>
            <a:pPr marL="0" indent="0">
              <a:buNone/>
            </a:pPr>
            <a:r>
              <a:rPr lang="zh-CN" altLang="en-US"/>
              <a:t>StyleGANは、従来のGenerator構造を大きく変更。入力されるノイズを一旦別の空間でマッピングし、そこで得られた情報をGeneratorに入力するようにしました。さらに、CycleGANでも活用されていたスタイル変換の技術であるAdaInと、Progressive Growingという高解像度画像を生成する手法も加わりました。</a:t>
            </a:r>
            <a:endParaRPr lang="zh-CN" altLang="en-US"/>
          </a:p>
          <a:p>
            <a:pPr marL="0" indent="0">
              <a:buNone/>
            </a:pPr>
            <a:endParaRPr lang="zh-CN" altLang="en-US"/>
          </a:p>
          <a:p>
            <a:pPr marL="0" indent="0">
              <a:buNone/>
            </a:pPr>
            <a:r>
              <a:rPr lang="zh-CN" altLang="en-US"/>
              <a:t>これにより、ノイズの柔軟な調整が行えるため、生成画像の大局的な構造から詳細な構造までを制御可能になりました。</a:t>
            </a:r>
            <a:endParaRPr lang="zh-CN" altLang="en-US"/>
          </a:p>
          <a:p>
            <a:pPr marL="0" indent="0">
              <a:buNone/>
            </a:pPr>
            <a:endParaRPr lang="zh-CN" altLang="en-US"/>
          </a:p>
          <a:p>
            <a:pPr marL="0" indent="0">
              <a:buNone/>
            </a:pPr>
            <a:r>
              <a:rPr lang="zh-CN" altLang="en-US"/>
              <a:t>今まで研究されてきた技術の強みを生かしたStyleGANの特徴は、非常に高画質でリアルな画像を生成できる点です。人の目ではもう見分けがつかないレベルまでになりました。</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09320" y="960755"/>
            <a:ext cx="10515600" cy="4351338"/>
          </a:xfrm>
        </p:spPr>
        <p:txBody>
          <a:bodyPr/>
          <a:p>
            <a:pPr marL="0" indent="0">
              <a:buNone/>
            </a:pPr>
            <a:r>
              <a:rPr lang="ja-JP" altLang="zh-CN"/>
              <a:t>実装</a:t>
            </a:r>
            <a:endParaRPr lang="ja-JP" altLang="zh-CN"/>
          </a:p>
          <a:p>
            <a:pPr marL="0" indent="0">
              <a:buNone/>
            </a:pPr>
            <a:endParaRPr lang="ja-JP" altLang="zh-CN"/>
          </a:p>
          <a:p>
            <a:pPr marL="0" indent="0">
              <a:buNone/>
            </a:pPr>
            <a:r>
              <a:rPr lang="ja-JP" altLang="zh-CN"/>
              <a:t>データーセット：</a:t>
            </a:r>
            <a:r>
              <a:rPr lang="en-US" altLang="ja-JP"/>
              <a:t>MNIST</a:t>
            </a:r>
            <a:endParaRPr lang="en-US" altLang="ja-J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354580" y="728980"/>
            <a:ext cx="7482840" cy="548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88440" y="731520"/>
            <a:ext cx="9406255" cy="645160"/>
          </a:xfrm>
          <a:prstGeom prst="rect">
            <a:avLst/>
          </a:prstGeom>
          <a:noFill/>
        </p:spPr>
        <p:txBody>
          <a:bodyPr wrap="square" rtlCol="0" anchor="t">
            <a:spAutoFit/>
          </a:bodyPr>
          <a:p>
            <a:r>
              <a:rPr lang="zh-CN" altLang="en-US"/>
              <a:t>確率の考え方を用いた機械学習のモデルは、大きく「識別モデル」と「生成モデル」の2つに分類されます</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392555" y="1545590"/>
            <a:ext cx="7155180" cy="4335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895" y="817245"/>
            <a:ext cx="10515600" cy="4351338"/>
          </a:xfrm>
        </p:spPr>
        <p:txBody>
          <a:bodyPr>
            <a:normAutofit fontScale="80000"/>
          </a:bodyPr>
          <a:p>
            <a:pPr marL="0" indent="0">
              <a:buNone/>
            </a:pPr>
            <a:r>
              <a:rPr lang="en-US" altLang="zh-CN" sz="4500"/>
              <a:t>1.1</a:t>
            </a:r>
            <a:r>
              <a:rPr lang="ja-JP" altLang="en-US" sz="4500"/>
              <a:t>　</a:t>
            </a:r>
            <a:r>
              <a:rPr lang="en-US" altLang="ja-JP" sz="4500"/>
              <a:t>GAN</a:t>
            </a:r>
            <a:r>
              <a:rPr lang="ja-JP" altLang="en-US" sz="4500"/>
              <a:t>の原理</a:t>
            </a:r>
            <a:endParaRPr lang="zh-CN" altLang="en-US" sz="4500"/>
          </a:p>
          <a:p>
            <a:pPr marL="0" indent="0">
              <a:buNone/>
            </a:pPr>
            <a:endParaRPr lang="zh-CN" altLang="en-US"/>
          </a:p>
          <a:p>
            <a:pPr marL="0" indent="0">
              <a:buNone/>
            </a:pPr>
            <a:r>
              <a:rPr lang="zh-CN" altLang="en-US"/>
              <a:t>2014年</a:t>
            </a:r>
            <a:r>
              <a:rPr lang="ja-JP" altLang="zh-CN"/>
              <a:t>に</a:t>
            </a:r>
            <a:r>
              <a:rPr lang="zh-CN" altLang="en-US"/>
              <a:t>Ian Goodfellow</a:t>
            </a:r>
            <a:r>
              <a:rPr lang="ja-JP" altLang="zh-CN"/>
              <a:t>氏に発表された</a:t>
            </a:r>
            <a:endParaRPr lang="zh-CN" altLang="en-US"/>
          </a:p>
          <a:p>
            <a:pPr marL="0" indent="0">
              <a:buNone/>
            </a:pPr>
            <a:r>
              <a:rPr lang="ja-JP" altLang="zh-CN"/>
              <a:t>論文Generative Adversarial Networks</a:t>
            </a:r>
            <a:endParaRPr lang="ja-JP" altLang="zh-CN"/>
          </a:p>
          <a:p>
            <a:pPr marL="0" indent="0">
              <a:buNone/>
            </a:pPr>
            <a:r>
              <a:rPr lang="zh-CN" altLang="en-US"/>
              <a:t>https://arxiv.org/abs/1406.2661</a:t>
            </a:r>
            <a:endParaRPr lang="zh-CN" altLang="en-US"/>
          </a:p>
          <a:p>
            <a:pPr marL="0" indent="0">
              <a:buNone/>
            </a:pPr>
            <a:endParaRPr lang="zh-CN" altLang="en-US"/>
          </a:p>
          <a:p>
            <a:pPr marL="0" indent="0" algn="l" fontAlgn="auto">
              <a:lnSpc>
                <a:spcPct val="150000"/>
              </a:lnSpc>
              <a:buClrTx/>
              <a:buSzTx/>
              <a:buNone/>
            </a:pPr>
            <a:r>
              <a:rPr lang="zh-CN" altLang="en-US"/>
              <a:t>Generator（生成ネットワーク）とDiscriminator（識別ネットワーク）の２つのネットワークから構成されており、互いに競い合わせることで精度を高めてい</a:t>
            </a:r>
            <a:r>
              <a:rPr lang="ja-JP" altLang="zh-CN"/>
              <a:t>く</a:t>
            </a:r>
            <a:endParaRPr lang="ja-JP"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895" y="817245"/>
            <a:ext cx="10515600" cy="4351338"/>
          </a:xfrm>
        </p:spPr>
        <p:txBody>
          <a:bodyPr>
            <a:normAutofit/>
          </a:bodyPr>
          <a:p>
            <a:pPr marL="0" indent="0">
              <a:buNone/>
            </a:pPr>
            <a:r>
              <a:rPr lang="en-US" altLang="zh-CN" sz="3600"/>
              <a:t>1.1</a:t>
            </a:r>
            <a:r>
              <a:rPr lang="ja-JP" altLang="en-US" sz="3600"/>
              <a:t>　</a:t>
            </a:r>
            <a:r>
              <a:rPr lang="en-US" altLang="ja-JP" sz="3600"/>
              <a:t>GAN</a:t>
            </a:r>
            <a:r>
              <a:rPr lang="ja-JP" altLang="en-US" sz="3600"/>
              <a:t>の原理</a:t>
            </a:r>
            <a:endParaRPr lang="zh-CN" altLang="en-US" sz="3600"/>
          </a:p>
          <a:p>
            <a:pPr marL="0" indent="0">
              <a:buNone/>
            </a:pPr>
            <a:endParaRPr lang="zh-CN" altLang="en-US"/>
          </a:p>
          <a:p>
            <a:pPr marL="0" indent="0">
              <a:buNone/>
            </a:pPr>
            <a:endParaRPr lang="ja-JP" altLang="zh-CN"/>
          </a:p>
        </p:txBody>
      </p:sp>
      <p:pic>
        <p:nvPicPr>
          <p:cNvPr id="2" name="图片 1"/>
          <p:cNvPicPr>
            <a:picLocks noChangeAspect="1"/>
          </p:cNvPicPr>
          <p:nvPr>
            <p:custDataLst>
              <p:tags r:id="rId1"/>
            </p:custDataLst>
          </p:nvPr>
        </p:nvPicPr>
        <p:blipFill>
          <a:blip r:embed="rId2"/>
          <a:stretch>
            <a:fillRect/>
          </a:stretch>
        </p:blipFill>
        <p:spPr>
          <a:xfrm>
            <a:off x="1191260" y="1732280"/>
            <a:ext cx="7894320" cy="3436620"/>
          </a:xfrm>
          <a:prstGeom prst="rect">
            <a:avLst/>
          </a:prstGeom>
        </p:spPr>
      </p:pic>
      <p:sp>
        <p:nvSpPr>
          <p:cNvPr id="4" name="左大括号 3"/>
          <p:cNvSpPr/>
          <p:nvPr/>
        </p:nvSpPr>
        <p:spPr>
          <a:xfrm>
            <a:off x="8806180" y="2783205"/>
            <a:ext cx="649605" cy="99695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 name="文本框 4"/>
          <p:cNvSpPr txBox="1"/>
          <p:nvPr/>
        </p:nvSpPr>
        <p:spPr>
          <a:xfrm>
            <a:off x="9583420" y="2613025"/>
            <a:ext cx="1495425" cy="368300"/>
          </a:xfrm>
          <a:prstGeom prst="rect">
            <a:avLst/>
          </a:prstGeom>
          <a:noFill/>
        </p:spPr>
        <p:txBody>
          <a:bodyPr wrap="square" rtlCol="0">
            <a:spAutoFit/>
          </a:bodyPr>
          <a:p>
            <a:r>
              <a:rPr lang="ja-JP" altLang="zh-CN"/>
              <a:t>本物</a:t>
            </a:r>
            <a:endParaRPr lang="ja-JP" altLang="zh-CN"/>
          </a:p>
        </p:txBody>
      </p:sp>
      <p:sp>
        <p:nvSpPr>
          <p:cNvPr id="6" name="文本框 5"/>
          <p:cNvSpPr txBox="1"/>
          <p:nvPr>
            <p:custDataLst>
              <p:tags r:id="rId3"/>
            </p:custDataLst>
          </p:nvPr>
        </p:nvSpPr>
        <p:spPr>
          <a:xfrm>
            <a:off x="9583420" y="3638550"/>
            <a:ext cx="1495425" cy="368300"/>
          </a:xfrm>
          <a:prstGeom prst="rect">
            <a:avLst/>
          </a:prstGeom>
          <a:noFill/>
        </p:spPr>
        <p:txBody>
          <a:bodyPr wrap="square" rtlCol="0">
            <a:spAutoFit/>
          </a:bodyPr>
          <a:p>
            <a:r>
              <a:rPr lang="ja-JP" altLang="zh-CN"/>
              <a:t>偽物</a:t>
            </a:r>
            <a:endParaRPr lang="ja-JP"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191260" y="1732280"/>
            <a:ext cx="7894320" cy="3436620"/>
          </a:xfrm>
          <a:prstGeom prst="rect">
            <a:avLst/>
          </a:prstGeom>
        </p:spPr>
      </p:pic>
      <p:sp>
        <p:nvSpPr>
          <p:cNvPr id="3" name="内容占位符 2"/>
          <p:cNvSpPr>
            <a:spLocks noGrp="1"/>
          </p:cNvSpPr>
          <p:nvPr>
            <p:ph idx="1"/>
          </p:nvPr>
        </p:nvSpPr>
        <p:spPr>
          <a:xfrm>
            <a:off x="902335" y="890270"/>
            <a:ext cx="10515600" cy="4351338"/>
          </a:xfrm>
        </p:spPr>
        <p:txBody>
          <a:bodyPr/>
          <a:p>
            <a:pPr marL="0" indent="0">
              <a:buNone/>
            </a:pPr>
            <a:r>
              <a:rPr lang="zh-CN" altLang="en-US"/>
              <a:t>一番の特徴は、教師なし（データのラベリングが不要）で学習が可能になることです</a:t>
            </a:r>
            <a:endParaRPr lang="zh-CN" altLang="en-US"/>
          </a:p>
        </p:txBody>
      </p:sp>
      <p:sp>
        <p:nvSpPr>
          <p:cNvPr id="5" name="左大括号 4"/>
          <p:cNvSpPr/>
          <p:nvPr>
            <p:custDataLst>
              <p:tags r:id="rId3"/>
            </p:custDataLst>
          </p:nvPr>
        </p:nvSpPr>
        <p:spPr>
          <a:xfrm>
            <a:off x="8806180" y="2783205"/>
            <a:ext cx="649605" cy="99695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 name="文本框 5"/>
          <p:cNvSpPr txBox="1"/>
          <p:nvPr>
            <p:custDataLst>
              <p:tags r:id="rId4"/>
            </p:custDataLst>
          </p:nvPr>
        </p:nvSpPr>
        <p:spPr>
          <a:xfrm>
            <a:off x="9583420" y="2613025"/>
            <a:ext cx="1495425" cy="368300"/>
          </a:xfrm>
          <a:prstGeom prst="rect">
            <a:avLst/>
          </a:prstGeom>
          <a:noFill/>
        </p:spPr>
        <p:txBody>
          <a:bodyPr wrap="square" rtlCol="0">
            <a:spAutoFit/>
          </a:bodyPr>
          <a:p>
            <a:r>
              <a:rPr lang="ja-JP" altLang="zh-CN"/>
              <a:t>本物</a:t>
            </a:r>
            <a:endParaRPr lang="ja-JP" altLang="zh-CN"/>
          </a:p>
        </p:txBody>
      </p:sp>
      <p:sp>
        <p:nvSpPr>
          <p:cNvPr id="7" name="文本框 6"/>
          <p:cNvSpPr txBox="1"/>
          <p:nvPr>
            <p:custDataLst>
              <p:tags r:id="rId5"/>
            </p:custDataLst>
          </p:nvPr>
        </p:nvSpPr>
        <p:spPr>
          <a:xfrm>
            <a:off x="9583420" y="3638550"/>
            <a:ext cx="1495425" cy="368300"/>
          </a:xfrm>
          <a:prstGeom prst="rect">
            <a:avLst/>
          </a:prstGeom>
          <a:noFill/>
        </p:spPr>
        <p:txBody>
          <a:bodyPr wrap="square" rtlCol="0">
            <a:spAutoFit/>
          </a:bodyPr>
          <a:p>
            <a:r>
              <a:rPr lang="ja-JP" altLang="zh-CN"/>
              <a:t>偽物</a:t>
            </a:r>
            <a:endParaRPr lang="ja-JP"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2292350" y="1409700"/>
            <a:ext cx="6545580" cy="2019300"/>
          </a:xfrm>
          <a:prstGeom prst="rect">
            <a:avLst/>
          </a:prstGeom>
        </p:spPr>
      </p:pic>
      <p:sp>
        <p:nvSpPr>
          <p:cNvPr id="3" name="内容占位符 2"/>
          <p:cNvSpPr>
            <a:spLocks noGrp="1"/>
          </p:cNvSpPr>
          <p:nvPr>
            <p:ph idx="1"/>
          </p:nvPr>
        </p:nvSpPr>
        <p:spPr>
          <a:xfrm>
            <a:off x="838200" y="3966210"/>
            <a:ext cx="10515600" cy="4351338"/>
          </a:xfrm>
        </p:spPr>
        <p:txBody>
          <a:bodyPr/>
          <a:p>
            <a:pPr marL="0" indent="0">
              <a:buNone/>
            </a:pPr>
            <a:r>
              <a:rPr lang="en-US" altLang="ja-JP"/>
              <a:t>G</a:t>
            </a:r>
            <a:r>
              <a:rPr lang="ja-JP" altLang="en-US"/>
              <a:t>と</a:t>
            </a:r>
            <a:r>
              <a:rPr lang="en-US" altLang="ja-JP"/>
              <a:t>D</a:t>
            </a:r>
            <a:r>
              <a:rPr lang="ja-JP" altLang="en-US"/>
              <a:t>のタスク：</a:t>
            </a:r>
            <a:endParaRPr lang="en-US" altLang="ja-JP"/>
          </a:p>
          <a:p>
            <a:pPr marL="0" indent="0">
              <a:buNone/>
            </a:pPr>
            <a:r>
              <a:rPr lang="en-US" altLang="ja-JP"/>
              <a:t>Generator</a:t>
            </a:r>
            <a:r>
              <a:rPr lang="ja-JP" altLang="en-US"/>
              <a:t>：要求に従って、実際のラベルにますます近づくデータを生成する</a:t>
            </a:r>
            <a:endParaRPr lang="ja-JP" altLang="en-US"/>
          </a:p>
          <a:p>
            <a:pPr marL="0" indent="0">
              <a:buNone/>
            </a:pPr>
            <a:r>
              <a:rPr lang="en-US" altLang="ja-JP"/>
              <a:t>Discriminator</a:t>
            </a:r>
            <a:r>
              <a:rPr lang="ja-JP" altLang="en-US"/>
              <a:t>：生成器の生成結果と実際の</a:t>
            </a:r>
            <a:r>
              <a:rPr lang="ja-JP" altLang="en-US"/>
              <a:t>画像との違いを継続的に区別する</a:t>
            </a:r>
            <a:endParaRPr lang="ja-JP" altLang="en-US"/>
          </a:p>
        </p:txBody>
      </p:sp>
      <p:sp>
        <p:nvSpPr>
          <p:cNvPr id="6" name="文本框 5"/>
          <p:cNvSpPr txBox="1"/>
          <p:nvPr/>
        </p:nvSpPr>
        <p:spPr>
          <a:xfrm>
            <a:off x="1020445" y="552450"/>
            <a:ext cx="9072880" cy="645160"/>
          </a:xfrm>
          <a:prstGeom prst="rect">
            <a:avLst/>
          </a:prstGeom>
          <a:noFill/>
        </p:spPr>
        <p:txBody>
          <a:bodyPr wrap="square" rtlCol="0">
            <a:spAutoFit/>
          </a:bodyPr>
          <a:p>
            <a:r>
              <a:rPr lang="en-US" altLang="zh-CN" sz="3600"/>
              <a:t>1.2</a:t>
            </a:r>
            <a:r>
              <a:rPr lang="ja-JP" altLang="en-US" sz="3600"/>
              <a:t>　</a:t>
            </a:r>
            <a:r>
              <a:rPr lang="en-US" altLang="ja-JP" sz="3600"/>
              <a:t>Generator </a:t>
            </a:r>
            <a:r>
              <a:rPr lang="ja-JP" altLang="en-US" sz="3600"/>
              <a:t>と</a:t>
            </a:r>
            <a:r>
              <a:rPr lang="en-US" altLang="ja-JP" sz="3600"/>
              <a:t> Discriminator</a:t>
            </a:r>
            <a:endParaRPr lang="en-US" altLang="ja-JP" sz="36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COMMONDATA" val="eyJoZGlkIjoiNzBkMjlhM2QxZjRkZTY3NmU5OGJhMDJjMzgzNjRhYTk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4266</Words>
  <Application>WPS 演示</Application>
  <PresentationFormat>宽屏</PresentationFormat>
  <Paragraphs>320</Paragraphs>
  <Slides>32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43</vt:i4>
      </vt:variant>
      <vt:variant>
        <vt:lpstr>幻灯片标题</vt:lpstr>
      </vt:variant>
      <vt:variant>
        <vt:i4>32</vt:i4>
      </vt:variant>
    </vt:vector>
  </HeadingPairs>
  <TitlesOfParts>
    <vt:vector size="84" baseType="lpstr">
      <vt:lpstr>Arial</vt:lpstr>
      <vt:lpstr>宋体</vt:lpstr>
      <vt:lpstr>Wingdings</vt:lpstr>
      <vt:lpstr>Calibri</vt:lpstr>
      <vt:lpstr>MS PGothic</vt:lpstr>
      <vt:lpstr>微软雅黑</vt:lpstr>
      <vt:lpstr>Arial Unicode MS</vt:lpstr>
      <vt:lpstr>Cambria Math</vt:lpstr>
      <vt:lpstr>WPS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Generative Adversarial Network</vt:lpstr>
      <vt:lpstr>PowerPoint 演示文稿</vt:lpstr>
      <vt:lpstr>PowerPoint 演示文稿</vt:lpstr>
      <vt:lpstr>PowerPoint 演示文稿</vt:lpstr>
      <vt:lpstr>PowerPoint 演示文稿</vt:lpstr>
      <vt:lpstr>PowerPoint 演示文稿</vt:lpstr>
      <vt:lpstr>PowerPoint 演示文稿</vt:lpstr>
      <vt:lpstr>GANの応用</vt:lpstr>
      <vt:lpstr>是一个生成与对抗并存的神经网络</vt:lpstr>
      <vt:lpstr>PowerPoint 演示文稿</vt:lpstr>
      <vt:lpstr>PowerPoint 演示文稿</vt:lpstr>
      <vt:lpstr>PowerPoint 演示文稿</vt:lpstr>
      <vt:lpstr>1.3　訓練過程と最適化</vt:lpstr>
      <vt:lpstr>1.3.1　Discriminatorのloss関数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DCGANとCycleGANの紹介</vt:lpstr>
      <vt:lpstr>PowerPoint 演示文稿</vt:lpstr>
      <vt:lpstr>2.1.2　CycleGAN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gos</dc:creator>
  <cp:lastModifiedBy>Gun on Sword</cp:lastModifiedBy>
  <cp:revision>11</cp:revision>
  <dcterms:created xsi:type="dcterms:W3CDTF">2023-09-27T08:06:00Z</dcterms:created>
  <dcterms:modified xsi:type="dcterms:W3CDTF">2023-10-23T01:14:46Z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F90BEB16B0704B3E99E0290FE181D842_12</vt:lpwstr>
  </property>
  <property fmtid="{D5CDD505-2E9C-101B-9397-08002B2CF9AE}" pid="3" name="KSOProductBuildVer">
    <vt:lpwstr>2052-12.1.0.15712</vt:lpwstr>
  </property>
</Properties>
</file>