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87" r:id="rId4"/>
    <p:sldId id="257" r:id="rId5"/>
    <p:sldId id="258" r:id="rId6"/>
    <p:sldId id="281" r:id="rId7"/>
    <p:sldId id="260" r:id="rId8"/>
    <p:sldId id="266" r:id="rId9"/>
    <p:sldId id="261" r:id="rId10"/>
    <p:sldId id="268" r:id="rId11"/>
    <p:sldId id="269" r:id="rId12"/>
    <p:sldId id="286" r:id="rId13"/>
    <p:sldId id="259" r:id="rId14"/>
    <p:sldId id="262" r:id="rId15"/>
    <p:sldId id="263" r:id="rId16"/>
    <p:sldId id="264"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DB2D5A-7168-824A-9DFE-65E07212747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DB2D5A-7168-824A-9DFE-65E07212747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DB2D5A-7168-824A-9DFE-65E07212747A}" type="datetimeFigureOut">
              <a:rPr lang="en-US"/>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DB2D5A-7168-824A-9DFE-65E07212747A}" type="datetimeFigureOut">
              <a:rPr lang="en-US"/>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B2D5A-7168-824A-9DFE-65E07212747A}" type="datetimeFigureOut">
              <a:rPr lang="en-US"/>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B2D5A-7168-824A-9DFE-65E07212747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B2D5A-7168-824A-9DFE-65E07212747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D93CE-81AB-AD46-96AB-B5F1DDE0E9AD}"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B2D5A-7168-824A-9DFE-65E07212747A}" type="datetimeFigureOut">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D93CE-81AB-AD46-96AB-B5F1DDE0E9AD}"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sz="4000" b="1"/>
              <a:t>BHARATHI WOMEN’S COLLEGE(AUTONOMOUS)</a:t>
            </a:r>
            <a:br>
              <a:rPr lang="en-US" altLang="en-GB" sz="4000" b="1"/>
            </a:br>
            <a:r>
              <a:rPr lang="en-US" altLang="en-GB" sz="4000" b="1"/>
              <a:t>                            CHENNAI-600108</a:t>
            </a:r>
            <a:br>
              <a:rPr lang="en-US" altLang="en-GB" sz="4000" b="1"/>
            </a:br>
            <a:r>
              <a:rPr lang="en-US" altLang="en-GB" sz="4000" b="1"/>
              <a:t>                        JOB APPLICATION AND</a:t>
            </a:r>
            <a:br>
              <a:rPr lang="en-US" altLang="en-GB" sz="4000" b="1"/>
            </a:br>
            <a:r>
              <a:rPr lang="en-US" altLang="en-GB" sz="4000" b="1"/>
              <a:t>                          TRACKING SYSTEM</a:t>
            </a:r>
            <a:endParaRPr lang="en-US" altLang="en-GB" sz="4000" b="1"/>
          </a:p>
        </p:txBody>
      </p:sp>
      <p:graphicFrame>
        <p:nvGraphicFramePr>
          <p:cNvPr id="4" name="Content Placeholder 3"/>
          <p:cNvGraphicFramePr/>
          <p:nvPr>
            <p:ph idx="1"/>
          </p:nvPr>
        </p:nvGraphicFramePr>
        <p:xfrm>
          <a:off x="838200" y="2305685"/>
          <a:ext cx="10515600" cy="4565015"/>
        </p:xfrm>
        <a:graphic>
          <a:graphicData uri="http://schemas.openxmlformats.org/drawingml/2006/table">
            <a:tbl>
              <a:tblPr firstRow="1" bandRow="1">
                <a:tableStyleId>{5C22544A-7EE6-4342-B048-85BDC9FD1C3A}</a:tableStyleId>
              </a:tblPr>
              <a:tblGrid>
                <a:gridCol w="3460116"/>
                <a:gridCol w="3550286"/>
                <a:gridCol w="3505200"/>
              </a:tblGrid>
              <a:tr h="652145">
                <a:tc>
                  <a:txBody>
                    <a:bodyPr/>
                    <a:p>
                      <a:pPr>
                        <a:buNone/>
                      </a:pPr>
                      <a:r>
                        <a:rPr lang="en-US" altLang="en-GB"/>
                        <a:t>                   REG NO</a:t>
                      </a:r>
                      <a:endParaRPr lang="en-US" altLang="en-GB"/>
                    </a:p>
                  </a:txBody>
                  <a:tcPr/>
                </a:tc>
                <a:tc>
                  <a:txBody>
                    <a:bodyPr/>
                    <a:p>
                      <a:pPr>
                        <a:buNone/>
                      </a:pPr>
                      <a:r>
                        <a:rPr lang="en-US" altLang="en-GB"/>
                        <a:t>                  NAME</a:t>
                      </a:r>
                      <a:endParaRPr lang="en-US" altLang="en-GB"/>
                    </a:p>
                  </a:txBody>
                  <a:tcPr/>
                </a:tc>
                <a:tc>
                  <a:txBody>
                    <a:bodyPr/>
                    <a:p>
                      <a:pPr>
                        <a:buNone/>
                      </a:pPr>
                      <a:r>
                        <a:rPr lang="en-US" altLang="en-GB"/>
                        <a:t>                       EMAIL</a:t>
                      </a:r>
                      <a:endParaRPr lang="en-US" altLang="en-GB"/>
                    </a:p>
                  </a:txBody>
                  <a:tcPr/>
                </a:tc>
              </a:tr>
              <a:tr h="652145">
                <a:tc gridSpan="3">
                  <a:txBody>
                    <a:bodyPr/>
                    <a:p>
                      <a:pPr>
                        <a:buNone/>
                      </a:pPr>
                      <a:r>
                        <a:rPr lang="en-US" altLang="en-GB"/>
                        <a:t>                                                                                       TEAM LEADER</a:t>
                      </a:r>
                      <a:endParaRPr lang="en-US" altLang="en-GB"/>
                    </a:p>
                    <a:p>
                      <a:pPr>
                        <a:buNone/>
                      </a:pPr>
                      <a:r>
                        <a:rPr lang="en-US" altLang="en-GB"/>
                        <a:t>                                                                  </a:t>
                      </a:r>
                      <a:endParaRPr lang="en-US" altLang="en-GB"/>
                    </a:p>
                  </a:txBody>
                  <a:tcPr/>
                </a:tc>
                <a:tc hMerge="1">
                  <a:tcPr/>
                </a:tc>
                <a:tc hMerge="1">
                  <a:tcPr/>
                </a:tc>
              </a:tr>
              <a:tr h="652145">
                <a:tc>
                  <a:txBody>
                    <a:bodyPr/>
                    <a:p>
                      <a:pPr>
                        <a:buNone/>
                      </a:pPr>
                      <a:r>
                        <a:rPr lang="en-US" altLang="en-GB"/>
                        <a:t>            2013331072004</a:t>
                      </a:r>
                      <a:endParaRPr lang="en-US" altLang="en-GB"/>
                    </a:p>
                  </a:txBody>
                  <a:tcPr/>
                </a:tc>
                <a:tc>
                  <a:txBody>
                    <a:bodyPr/>
                    <a:p>
                      <a:pPr>
                        <a:buNone/>
                      </a:pPr>
                      <a:r>
                        <a:rPr lang="en-US" altLang="en-GB"/>
                        <a:t>       GUNASUNDARI.S</a:t>
                      </a:r>
                      <a:endParaRPr lang="en-US" altLang="en-GB"/>
                    </a:p>
                  </a:txBody>
                  <a:tcPr/>
                </a:tc>
                <a:tc>
                  <a:txBody>
                    <a:bodyPr/>
                    <a:p>
                      <a:pPr>
                        <a:buNone/>
                      </a:pPr>
                      <a:r>
                        <a:rPr lang="en-US" altLang="en-GB"/>
                        <a:t>skavitha.guna@gmail.com</a:t>
                      </a:r>
                      <a:endParaRPr lang="en-US" altLang="en-GB"/>
                    </a:p>
                  </a:txBody>
                  <a:tcPr/>
                </a:tc>
              </a:tr>
              <a:tr h="652145">
                <a:tc gridSpan="3">
                  <a:txBody>
                    <a:bodyPr/>
                    <a:p>
                      <a:pPr>
                        <a:buNone/>
                      </a:pPr>
                      <a:r>
                        <a:rPr lang="en-US" altLang="en-GB"/>
                        <a:t>                                                                                      TEAM MEMBERS</a:t>
                      </a:r>
                      <a:endParaRPr lang="en-US" altLang="en-GB"/>
                    </a:p>
                  </a:txBody>
                  <a:tcPr/>
                </a:tc>
                <a:tc hMerge="1">
                  <a:tcPr/>
                </a:tc>
                <a:tc hMerge="1">
                  <a:tcPr/>
                </a:tc>
              </a:tr>
              <a:tr h="652145">
                <a:tc>
                  <a:txBody>
                    <a:bodyPr/>
                    <a:p>
                      <a:pPr>
                        <a:buNone/>
                      </a:pPr>
                      <a:r>
                        <a:rPr lang="en-US" altLang="en-GB"/>
                        <a:t>           2013331072001</a:t>
                      </a:r>
                      <a:endParaRPr lang="en-US" altLang="en-GB"/>
                    </a:p>
                  </a:txBody>
                  <a:tcPr/>
                </a:tc>
                <a:tc>
                  <a:txBody>
                    <a:bodyPr/>
                    <a:p>
                      <a:pPr>
                        <a:buNone/>
                      </a:pPr>
                      <a:r>
                        <a:rPr lang="en-US" altLang="en-GB"/>
                        <a:t>       ABIRAMI.V</a:t>
                      </a:r>
                      <a:endParaRPr lang="en-US" altLang="en-GB"/>
                    </a:p>
                  </a:txBody>
                  <a:tcPr/>
                </a:tc>
                <a:tc>
                  <a:txBody>
                    <a:bodyPr/>
                    <a:p>
                      <a:pPr>
                        <a:buNone/>
                      </a:pPr>
                      <a:r>
                        <a:rPr lang="en-GB" altLang="en-US"/>
                        <a:t>abiabiramii2327@gmail.com</a:t>
                      </a:r>
                      <a:endParaRPr lang="en-GB" altLang="en-US"/>
                    </a:p>
                  </a:txBody>
                  <a:tcPr/>
                </a:tc>
              </a:tr>
              <a:tr h="652145">
                <a:tc>
                  <a:txBody>
                    <a:bodyPr/>
                    <a:p>
                      <a:pPr>
                        <a:buNone/>
                      </a:pPr>
                      <a:r>
                        <a:rPr lang="en-US" altLang="en-GB"/>
                        <a:t>           2013331072002</a:t>
                      </a:r>
                      <a:endParaRPr lang="en-US" altLang="en-GB"/>
                    </a:p>
                  </a:txBody>
                  <a:tcPr/>
                </a:tc>
                <a:tc>
                  <a:txBody>
                    <a:bodyPr/>
                    <a:p>
                      <a:pPr>
                        <a:buNone/>
                      </a:pPr>
                      <a:r>
                        <a:rPr lang="en-US" altLang="en-GB"/>
                        <a:t>       ANBARASI.R</a:t>
                      </a:r>
                      <a:endParaRPr lang="en-US" altLang="en-GB"/>
                    </a:p>
                  </a:txBody>
                  <a:tcPr/>
                </a:tc>
                <a:tc>
                  <a:txBody>
                    <a:bodyPr/>
                    <a:p>
                      <a:pPr>
                        <a:buNone/>
                      </a:pPr>
                      <a:r>
                        <a:rPr lang="en-GB" altLang="en-US"/>
                        <a:t>ranbarasi05@gmail.com</a:t>
                      </a:r>
                      <a:endParaRPr lang="en-GB" altLang="en-US"/>
                    </a:p>
                  </a:txBody>
                  <a:tcPr/>
                </a:tc>
              </a:tr>
              <a:tr h="652145">
                <a:tc>
                  <a:txBody>
                    <a:bodyPr/>
                    <a:p>
                      <a:pPr>
                        <a:buNone/>
                      </a:pPr>
                      <a:r>
                        <a:rPr lang="en-US" altLang="en-GB"/>
                        <a:t>          2013331072003</a:t>
                      </a:r>
                      <a:endParaRPr lang="en-US" altLang="en-GB"/>
                    </a:p>
                  </a:txBody>
                  <a:tcPr/>
                </a:tc>
                <a:tc>
                  <a:txBody>
                    <a:bodyPr/>
                    <a:p>
                      <a:pPr>
                        <a:buNone/>
                      </a:pPr>
                      <a:r>
                        <a:rPr lang="en-US" altLang="en-GB"/>
                        <a:t>       ELAKKIYA.D</a:t>
                      </a:r>
                      <a:endParaRPr lang="en-US" altLang="en-GB"/>
                    </a:p>
                  </a:txBody>
                  <a:tcPr/>
                </a:tc>
                <a:tc>
                  <a:txBody>
                    <a:bodyPr/>
                    <a:p>
                      <a:pPr>
                        <a:buNone/>
                      </a:pPr>
                      <a:r>
                        <a:rPr lang="en-GB" altLang="en-US"/>
                        <a:t>elakkiya1062003@gmail.com</a:t>
                      </a:r>
                      <a:endParaRPr lang="en-GB" altLang="en-US"/>
                    </a:p>
                  </a:txBody>
                  <a:tcPr/>
                </a:tc>
              </a:tr>
            </a:tbl>
          </a:graphicData>
        </a:graphic>
      </p:graphicFrame>
      <p:sp>
        <p:nvSpPr>
          <p:cNvPr id="5" name="Text Box 4"/>
          <p:cNvSpPr txBox="1"/>
          <p:nvPr/>
        </p:nvSpPr>
        <p:spPr>
          <a:xfrm flipH="1" flipV="1">
            <a:off x="1108710" y="447040"/>
            <a:ext cx="15655290" cy="368300"/>
          </a:xfrm>
          <a:prstGeom prst="rect">
            <a:avLst/>
          </a:prstGeom>
          <a:noFill/>
        </p:spPr>
        <p:txBody>
          <a:bodyPr wrap="square" rtlCol="0">
            <a:spAutoFit/>
          </a:bodyPr>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146050" y="911225"/>
            <a:ext cx="5851525" cy="5516880"/>
          </a:xfrm>
          <a:prstGeom prst="rect">
            <a:avLst/>
          </a:prstGeom>
        </p:spPr>
      </p:pic>
      <p:sp>
        <p:nvSpPr>
          <p:cNvPr id="14" name="Text Placeholder 13"/>
          <p:cNvSpPr>
            <a:spLocks noGrp="1"/>
          </p:cNvSpPr>
          <p:nvPr>
            <p:ph type="body" sz="quarter" idx="3"/>
          </p:nvPr>
        </p:nvSpPr>
        <p:spPr>
          <a:xfrm>
            <a:off x="5996940" y="-8890"/>
            <a:ext cx="5358765" cy="589915"/>
          </a:xfrm>
        </p:spPr>
        <p:txBody>
          <a:bodyPr>
            <a:normAutofit/>
          </a:bodyPr>
          <a:p>
            <a:r>
              <a:rPr lang="en-GB" altLang="en-US"/>
              <a:t>LIGHTNING EXPERIENCE APP MANAGER</a:t>
            </a:r>
            <a:endParaRPr lang="en-GB" altLang="en-US"/>
          </a:p>
        </p:txBody>
      </p:sp>
      <p:pic>
        <p:nvPicPr>
          <p:cNvPr id="12" name="Content Placeholder 11"/>
          <p:cNvPicPr>
            <a:picLocks noChangeAspect="1"/>
          </p:cNvPicPr>
          <p:nvPr>
            <p:ph sz="quarter" idx="4"/>
          </p:nvPr>
        </p:nvPicPr>
        <p:blipFill>
          <a:blip r:embed="rId2"/>
          <a:stretch>
            <a:fillRect/>
          </a:stretch>
        </p:blipFill>
        <p:spPr>
          <a:xfrm>
            <a:off x="6172200" y="996315"/>
            <a:ext cx="5850255" cy="5589905"/>
          </a:xfrm>
          <a:prstGeom prst="rect">
            <a:avLst/>
          </a:prstGeom>
        </p:spPr>
      </p:pic>
      <p:sp>
        <p:nvSpPr>
          <p:cNvPr id="15" name="Text Placeholder 14"/>
          <p:cNvSpPr/>
          <p:nvPr>
            <p:ph type="body" idx="1"/>
          </p:nvPr>
        </p:nvSpPr>
        <p:spPr>
          <a:xfrm>
            <a:off x="50800" y="-8890"/>
            <a:ext cx="5946775" cy="590550"/>
          </a:xfrm>
        </p:spPr>
        <p:txBody>
          <a:bodyPr/>
          <a:p>
            <a:r>
              <a:rPr lang="en-GB" altLang="en-US"/>
              <a:t>PERMISSION SET</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33350" y="205105"/>
            <a:ext cx="10534650" cy="772795"/>
          </a:xfrm>
        </p:spPr>
        <p:txBody>
          <a:bodyPr>
            <a:normAutofit/>
          </a:bodyPr>
          <a:p>
            <a:r>
              <a:rPr lang="en-US" altLang="en-GB" sz="3555" b="1"/>
              <a:t>TRAILHEAD PROFILE PUBLC URL:</a:t>
            </a:r>
            <a:endParaRPr lang="en-US" altLang="en-GB" sz="3555" b="1"/>
          </a:p>
        </p:txBody>
      </p:sp>
      <p:sp>
        <p:nvSpPr>
          <p:cNvPr id="5" name="Subtitle 4"/>
          <p:cNvSpPr>
            <a:spLocks noGrp="1"/>
          </p:cNvSpPr>
          <p:nvPr>
            <p:ph type="subTitle" idx="1"/>
          </p:nvPr>
        </p:nvSpPr>
        <p:spPr>
          <a:xfrm>
            <a:off x="560705" y="2430780"/>
            <a:ext cx="10107295" cy="3557905"/>
          </a:xfrm>
        </p:spPr>
        <p:txBody>
          <a:bodyPr/>
          <a:p>
            <a:pPr algn="l">
              <a:lnSpc>
                <a:spcPct val="120000"/>
              </a:lnSpc>
            </a:pPr>
            <a:r>
              <a:rPr lang="en-US" altLang="en-GB"/>
              <a:t>TEAM LEADER (GUNASUNDARI.S) -https://trailblazer.me/id/gunas72</a:t>
            </a:r>
            <a:endParaRPr lang="en-US" altLang="en-GB"/>
          </a:p>
          <a:p>
            <a:pPr algn="l">
              <a:lnSpc>
                <a:spcPct val="120000"/>
              </a:lnSpc>
            </a:pPr>
            <a:r>
              <a:rPr lang="en-US" altLang="en-GB"/>
              <a:t>TEAM MEMBER 1 (ABIRAMI.V) -https://trailblazer.me/id/aabirami4</a:t>
            </a:r>
            <a:endParaRPr lang="en-US" altLang="en-GB"/>
          </a:p>
          <a:p>
            <a:pPr algn="l">
              <a:lnSpc>
                <a:spcPct val="120000"/>
              </a:lnSpc>
            </a:pPr>
            <a:r>
              <a:rPr lang="en-US" altLang="en-GB"/>
              <a:t>TEAM MEMBER 2 (ANBARASI.R) -https://trailblazer.me/id/anbar18</a:t>
            </a:r>
            <a:endParaRPr lang="en-US" altLang="en-GB"/>
          </a:p>
          <a:p>
            <a:pPr algn="l">
              <a:lnSpc>
                <a:spcPct val="120000"/>
              </a:lnSpc>
            </a:pPr>
            <a:r>
              <a:rPr lang="en-US" altLang="en-GB"/>
              <a:t>TEAM MEMBER 3 (ELAKKIYA.D) -https://trailblazer.me/id/elakd</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931" y="104775"/>
            <a:ext cx="10515600" cy="1325563"/>
          </a:xfrm>
        </p:spPr>
        <p:txBody>
          <a:bodyPr/>
          <a:lstStyle/>
          <a:p>
            <a:r>
              <a:rPr lang="en-US" b="1"/>
              <a:t>ADVANTAGES AND DISADVANTAGES</a:t>
            </a:r>
            <a:endParaRPr lang="en-US" b="1"/>
          </a:p>
        </p:txBody>
      </p:sp>
      <p:sp>
        <p:nvSpPr>
          <p:cNvPr id="3" name="Text Placeholder 2"/>
          <p:cNvSpPr>
            <a:spLocks noGrp="1"/>
          </p:cNvSpPr>
          <p:nvPr>
            <p:ph type="body" idx="1"/>
          </p:nvPr>
        </p:nvSpPr>
        <p:spPr/>
        <p:txBody>
          <a:bodyPr>
            <a:normAutofit/>
          </a:bodyPr>
          <a:lstStyle/>
          <a:p>
            <a:r>
              <a:rPr lang="en-US" sz="3200"/>
              <a:t>ADVANTAGES</a:t>
            </a:r>
            <a:endParaRPr lang="en-US" sz="3200"/>
          </a:p>
        </p:txBody>
      </p:sp>
      <p:sp>
        <p:nvSpPr>
          <p:cNvPr id="4" name="Content Placeholder 3"/>
          <p:cNvSpPr>
            <a:spLocks noGrp="1"/>
          </p:cNvSpPr>
          <p:nvPr>
            <p:ph sz="half" idx="2"/>
          </p:nvPr>
        </p:nvSpPr>
        <p:spPr>
          <a:xfrm>
            <a:off x="611310" y="2505075"/>
            <a:ext cx="5473578" cy="4018999"/>
          </a:xfrm>
        </p:spPr>
        <p:txBody>
          <a:bodyPr>
            <a:noAutofit/>
          </a:bodyPr>
          <a:lstStyle/>
          <a:p>
            <a:pPr marL="0" indent="0">
              <a:buNone/>
            </a:pPr>
            <a:r>
              <a:rPr lang="en-US" sz="2000" b="1"/>
              <a:t> Improves onboarding. As an extension of the recruiting process, onboarding can be streamlined as well. Once you find the right candidate, you want to onboard them as quickly as possible so they can focus on improving your business</a:t>
            </a:r>
            <a:r>
              <a:rPr lang="en-IN" sz="2000" b="1"/>
              <a:t> </a:t>
            </a:r>
            <a:r>
              <a:rPr lang="en-US" sz="2000" b="1"/>
              <a:t>Reduces time spent on admin tasks. ATS software allows you to automate various tasks of the hiring process that can save you a lot of time and free up your recruiting personnel for other high-value tasks. Posting to multiple job boards, tracking candidate applications, notifying candidates individually, and scheduling interview feedback can all be automated.</a:t>
            </a:r>
            <a:endParaRPr lang="en-US" sz="2000" b="1"/>
          </a:p>
        </p:txBody>
      </p:sp>
      <p:sp>
        <p:nvSpPr>
          <p:cNvPr id="5" name="Text Placeholder 4"/>
          <p:cNvSpPr>
            <a:spLocks noGrp="1"/>
          </p:cNvSpPr>
          <p:nvPr>
            <p:ph type="body" sz="quarter" idx="3"/>
          </p:nvPr>
        </p:nvSpPr>
        <p:spPr/>
        <p:txBody>
          <a:bodyPr>
            <a:normAutofit/>
          </a:bodyPr>
          <a:lstStyle/>
          <a:p>
            <a:r>
              <a:rPr lang="en-IN" sz="3200"/>
              <a:t>DISADVANTAGES</a:t>
            </a:r>
            <a:endParaRPr lang="en-US" sz="3200"/>
          </a:p>
        </p:txBody>
      </p:sp>
      <p:sp>
        <p:nvSpPr>
          <p:cNvPr id="6" name="Content Placeholder 5"/>
          <p:cNvSpPr>
            <a:spLocks noGrp="1"/>
          </p:cNvSpPr>
          <p:nvPr>
            <p:ph sz="quarter" idx="4"/>
          </p:nvPr>
        </p:nvSpPr>
        <p:spPr>
          <a:xfrm>
            <a:off x="6194427" y="2549037"/>
            <a:ext cx="5183188" cy="3854141"/>
          </a:xfrm>
        </p:spPr>
        <p:txBody>
          <a:bodyPr>
            <a:noAutofit/>
          </a:bodyPr>
          <a:lstStyle/>
          <a:p>
            <a:pPr marL="0" indent="0">
              <a:buNone/>
            </a:pPr>
            <a:r>
              <a:rPr lang="en-US" sz="1600" b="1"/>
              <a:t> Could filter out good candidates. When “programming” your recruiting software to recognize common keywords around roles and responsibilities, you could end up filtering out good candidates that have atypical experience or lack keywords that are aligned with what you are looking </a:t>
            </a:r>
            <a:r>
              <a:rPr lang="en-IN" sz="1600" b="1"/>
              <a:t>. </a:t>
            </a:r>
            <a:r>
              <a:rPr lang="en-US" sz="1600" b="1"/>
              <a:t>Communications can be less personalized. When automating responses to candidates, your messaging will be less personalized and can come off as robotic. Taking additional time to construct good communication can  make it feel more personalized. It’s much better to send a less personalized communication than no communication at allam] Pattu: Communications can be less personalized. When automating responses to candidates, your messaging will be less personalized and can come off as robotic. Taking additional time to construct good communication can help make it feel more personalized. It’s much better to send a less personalized communication than no communication at all</a:t>
            </a:r>
            <a:endParaRPr lang="en-US" sz="1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APPLICATION</a:t>
            </a:r>
            <a:endParaRPr lang="en-US" b="1"/>
          </a:p>
        </p:txBody>
      </p:sp>
      <p:sp>
        <p:nvSpPr>
          <p:cNvPr id="4" name="Content Placeholder 3"/>
          <p:cNvSpPr>
            <a:spLocks noGrp="1"/>
          </p:cNvSpPr>
          <p:nvPr>
            <p:ph idx="1"/>
          </p:nvPr>
        </p:nvSpPr>
        <p:spPr>
          <a:xfrm>
            <a:off x="838200" y="1690688"/>
            <a:ext cx="10515600" cy="4351338"/>
          </a:xfrm>
        </p:spPr>
        <p:txBody>
          <a:bodyPr/>
          <a:lstStyle/>
          <a:p>
            <a:r>
              <a:rPr lang="en-US" b="1"/>
              <a:t>One of the biggest recruiting challenges involves too much paperwork. This ATS solution enables you to have all of your passive and active candidates and applicants in one single talent pool.</a:t>
            </a:r>
            <a:endParaRPr lang="en-US" b="1"/>
          </a:p>
        </p:txBody>
      </p:sp>
      <p:sp>
        <p:nvSpPr>
          <p:cNvPr id="8" name="TextBox 7"/>
          <p:cNvSpPr txBox="1"/>
          <p:nvPr/>
        </p:nvSpPr>
        <p:spPr>
          <a:xfrm>
            <a:off x="838200" y="3351430"/>
            <a:ext cx="10304829" cy="1815882"/>
          </a:xfrm>
          <a:prstGeom prst="rect">
            <a:avLst/>
          </a:prstGeom>
          <a:noFill/>
        </p:spPr>
        <p:txBody>
          <a:bodyPr wrap="square">
            <a:spAutoFit/>
          </a:bodyPr>
          <a:lstStyle/>
          <a:p>
            <a:pPr marL="457200" indent="-457200">
              <a:buFont typeface="Arial" panose="020B0604020202020204" pitchFamily="34" charset="0"/>
              <a:buChar char="•"/>
            </a:pPr>
            <a:r>
              <a:rPr lang="en-US" sz="2800" b="1"/>
              <a:t>Sourced candidates, referrals, applicants from job boards, social media platforms, career sites will all be in one place. Get rid of papers and spreadsheets, and enjoy a more organized way to manage your candidate and applicant pool.</a:t>
            </a:r>
            <a:endParaRPr lang="en-US" sz="2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a:t>CONCLUSION</a:t>
            </a:r>
            <a:endParaRPr lang="en-US" b="1"/>
          </a:p>
        </p:txBody>
      </p:sp>
      <p:sp>
        <p:nvSpPr>
          <p:cNvPr id="3" name="Content Placeholder 2"/>
          <p:cNvSpPr>
            <a:spLocks noGrp="1"/>
          </p:cNvSpPr>
          <p:nvPr>
            <p:ph sz="half" idx="1"/>
          </p:nvPr>
        </p:nvSpPr>
        <p:spPr/>
        <p:txBody>
          <a:bodyPr/>
          <a:lstStyle/>
          <a:p>
            <a:r>
              <a:rPr lang="en-US" b="1"/>
              <a:t>Applicant Tracking System for recruiters is a very effective hiring solution that most of the successful recruiters utilize. Because without it, there is a good chance that your process of moving applicants through different stages can become very difficult.</a:t>
            </a:r>
            <a:endParaRPr lang="en-US" b="1"/>
          </a:p>
        </p:txBody>
      </p:sp>
      <p:pic>
        <p:nvPicPr>
          <p:cNvPr id="5" name="Picture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947278" y="1162843"/>
            <a:ext cx="5530582" cy="32758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162" y="0"/>
            <a:ext cx="10515600" cy="1325563"/>
          </a:xfrm>
        </p:spPr>
        <p:txBody>
          <a:bodyPr/>
          <a:lstStyle/>
          <a:p>
            <a:r>
              <a:rPr lang="en-US" b="1"/>
              <a:t>FUTURE SCOPE</a:t>
            </a:r>
            <a:endParaRPr lang="en-US" b="1"/>
          </a:p>
        </p:txBody>
      </p:sp>
      <p:sp>
        <p:nvSpPr>
          <p:cNvPr id="3" name="Content Placeholder 2"/>
          <p:cNvSpPr>
            <a:spLocks noGrp="1"/>
          </p:cNvSpPr>
          <p:nvPr>
            <p:ph sz="half" idx="1"/>
          </p:nvPr>
        </p:nvSpPr>
        <p:spPr>
          <a:xfrm>
            <a:off x="838201" y="1825625"/>
            <a:ext cx="5181600" cy="4351338"/>
          </a:xfrm>
        </p:spPr>
        <p:txBody>
          <a:bodyPr/>
          <a:lstStyle/>
          <a:p>
            <a:r>
              <a:rPr lang="en-US" b="1"/>
              <a:t>An ATS creates opportunities to automate manual processes, increase visibility into the hiring cycle for the entire recruiting team, and increase opportunities for communication throughout the candidate journey. 78% of recruiters using an ATS report that it has improved the quality of the candidates they hire.</a:t>
            </a:r>
            <a:endParaRPr lang="en-US" b="1"/>
          </a:p>
        </p:txBody>
      </p:sp>
      <p:pic>
        <p:nvPicPr>
          <p:cNvPr id="5" name="Picture 5"/>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1587500"/>
            <a:ext cx="5181600" cy="43513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68020" y="1336040"/>
            <a:ext cx="10518140" cy="3342005"/>
          </a:xfrm>
          <a:prstGeom prst="rect">
            <a:avLst/>
          </a:prstGeom>
        </p:spPr>
      </p:pic>
      <p:sp>
        <p:nvSpPr>
          <p:cNvPr id="10" name="Text Box 9"/>
          <p:cNvSpPr txBox="1"/>
          <p:nvPr/>
        </p:nvSpPr>
        <p:spPr>
          <a:xfrm>
            <a:off x="7772400" y="4191000"/>
            <a:ext cx="3764915" cy="2368550"/>
          </a:xfrm>
          <a:prstGeom prst="rect">
            <a:avLst/>
          </a:prstGeom>
          <a:noFill/>
        </p:spPr>
        <p:txBody>
          <a:bodyPr wrap="square" rtlCol="0">
            <a:spAutoFit/>
          </a:bodyPr>
          <a:p>
            <a:r>
              <a:rPr lang="en-GB" altLang="en-US" sz="3600"/>
              <a:t>DONE BY;</a:t>
            </a:r>
            <a:endParaRPr lang="en-GB" altLang="en-US" sz="3600"/>
          </a:p>
          <a:p>
            <a:r>
              <a:rPr lang="en-GB" altLang="en-US"/>
              <a:t>   </a:t>
            </a:r>
            <a:r>
              <a:rPr lang="en-US" altLang="en-GB"/>
              <a:t>  </a:t>
            </a:r>
            <a:r>
              <a:rPr lang="en-GB" altLang="en-US"/>
              <a:t>  </a:t>
            </a:r>
            <a:r>
              <a:rPr lang="en-GB" altLang="en-US" sz="2800" i="1"/>
              <a:t>s.Guna sundari</a:t>
            </a:r>
            <a:endParaRPr lang="en-GB" altLang="en-US" sz="2800" i="1"/>
          </a:p>
          <a:p>
            <a:r>
              <a:rPr lang="en-GB" altLang="en-US" sz="2800" i="1"/>
              <a:t>   </a:t>
            </a:r>
            <a:r>
              <a:rPr lang="en-US" altLang="en-GB" sz="2800" i="1"/>
              <a:t> </a:t>
            </a:r>
            <a:r>
              <a:rPr lang="en-GB" altLang="en-US" sz="2800" i="1"/>
              <a:t> v.Abirami</a:t>
            </a:r>
            <a:endParaRPr lang="en-GB" altLang="en-US" sz="2800" i="1"/>
          </a:p>
          <a:p>
            <a:r>
              <a:rPr lang="en-GB" altLang="en-US" sz="2800" i="1"/>
              <a:t>   </a:t>
            </a:r>
            <a:r>
              <a:rPr lang="en-US" altLang="en-GB" sz="2800" i="1"/>
              <a:t> </a:t>
            </a:r>
            <a:r>
              <a:rPr lang="en-GB" altLang="en-US" sz="2800" i="1"/>
              <a:t> R.Anbarsi</a:t>
            </a:r>
            <a:endParaRPr lang="en-GB" altLang="en-US" sz="2800" i="1"/>
          </a:p>
          <a:p>
            <a:r>
              <a:rPr lang="en-GB" altLang="en-US" sz="2800" i="1"/>
              <a:t>    </a:t>
            </a:r>
            <a:r>
              <a:rPr lang="en-US" altLang="en-GB" sz="2800" i="1"/>
              <a:t> </a:t>
            </a:r>
            <a:r>
              <a:rPr lang="en-GB" altLang="en-US" sz="2800" i="1"/>
              <a:t>D.Elakkiya</a:t>
            </a:r>
            <a:r>
              <a:rPr lang="en-GB" altLang="en-US"/>
              <a:t>	</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53235" y="365125"/>
            <a:ext cx="9600565" cy="1325880"/>
          </a:xfrm>
        </p:spPr>
        <p:txBody>
          <a:bodyPr/>
          <a:p>
            <a:r>
              <a:rPr lang="en-US" altLang="en-GB" b="1"/>
              <a:t>job application and tracking system</a:t>
            </a:r>
            <a:endParaRPr lang="en-US" altLang="en-GB" b="1"/>
          </a:p>
        </p:txBody>
      </p:sp>
      <p:pic>
        <p:nvPicPr>
          <p:cNvPr id="4" name="Content Placeholder 3"/>
          <p:cNvPicPr>
            <a:picLocks noChangeAspect="1"/>
          </p:cNvPicPr>
          <p:nvPr>
            <p:ph idx="1"/>
          </p:nvPr>
        </p:nvPicPr>
        <p:blipFill>
          <a:blip r:embed="rId1"/>
          <a:stretch>
            <a:fillRect/>
          </a:stretch>
        </p:blipFill>
        <p:spPr>
          <a:xfrm>
            <a:off x="1527175" y="1654175"/>
            <a:ext cx="8620125" cy="4523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INTRODUCTION</a:t>
            </a:r>
            <a:endParaRPr lang="en-US" b="1"/>
          </a:p>
        </p:txBody>
      </p:sp>
      <p:sp>
        <p:nvSpPr>
          <p:cNvPr id="4" name="Text Placeholder 3"/>
          <p:cNvSpPr>
            <a:spLocks noGrp="1"/>
          </p:cNvSpPr>
          <p:nvPr>
            <p:ph type="body" idx="1"/>
          </p:nvPr>
        </p:nvSpPr>
        <p:spPr/>
        <p:txBody>
          <a:bodyPr>
            <a:normAutofit/>
          </a:bodyPr>
          <a:lstStyle/>
          <a:p>
            <a:r>
              <a:rPr lang="en-US" sz="3200"/>
              <a:t>Overview</a:t>
            </a:r>
            <a:endParaRPr lang="en-US" sz="3200"/>
          </a:p>
        </p:txBody>
      </p:sp>
      <p:sp>
        <p:nvSpPr>
          <p:cNvPr id="3" name="Content Placeholder 2"/>
          <p:cNvSpPr>
            <a:spLocks noGrp="1"/>
          </p:cNvSpPr>
          <p:nvPr>
            <p:ph sz="half" idx="2"/>
          </p:nvPr>
        </p:nvSpPr>
        <p:spPr/>
        <p:txBody>
          <a:bodyPr/>
          <a:lstStyle/>
          <a:p>
            <a:r>
              <a:rPr lang="en-US"/>
              <a:t>Create a CRM Application which helps the applicant to track the No. of jobs he applied and helps him to find the job posted by the various recruiters, find the best attributes to be involved to run the process in a smooth way and easily to track.</a:t>
            </a:r>
            <a:endParaRPr lang="en-US"/>
          </a:p>
        </p:txBody>
      </p:sp>
      <p:sp>
        <p:nvSpPr>
          <p:cNvPr id="8" name="Text Placeholder 7"/>
          <p:cNvSpPr>
            <a:spLocks noGrp="1"/>
          </p:cNvSpPr>
          <p:nvPr>
            <p:ph type="body" sz="quarter" idx="3"/>
          </p:nvPr>
        </p:nvSpPr>
        <p:spPr/>
        <p:txBody>
          <a:bodyPr>
            <a:normAutofit/>
          </a:bodyPr>
          <a:lstStyle/>
          <a:p>
            <a:r>
              <a:rPr lang="en-US" sz="3200"/>
              <a:t>Purpose</a:t>
            </a:r>
            <a:endParaRPr lang="en-US" sz="3200"/>
          </a:p>
        </p:txBody>
      </p:sp>
      <p:pic>
        <p:nvPicPr>
          <p:cNvPr id="9" name="Picture 9"/>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172200" y="3144869"/>
            <a:ext cx="5183188" cy="2404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a:t>PROBLEM DEFINITION AND DESIGN THINKING</a:t>
            </a:r>
            <a:r>
              <a:rPr lang="en-US" altLang="en-IN" sz="3600" b="1"/>
              <a:t>:</a:t>
            </a:r>
            <a:endParaRPr lang="en-US" altLang="en-IN" sz="3600" b="1"/>
          </a:p>
        </p:txBody>
      </p:sp>
      <p:sp>
        <p:nvSpPr>
          <p:cNvPr id="3" name="Text Placeholder 2"/>
          <p:cNvSpPr>
            <a:spLocks noGrp="1"/>
          </p:cNvSpPr>
          <p:nvPr>
            <p:ph type="body" idx="1"/>
          </p:nvPr>
        </p:nvSpPr>
        <p:spPr>
          <a:xfrm>
            <a:off x="1050193" y="-3829112"/>
            <a:ext cx="9109808" cy="5953920"/>
          </a:xfrm>
        </p:spPr>
        <p:txBody>
          <a:bodyPr>
            <a:normAutofit/>
          </a:bodyPr>
          <a:lstStyle/>
          <a:p>
            <a:endParaRPr lang="en-IN" sz="3200" b="0" i="1"/>
          </a:p>
          <a:p>
            <a:endParaRPr lang="en-IN" sz="3200" b="0" i="1"/>
          </a:p>
          <a:p>
            <a:r>
              <a:rPr lang="en-IN" sz="3200" b="0" i="1"/>
              <a:t>EMPATHY MAP</a:t>
            </a:r>
            <a:endParaRPr lang="en-US" sz="3200" b="0" i="1"/>
          </a:p>
        </p:txBody>
      </p:sp>
      <p:pic>
        <p:nvPicPr>
          <p:cNvPr id="7" name="Picture 7"/>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278130" y="2505075"/>
            <a:ext cx="5507990" cy="4352925"/>
          </a:xfrm>
          <a:prstGeom prst="rect">
            <a:avLst/>
          </a:prstGeom>
        </p:spPr>
      </p:pic>
      <p:sp>
        <p:nvSpPr>
          <p:cNvPr id="5" name="Text Placeholder 4"/>
          <p:cNvSpPr>
            <a:spLocks noGrp="1"/>
          </p:cNvSpPr>
          <p:nvPr>
            <p:ph type="body" sz="quarter" idx="3"/>
          </p:nvPr>
        </p:nvSpPr>
        <p:spPr/>
        <p:txBody>
          <a:bodyPr>
            <a:noAutofit/>
          </a:bodyPr>
          <a:lstStyle/>
          <a:p>
            <a:r>
              <a:rPr lang="en-US" sz="3100" b="0" i="1"/>
              <a:t>IDEATION &amp; BRAINSTORMING MAP</a:t>
            </a:r>
            <a:endParaRPr lang="en-US" sz="3100" b="0" i="1"/>
          </a:p>
        </p:txBody>
      </p:sp>
      <p:pic>
        <p:nvPicPr>
          <p:cNvPr id="9" name="Picture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505075"/>
            <a:ext cx="5873750" cy="4298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21285" y="90805"/>
            <a:ext cx="11232515" cy="1600200"/>
          </a:xfrm>
        </p:spPr>
        <p:txBody>
          <a:bodyPr>
            <a:normAutofit fontScale="90000"/>
          </a:bodyPr>
          <a:p>
            <a:r>
              <a:rPr lang="en-US" altLang="en-GB" sz="3555" b="1"/>
              <a:t>RESULT</a:t>
            </a:r>
            <a:br>
              <a:rPr lang="en-US" altLang="en-GB" sz="3555" b="1"/>
            </a:br>
            <a:br>
              <a:rPr lang="en-US" altLang="en-GB"/>
            </a:br>
            <a:r>
              <a:rPr lang="en-US" altLang="en-GB" sz="3555" b="1"/>
              <a:t>DATA MODEL:</a:t>
            </a:r>
            <a:endParaRPr lang="en-US" altLang="en-GB" sz="3555" b="1"/>
          </a:p>
        </p:txBody>
      </p:sp>
      <p:graphicFrame>
        <p:nvGraphicFramePr>
          <p:cNvPr id="7" name="Table 6"/>
          <p:cNvGraphicFramePr/>
          <p:nvPr/>
        </p:nvGraphicFramePr>
        <p:xfrm>
          <a:off x="1828800" y="2286000"/>
          <a:ext cx="853376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US" altLang="en-GB"/>
                        <a:t>    object name</a:t>
                      </a:r>
                      <a:endParaRPr lang="en-US" altLang="en-GB"/>
                    </a:p>
                  </a:txBody>
                  <a:tcPr/>
                </a:tc>
                <a:tc gridSpan="2">
                  <a:txBody>
                    <a:bodyPr/>
                    <a:p>
                      <a:pPr>
                        <a:buNone/>
                      </a:pPr>
                      <a:r>
                        <a:rPr lang="en-US" altLang="en-GB" b="1"/>
                        <a:t>field in the object</a:t>
                      </a:r>
                      <a:endParaRPr lang="en-US" altLang="en-GB" b="1"/>
                    </a:p>
                  </a:txBody>
                  <a:tcPr/>
                </a:tc>
                <a:tc hMerge="1">
                  <a:tcPr/>
                </a:tc>
              </a:tr>
              <a:tr h="381000">
                <a:tc>
                  <a:txBody>
                    <a:bodyPr/>
                    <a:p>
                      <a:pPr>
                        <a:buNone/>
                      </a:pPr>
                      <a:endParaRPr lang="en-GB" altLang="en-US"/>
                    </a:p>
                  </a:txBody>
                  <a:tcPr/>
                </a:tc>
                <a:tc>
                  <a:txBody>
                    <a:bodyPr/>
                    <a:p>
                      <a:pPr>
                        <a:buNone/>
                      </a:pPr>
                      <a:r>
                        <a:rPr lang="en-US" altLang="en-GB" b="1"/>
                        <a:t>field label</a:t>
                      </a:r>
                      <a:endParaRPr lang="en-US" altLang="en-GB" b="1"/>
                    </a:p>
                  </a:txBody>
                  <a:tcPr/>
                </a:tc>
                <a:tc>
                  <a:txBody>
                    <a:bodyPr/>
                    <a:p>
                      <a:pPr>
                        <a:buNone/>
                      </a:pPr>
                      <a:r>
                        <a:rPr lang="en-US" altLang="en-GB" b="1"/>
                        <a:t>data type</a:t>
                      </a:r>
                      <a:endParaRPr lang="en-US" altLang="en-GB" b="1"/>
                    </a:p>
                  </a:txBody>
                  <a:tcPr/>
                </a:tc>
              </a:tr>
              <a:tr h="381000">
                <a:tc>
                  <a:txBody>
                    <a:bodyPr/>
                    <a:p>
                      <a:pPr>
                        <a:buNone/>
                      </a:pPr>
                      <a:r>
                        <a:rPr lang="en-US" altLang="en-GB"/>
                        <a:t>   object 1</a:t>
                      </a:r>
                      <a:endParaRPr lang="en-US" altLang="en-GB"/>
                    </a:p>
                  </a:txBody>
                  <a:tcPr/>
                </a:tc>
                <a:tc>
                  <a:txBody>
                    <a:bodyPr/>
                    <a:p>
                      <a:pPr>
                        <a:buNone/>
                      </a:pPr>
                      <a:r>
                        <a:rPr lang="en-US" altLang="en-GB"/>
                        <a:t>recruiter</a:t>
                      </a:r>
                      <a:endParaRPr lang="en-US" altLang="en-GB"/>
                    </a:p>
                  </a:txBody>
                  <a:tcPr/>
                </a:tc>
                <a:tc>
                  <a:txBody>
                    <a:bodyPr/>
                    <a:p>
                      <a:pPr>
                        <a:buNone/>
                      </a:pPr>
                      <a:r>
                        <a:rPr lang="en-US" altLang="en-GB"/>
                        <a:t>auto number</a:t>
                      </a:r>
                      <a:endParaRPr lang="en-US" altLang="en-GB"/>
                    </a:p>
                  </a:txBody>
                  <a:tcPr/>
                </a:tc>
              </a:tr>
              <a:tr h="381000">
                <a:tc>
                  <a:txBody>
                    <a:bodyPr/>
                    <a:p>
                      <a:pPr>
                        <a:buNone/>
                      </a:pPr>
                      <a:endParaRPr lang="en-GB" altLang="en-US"/>
                    </a:p>
                  </a:txBody>
                  <a:tcPr/>
                </a:tc>
                <a:tc>
                  <a:txBody>
                    <a:bodyPr/>
                    <a:p>
                      <a:pPr>
                        <a:buNone/>
                      </a:pPr>
                      <a:r>
                        <a:rPr lang="en-US" altLang="en-GB"/>
                        <a:t>length</a:t>
                      </a:r>
                      <a:endParaRPr lang="en-US" altLang="en-GB"/>
                    </a:p>
                  </a:txBody>
                  <a:tcPr/>
                </a:tc>
                <a:tc>
                  <a:txBody>
                    <a:bodyPr/>
                    <a:p>
                      <a:pPr>
                        <a:buNone/>
                      </a:pPr>
                      <a:r>
                        <a:rPr lang="en-US" altLang="en-GB"/>
                        <a:t>text</a:t>
                      </a:r>
                      <a:endParaRPr lang="en-US" altLang="en-GB"/>
                    </a:p>
                  </a:txBody>
                  <a:tcPr/>
                </a:tc>
              </a:tr>
              <a:tr h="381000">
                <a:tc>
                  <a:txBody>
                    <a:bodyPr/>
                    <a:p>
                      <a:pPr>
                        <a:buNone/>
                      </a:pPr>
                      <a:r>
                        <a:rPr lang="en-US" altLang="en-GB"/>
                        <a:t>   object 2</a:t>
                      </a:r>
                      <a:endParaRPr lang="en-US" altLang="en-GB"/>
                    </a:p>
                  </a:txBody>
                  <a:tcPr/>
                </a:tc>
                <a:tc>
                  <a:txBody>
                    <a:bodyPr/>
                    <a:p>
                      <a:pPr>
                        <a:buNone/>
                      </a:pPr>
                      <a:r>
                        <a:rPr lang="en-US" altLang="en-GB"/>
                        <a:t>location</a:t>
                      </a:r>
                      <a:endParaRPr lang="en-US" altLang="en-GB"/>
                    </a:p>
                  </a:txBody>
                  <a:tcPr/>
                </a:tc>
                <a:tc>
                  <a:txBody>
                    <a:bodyPr/>
                    <a:p>
                      <a:pPr>
                        <a:buNone/>
                      </a:pPr>
                      <a:r>
                        <a:rPr lang="en-US" altLang="en-GB"/>
                        <a:t>text area</a:t>
                      </a:r>
                      <a:endParaRPr lang="en-US" altLang="en-GB"/>
                    </a:p>
                  </a:txBody>
                  <a:tcPr/>
                </a:tc>
              </a:tr>
              <a:tr h="381000">
                <a:tc>
                  <a:txBody>
                    <a:bodyPr/>
                    <a:p>
                      <a:pPr>
                        <a:buNone/>
                      </a:pPr>
                      <a:endParaRPr lang="en-GB" altLang="en-US"/>
                    </a:p>
                  </a:txBody>
                  <a:tcPr/>
                </a:tc>
                <a:tc>
                  <a:txBody>
                    <a:bodyPr/>
                    <a:p>
                      <a:pPr>
                        <a:buNone/>
                      </a:pPr>
                      <a:r>
                        <a:rPr lang="en-US" altLang="en-GB"/>
                        <a:t>canditate</a:t>
                      </a:r>
                      <a:endParaRPr lang="en-US" altLang="en-GB"/>
                    </a:p>
                  </a:txBody>
                  <a:tcPr/>
                </a:tc>
                <a:tc>
                  <a:txBody>
                    <a:bodyPr/>
                    <a:p>
                      <a:pPr>
                        <a:buNone/>
                      </a:pPr>
                      <a:r>
                        <a:rPr lang="en-US" altLang="en-GB"/>
                        <a:t>text</a:t>
                      </a:r>
                      <a:endParaRPr lang="en-US" altLang="en-GB"/>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8440" y="137795"/>
            <a:ext cx="5779135" cy="673100"/>
          </a:xfrm>
        </p:spPr>
        <p:txBody>
          <a:bodyPr/>
          <a:lstStyle/>
          <a:p>
            <a:r>
              <a:rPr lang="en-GB" altLang="en-US"/>
              <a:t>object</a:t>
            </a:r>
            <a:endParaRPr lang="en-GB" altLang="en-US"/>
          </a:p>
        </p:txBody>
      </p:sp>
      <p:sp>
        <p:nvSpPr>
          <p:cNvPr id="5" name="Text Placeholder 4"/>
          <p:cNvSpPr>
            <a:spLocks noGrp="1"/>
          </p:cNvSpPr>
          <p:nvPr>
            <p:ph type="body" sz="quarter" idx="3"/>
          </p:nvPr>
        </p:nvSpPr>
        <p:spPr>
          <a:xfrm>
            <a:off x="5878195" y="0"/>
            <a:ext cx="5477510" cy="811530"/>
          </a:xfrm>
        </p:spPr>
        <p:txBody>
          <a:bodyPr/>
          <a:lstStyle/>
          <a:p>
            <a:r>
              <a:rPr lang="en-US" altLang="en-GB"/>
              <a:t>     </a:t>
            </a:r>
            <a:r>
              <a:rPr lang="en-GB" altLang="en-US"/>
              <a:t>new custom object</a:t>
            </a:r>
            <a:endParaRPr lang="en-GB" altLang="en-US"/>
          </a:p>
        </p:txBody>
      </p:sp>
      <p:pic>
        <p:nvPicPr>
          <p:cNvPr id="7" name="Content Placeholder 6"/>
          <p:cNvPicPr>
            <a:picLocks noChangeAspect="1"/>
          </p:cNvPicPr>
          <p:nvPr>
            <p:ph sz="half" idx="2"/>
          </p:nvPr>
        </p:nvPicPr>
        <p:blipFill>
          <a:blip r:embed="rId1"/>
          <a:stretch>
            <a:fillRect/>
          </a:stretch>
        </p:blipFill>
        <p:spPr>
          <a:xfrm>
            <a:off x="127000" y="998220"/>
            <a:ext cx="5870575" cy="5690870"/>
          </a:xfrm>
          <a:prstGeom prst="rect">
            <a:avLst/>
          </a:prstGeom>
        </p:spPr>
      </p:pic>
      <p:pic>
        <p:nvPicPr>
          <p:cNvPr id="8" name="Content Placeholder 7"/>
          <p:cNvPicPr>
            <a:picLocks noChangeAspect="1"/>
          </p:cNvPicPr>
          <p:nvPr>
            <p:ph sz="quarter" idx="4"/>
          </p:nvPr>
        </p:nvPicPr>
        <p:blipFill>
          <a:blip r:embed="rId2"/>
          <a:stretch>
            <a:fillRect/>
          </a:stretch>
        </p:blipFill>
        <p:spPr>
          <a:xfrm>
            <a:off x="6172200" y="1162050"/>
            <a:ext cx="5879465" cy="5527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90805" y="6350"/>
            <a:ext cx="5906770" cy="599440"/>
          </a:xfrm>
        </p:spPr>
        <p:txBody>
          <a:bodyPr/>
          <a:p>
            <a:r>
              <a:rPr lang="en-US" altLang="en-GB"/>
              <a:t>NEW CUSTOM OBJECT FIELD</a:t>
            </a:r>
            <a:endParaRPr lang="en-US" altLang="en-GB"/>
          </a:p>
        </p:txBody>
      </p:sp>
      <p:sp>
        <p:nvSpPr>
          <p:cNvPr id="5" name="Text Placeholder 4"/>
          <p:cNvSpPr>
            <a:spLocks noGrp="1"/>
          </p:cNvSpPr>
          <p:nvPr>
            <p:ph type="body" sz="quarter" idx="3"/>
          </p:nvPr>
        </p:nvSpPr>
        <p:spPr>
          <a:xfrm>
            <a:off x="6092190" y="5715"/>
            <a:ext cx="5263515" cy="553085"/>
          </a:xfrm>
        </p:spPr>
        <p:txBody>
          <a:bodyPr/>
          <a:p>
            <a:r>
              <a:rPr lang="en-GB" altLang="en-US"/>
              <a:t>OBJECT MANAGER</a:t>
            </a:r>
            <a:endParaRPr lang="en-GB" altLang="en-US"/>
          </a:p>
        </p:txBody>
      </p:sp>
      <p:pic>
        <p:nvPicPr>
          <p:cNvPr id="7" name="Content Placeholder 6"/>
          <p:cNvPicPr>
            <a:picLocks noChangeAspect="1"/>
          </p:cNvPicPr>
          <p:nvPr>
            <p:ph sz="half" idx="2"/>
          </p:nvPr>
        </p:nvPicPr>
        <p:blipFill>
          <a:blip r:embed="rId1"/>
          <a:stretch>
            <a:fillRect/>
          </a:stretch>
        </p:blipFill>
        <p:spPr>
          <a:xfrm>
            <a:off x="90170" y="892175"/>
            <a:ext cx="5829300" cy="5700395"/>
          </a:xfrm>
          <a:prstGeom prst="rect">
            <a:avLst/>
          </a:prstGeom>
        </p:spPr>
      </p:pic>
      <p:pic>
        <p:nvPicPr>
          <p:cNvPr id="8" name="Content Placeholder 7"/>
          <p:cNvPicPr>
            <a:picLocks noChangeAspect="1"/>
          </p:cNvPicPr>
          <p:nvPr>
            <p:ph sz="quarter" idx="4"/>
          </p:nvPr>
        </p:nvPicPr>
        <p:blipFill>
          <a:blip r:embed="rId2"/>
          <a:stretch>
            <a:fillRect/>
          </a:stretch>
        </p:blipFill>
        <p:spPr>
          <a:xfrm>
            <a:off x="6344285" y="906780"/>
            <a:ext cx="5544820" cy="5487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040" y="0"/>
            <a:ext cx="5931535" cy="687705"/>
          </a:xfrm>
        </p:spPr>
        <p:txBody>
          <a:bodyPr/>
          <a:lstStyle/>
          <a:p>
            <a:r>
              <a:rPr lang="en-GB" altLang="en-US"/>
              <a:t>FIELD</a:t>
            </a:r>
            <a:endParaRPr lang="en-GB" altLang="en-US"/>
          </a:p>
        </p:txBody>
      </p:sp>
      <p:sp>
        <p:nvSpPr>
          <p:cNvPr id="5" name="Text Placeholder 4"/>
          <p:cNvSpPr>
            <a:spLocks noGrp="1"/>
          </p:cNvSpPr>
          <p:nvPr>
            <p:ph type="body" sz="quarter" idx="3"/>
          </p:nvPr>
        </p:nvSpPr>
        <p:spPr>
          <a:xfrm>
            <a:off x="6120765" y="-6350"/>
            <a:ext cx="5234940" cy="694055"/>
          </a:xfrm>
        </p:spPr>
        <p:txBody>
          <a:bodyPr/>
          <a:lstStyle/>
          <a:p>
            <a:r>
              <a:rPr lang="en-GB" altLang="en-US"/>
              <a:t>TABS</a:t>
            </a:r>
            <a:endParaRPr lang="en-GB" altLang="en-US"/>
          </a:p>
        </p:txBody>
      </p:sp>
      <p:pic>
        <p:nvPicPr>
          <p:cNvPr id="7" name="Content Placeholder 6"/>
          <p:cNvPicPr>
            <a:picLocks noChangeAspect="1"/>
          </p:cNvPicPr>
          <p:nvPr>
            <p:ph sz="half" idx="2"/>
          </p:nvPr>
        </p:nvPicPr>
        <p:blipFill>
          <a:blip r:embed="rId1"/>
          <a:stretch>
            <a:fillRect/>
          </a:stretch>
        </p:blipFill>
        <p:spPr>
          <a:xfrm>
            <a:off x="53340" y="1092835"/>
            <a:ext cx="5944235" cy="5567680"/>
          </a:xfrm>
          <a:prstGeom prst="rect">
            <a:avLst/>
          </a:prstGeom>
        </p:spPr>
      </p:pic>
      <p:pic>
        <p:nvPicPr>
          <p:cNvPr id="8" name="Content Placeholder 7"/>
          <p:cNvPicPr>
            <a:picLocks noChangeAspect="1"/>
          </p:cNvPicPr>
          <p:nvPr>
            <p:ph sz="quarter" idx="4"/>
          </p:nvPr>
        </p:nvPicPr>
        <p:blipFill>
          <a:blip r:embed="rId2"/>
          <a:stretch>
            <a:fillRect/>
          </a:stretch>
        </p:blipFill>
        <p:spPr>
          <a:xfrm>
            <a:off x="6172200" y="1151890"/>
            <a:ext cx="5927090" cy="5508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41605" y="96520"/>
            <a:ext cx="5855970" cy="520700"/>
          </a:xfrm>
        </p:spPr>
        <p:txBody>
          <a:bodyPr/>
          <a:p>
            <a:r>
              <a:rPr lang="en-GB" altLang="en-US"/>
              <a:t>PROFILE</a:t>
            </a:r>
            <a:endParaRPr lang="en-GB" altLang="en-US"/>
          </a:p>
        </p:txBody>
      </p:sp>
      <p:sp>
        <p:nvSpPr>
          <p:cNvPr id="5" name="Text Placeholder 4"/>
          <p:cNvSpPr>
            <a:spLocks noGrp="1"/>
          </p:cNvSpPr>
          <p:nvPr>
            <p:ph type="body" sz="quarter" idx="3"/>
          </p:nvPr>
        </p:nvSpPr>
        <p:spPr>
          <a:xfrm>
            <a:off x="5996940" y="635"/>
            <a:ext cx="5358765" cy="617220"/>
          </a:xfrm>
        </p:spPr>
        <p:txBody>
          <a:bodyPr/>
          <a:p>
            <a:r>
              <a:rPr lang="en-GB" altLang="en-US"/>
              <a:t>USERS</a:t>
            </a:r>
            <a:endParaRPr lang="en-GB" altLang="en-US"/>
          </a:p>
        </p:txBody>
      </p:sp>
      <p:pic>
        <p:nvPicPr>
          <p:cNvPr id="7" name="Content Placeholder 6"/>
          <p:cNvPicPr>
            <a:picLocks noChangeAspect="1"/>
          </p:cNvPicPr>
          <p:nvPr>
            <p:ph sz="half" idx="2"/>
          </p:nvPr>
        </p:nvPicPr>
        <p:blipFill>
          <a:blip r:embed="rId1"/>
          <a:stretch>
            <a:fillRect/>
          </a:stretch>
        </p:blipFill>
        <p:spPr>
          <a:xfrm>
            <a:off x="6985" y="885825"/>
            <a:ext cx="5990590" cy="5795010"/>
          </a:xfrm>
          <a:prstGeom prst="rect">
            <a:avLst/>
          </a:prstGeom>
        </p:spPr>
      </p:pic>
      <p:pic>
        <p:nvPicPr>
          <p:cNvPr id="8" name="Content Placeholder 7"/>
          <p:cNvPicPr>
            <a:picLocks noChangeAspect="1"/>
          </p:cNvPicPr>
          <p:nvPr>
            <p:ph sz="quarter" idx="4"/>
          </p:nvPr>
        </p:nvPicPr>
        <p:blipFill>
          <a:blip r:embed="rId2"/>
          <a:stretch>
            <a:fillRect/>
          </a:stretch>
        </p:blipFill>
        <p:spPr>
          <a:xfrm>
            <a:off x="6172200" y="824865"/>
            <a:ext cx="6033135" cy="58045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4952</Words>
  <Application>WPS Presentation</Application>
  <PresentationFormat>Widescreen</PresentationFormat>
  <Paragraphs>153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INTRODUCTION</vt:lpstr>
      <vt:lpstr>PROBLEM DEFINITION AND DESIGN THINKING</vt:lpstr>
      <vt:lpstr>PowerPoint 演示文稿</vt:lpstr>
      <vt:lpstr>DATA MODEL :</vt:lpstr>
      <vt:lpstr>PowerPoint 演示文稿</vt:lpstr>
      <vt:lpstr>PowerPoint 演示文稿</vt:lpstr>
      <vt:lpstr>PowerPoint 演示文稿</vt:lpstr>
      <vt:lpstr>PowerPoint 演示文稿</vt:lpstr>
      <vt:lpstr>PowerPoint 演示文稿</vt:lpstr>
      <vt:lpstr>ADVANTAGES AND DISADVANTAGES</vt:lpstr>
      <vt:lpstr>APPLICATION</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AND TRACKING system  </dc:title>
  <dc:creator>Unknown User</dc:creator>
  <cp:lastModifiedBy>91790</cp:lastModifiedBy>
  <cp:revision>7</cp:revision>
  <dcterms:created xsi:type="dcterms:W3CDTF">2023-04-12T17:44:00Z</dcterms:created>
  <dcterms:modified xsi:type="dcterms:W3CDTF">2023-04-15T16:40:51Z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EAEB74DBDC1D4DC88B3489A235479F47</vt:lpwstr>
  </property>
  <property fmtid="{D5CDD505-2E9C-101B-9397-08002B2CF9AE}" pid="3" name="KSOProductBuildVer">
    <vt:lpwstr>2057-11.2.0.11516</vt:lpwstr>
  </property>
</Properties>
</file>