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9" r:id="rId10"/>
    <p:sldId id="271" r:id="rId11"/>
    <p:sldId id="270" r:id="rId12"/>
    <p:sldId id="268" r:id="rId13"/>
    <p:sldId id="276" r:id="rId14"/>
    <p:sldId id="272" r:id="rId15"/>
    <p:sldId id="273" r:id="rId16"/>
    <p:sldId id="274" r:id="rId17"/>
    <p:sldId id="275" r:id="rId18"/>
    <p:sldId id="277" r:id="rId19"/>
    <p:sldId id="278" r:id="rId2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Haga clic para cambiar el estilo de título	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Haga clic para modificar el estilo de texto del patrón</a:t>
            </a:r>
          </a:p>
          <a:p>
            <a:pPr lvl="1"/>
            <a:r>
              <a:rPr dirty="0"/>
              <a:t>Segundo nivel</a:t>
            </a:r>
          </a:p>
          <a:p>
            <a:pPr lvl="2"/>
            <a:r>
              <a:rPr dirty="0"/>
              <a:t>Tercer nivel</a:t>
            </a:r>
          </a:p>
          <a:p>
            <a:pPr lvl="3"/>
            <a:r>
              <a:rPr dirty="0"/>
              <a:t>Cuarto nivel</a:t>
            </a:r>
          </a:p>
          <a:p>
            <a:pPr lvl="4"/>
            <a:r>
              <a:rPr dirty="0"/>
              <a:t>Quinto nivel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5/9/20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515" y="224790"/>
            <a:ext cx="9144000" cy="2538730"/>
          </a:xfrm>
        </p:spPr>
        <p:txBody>
          <a:bodyPr/>
          <a:lstStyle/>
          <a:p>
            <a:r>
              <a:rPr lang="en-US"/>
              <a:t>Analysis and Prediction of Crime Statistic in London.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240" y="3005773"/>
            <a:ext cx="9144000" cy="1655762"/>
          </a:xfrm>
        </p:spPr>
        <p:txBody>
          <a:bodyPr/>
          <a:lstStyle/>
          <a:p>
            <a:r>
              <a:rPr lang="en-US"/>
              <a:t>By </a:t>
            </a:r>
          </a:p>
          <a:p>
            <a:r>
              <a:rPr lang="en-US"/>
              <a:t>Gunasegarran Magadevan - WQD170002</a:t>
            </a:r>
          </a:p>
          <a:p>
            <a:r>
              <a:rPr lang="en-US"/>
              <a:t>Mathavan Chandrasegaram - WQD17007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/>
              <a:t>Numeric Variables Analysis :</a:t>
            </a:r>
            <a:endParaRPr lang="en-US" dirty="0"/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8566986-394E-B541-A444-C1B326FCE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6" y="988827"/>
            <a:ext cx="7930002" cy="28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6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/>
              <a:t>Numeric Variables Analysis :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1C644B-634D-654A-A527-6F1926851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879"/>
            <a:ext cx="12192000" cy="18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3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/>
              <a:t>Categorical Variables Analysis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/>
              <a:t>Categorical Variables Analysis :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C27AB7-1091-5D42-ACB0-22C6AB3B9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874879"/>
            <a:ext cx="8285020" cy="32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/>
              <a:t>Categorical Variables Analysis :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D20A45-76A0-BF43-B7C1-97D262A25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5"/>
            <a:ext cx="7536873" cy="51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6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/>
              <a:t>Categorical Variables Analysis :</a:t>
            </a:r>
            <a:endParaRPr lang="en-US" dirty="0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467A99C-0FD7-A547-BA13-969AF20D5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6049907" cy="291291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5164C0-6B80-B54D-A67C-42128DC38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650"/>
            <a:ext cx="8081729" cy="24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5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/>
              <a:t>Categorical Variables Analysis :</a:t>
            </a: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8BEF363-5567-D54A-B68C-E9F3B318D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294"/>
            <a:ext cx="8063345" cy="5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/>
              <a:t>Categorical Variables Analysis :</a:t>
            </a: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773ACAB-F311-DC4F-B010-8D73C95AE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1927"/>
            <a:ext cx="7487705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1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/>
              <a:t>Categorical Variables Analysis :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7CC56-BD28-AB43-AC37-DB57487D6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4795444" cy="41148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E4781E-97FA-AF4B-BC70-EC5C4F613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86" y="1016260"/>
            <a:ext cx="4111705" cy="37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5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/>
              <a:t>Correlation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D16417-453E-9347-B995-C77F9F9CA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1" y="1237933"/>
            <a:ext cx="9413170" cy="34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5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/>
              <a:t>4W 1H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972800" cy="4525963"/>
          </a:xfrm>
        </p:spPr>
        <p:txBody>
          <a:bodyPr/>
          <a:lstStyle/>
          <a:p>
            <a:r>
              <a:rPr lang="en-US" sz="2000"/>
              <a:t>What : </a:t>
            </a:r>
          </a:p>
          <a:p>
            <a:pPr marL="0" indent="0">
              <a:buNone/>
            </a:pPr>
            <a:r>
              <a:rPr lang="en-US" sz="2000"/>
              <a:t>	This is an analytical study to categories the crime and also to produce insight info to prevent or reduce the crime in future.</a:t>
            </a:r>
          </a:p>
          <a:p>
            <a:r>
              <a:rPr lang="en-US" sz="2000"/>
              <a:t>Why :</a:t>
            </a:r>
          </a:p>
          <a:p>
            <a:pPr marL="0" indent="0">
              <a:buNone/>
            </a:pPr>
            <a:r>
              <a:rPr lang="en-US" sz="2000"/>
              <a:t>	To produce valueble/useable insight from historical raw data which may helps to prevent crimes which mostly people get involved</a:t>
            </a:r>
          </a:p>
          <a:p>
            <a:r>
              <a:rPr lang="en-US" sz="2000"/>
              <a:t>Where :</a:t>
            </a:r>
          </a:p>
          <a:p>
            <a:pPr marL="0" indent="0">
              <a:buNone/>
            </a:pPr>
            <a:r>
              <a:rPr lang="en-US" sz="2000"/>
              <a:t>	Raw data of criminal report in London City (UK)</a:t>
            </a:r>
          </a:p>
          <a:p>
            <a:r>
              <a:rPr lang="en-US" sz="2000"/>
              <a:t>When : </a:t>
            </a:r>
          </a:p>
          <a:p>
            <a:pPr marL="0" indent="0">
              <a:buNone/>
            </a:pPr>
            <a:r>
              <a:rPr lang="en-US" sz="2000"/>
              <a:t>	Criminal record from Jan 2008 - Dec 2016</a:t>
            </a:r>
            <a:endParaRPr lang="en-US"/>
          </a:p>
          <a:p>
            <a:r>
              <a:rPr lang="en-US" sz="2000"/>
              <a:t>How: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sz="2000"/>
              <a:t>Use few analytical tools to process the raw data and comeout with useful insight/prediction.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878207" cy="2135417"/>
          </a:xfrm>
        </p:spPr>
        <p:txBody>
          <a:bodyPr/>
          <a:lstStyle/>
          <a:p>
            <a:r>
              <a:rPr lang="en-US" sz="2000" dirty="0"/>
              <a:t>We have use </a:t>
            </a:r>
            <a:r>
              <a:rPr lang="en-US" sz="2000" b="1" dirty="0"/>
              <a:t>data of criminal records </a:t>
            </a:r>
            <a:r>
              <a:rPr lang="en-US" sz="2000" dirty="0"/>
              <a:t>happening in </a:t>
            </a:r>
            <a:r>
              <a:rPr lang="en-US" sz="2000" b="1" dirty="0"/>
              <a:t>London city</a:t>
            </a:r>
            <a:r>
              <a:rPr lang="en-US" sz="2000" dirty="0"/>
              <a:t> during Ja</a:t>
            </a:r>
            <a:r>
              <a:rPr lang="en-US" sz="2000" b="1" dirty="0"/>
              <a:t>n 2008 until 2016 </a:t>
            </a:r>
            <a:r>
              <a:rPr lang="en-US" sz="2000" dirty="0"/>
              <a:t>to analyze and produce some useful insight from the raw data.</a:t>
            </a:r>
          </a:p>
          <a:p>
            <a:r>
              <a:rPr lang="en-US" sz="2000" dirty="0"/>
              <a:t>We have categories the crime by </a:t>
            </a:r>
            <a:r>
              <a:rPr lang="en-US" sz="2000" b="1" dirty="0"/>
              <a:t>month</a:t>
            </a:r>
            <a:r>
              <a:rPr lang="en-US" sz="2000" dirty="0"/>
              <a:t>, </a:t>
            </a:r>
            <a:r>
              <a:rPr lang="en-US" sz="2000" b="1" dirty="0"/>
              <a:t>year</a:t>
            </a:r>
            <a:r>
              <a:rPr lang="en-US" sz="2000" dirty="0"/>
              <a:t>, </a:t>
            </a:r>
            <a:r>
              <a:rPr lang="en-US" sz="2000" b="1" dirty="0"/>
              <a:t>severity of crime</a:t>
            </a:r>
            <a:r>
              <a:rPr lang="en-US" sz="2000" dirty="0"/>
              <a:t>, type of most happening </a:t>
            </a:r>
            <a:r>
              <a:rPr lang="en-US" sz="2000" b="1" dirty="0"/>
              <a:t>crime</a:t>
            </a:r>
            <a:r>
              <a:rPr lang="en-US" sz="2000" dirty="0"/>
              <a:t> in city, etc.</a:t>
            </a:r>
          </a:p>
          <a:p>
            <a:r>
              <a:rPr lang="en-US" sz="2000" dirty="0"/>
              <a:t>This help to focus on the dangerous crime and prevent it moreover it could bring awareness among people around the city.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D1BDCD-7679-534A-B1F2-DB9589378A75}"/>
              </a:ext>
            </a:extLst>
          </p:cNvPr>
          <p:cNvSpPr txBox="1">
            <a:spLocks/>
          </p:cNvSpPr>
          <p:nvPr/>
        </p:nvSpPr>
        <p:spPr>
          <a:xfrm>
            <a:off x="609600" y="2983121"/>
            <a:ext cx="7062952" cy="320747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also produce </a:t>
            </a:r>
            <a:r>
              <a:rPr lang="en-US" sz="2000" b="1" dirty="0"/>
              <a:t>visualization</a:t>
            </a:r>
            <a:r>
              <a:rPr lang="en-US" sz="2000" dirty="0"/>
              <a:t> of crime based on </a:t>
            </a:r>
            <a:r>
              <a:rPr lang="en-US" sz="2000" b="1" dirty="0"/>
              <a:t>boroughs</a:t>
            </a:r>
            <a:r>
              <a:rPr lang="en-US" sz="2000" dirty="0"/>
              <a:t> of the city and the population against it.</a:t>
            </a:r>
          </a:p>
          <a:p>
            <a:r>
              <a:rPr lang="en-US" sz="2000" dirty="0"/>
              <a:t>Hence, </a:t>
            </a:r>
            <a:r>
              <a:rPr lang="en-US" sz="2000" b="1" dirty="0"/>
              <a:t>graph</a:t>
            </a:r>
            <a:r>
              <a:rPr lang="en-US" sz="2000" dirty="0"/>
              <a:t> has been </a:t>
            </a:r>
            <a:r>
              <a:rPr lang="en-US" sz="2000" b="1" dirty="0"/>
              <a:t>plotted</a:t>
            </a:r>
            <a:r>
              <a:rPr lang="en-US" sz="2000" dirty="0"/>
              <a:t> on </a:t>
            </a:r>
            <a:r>
              <a:rPr lang="en-US" sz="2000" b="1" dirty="0"/>
              <a:t>minor crimes against major crimes</a:t>
            </a:r>
            <a:r>
              <a:rPr lang="en-US" sz="2000" dirty="0"/>
              <a:t> to show each major category crime among its minor category crime.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972800" cy="1858010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Currently there are few bodies official and nonofficial teams are working to streamline the crime management processes and to improve current method of crime management.</a:t>
            </a:r>
          </a:p>
          <a:p>
            <a:r>
              <a:rPr lang="en-US" sz="2000" dirty="0"/>
              <a:t>As such, the outcome of this analysis will enable them to focus on specific problems or area and formulate the targeted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931275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Aim to produce useful insight by using </a:t>
            </a:r>
            <a:r>
              <a:rPr lang="en-US" sz="2000" b="1" dirty="0"/>
              <a:t>clustering data analytical.</a:t>
            </a:r>
          </a:p>
          <a:p>
            <a:endParaRPr lang="en-US" sz="2000" dirty="0"/>
          </a:p>
          <a:p>
            <a:r>
              <a:rPr lang="en-US" sz="2000" dirty="0"/>
              <a:t>To </a:t>
            </a:r>
            <a:r>
              <a:rPr lang="en-US" sz="2000" b="1" dirty="0"/>
              <a:t>visualize</a:t>
            </a:r>
            <a:r>
              <a:rPr lang="en-US" sz="2000" dirty="0"/>
              <a:t> crime rate by </a:t>
            </a:r>
            <a:r>
              <a:rPr lang="en-US" sz="2000" b="1" dirty="0"/>
              <a:t>borough</a:t>
            </a:r>
            <a:r>
              <a:rPr lang="en-US" sz="2000" dirty="0"/>
              <a:t>, </a:t>
            </a:r>
            <a:r>
              <a:rPr lang="en-US" sz="2000" b="1" dirty="0"/>
              <a:t>major category</a:t>
            </a:r>
            <a:r>
              <a:rPr lang="en-US" sz="2000" dirty="0"/>
              <a:t>, </a:t>
            </a:r>
            <a:r>
              <a:rPr lang="en-US" sz="2000" b="1" dirty="0"/>
              <a:t>minor category </a:t>
            </a:r>
            <a:r>
              <a:rPr lang="en-US" sz="2000" dirty="0"/>
              <a:t>and </a:t>
            </a:r>
            <a:r>
              <a:rPr lang="en-US" sz="2000" b="1" dirty="0"/>
              <a:t>populations.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2E9089-16AC-1943-868B-BBA819209C96}"/>
              </a:ext>
            </a:extLst>
          </p:cNvPr>
          <p:cNvSpPr txBox="1">
            <a:spLocks/>
          </p:cNvSpPr>
          <p:nvPr/>
        </p:nvSpPr>
        <p:spPr>
          <a:xfrm>
            <a:off x="609600" y="2998076"/>
            <a:ext cx="6894786" cy="2697164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  <a:p>
            <a:r>
              <a:rPr lang="en-US" sz="2000" dirty="0"/>
              <a:t>To summaries the top categories of </a:t>
            </a:r>
            <a:r>
              <a:rPr lang="en-US" sz="2000" b="1" dirty="0"/>
              <a:t>crime by borough </a:t>
            </a:r>
            <a:r>
              <a:rPr lang="en-US" sz="2000" dirty="0"/>
              <a:t>and </a:t>
            </a:r>
            <a:r>
              <a:rPr lang="en-US" sz="2000" b="1" dirty="0"/>
              <a:t>identify top problem spots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972800" cy="4525963"/>
          </a:xfrm>
        </p:spPr>
        <p:txBody>
          <a:bodyPr/>
          <a:lstStyle/>
          <a:p>
            <a:endParaRPr lang="en-US" sz="2000"/>
          </a:p>
          <a:p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7C4399-9112-AA4D-A846-FEF94ABF1D0D}"/>
              </a:ext>
            </a:extLst>
          </p:cNvPr>
          <p:cNvSpPr txBox="1">
            <a:spLocks/>
          </p:cNvSpPr>
          <p:nvPr/>
        </p:nvSpPr>
        <p:spPr>
          <a:xfrm>
            <a:off x="609600" y="1116726"/>
            <a:ext cx="10972800" cy="3392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2000" dirty="0"/>
              <a:t>The dataset is consisting by 7 variables: </a:t>
            </a:r>
          </a:p>
          <a:p>
            <a:r>
              <a:rPr lang="en-MY" sz="2000" b="1" dirty="0" err="1"/>
              <a:t>lsoa_code</a:t>
            </a:r>
            <a:r>
              <a:rPr lang="en-MY" sz="2000" dirty="0"/>
              <a:t>: code for Lower Super Output Area in Greater London.</a:t>
            </a:r>
          </a:p>
          <a:p>
            <a:r>
              <a:rPr lang="en-MY" sz="2000" b="1" dirty="0"/>
              <a:t>borough</a:t>
            </a:r>
            <a:r>
              <a:rPr lang="en-MY" sz="2000" dirty="0"/>
              <a:t>: common name for London borough.</a:t>
            </a:r>
          </a:p>
          <a:p>
            <a:r>
              <a:rPr lang="en-MY" sz="2000" b="1" dirty="0" err="1"/>
              <a:t>major_category</a:t>
            </a:r>
            <a:r>
              <a:rPr lang="en-MY" sz="2000" dirty="0"/>
              <a:t>: high level categorization of crime.</a:t>
            </a:r>
          </a:p>
          <a:p>
            <a:r>
              <a:rPr lang="en-MY" sz="2000" b="1" dirty="0" err="1"/>
              <a:t>minor_category</a:t>
            </a:r>
            <a:r>
              <a:rPr lang="en-MY" sz="2000" dirty="0"/>
              <a:t>: low level categorization of crime within major category.</a:t>
            </a:r>
          </a:p>
          <a:p>
            <a:r>
              <a:rPr lang="en-MY" sz="2000" b="1" dirty="0"/>
              <a:t>year</a:t>
            </a:r>
            <a:r>
              <a:rPr lang="en-MY" sz="2000" dirty="0"/>
              <a:t>: year of reported counts, 2008 − 2016.</a:t>
            </a:r>
          </a:p>
          <a:p>
            <a:r>
              <a:rPr lang="en-MY" sz="2000" b="1" dirty="0"/>
              <a:t>month</a:t>
            </a:r>
            <a:r>
              <a:rPr lang="en-MY" sz="2000" dirty="0"/>
              <a:t>: month of reported counts, 1 − 12.</a:t>
            </a:r>
          </a:p>
          <a:p>
            <a:r>
              <a:rPr lang="en-MY" sz="2000" b="1" dirty="0"/>
              <a:t>value</a:t>
            </a:r>
            <a:r>
              <a:rPr lang="en-MY" sz="2000" dirty="0"/>
              <a:t>: monthly reported count of categorical crime in given borough.</a:t>
            </a:r>
            <a:endParaRPr lang="en-MY" sz="2000" dirty="0">
              <a:effectLst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C822ED-5B85-5349-81D3-F1354409C1F5}"/>
              </a:ext>
            </a:extLst>
          </p:cNvPr>
          <p:cNvSpPr txBox="1">
            <a:spLocks/>
          </p:cNvSpPr>
          <p:nvPr/>
        </p:nvSpPr>
        <p:spPr>
          <a:xfrm>
            <a:off x="609600" y="4639510"/>
            <a:ext cx="6863255" cy="133612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sz="2000" i="1" dirty="0"/>
              <a:t>The variables </a:t>
            </a:r>
            <a:r>
              <a:rPr lang="en-MY" sz="2000" b="1" i="1" dirty="0" err="1"/>
              <a:t>lsoa_code</a:t>
            </a:r>
            <a:r>
              <a:rPr lang="en-MY" sz="2000" i="1" dirty="0"/>
              <a:t>, </a:t>
            </a:r>
            <a:r>
              <a:rPr lang="en-MY" sz="2000" b="1" i="1" dirty="0"/>
              <a:t>borough</a:t>
            </a:r>
            <a:r>
              <a:rPr lang="en-MY" sz="2000" i="1" dirty="0"/>
              <a:t>, </a:t>
            </a:r>
            <a:r>
              <a:rPr lang="en-MY" sz="2000" b="1" i="1" dirty="0" err="1"/>
              <a:t>major_category</a:t>
            </a:r>
            <a:r>
              <a:rPr lang="en-MY" sz="2000" i="1" dirty="0"/>
              <a:t>, </a:t>
            </a:r>
            <a:r>
              <a:rPr lang="en-MY" sz="2000" b="1" i="1" dirty="0" err="1"/>
              <a:t>minor_category</a:t>
            </a:r>
            <a:r>
              <a:rPr lang="en-MY" sz="2000" i="1" dirty="0"/>
              <a:t>, </a:t>
            </a:r>
            <a:r>
              <a:rPr lang="en-MY" sz="2000" b="1" i="1" dirty="0"/>
              <a:t>year</a:t>
            </a:r>
            <a:r>
              <a:rPr lang="en-MY" sz="2000" i="1" dirty="0"/>
              <a:t> and </a:t>
            </a:r>
            <a:r>
              <a:rPr lang="en-MY" sz="2000" b="1" i="1" dirty="0"/>
              <a:t>month</a:t>
            </a:r>
            <a:r>
              <a:rPr lang="en-MY" sz="2000" i="1" dirty="0"/>
              <a:t> are </a:t>
            </a:r>
            <a:r>
              <a:rPr lang="en-MY" sz="2000" b="1" i="1" u="sng" dirty="0"/>
              <a:t>categorical</a:t>
            </a:r>
            <a:r>
              <a:rPr lang="en-MY" sz="2000" i="1" dirty="0"/>
              <a:t> variables, while value is a </a:t>
            </a:r>
            <a:r>
              <a:rPr lang="en-MY" sz="2000" b="1" i="1" u="sng" dirty="0"/>
              <a:t>discrete numerical </a:t>
            </a:r>
            <a:r>
              <a:rPr lang="en-MY" sz="2000" i="1" dirty="0"/>
              <a:t>variable. </a:t>
            </a:r>
            <a:endParaRPr lang="en-MY" sz="2000" i="1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155"/>
            <a:ext cx="109728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985232-A016-9847-BCD5-A22AC9C6D429}"/>
              </a:ext>
            </a:extLst>
          </p:cNvPr>
          <p:cNvSpPr txBox="1">
            <a:spLocks/>
          </p:cNvSpPr>
          <p:nvPr/>
        </p:nvSpPr>
        <p:spPr>
          <a:xfrm>
            <a:off x="609600" y="1116726"/>
            <a:ext cx="10972800" cy="3392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2000" dirty="0"/>
              <a:t>From the dataset, we used the used the fastest way to identify determine if </a:t>
            </a:r>
            <a:r>
              <a:rPr lang="en-MY" sz="2000" b="1" dirty="0"/>
              <a:t>ANY</a:t>
            </a:r>
            <a:r>
              <a:rPr lang="en-MY" sz="2000" dirty="0"/>
              <a:t> value in a series is missing. Therefore the finding is the data are clean.</a:t>
            </a:r>
            <a:endParaRPr lang="en-MY" sz="2000" dirty="0">
              <a:effectLst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8F4F6F-08D0-9C49-B36F-C755457B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9168"/>
            <a:ext cx="6842234" cy="28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8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/>
              <a:t>Numeric Variables Analysis :</a:t>
            </a:r>
            <a:endParaRPr lang="en-US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155FE4-1EA7-CC48-9E23-3FA5B43CC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4" y="1100137"/>
            <a:ext cx="8168509" cy="26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6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10972800" cy="1143000"/>
          </a:xfrm>
        </p:spPr>
        <p:txBody>
          <a:bodyPr/>
          <a:lstStyle/>
          <a:p>
            <a:r>
              <a:rPr lang="en-MY" dirty="0"/>
              <a:t>Numeric Variables Analysis :</a:t>
            </a: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6E90D15-A852-3D4D-8029-5FAAAFF2E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2" y="1152505"/>
            <a:ext cx="8147043" cy="28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3657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525</Words>
  <Application>Microsoft Macintosh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Diseño predeterminado</vt:lpstr>
      <vt:lpstr>Analysis and Prediction of Crime Statistic in London. </vt:lpstr>
      <vt:lpstr>4W 1H Question</vt:lpstr>
      <vt:lpstr>Overview</vt:lpstr>
      <vt:lpstr>Motivation</vt:lpstr>
      <vt:lpstr>Objectiive</vt:lpstr>
      <vt:lpstr>Data Set</vt:lpstr>
      <vt:lpstr>Data Cleaning</vt:lpstr>
      <vt:lpstr>Numeric Variables Analysis :</vt:lpstr>
      <vt:lpstr>Numeric Variables Analysis :</vt:lpstr>
      <vt:lpstr>Numeric Variables Analysis :</vt:lpstr>
      <vt:lpstr>Numeric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Categorical Variables Analysis :</vt:lpstr>
      <vt:lpstr>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Prediction of Crime Statistic in London. </dc:title>
  <dc:creator>Maddy</dc:creator>
  <cp:lastModifiedBy>guna3006</cp:lastModifiedBy>
  <cp:revision>12</cp:revision>
  <dcterms:created xsi:type="dcterms:W3CDTF">2020-05-09T06:43:48Z</dcterms:created>
  <dcterms:modified xsi:type="dcterms:W3CDTF">2020-05-09T13:51:53Z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