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7" r:id="rId9"/>
    <p:sldId id="281" r:id="rId10"/>
    <p:sldId id="269" r:id="rId11"/>
    <p:sldId id="279" r:id="rId12"/>
    <p:sldId id="271" r:id="rId13"/>
    <p:sldId id="268" r:id="rId14"/>
    <p:sldId id="272" r:id="rId15"/>
    <p:sldId id="282" r:id="rId16"/>
    <p:sldId id="274" r:id="rId17"/>
    <p:sldId id="283" r:id="rId18"/>
    <p:sldId id="275" r:id="rId19"/>
    <p:sldId id="284" r:id="rId20"/>
    <p:sldId id="277" r:id="rId21"/>
    <p:sldId id="285" r:id="rId22"/>
    <p:sldId id="278" r:id="rId23"/>
    <p:sldId id="286" r:id="rId24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5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dirty="0"/>
              <a:t>Haga clic para cambiar el estilo de título	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Haga clic para modificar el estilo de texto del patrón</a:t>
            </a:r>
          </a:p>
          <a:p>
            <a:pPr lvl="1"/>
            <a:r>
              <a:rPr dirty="0"/>
              <a:t>Segundo nivel</a:t>
            </a:r>
          </a:p>
          <a:p>
            <a:pPr lvl="2"/>
            <a:r>
              <a:rPr dirty="0"/>
              <a:t>Tercer nivel</a:t>
            </a:r>
          </a:p>
          <a:p>
            <a:pPr lvl="3"/>
            <a:r>
              <a:rPr dirty="0"/>
              <a:t>Cuarto nivel</a:t>
            </a:r>
          </a:p>
          <a:p>
            <a:pPr lvl="4"/>
            <a:r>
              <a:rPr dirty="0"/>
              <a:t>Quinto nivel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  <a:t>6/22/20</a:t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0515" y="1123693"/>
            <a:ext cx="9144000" cy="2538730"/>
          </a:xfrm>
        </p:spPr>
        <p:txBody>
          <a:bodyPr/>
          <a:lstStyle/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WQD7003 – Data Analytic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u="sng" dirty="0">
                <a:solidFill>
                  <a:schemeClr val="bg1"/>
                </a:solidFill>
              </a:rPr>
              <a:t>Group Assignment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Analysis and Prediction of Crime Statistic in London.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240" y="3904676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By </a:t>
            </a:r>
          </a:p>
          <a:p>
            <a:r>
              <a:rPr lang="en-US" dirty="0" err="1">
                <a:solidFill>
                  <a:schemeClr val="bg1"/>
                </a:solidFill>
              </a:rPr>
              <a:t>Gunasegarran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Magadevan</a:t>
            </a:r>
            <a:r>
              <a:rPr lang="en-US" dirty="0">
                <a:solidFill>
                  <a:schemeClr val="bg1"/>
                </a:solidFill>
              </a:rPr>
              <a:t> - WQD170002</a:t>
            </a:r>
          </a:p>
          <a:p>
            <a:r>
              <a:rPr lang="en-US" dirty="0" err="1">
                <a:solidFill>
                  <a:schemeClr val="bg1"/>
                </a:solidFill>
              </a:rPr>
              <a:t>Mathavan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Chandrasegaram</a:t>
            </a:r>
            <a:r>
              <a:rPr lang="en-US" dirty="0">
                <a:solidFill>
                  <a:schemeClr val="bg1"/>
                </a:solidFill>
              </a:rPr>
              <a:t> - WQD17007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Quantitative Variables Analysis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E90D15-A852-3D4D-8029-5FAAAFF2E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8627" y="1084772"/>
            <a:ext cx="7438801" cy="289727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36B338-228D-6543-A004-0CBFF8D8895F}"/>
              </a:ext>
            </a:extLst>
          </p:cNvPr>
          <p:cNvSpPr txBox="1">
            <a:spLocks/>
          </p:cNvSpPr>
          <p:nvPr/>
        </p:nvSpPr>
        <p:spPr>
          <a:xfrm>
            <a:off x="609600" y="3982049"/>
            <a:ext cx="10972800" cy="131233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sz="2000" dirty="0">
                <a:solidFill>
                  <a:schemeClr val="bg1"/>
                </a:solidFill>
              </a:rPr>
              <a:t>The figure above represents the flow of criminal activities on a by yearly basis: </a:t>
            </a:r>
          </a:p>
          <a:p>
            <a:pPr marL="457200" indent="-457200">
              <a:buAutoNum type="arabicPeriod"/>
            </a:pPr>
            <a:r>
              <a:rPr lang="en-MY" sz="2000" dirty="0">
                <a:solidFill>
                  <a:schemeClr val="bg1"/>
                </a:solidFill>
              </a:rPr>
              <a:t>The most criminally decrease year are by year </a:t>
            </a:r>
            <a:r>
              <a:rPr lang="en-MY" sz="2000" b="1" dirty="0">
                <a:solidFill>
                  <a:schemeClr val="bg1"/>
                </a:solidFill>
              </a:rPr>
              <a:t>2008</a:t>
            </a:r>
            <a:r>
              <a:rPr lang="en-MY" sz="2000" dirty="0">
                <a:solidFill>
                  <a:schemeClr val="bg1"/>
                </a:solidFill>
              </a:rPr>
              <a:t>, </a:t>
            </a:r>
            <a:r>
              <a:rPr lang="en-MY" sz="2000" b="1" dirty="0">
                <a:solidFill>
                  <a:schemeClr val="bg1"/>
                </a:solidFill>
              </a:rPr>
              <a:t>2012 </a:t>
            </a:r>
            <a:r>
              <a:rPr lang="en-MY" sz="2000" dirty="0">
                <a:solidFill>
                  <a:schemeClr val="bg1"/>
                </a:solidFill>
              </a:rPr>
              <a:t>and </a:t>
            </a:r>
            <a:r>
              <a:rPr lang="en-MY" sz="2000" b="1" dirty="0">
                <a:solidFill>
                  <a:schemeClr val="bg1"/>
                </a:solidFill>
              </a:rPr>
              <a:t>2016</a:t>
            </a:r>
            <a:r>
              <a:rPr lang="en-MY" sz="2000" dirty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buAutoNum type="arabicPeriod"/>
            </a:pPr>
            <a:r>
              <a:rPr lang="en-MY" sz="2000" dirty="0">
                <a:solidFill>
                  <a:schemeClr val="bg1"/>
                </a:solidFill>
              </a:rPr>
              <a:t>The most peaceful year are </a:t>
            </a:r>
            <a:r>
              <a:rPr lang="en-MY" sz="2000" b="1" dirty="0">
                <a:solidFill>
                  <a:schemeClr val="bg1"/>
                </a:solidFill>
              </a:rPr>
              <a:t>2014 </a:t>
            </a:r>
            <a:r>
              <a:rPr lang="en-MY" sz="2000" dirty="0">
                <a:solidFill>
                  <a:schemeClr val="bg1"/>
                </a:solidFill>
              </a:rPr>
              <a:t>and </a:t>
            </a:r>
            <a:r>
              <a:rPr lang="en-MY" sz="2000" b="1" dirty="0">
                <a:solidFill>
                  <a:schemeClr val="bg1"/>
                </a:solidFill>
              </a:rPr>
              <a:t>2013</a:t>
            </a:r>
            <a:r>
              <a:rPr lang="en-MY" sz="2000" dirty="0">
                <a:solidFill>
                  <a:schemeClr val="bg1"/>
                </a:solidFill>
              </a:rPr>
              <a:t>. </a:t>
            </a:r>
            <a:endParaRPr lang="en-MY" sz="20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75936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Quantitative Variables Analysis 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35ED50-079A-F040-9E07-12538C175499}"/>
              </a:ext>
            </a:extLst>
          </p:cNvPr>
          <p:cNvSpPr txBox="1">
            <a:spLocks/>
          </p:cNvSpPr>
          <p:nvPr/>
        </p:nvSpPr>
        <p:spPr>
          <a:xfrm>
            <a:off x="609600" y="3982049"/>
            <a:ext cx="10972800" cy="131233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sz="2000" dirty="0">
                <a:solidFill>
                  <a:schemeClr val="bg1"/>
                </a:solidFill>
              </a:rPr>
              <a:t>The figure above represents the flow of criminal activities on a by month basis: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MY" sz="2000" dirty="0">
                <a:solidFill>
                  <a:schemeClr val="bg1"/>
                </a:solidFill>
              </a:rPr>
              <a:t>Observing a behaviour that remains coherent with the flow of criminal activities on a by yearly basis.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AFC90-BF91-3447-A176-6F707187C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1433" y="965093"/>
            <a:ext cx="6111269" cy="30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82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Quantitative Variables Analysis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566986-394E-B541-A444-C1B326FCE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9417" y="1022693"/>
            <a:ext cx="7431917" cy="275285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35ED50-079A-F040-9E07-12538C175499}"/>
              </a:ext>
            </a:extLst>
          </p:cNvPr>
          <p:cNvSpPr txBox="1">
            <a:spLocks/>
          </p:cNvSpPr>
          <p:nvPr/>
        </p:nvSpPr>
        <p:spPr>
          <a:xfrm>
            <a:off x="609600" y="3733691"/>
            <a:ext cx="10972800" cy="131233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sz="2000" dirty="0">
                <a:solidFill>
                  <a:schemeClr val="bg1"/>
                </a:solidFill>
              </a:rPr>
              <a:t>The figures above shows the flow of criminal activities on a by month basis for the most decrease years: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MY" sz="2000" dirty="0">
                <a:solidFill>
                  <a:schemeClr val="bg1"/>
                </a:solidFill>
              </a:rPr>
              <a:t>By looking at the criminal activities represented in this graphs like a flow, it is unique that the amount of criminal reports have the tendency to increase once every four years.</a:t>
            </a:r>
          </a:p>
        </p:txBody>
      </p:sp>
    </p:spTree>
    <p:extLst>
      <p:ext uri="{BB962C8B-B14F-4D97-AF65-F5344CB8AC3E}">
        <p14:creationId xmlns:p14="http://schemas.microsoft.com/office/powerpoint/2010/main" val="705265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Categorical Variables Analysis 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DF6F-1FDD-3345-8894-4B828BDF2E66}"/>
              </a:ext>
            </a:extLst>
          </p:cNvPr>
          <p:cNvSpPr txBox="1">
            <a:spLocks/>
          </p:cNvSpPr>
          <p:nvPr/>
        </p:nvSpPr>
        <p:spPr>
          <a:xfrm>
            <a:off x="880533" y="1080911"/>
            <a:ext cx="10972800" cy="131233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MY" sz="2800" dirty="0">
                <a:solidFill>
                  <a:schemeClr val="bg1"/>
                </a:solidFill>
              </a:rPr>
              <a:t>The year </a:t>
            </a:r>
            <a:r>
              <a:rPr lang="en-MY" sz="2800" b="1" dirty="0">
                <a:solidFill>
                  <a:schemeClr val="bg1"/>
                </a:solidFill>
              </a:rPr>
              <a:t>2016</a:t>
            </a:r>
            <a:r>
              <a:rPr lang="en-MY" sz="2800" dirty="0">
                <a:solidFill>
                  <a:schemeClr val="bg1"/>
                </a:solidFill>
              </a:rPr>
              <a:t> rise aside from numerical analysis.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2800" dirty="0">
                <a:solidFill>
                  <a:schemeClr val="bg1"/>
                </a:solidFill>
              </a:rPr>
              <a:t>Despite being the least decrease of criminal activities in the top three represented by the years, in descending order, </a:t>
            </a:r>
            <a:r>
              <a:rPr lang="en-MY" sz="2800" b="1" dirty="0">
                <a:solidFill>
                  <a:schemeClr val="bg1"/>
                </a:solidFill>
              </a:rPr>
              <a:t>2008</a:t>
            </a:r>
            <a:r>
              <a:rPr lang="en-MY" sz="2800" dirty="0">
                <a:solidFill>
                  <a:schemeClr val="bg1"/>
                </a:solidFill>
              </a:rPr>
              <a:t>, </a:t>
            </a:r>
            <a:r>
              <a:rPr lang="en-MY" sz="2800" b="1" dirty="0">
                <a:solidFill>
                  <a:schemeClr val="bg1"/>
                </a:solidFill>
              </a:rPr>
              <a:t>2012</a:t>
            </a:r>
            <a:r>
              <a:rPr lang="en-MY" sz="2800" dirty="0">
                <a:solidFill>
                  <a:schemeClr val="bg1"/>
                </a:solidFill>
              </a:rPr>
              <a:t> and </a:t>
            </a:r>
            <a:r>
              <a:rPr lang="en-MY" sz="2800" b="1" dirty="0">
                <a:solidFill>
                  <a:schemeClr val="bg1"/>
                </a:solidFill>
              </a:rPr>
              <a:t>2016</a:t>
            </a:r>
            <a:r>
              <a:rPr lang="en-MY" sz="2800" dirty="0">
                <a:solidFill>
                  <a:schemeClr val="bg1"/>
                </a:solidFill>
              </a:rPr>
              <a:t>, is the one that owns the majority of the records in the cropped dataset.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2800" dirty="0">
                <a:solidFill>
                  <a:schemeClr val="bg1"/>
                </a:solidFill>
              </a:rPr>
              <a:t>It means that, remaining coherent with what rise in the numeric variable's analysis, it has the lower crime per month ratio among the three.</a:t>
            </a:r>
          </a:p>
        </p:txBody>
      </p:sp>
    </p:spTree>
    <p:extLst>
      <p:ext uri="{BB962C8B-B14F-4D97-AF65-F5344CB8AC3E}">
        <p14:creationId xmlns:p14="http://schemas.microsoft.com/office/powerpoint/2010/main" val="205617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Categorical Variables Analysis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D20A45-76A0-BF43-B7C1-97D262A25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46766"/>
            <a:ext cx="5757333" cy="3901311"/>
          </a:xfrm>
          <a:prstGeom prst="rect">
            <a:avLst/>
          </a:prstGeom>
        </p:spPr>
      </p:pic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8794291-BEF7-1D4A-8634-F7B0C5E38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237" y="2554554"/>
            <a:ext cx="4971163" cy="239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69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Categorical Variables Analysis 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9D1C5F-7E78-A047-9BE1-7980CAF2A375}"/>
              </a:ext>
            </a:extLst>
          </p:cNvPr>
          <p:cNvSpPr txBox="1">
            <a:spLocks/>
          </p:cNvSpPr>
          <p:nvPr/>
        </p:nvSpPr>
        <p:spPr>
          <a:xfrm>
            <a:off x="880533" y="934154"/>
            <a:ext cx="10972800" cy="131233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MY" sz="1800" dirty="0">
                <a:solidFill>
                  <a:schemeClr val="bg1"/>
                </a:solidFill>
              </a:rPr>
              <a:t>The </a:t>
            </a:r>
            <a:r>
              <a:rPr lang="en-MY" sz="1800" b="1" dirty="0">
                <a:solidFill>
                  <a:schemeClr val="bg1"/>
                </a:solidFill>
              </a:rPr>
              <a:t>minor category crimes</a:t>
            </a:r>
            <a:r>
              <a:rPr lang="en-MY" sz="1800" dirty="0">
                <a:solidFill>
                  <a:schemeClr val="bg1"/>
                </a:solidFill>
              </a:rPr>
              <a:t> classification is very rich, with Theft and Handling being the most diversified with eight minor categories.</a:t>
            </a:r>
          </a:p>
          <a:p>
            <a:pPr marL="457200" indent="-457200">
              <a:buFont typeface="+mj-lt"/>
              <a:buAutoNum type="arabicPeriod"/>
            </a:pPr>
            <a:r>
              <a:rPr lang="en-MY" sz="1800" dirty="0">
                <a:solidFill>
                  <a:schemeClr val="bg1"/>
                </a:solidFill>
              </a:rPr>
              <a:t>The subclass of the total number of criminal activities for each major category crime among its minor categories.</a:t>
            </a:r>
          </a:p>
          <a:p>
            <a:pPr marL="457200" indent="-457200">
              <a:buFont typeface="+mj-lt"/>
              <a:buAutoNum type="arabicPeriod"/>
            </a:pPr>
            <a:r>
              <a:rPr lang="en-MY" sz="1800" dirty="0">
                <a:solidFill>
                  <a:schemeClr val="bg1"/>
                </a:solidFill>
              </a:rPr>
              <a:t>By observing the graphs it is possible to extract the most frequent minor category for each major category:</a:t>
            </a:r>
          </a:p>
          <a:p>
            <a:pPr marL="857250" lvl="1" indent="-457200">
              <a:buFont typeface="+mj-lt"/>
              <a:buAutoNum type="romanUcPeriod"/>
            </a:pPr>
            <a:r>
              <a:rPr lang="en-MY" sz="1400" dirty="0">
                <a:solidFill>
                  <a:schemeClr val="bg1"/>
                </a:solidFill>
              </a:rPr>
              <a:t>Theft and Handling -&gt; Other Theft</a:t>
            </a:r>
          </a:p>
          <a:p>
            <a:pPr marL="857250" lvl="1" indent="-457200">
              <a:buFont typeface="+mj-lt"/>
              <a:buAutoNum type="romanUcPeriod"/>
            </a:pPr>
            <a:r>
              <a:rPr lang="en-MY" sz="1400" dirty="0">
                <a:solidFill>
                  <a:schemeClr val="bg1"/>
                </a:solidFill>
              </a:rPr>
              <a:t>Violence Against the Person -&gt; </a:t>
            </a:r>
            <a:r>
              <a:rPr lang="en-MY" sz="1400" dirty="0" err="1">
                <a:solidFill>
                  <a:schemeClr val="bg1"/>
                </a:solidFill>
              </a:rPr>
              <a:t>Harrasment</a:t>
            </a:r>
            <a:endParaRPr lang="en-MY" sz="1400" dirty="0">
              <a:solidFill>
                <a:schemeClr val="bg1"/>
              </a:solidFill>
            </a:endParaRPr>
          </a:p>
          <a:p>
            <a:pPr marL="857250" lvl="1" indent="-457200">
              <a:buFont typeface="+mj-lt"/>
              <a:buAutoNum type="romanUcPeriod"/>
            </a:pPr>
            <a:r>
              <a:rPr lang="en-MY" sz="1400" dirty="0">
                <a:solidFill>
                  <a:schemeClr val="bg1"/>
                </a:solidFill>
              </a:rPr>
              <a:t>Criminal Damage -&gt; Criminal Damage To Motor Vehicle</a:t>
            </a:r>
          </a:p>
          <a:p>
            <a:pPr marL="857250" lvl="1" indent="-457200">
              <a:buFont typeface="+mj-lt"/>
              <a:buAutoNum type="romanUcPeriod"/>
            </a:pPr>
            <a:r>
              <a:rPr lang="en-MY" sz="1400" dirty="0">
                <a:solidFill>
                  <a:schemeClr val="bg1"/>
                </a:solidFill>
              </a:rPr>
              <a:t>Robbery -&gt; Personal Robbery</a:t>
            </a:r>
          </a:p>
          <a:p>
            <a:pPr marL="857250" lvl="1" indent="-457200">
              <a:buFont typeface="+mj-lt"/>
              <a:buAutoNum type="romanUcPeriod"/>
            </a:pPr>
            <a:r>
              <a:rPr lang="en-MY" sz="1400" dirty="0">
                <a:solidFill>
                  <a:schemeClr val="bg1"/>
                </a:solidFill>
              </a:rPr>
              <a:t>Burglary -&gt; Burglary in a </a:t>
            </a:r>
            <a:r>
              <a:rPr lang="en-MY" sz="1400" dirty="0" err="1">
                <a:solidFill>
                  <a:schemeClr val="bg1"/>
                </a:solidFill>
              </a:rPr>
              <a:t>Dwellingv</a:t>
            </a:r>
            <a:endParaRPr lang="en-MY" sz="1400" dirty="0">
              <a:solidFill>
                <a:schemeClr val="bg1"/>
              </a:solidFill>
            </a:endParaRPr>
          </a:p>
          <a:p>
            <a:pPr marL="857250" lvl="1" indent="-457200">
              <a:buFont typeface="+mj-lt"/>
              <a:buAutoNum type="romanUcPeriod"/>
            </a:pPr>
            <a:r>
              <a:rPr lang="en-MY" sz="1400" dirty="0">
                <a:solidFill>
                  <a:schemeClr val="bg1"/>
                </a:solidFill>
              </a:rPr>
              <a:t>Other Notifiable Offences -&gt; Other Notifiable</a:t>
            </a:r>
          </a:p>
          <a:p>
            <a:pPr marL="857250" lvl="1" indent="-457200">
              <a:buFont typeface="+mj-lt"/>
              <a:buAutoNum type="romanUcPeriod"/>
            </a:pPr>
            <a:r>
              <a:rPr lang="en-MY" sz="1400" dirty="0">
                <a:solidFill>
                  <a:schemeClr val="bg1"/>
                </a:solidFill>
              </a:rPr>
              <a:t>Drugs -&gt; Possession Of Drugs</a:t>
            </a:r>
          </a:p>
          <a:p>
            <a:pPr marL="857250" lvl="1" indent="-457200">
              <a:buFont typeface="+mj-lt"/>
              <a:buAutoNum type="romanUcPeriod"/>
            </a:pPr>
            <a:r>
              <a:rPr lang="en-MY" sz="1400" dirty="0">
                <a:solidFill>
                  <a:schemeClr val="bg1"/>
                </a:solidFill>
              </a:rPr>
              <a:t>Sexual Offences -&gt; Other Sexual</a:t>
            </a:r>
          </a:p>
          <a:p>
            <a:pPr marL="857250" lvl="1" indent="-457200">
              <a:buFont typeface="+mj-lt"/>
              <a:buAutoNum type="romanUcPeriod"/>
            </a:pPr>
            <a:r>
              <a:rPr lang="en-MY" sz="1400" dirty="0">
                <a:solidFill>
                  <a:schemeClr val="bg1"/>
                </a:solidFill>
              </a:rPr>
              <a:t>Fraud or Forgery -&gt; Counted per Victim</a:t>
            </a:r>
          </a:p>
        </p:txBody>
      </p:sp>
    </p:spTree>
    <p:extLst>
      <p:ext uri="{BB962C8B-B14F-4D97-AF65-F5344CB8AC3E}">
        <p14:creationId xmlns:p14="http://schemas.microsoft.com/office/powerpoint/2010/main" val="3014686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MY">
                <a:solidFill>
                  <a:schemeClr val="bg1"/>
                </a:solidFill>
              </a:rPr>
              <a:t>Categorical Variables Analysis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D9BBD-903D-9947-AA37-8ADC46CFC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274" y="1049866"/>
            <a:ext cx="6039451" cy="401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67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Categorical Variables Analysis 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0D42CA-0F31-8246-AF7C-B27BAE3F4210}"/>
              </a:ext>
            </a:extLst>
          </p:cNvPr>
          <p:cNvSpPr txBox="1">
            <a:spLocks/>
          </p:cNvSpPr>
          <p:nvPr/>
        </p:nvSpPr>
        <p:spPr>
          <a:xfrm>
            <a:off x="880533" y="1080911"/>
            <a:ext cx="10972800" cy="131233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MY" sz="2400" dirty="0">
                <a:solidFill>
                  <a:schemeClr val="bg1"/>
                </a:solidFill>
              </a:rPr>
              <a:t>From the geographic visualization proves what has been discovered so far.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2400" dirty="0">
                <a:solidFill>
                  <a:schemeClr val="bg1"/>
                </a:solidFill>
              </a:rPr>
              <a:t>Westminster is confirmed as the most decrease of criminal activities among the boroughs, while City of London is confirmed as the least dense of criminal activities.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2400" dirty="0">
                <a:solidFill>
                  <a:schemeClr val="bg1"/>
                </a:solidFill>
              </a:rPr>
              <a:t>The naive assumption that there is no correlation between the number of crimes committed during the window of time proposed by the dataset and the </a:t>
            </a:r>
            <a:r>
              <a:rPr lang="en-MY" sz="2400" b="1" dirty="0">
                <a:solidFill>
                  <a:schemeClr val="bg1"/>
                </a:solidFill>
              </a:rPr>
              <a:t>boroughs</a:t>
            </a:r>
            <a:r>
              <a:rPr lang="en-MY" sz="2400" dirty="0">
                <a:solidFill>
                  <a:schemeClr val="bg1"/>
                </a:solidFill>
              </a:rPr>
              <a:t> territorial extension.</a:t>
            </a:r>
          </a:p>
        </p:txBody>
      </p:sp>
    </p:spTree>
    <p:extLst>
      <p:ext uri="{BB962C8B-B14F-4D97-AF65-F5344CB8AC3E}">
        <p14:creationId xmlns:p14="http://schemas.microsoft.com/office/powerpoint/2010/main" val="3768532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Categorical Variables Analysis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F5454A4-4B0F-8D4F-BA02-F9D4968EB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311" y="1082836"/>
            <a:ext cx="5894326" cy="398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10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Categorical Variables Analysis 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0D42CA-0F31-8246-AF7C-B27BAE3F4210}"/>
              </a:ext>
            </a:extLst>
          </p:cNvPr>
          <p:cNvSpPr txBox="1">
            <a:spLocks/>
          </p:cNvSpPr>
          <p:nvPr/>
        </p:nvSpPr>
        <p:spPr>
          <a:xfrm>
            <a:off x="880533" y="1080911"/>
            <a:ext cx="10972800" cy="131233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MY" sz="2400" dirty="0">
                <a:solidFill>
                  <a:schemeClr val="bg1"/>
                </a:solidFill>
              </a:rPr>
              <a:t>This visualization shows a general very low score for the ratio between the number of crimes committed in a district and its population.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2400" dirty="0">
                <a:solidFill>
                  <a:schemeClr val="bg1"/>
                </a:solidFill>
              </a:rPr>
              <a:t>This means that, for a certain window of time, the number of criminal activities are fewer than the population density - in a way confirms the fact that the period of time investigated by the dataset is a quite safe window of time.</a:t>
            </a:r>
          </a:p>
        </p:txBody>
      </p:sp>
    </p:spTree>
    <p:extLst>
      <p:ext uri="{BB962C8B-B14F-4D97-AF65-F5344CB8AC3E}">
        <p14:creationId xmlns:p14="http://schemas.microsoft.com/office/powerpoint/2010/main" val="2921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4W 1H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6155"/>
            <a:ext cx="10972800" cy="4112787"/>
          </a:xfrm>
        </p:spPr>
        <p:txBody>
          <a:bodyPr/>
          <a:lstStyle/>
          <a:p>
            <a:r>
              <a:rPr lang="en-US" sz="1800" b="1" u="sng" dirty="0">
                <a:solidFill>
                  <a:schemeClr val="bg1"/>
                </a:solidFill>
              </a:rPr>
              <a:t>What</a:t>
            </a:r>
            <a:r>
              <a:rPr lang="en-US" sz="1800" dirty="0">
                <a:solidFill>
                  <a:schemeClr val="bg1"/>
                </a:solidFill>
              </a:rPr>
              <a:t> 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	This is an analytical study to categories the crime and also to produce insight info to prevent or reduce the crime in future.</a:t>
            </a:r>
          </a:p>
          <a:p>
            <a:r>
              <a:rPr lang="en-US" sz="1800" b="1" u="sng" dirty="0">
                <a:solidFill>
                  <a:schemeClr val="bg1"/>
                </a:solidFill>
              </a:rPr>
              <a:t>Why</a:t>
            </a:r>
            <a:r>
              <a:rPr lang="en-US" sz="1800" dirty="0">
                <a:solidFill>
                  <a:schemeClr val="bg1"/>
                </a:solidFill>
              </a:rPr>
              <a:t> 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	To produce valuable and useable insight from historical raw data which may helps to prevent crimes which mostly people get involved</a:t>
            </a:r>
          </a:p>
          <a:p>
            <a:r>
              <a:rPr lang="en-US" sz="1800" b="1" u="sng" dirty="0">
                <a:solidFill>
                  <a:schemeClr val="bg1"/>
                </a:solidFill>
              </a:rPr>
              <a:t>Where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	Raw data of criminal report in London City (UK)</a:t>
            </a:r>
          </a:p>
          <a:p>
            <a:r>
              <a:rPr lang="en-US" sz="1800" b="1" u="sng" dirty="0">
                <a:solidFill>
                  <a:schemeClr val="bg1"/>
                </a:solidFill>
              </a:rPr>
              <a:t>When</a:t>
            </a:r>
            <a:r>
              <a:rPr lang="en-US" sz="1800" dirty="0">
                <a:solidFill>
                  <a:schemeClr val="bg1"/>
                </a:solidFill>
              </a:rPr>
              <a:t> 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	Criminal record from Jan 2008 - Dec 2016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1800" b="1" u="sng" dirty="0">
                <a:solidFill>
                  <a:schemeClr val="bg1"/>
                </a:solidFill>
              </a:rPr>
              <a:t>How</a:t>
            </a:r>
            <a:r>
              <a:rPr lang="en-US" sz="1800" dirty="0">
                <a:solidFill>
                  <a:schemeClr val="bg1"/>
                </a:solidFill>
              </a:rPr>
              <a:t> :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1800" dirty="0">
                <a:solidFill>
                  <a:schemeClr val="bg1"/>
                </a:solidFill>
              </a:rPr>
              <a:t>Use few analytical tools to process the raw data and come out with useful insight and prediction.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Categorical Variables Analysis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7CC56-BD28-AB43-AC37-DB57487D6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8168" y="1075141"/>
            <a:ext cx="3766242" cy="39036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E4781E-97FA-AF4B-BC70-EC5C4F613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9036" y="1190503"/>
            <a:ext cx="4111705" cy="367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5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Categorical Variables Analysis 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0D42CA-0F31-8246-AF7C-B27BAE3F4210}"/>
              </a:ext>
            </a:extLst>
          </p:cNvPr>
          <p:cNvSpPr txBox="1">
            <a:spLocks/>
          </p:cNvSpPr>
          <p:nvPr/>
        </p:nvSpPr>
        <p:spPr>
          <a:xfrm>
            <a:off x="880533" y="1080911"/>
            <a:ext cx="10972800" cy="131233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MY" sz="2400" dirty="0">
                <a:solidFill>
                  <a:schemeClr val="bg1"/>
                </a:solidFill>
              </a:rPr>
              <a:t>Despite being Lambeth the most popular borough among the cropped dataset's records, the most dangerous is actually Westminster, as depicted in the visualizations.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2400" dirty="0">
                <a:solidFill>
                  <a:schemeClr val="bg1"/>
                </a:solidFill>
              </a:rPr>
              <a:t>Theft and Handling is the most frequent major category crime and Other Theft is the most frequent minor category crime.</a:t>
            </a:r>
          </a:p>
        </p:txBody>
      </p:sp>
    </p:spTree>
    <p:extLst>
      <p:ext uri="{BB962C8B-B14F-4D97-AF65-F5344CB8AC3E}">
        <p14:creationId xmlns:p14="http://schemas.microsoft.com/office/powerpoint/2010/main" val="492547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Correlation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D16417-453E-9347-B995-C77F9F9CA6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28" b="33053"/>
          <a:stretch/>
        </p:blipFill>
        <p:spPr>
          <a:xfrm>
            <a:off x="3128160" y="1023444"/>
            <a:ext cx="5935679" cy="203518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562206-BE61-D54E-BF89-21CE4FC61745}"/>
              </a:ext>
            </a:extLst>
          </p:cNvPr>
          <p:cNvSpPr txBox="1">
            <a:spLocks/>
          </p:cNvSpPr>
          <p:nvPr/>
        </p:nvSpPr>
        <p:spPr>
          <a:xfrm>
            <a:off x="982132" y="3172928"/>
            <a:ext cx="10972800" cy="131233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MY" sz="2000" dirty="0">
                <a:solidFill>
                  <a:schemeClr val="bg1"/>
                </a:solidFill>
              </a:rPr>
              <a:t>The results returned by the correlation analysis are not surprising as expected.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2000" dirty="0">
                <a:solidFill>
                  <a:schemeClr val="bg1"/>
                </a:solidFill>
              </a:rPr>
              <a:t>The dataset is composed by a set of variables that are all </a:t>
            </a:r>
            <a:r>
              <a:rPr lang="en-MY" sz="2000" b="1" dirty="0">
                <a:solidFill>
                  <a:schemeClr val="bg1"/>
                </a:solidFill>
              </a:rPr>
              <a:t>depending</a:t>
            </a:r>
            <a:r>
              <a:rPr lang="en-MY" sz="2000" dirty="0">
                <a:solidFill>
                  <a:schemeClr val="bg1"/>
                </a:solidFill>
              </a:rPr>
              <a:t> on each other.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2000" dirty="0">
                <a:solidFill>
                  <a:schemeClr val="bg1"/>
                </a:solidFill>
              </a:rPr>
              <a:t>In the correlation table above, the majority of variables have a relation with the other variables that can be classified as </a:t>
            </a:r>
            <a:r>
              <a:rPr lang="en-MY" sz="2000" b="1" dirty="0">
                <a:solidFill>
                  <a:schemeClr val="bg1"/>
                </a:solidFill>
              </a:rPr>
              <a:t>dependent</a:t>
            </a:r>
            <a:r>
              <a:rPr lang="en-MY" sz="2000" dirty="0">
                <a:solidFill>
                  <a:schemeClr val="bg1"/>
                </a:solidFill>
              </a:rPr>
              <a:t>, while the variables </a:t>
            </a:r>
            <a:r>
              <a:rPr lang="en-MY" sz="2000" b="1" dirty="0" err="1">
                <a:solidFill>
                  <a:schemeClr val="bg1"/>
                </a:solidFill>
              </a:rPr>
              <a:t>lsoa_code</a:t>
            </a:r>
            <a:r>
              <a:rPr lang="en-MY" sz="2000" dirty="0">
                <a:solidFill>
                  <a:schemeClr val="bg1"/>
                </a:solidFill>
              </a:rPr>
              <a:t> and </a:t>
            </a:r>
            <a:r>
              <a:rPr lang="en-MY" sz="2000" b="1" dirty="0">
                <a:solidFill>
                  <a:schemeClr val="bg1"/>
                </a:solidFill>
              </a:rPr>
              <a:t>month</a:t>
            </a:r>
            <a:r>
              <a:rPr lang="en-MY" sz="2000" dirty="0">
                <a:solidFill>
                  <a:schemeClr val="bg1"/>
                </a:solidFill>
              </a:rPr>
              <a:t> are classified as </a:t>
            </a:r>
            <a:r>
              <a:rPr lang="en-MY" sz="2000" b="1" dirty="0">
                <a:solidFill>
                  <a:schemeClr val="bg1"/>
                </a:solidFill>
              </a:rPr>
              <a:t>independent</a:t>
            </a:r>
            <a:r>
              <a:rPr lang="en-MY" sz="2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0757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Conclusion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1D1682-2E89-D349-A538-1A20E6CEB576}"/>
              </a:ext>
            </a:extLst>
          </p:cNvPr>
          <p:cNvSpPr txBox="1">
            <a:spLocks/>
          </p:cNvSpPr>
          <p:nvPr/>
        </p:nvSpPr>
        <p:spPr>
          <a:xfrm>
            <a:off x="880533" y="1080911"/>
            <a:ext cx="10972800" cy="131233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MY" sz="2400" dirty="0">
                <a:solidFill>
                  <a:schemeClr val="bg1"/>
                </a:solidFill>
              </a:rPr>
              <a:t>Lambeth the most popular borough among the cropped dataset's records.</a:t>
            </a:r>
          </a:p>
          <a:p>
            <a:pPr marL="457200" indent="-457200">
              <a:buFont typeface="+mj-lt"/>
              <a:buAutoNum type="arabicPeriod"/>
            </a:pPr>
            <a:r>
              <a:rPr lang="en-MY" sz="2400" dirty="0">
                <a:solidFill>
                  <a:schemeClr val="bg1"/>
                </a:solidFill>
              </a:rPr>
              <a:t>The most dangerous is actually Westminster, as depicted in the visualizations.</a:t>
            </a:r>
          </a:p>
          <a:p>
            <a:pPr marL="457200" indent="-457200">
              <a:buFont typeface="+mj-lt"/>
              <a:buAutoNum type="arabicPeriod"/>
            </a:pPr>
            <a:r>
              <a:rPr lang="en-MY" sz="2400" dirty="0">
                <a:solidFill>
                  <a:schemeClr val="bg1"/>
                </a:solidFill>
              </a:rPr>
              <a:t>Theft and Handling is the most frequent major category crime and Other Theft is the most frequent minor category crime.</a:t>
            </a:r>
          </a:p>
          <a:p>
            <a:pPr marL="457200" indent="-457200">
              <a:buFont typeface="+mj-lt"/>
              <a:buAutoNum type="arabicPeriod"/>
            </a:pPr>
            <a:r>
              <a:rPr lang="en-MY" sz="2400" dirty="0">
                <a:solidFill>
                  <a:schemeClr val="bg1"/>
                </a:solidFill>
              </a:rPr>
              <a:t>The variables in datasets are all depending on each other, the majority of variables have a relation with the other variables that can be classified as dependent, while the variables </a:t>
            </a:r>
            <a:r>
              <a:rPr lang="en-MY" sz="2400" dirty="0" err="1">
                <a:solidFill>
                  <a:schemeClr val="bg1"/>
                </a:solidFill>
              </a:rPr>
              <a:t>lsoa_code</a:t>
            </a:r>
            <a:r>
              <a:rPr lang="en-MY" sz="2400" dirty="0">
                <a:solidFill>
                  <a:schemeClr val="bg1"/>
                </a:solidFill>
              </a:rPr>
              <a:t> and month are classified as independent.</a:t>
            </a:r>
          </a:p>
        </p:txBody>
      </p:sp>
    </p:spTree>
    <p:extLst>
      <p:ext uri="{BB962C8B-B14F-4D97-AF65-F5344CB8AC3E}">
        <p14:creationId xmlns:p14="http://schemas.microsoft.com/office/powerpoint/2010/main" val="307969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6155"/>
            <a:ext cx="10878207" cy="4190279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We have use </a:t>
            </a:r>
            <a:r>
              <a:rPr lang="en-US" sz="2000" b="1" dirty="0">
                <a:solidFill>
                  <a:schemeClr val="bg1"/>
                </a:solidFill>
              </a:rPr>
              <a:t>data of criminal records </a:t>
            </a:r>
            <a:r>
              <a:rPr lang="en-US" sz="2000" dirty="0">
                <a:solidFill>
                  <a:schemeClr val="bg1"/>
                </a:solidFill>
              </a:rPr>
              <a:t>happening in </a:t>
            </a:r>
            <a:r>
              <a:rPr lang="en-US" sz="2000" b="1" dirty="0">
                <a:solidFill>
                  <a:schemeClr val="bg1"/>
                </a:solidFill>
              </a:rPr>
              <a:t>London city</a:t>
            </a:r>
            <a:r>
              <a:rPr lang="en-US" sz="2000" dirty="0">
                <a:solidFill>
                  <a:schemeClr val="bg1"/>
                </a:solidFill>
              </a:rPr>
              <a:t> during Ja</a:t>
            </a:r>
            <a:r>
              <a:rPr lang="en-US" sz="2000" b="1" dirty="0">
                <a:solidFill>
                  <a:schemeClr val="bg1"/>
                </a:solidFill>
              </a:rPr>
              <a:t>n 2008 until 2016 </a:t>
            </a:r>
            <a:r>
              <a:rPr lang="en-US" sz="2000" dirty="0">
                <a:solidFill>
                  <a:schemeClr val="bg1"/>
                </a:solidFill>
              </a:rPr>
              <a:t>to analyze and produce some useful insight from the raw data.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We have categories the crime by </a:t>
            </a:r>
            <a:r>
              <a:rPr lang="en-US" sz="2000" b="1" dirty="0">
                <a:solidFill>
                  <a:schemeClr val="bg1"/>
                </a:solidFill>
              </a:rPr>
              <a:t>month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year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severity of crime</a:t>
            </a:r>
            <a:r>
              <a:rPr lang="en-US" sz="2000" dirty="0">
                <a:solidFill>
                  <a:schemeClr val="bg1"/>
                </a:solidFill>
              </a:rPr>
              <a:t>, type of most happening </a:t>
            </a:r>
            <a:r>
              <a:rPr lang="en-US" sz="2000" b="1" dirty="0">
                <a:solidFill>
                  <a:schemeClr val="bg1"/>
                </a:solidFill>
              </a:rPr>
              <a:t>crime</a:t>
            </a:r>
            <a:r>
              <a:rPr lang="en-US" sz="2000" dirty="0">
                <a:solidFill>
                  <a:schemeClr val="bg1"/>
                </a:solidFill>
              </a:rPr>
              <a:t> in city, etc.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This help to focus on the dangerous crime and prevent it moreover it could bring awareness among people around the city.</a:t>
            </a:r>
          </a:p>
          <a:p>
            <a:r>
              <a:rPr lang="en-US" sz="2000" dirty="0">
                <a:solidFill>
                  <a:schemeClr val="bg1"/>
                </a:solidFill>
              </a:rPr>
              <a:t>We also produce </a:t>
            </a:r>
            <a:r>
              <a:rPr lang="en-US" sz="2000" b="1" dirty="0">
                <a:solidFill>
                  <a:schemeClr val="bg1"/>
                </a:solidFill>
              </a:rPr>
              <a:t>visualization</a:t>
            </a:r>
            <a:r>
              <a:rPr lang="en-US" sz="2000" dirty="0">
                <a:solidFill>
                  <a:schemeClr val="bg1"/>
                </a:solidFill>
              </a:rPr>
              <a:t> of crime based on </a:t>
            </a:r>
            <a:r>
              <a:rPr lang="en-US" sz="2000" b="1" dirty="0">
                <a:solidFill>
                  <a:schemeClr val="bg1"/>
                </a:solidFill>
              </a:rPr>
              <a:t>boroughs </a:t>
            </a:r>
            <a:r>
              <a:rPr lang="en-US" sz="2000" dirty="0">
                <a:solidFill>
                  <a:schemeClr val="bg1"/>
                </a:solidFill>
              </a:rPr>
              <a:t>(district) of the city and the population against it.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Hence, </a:t>
            </a:r>
            <a:r>
              <a:rPr lang="en-US" sz="2000" b="1" dirty="0">
                <a:solidFill>
                  <a:schemeClr val="bg1"/>
                </a:solidFill>
              </a:rPr>
              <a:t>graph</a:t>
            </a:r>
            <a:r>
              <a:rPr lang="en-US" sz="2000" dirty="0">
                <a:solidFill>
                  <a:schemeClr val="bg1"/>
                </a:solidFill>
              </a:rPr>
              <a:t> has been </a:t>
            </a:r>
            <a:r>
              <a:rPr lang="en-US" sz="2000" b="1" dirty="0">
                <a:solidFill>
                  <a:schemeClr val="bg1"/>
                </a:solidFill>
              </a:rPr>
              <a:t>plotted</a:t>
            </a:r>
            <a:r>
              <a:rPr lang="en-US" sz="2000" dirty="0">
                <a:solidFill>
                  <a:schemeClr val="bg1"/>
                </a:solidFill>
              </a:rPr>
              <a:t> on </a:t>
            </a:r>
            <a:r>
              <a:rPr lang="en-US" sz="2000" b="1" dirty="0">
                <a:solidFill>
                  <a:schemeClr val="bg1"/>
                </a:solidFill>
              </a:rPr>
              <a:t>minor crimes against major crimes</a:t>
            </a:r>
            <a:r>
              <a:rPr lang="en-US" sz="2000" dirty="0">
                <a:solidFill>
                  <a:schemeClr val="bg1"/>
                </a:solidFill>
              </a:rPr>
              <a:t> to show each major category crime among its minor category crime.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6155"/>
            <a:ext cx="10972800" cy="185801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Currently there are few bodies official and nonofficial teams are working to streamline the crime management processes and to improve current method of crime management.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As such, the outcome of this analysis will enable them to focus on specific problems or area and formulate the targeted solutions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931275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Aim to produce useful insight by using </a:t>
            </a:r>
            <a:r>
              <a:rPr lang="en-US" sz="2000" b="1" dirty="0">
                <a:solidFill>
                  <a:schemeClr val="bg1"/>
                </a:solidFill>
              </a:rPr>
              <a:t>clustering data analytical.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To </a:t>
            </a:r>
            <a:r>
              <a:rPr lang="en-US" sz="2000" b="1" dirty="0">
                <a:solidFill>
                  <a:schemeClr val="bg1"/>
                </a:solidFill>
              </a:rPr>
              <a:t>visualize</a:t>
            </a:r>
            <a:r>
              <a:rPr lang="en-US" sz="2000" dirty="0">
                <a:solidFill>
                  <a:schemeClr val="bg1"/>
                </a:solidFill>
              </a:rPr>
              <a:t> crime rate by </a:t>
            </a:r>
            <a:r>
              <a:rPr lang="en-US" sz="2000" b="1" dirty="0">
                <a:solidFill>
                  <a:schemeClr val="bg1"/>
                </a:solidFill>
              </a:rPr>
              <a:t>borough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major category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minor category </a:t>
            </a:r>
            <a:r>
              <a:rPr lang="en-US" sz="2000" dirty="0">
                <a:solidFill>
                  <a:schemeClr val="bg1"/>
                </a:solidFill>
              </a:rPr>
              <a:t>and </a:t>
            </a:r>
            <a:r>
              <a:rPr lang="en-US" sz="2000" b="1" dirty="0">
                <a:solidFill>
                  <a:schemeClr val="bg1"/>
                </a:solidFill>
              </a:rPr>
              <a:t>populations.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To summaries the top categories of </a:t>
            </a:r>
            <a:r>
              <a:rPr lang="en-US" sz="2000" b="1" dirty="0">
                <a:solidFill>
                  <a:schemeClr val="bg1"/>
                </a:solidFill>
              </a:rPr>
              <a:t>crime by borough </a:t>
            </a:r>
            <a:r>
              <a:rPr lang="en-US" sz="2000" dirty="0">
                <a:solidFill>
                  <a:schemeClr val="bg1"/>
                </a:solidFill>
              </a:rPr>
              <a:t>and </a:t>
            </a:r>
            <a:r>
              <a:rPr lang="en-US" sz="2000" b="1" dirty="0">
                <a:solidFill>
                  <a:schemeClr val="bg1"/>
                </a:solidFill>
              </a:rPr>
              <a:t>identify top problem spots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6155"/>
            <a:ext cx="10972800" cy="4525963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7C4399-9112-AA4D-A846-FEF94ABF1D0D}"/>
              </a:ext>
            </a:extLst>
          </p:cNvPr>
          <p:cNvSpPr txBox="1">
            <a:spLocks/>
          </p:cNvSpPr>
          <p:nvPr/>
        </p:nvSpPr>
        <p:spPr>
          <a:xfrm>
            <a:off x="609600" y="1116726"/>
            <a:ext cx="10972800" cy="3392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MY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dataset is consisting by 7 variables: </a:t>
            </a:r>
          </a:p>
          <a:p>
            <a:r>
              <a:rPr lang="en-MY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lsoa_code</a:t>
            </a:r>
            <a:r>
              <a:rPr lang="en-MY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LSOA in London (United Kingdom)</a:t>
            </a:r>
          </a:p>
          <a:p>
            <a:r>
              <a:rPr lang="en-MY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borough</a:t>
            </a:r>
            <a:r>
              <a:rPr lang="en-MY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borough (district) names of in London (United Kingdom)</a:t>
            </a:r>
          </a:p>
          <a:p>
            <a:r>
              <a:rPr lang="en-MY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major_category</a:t>
            </a:r>
            <a:r>
              <a:rPr lang="en-MY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categorization of high level crime</a:t>
            </a:r>
            <a:br>
              <a:rPr lang="en-MY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MY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minor_category</a:t>
            </a:r>
            <a:r>
              <a:rPr lang="en-MY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categorization of low level crime</a:t>
            </a:r>
          </a:p>
          <a:p>
            <a:r>
              <a:rPr lang="en-MY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MY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monthly reported count of categorical crime in given borough (district)</a:t>
            </a:r>
          </a:p>
          <a:p>
            <a:r>
              <a:rPr lang="en-MY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en-MY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year of reported counts, 2008-2016</a:t>
            </a:r>
          </a:p>
          <a:p>
            <a:r>
              <a:rPr lang="en-MY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r>
              <a:rPr lang="en-MY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month of reported counts, 1-12 (January-December) </a:t>
            </a:r>
          </a:p>
          <a:p>
            <a:r>
              <a:rPr lang="en-MY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variables </a:t>
            </a:r>
            <a:r>
              <a:rPr lang="en-MY" sz="2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lsoa_code</a:t>
            </a:r>
            <a:r>
              <a:rPr lang="en-MY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MY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borough</a:t>
            </a:r>
            <a:r>
              <a:rPr lang="en-MY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MY" sz="2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major_category</a:t>
            </a:r>
            <a:r>
              <a:rPr lang="en-MY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MY" sz="2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minor_category</a:t>
            </a:r>
            <a:r>
              <a:rPr lang="en-MY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MY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en-MY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MY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r>
              <a:rPr lang="en-MY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en-MY" sz="2000" b="1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  <a:r>
              <a:rPr lang="en-MY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variables, while value is a </a:t>
            </a:r>
            <a:r>
              <a:rPr lang="en-MY" sz="2000" b="1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discrete numerical </a:t>
            </a:r>
            <a:r>
              <a:rPr lang="en-MY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variable. </a:t>
            </a:r>
          </a:p>
          <a:p>
            <a:endParaRPr lang="en-MY" sz="20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screenshot of text&#10;&#10;Description automatically generated">
            <a:extLst>
              <a:ext uri="{FF2B5EF4-FFF2-40B4-BE49-F238E27FC236}">
                <a16:creationId xmlns:a16="http://schemas.microsoft.com/office/drawing/2014/main" id="{AC8856C2-B08D-6246-B94B-8D7284A09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507" y="113547"/>
            <a:ext cx="3530644" cy="27312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6155"/>
            <a:ext cx="10972800" cy="4525963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985232-A016-9847-BCD5-A22AC9C6D429}"/>
              </a:ext>
            </a:extLst>
          </p:cNvPr>
          <p:cNvSpPr txBox="1">
            <a:spLocks/>
          </p:cNvSpPr>
          <p:nvPr/>
        </p:nvSpPr>
        <p:spPr>
          <a:xfrm>
            <a:off x="609600" y="1116726"/>
            <a:ext cx="10972800" cy="3392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MY" sz="2000" dirty="0">
                <a:solidFill>
                  <a:schemeClr val="bg1"/>
                </a:solidFill>
              </a:rPr>
              <a:t>From the dataset, we used the used the fastest way to identify determine if </a:t>
            </a:r>
            <a:r>
              <a:rPr lang="en-MY" sz="2000" b="1" dirty="0">
                <a:solidFill>
                  <a:schemeClr val="bg1"/>
                </a:solidFill>
              </a:rPr>
              <a:t>ANY</a:t>
            </a:r>
            <a:r>
              <a:rPr lang="en-MY" sz="2000" dirty="0">
                <a:solidFill>
                  <a:schemeClr val="bg1"/>
                </a:solidFill>
              </a:rPr>
              <a:t> value in a series is missing. Therefore the finding is the data are clean.</a:t>
            </a:r>
            <a:endParaRPr lang="en-MY" sz="2000" dirty="0">
              <a:solidFill>
                <a:schemeClr val="bg1"/>
              </a:solidFill>
              <a:effectLst/>
            </a:endParaRP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08F4F6F-08D0-9C49-B36F-C755457BE5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551"/>
          <a:stretch/>
        </p:blipFill>
        <p:spPr>
          <a:xfrm>
            <a:off x="1123949" y="2129155"/>
            <a:ext cx="10108449" cy="84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83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Quantitative Variables Analysis 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51AE0B-E5F2-084B-9297-503B4C7CC2E5}"/>
              </a:ext>
            </a:extLst>
          </p:cNvPr>
          <p:cNvSpPr txBox="1">
            <a:spLocks/>
          </p:cNvSpPr>
          <p:nvPr/>
        </p:nvSpPr>
        <p:spPr>
          <a:xfrm>
            <a:off x="880533" y="1080911"/>
            <a:ext cx="10972800" cy="2813756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MY" dirty="0">
                <a:solidFill>
                  <a:schemeClr val="bg1"/>
                </a:solidFill>
              </a:rPr>
              <a:t>Since </a:t>
            </a:r>
            <a:r>
              <a:rPr lang="en-MY" b="1" dirty="0">
                <a:solidFill>
                  <a:schemeClr val="bg1"/>
                </a:solidFill>
              </a:rPr>
              <a:t>247</a:t>
            </a:r>
            <a:r>
              <a:rPr lang="en-MY" dirty="0">
                <a:solidFill>
                  <a:schemeClr val="bg1"/>
                </a:solidFill>
              </a:rPr>
              <a:t> unique values of the dataset's samples have the variable </a:t>
            </a:r>
            <a:r>
              <a:rPr lang="en-MY" b="1" dirty="0">
                <a:solidFill>
                  <a:schemeClr val="bg1"/>
                </a:solidFill>
              </a:rPr>
              <a:t>value</a:t>
            </a:r>
            <a:r>
              <a:rPr lang="en-MY" dirty="0">
                <a:solidFill>
                  <a:schemeClr val="bg1"/>
                </a:solidFill>
              </a:rPr>
              <a:t> equals to </a:t>
            </a:r>
            <a:r>
              <a:rPr lang="en-MY" b="1" dirty="0">
                <a:solidFill>
                  <a:schemeClr val="bg1"/>
                </a:solidFill>
              </a:rPr>
              <a:t>0</a:t>
            </a:r>
            <a:r>
              <a:rPr lang="en-MY" dirty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MY" dirty="0">
                <a:solidFill>
                  <a:schemeClr val="bg1"/>
                </a:solidFill>
              </a:rPr>
              <a:t>To conclude, the window of time from </a:t>
            </a:r>
            <a:r>
              <a:rPr lang="en-MY" b="1" dirty="0">
                <a:solidFill>
                  <a:schemeClr val="bg1"/>
                </a:solidFill>
              </a:rPr>
              <a:t>2008</a:t>
            </a:r>
            <a:r>
              <a:rPr lang="en-MY" dirty="0">
                <a:solidFill>
                  <a:schemeClr val="bg1"/>
                </a:solidFill>
              </a:rPr>
              <a:t> to </a:t>
            </a:r>
            <a:r>
              <a:rPr lang="en-MY" b="1" dirty="0">
                <a:solidFill>
                  <a:schemeClr val="bg1"/>
                </a:solidFill>
              </a:rPr>
              <a:t>2016</a:t>
            </a:r>
            <a:r>
              <a:rPr lang="en-MY" dirty="0">
                <a:solidFill>
                  <a:schemeClr val="bg1"/>
                </a:solidFill>
              </a:rPr>
              <a:t> was not too compact of criminal activities.</a:t>
            </a:r>
          </a:p>
        </p:txBody>
      </p:sp>
    </p:spTree>
    <p:extLst>
      <p:ext uri="{BB962C8B-B14F-4D97-AF65-F5344CB8AC3E}">
        <p14:creationId xmlns:p14="http://schemas.microsoft.com/office/powerpoint/2010/main" val="344106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Quantitative Variables Analysis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3155FE4-1EA7-CC48-9E23-3FA5B43CC7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7" b="34849"/>
          <a:stretch/>
        </p:blipFill>
        <p:spPr>
          <a:xfrm>
            <a:off x="2104204" y="1693333"/>
            <a:ext cx="8168509" cy="1461347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51AE0B-E5F2-084B-9297-503B4C7CC2E5}"/>
              </a:ext>
            </a:extLst>
          </p:cNvPr>
          <p:cNvSpPr txBox="1">
            <a:spLocks/>
          </p:cNvSpPr>
          <p:nvPr/>
        </p:nvSpPr>
        <p:spPr>
          <a:xfrm>
            <a:off x="609600" y="3429000"/>
            <a:ext cx="10972800" cy="131233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MY" sz="2000" dirty="0">
                <a:solidFill>
                  <a:schemeClr val="bg1"/>
                </a:solidFill>
              </a:rPr>
              <a:t>1. Since </a:t>
            </a:r>
            <a:r>
              <a:rPr lang="en-MY" sz="2000" b="1" dirty="0">
                <a:solidFill>
                  <a:schemeClr val="bg1"/>
                </a:solidFill>
              </a:rPr>
              <a:t>247 </a:t>
            </a:r>
            <a:r>
              <a:rPr lang="en-MY" sz="2000" dirty="0">
                <a:solidFill>
                  <a:schemeClr val="bg1"/>
                </a:solidFill>
              </a:rPr>
              <a:t>unique values of the dataset's samples have the variable </a:t>
            </a:r>
            <a:r>
              <a:rPr lang="en-MY" sz="2000" b="1" dirty="0">
                <a:solidFill>
                  <a:schemeClr val="bg1"/>
                </a:solidFill>
              </a:rPr>
              <a:t>value </a:t>
            </a:r>
            <a:r>
              <a:rPr lang="en-MY" sz="2000" dirty="0" err="1">
                <a:solidFill>
                  <a:schemeClr val="bg1"/>
                </a:solidFill>
              </a:rPr>
              <a:t>eguals</a:t>
            </a:r>
            <a:r>
              <a:rPr lang="en-MY" sz="2000" dirty="0">
                <a:solidFill>
                  <a:schemeClr val="bg1"/>
                </a:solidFill>
              </a:rPr>
              <a:t> to </a:t>
            </a:r>
            <a:r>
              <a:rPr lang="en-MY" sz="2000" b="1" dirty="0">
                <a:solidFill>
                  <a:schemeClr val="bg1"/>
                </a:solidFill>
              </a:rPr>
              <a:t>0</a:t>
            </a:r>
            <a:r>
              <a:rPr lang="en-MY" sz="2000" dirty="0">
                <a:solidFill>
                  <a:schemeClr val="bg1"/>
                </a:solidFill>
              </a:rPr>
              <a:t>. </a:t>
            </a:r>
          </a:p>
          <a:p>
            <a:pPr marL="0" indent="0">
              <a:buNone/>
            </a:pPr>
            <a:r>
              <a:rPr lang="en-MY" sz="2000" dirty="0">
                <a:solidFill>
                  <a:schemeClr val="bg1"/>
                </a:solidFill>
              </a:rPr>
              <a:t>2. To conclude, the window of time from </a:t>
            </a:r>
            <a:r>
              <a:rPr lang="en-MY" sz="2000" b="1" dirty="0">
                <a:solidFill>
                  <a:schemeClr val="bg1"/>
                </a:solidFill>
              </a:rPr>
              <a:t>2008 </a:t>
            </a:r>
            <a:r>
              <a:rPr lang="en-MY" sz="2000" dirty="0">
                <a:solidFill>
                  <a:schemeClr val="bg1"/>
                </a:solidFill>
              </a:rPr>
              <a:t>to </a:t>
            </a:r>
            <a:r>
              <a:rPr lang="en-MY" sz="2000" b="1" dirty="0">
                <a:solidFill>
                  <a:schemeClr val="bg1"/>
                </a:solidFill>
              </a:rPr>
              <a:t>2016 </a:t>
            </a:r>
            <a:r>
              <a:rPr lang="en-MY" sz="2000" dirty="0">
                <a:solidFill>
                  <a:schemeClr val="bg1"/>
                </a:solidFill>
              </a:rPr>
              <a:t>was not too compact of criminal activities. </a:t>
            </a:r>
            <a:endParaRPr lang="en-MY" sz="20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4066146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1278</Words>
  <Application>Microsoft Macintosh PowerPoint</Application>
  <PresentationFormat>Widescreen</PresentationFormat>
  <Paragraphs>97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Diseño predeterminado</vt:lpstr>
      <vt:lpstr> WQD7003 – Data Analytic  Group Assignment Analysis and Prediction of Crime Statistic in London. </vt:lpstr>
      <vt:lpstr>4W 1H Question</vt:lpstr>
      <vt:lpstr>Overview</vt:lpstr>
      <vt:lpstr>Motivation</vt:lpstr>
      <vt:lpstr>Objective</vt:lpstr>
      <vt:lpstr>Dataset</vt:lpstr>
      <vt:lpstr>Data Cleaning</vt:lpstr>
      <vt:lpstr>Quantitative Variables Analysis :</vt:lpstr>
      <vt:lpstr>Quantitative Variables Analysis :</vt:lpstr>
      <vt:lpstr>Quantitative Variables Analysis :</vt:lpstr>
      <vt:lpstr>Quantitative Variables Analysis :</vt:lpstr>
      <vt:lpstr>Quantitative Variables Analysis :</vt:lpstr>
      <vt:lpstr>Categorical Variables Analysis :</vt:lpstr>
      <vt:lpstr>Categorical Variables Analysis :</vt:lpstr>
      <vt:lpstr>Categorical Variables Analysis :</vt:lpstr>
      <vt:lpstr>Categorical Variables Analysis :</vt:lpstr>
      <vt:lpstr>Categorical Variables Analysis :</vt:lpstr>
      <vt:lpstr>Categorical Variables Analysis :</vt:lpstr>
      <vt:lpstr>Categorical Variables Analysis :</vt:lpstr>
      <vt:lpstr>Categorical Variables Analysis :</vt:lpstr>
      <vt:lpstr>Categorical Variables Analysis :</vt:lpstr>
      <vt:lpstr>Correlation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and Prediction of Crime Statistic in London. </dc:title>
  <dc:creator>Maddy</dc:creator>
  <cp:lastModifiedBy>guna3006</cp:lastModifiedBy>
  <cp:revision>75</cp:revision>
  <dcterms:created xsi:type="dcterms:W3CDTF">2020-05-09T06:43:48Z</dcterms:created>
  <dcterms:modified xsi:type="dcterms:W3CDTF">2020-06-22T05:27:41Z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