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7"/>
    <p:restoredTop sz="94638"/>
  </p:normalViewPr>
  <p:slideViewPr>
    <p:cSldViewPr snapToGrid="0">
      <p:cViewPr varScale="1">
        <p:scale>
          <a:sx n="123" d="100"/>
          <a:sy n="123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20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AA7EB-3E42-0841-B910-082801D4EAF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3233-D8D0-D248-B97F-60A03731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63233-D8D0-D248-B97F-60A03731C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7411-4D8B-064D-99CF-4B27D25F4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6F7E-28A2-B7A1-EB79-DEBC4DCB0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4CD6-B83A-F478-E7D0-7122AAF4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ABC5-BAD2-2E64-8A6C-D677182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3D3B-6593-85B0-7CE8-E298CB8C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7FCB-C215-A4BF-0FB8-3D0C02F1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6FB80-A79C-59AB-6D49-52CC812F1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1607-495E-646A-7956-337FE527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A053-0D98-D1AE-984B-29E0CC13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AB62-FE8F-9D68-299B-FD5522A2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888FA-9F99-4559-C175-6155B613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D35DF-6936-E9E0-B58E-BD2CB4EFD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0D14F-63FD-CD68-812F-798F9E82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5BB5-5AFC-B544-C264-6C4EF10F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1B7A-3AF0-AD06-BE9E-76B55EE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36C9-F3FD-4BB5-56D5-536DA4A0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8C7E-83C1-2C60-92F6-67B03353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4F5E-89BF-CD8F-EB02-1A5343C2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F4CD-3634-479B-66DB-CFB9D096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6705-DD9C-AB3F-111C-0203C0E6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6F1E-4D9D-43A5-582F-F1511891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399C8-AC2A-D6BC-F7A0-D483AE68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F850-8BC7-8676-76B6-04920199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89E3-A8A7-03FA-1A36-76427E19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CF1B-787F-8367-B887-277F7962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68C7-AC80-910A-BA6C-D9CD1823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8570-600E-2857-FEF3-F254B4F94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2FC3-CE48-A02E-AF63-B195F839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F2DA-5063-06A4-9831-20F0E83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04702-7AC3-438A-DE87-AA506D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5A698-245C-A899-E7F1-F12E5329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1F51-8A80-605C-0C74-C6A5438D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56586-9599-E82A-859C-46992CF9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3DC85-42E5-875B-779D-C823B789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18F8-336F-5FDD-1944-A101F1409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478D8-2607-982F-E3AE-C7006641B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73A68-4B61-9C65-861F-500D6F8D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6865E-D3C5-67EF-28B3-3725E129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16F9D-1851-1917-1112-1A55B093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00E5-9F0D-1419-C34A-44814814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9EF09-0EA3-469E-C6FF-1C8EB236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4499B-1CE1-D5DE-0891-4292A77A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71A32-C9A1-7A2F-6D16-A154F3C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0DB66-7A7B-6821-6BE0-1720C1C2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567C1-63AC-5E9C-D9E0-E6211E68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C43F5-F031-3635-94BB-406AF69D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8D0D-715C-FCC8-D1F9-A24C637F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0A81-2595-0397-1102-0C94D5D5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BDB29-DC8D-5FBA-2E0A-AF686326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8F31-9354-F396-20CB-A7899DEA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30C93-56FD-32C7-7209-CA323E2C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DD0A-BC39-9CD2-7395-0368C035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EA31-37DE-A7E3-080D-34F6A99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413A3-0A5B-A973-FD70-4ADBAD848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5B1C2-A1AC-F7B8-E3BC-AF552766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77385-E7EC-7904-64F2-92F304C6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DC6D4-D180-0502-577B-48E7CBC8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AF23F-17E5-1177-74D6-3761D5EF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EADF2-74DB-EC4C-C335-8CC4EAC2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02A5-DE19-F48A-AD99-37446A81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51D2-7266-84CC-B3FD-E1E35DBD3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16B4-136F-CD41-9205-708463705D4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1508-2E66-8211-8A92-B4383A5DB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691-2CC3-C2F8-7E12-DCEA351A7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BE50-5823-5E4D-AE5D-287F31A7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9145-9526-BBF4-F19D-91C81CC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707"/>
            <a:ext cx="10515600" cy="4351338"/>
          </a:xfrm>
        </p:spPr>
        <p:txBody>
          <a:bodyPr/>
          <a:lstStyle/>
          <a:p>
            <a:r>
              <a:rPr lang="en-US" sz="28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Jarvin</a:t>
            </a:r>
            <a:r>
              <a:rPr lang="en-US" sz="28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introduction, and hello, everyone. I’m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Gunasegarran</a:t>
            </a:r>
            <a:r>
              <a:rPr lang="en-US" sz="28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b="1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Today, I’ll be guiding you through five key aspects of our literature review on the topic of retaining Gen-Y employees through talent management practices.</a:t>
            </a:r>
          </a:p>
          <a:p>
            <a:endParaRPr lang="en-US" sz="2800" b="1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Let’s begin with the background of the studies</a:t>
            </a:r>
          </a:p>
        </p:txBody>
      </p:sp>
    </p:spTree>
    <p:extLst>
      <p:ext uri="{BB962C8B-B14F-4D97-AF65-F5344CB8AC3E}">
        <p14:creationId xmlns:p14="http://schemas.microsoft.com/office/powerpoint/2010/main" val="109248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085163-8F03-DDB2-C510-8F415213A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1361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 of Studies</a:t>
            </a:r>
            <a:b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our research, </a:t>
            </a: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main approaches emerged for retaining Generation Y employees.</a:t>
            </a:r>
          </a:p>
          <a:p>
            <a:pPr algn="l">
              <a:lnSpc>
                <a:spcPct val="100000"/>
              </a:lnSpc>
            </a:pP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900"/>
              </a:spcBef>
              <a:buAutoNum type="arabicPeriod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Tailored Talent Management</a:t>
            </a: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approach emphasizes offering growth opportunities, flexibility, and engagement tailored to the unique preferences of Gen-Y.</a:t>
            </a:r>
          </a:p>
          <a:p>
            <a:pPr marL="914400" lvl="1" indent="-4572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includes practices like mentoring, leadership development, and social media engagement, which align Gen-Y employees’ goals with the organization’s, promoting a sense of value and belonging.</a:t>
            </a:r>
          </a:p>
          <a:p>
            <a:pPr marL="457200" indent="-457200" algn="l">
              <a:lnSpc>
                <a:spcPct val="100000"/>
              </a:lnSpc>
              <a:spcBef>
                <a:spcPts val="900"/>
              </a:spcBef>
              <a:buAutoNum type="arabicPeriod"/>
            </a:pP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900"/>
              </a:spcBef>
              <a:buAutoNum type="arabicPeriod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Supportive Environment</a:t>
            </a: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Drawing on Social Exchange Theory, this approach underlines the importance of a mutually supportive environment.</a:t>
            </a:r>
          </a:p>
          <a:p>
            <a:pPr marL="914400" lvl="1" indent="-4572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companies invest in a growth-oriented workplace, Gen-Y employees are more likely to reciprocate with loyalty, as they feel valued and supported.</a:t>
            </a:r>
          </a:p>
          <a:p>
            <a:pPr algn="l">
              <a:lnSpc>
                <a:spcPct val="100000"/>
              </a:lnSpc>
              <a:spcBef>
                <a:spcPts val="900"/>
              </a:spcBef>
            </a:pP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foundational strategies help create a workplace that meets Gen-Y’s specific needs and supports retention.</a:t>
            </a:r>
          </a:p>
        </p:txBody>
      </p:sp>
    </p:spTree>
    <p:extLst>
      <p:ext uri="{BB962C8B-B14F-4D97-AF65-F5344CB8AC3E}">
        <p14:creationId xmlns:p14="http://schemas.microsoft.com/office/powerpoint/2010/main" val="153016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C9CC8-4565-3935-9DCD-25DCF1FC2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FDD2C2-7EB5-F5F7-DBDA-91A0BB3AF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research addresses several key issues in retaining Generation Y employees:</a:t>
            </a:r>
          </a:p>
          <a:p>
            <a:pPr algn="l">
              <a:lnSpc>
                <a:spcPct val="100000"/>
              </a:lnSpc>
            </a:pP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 Y’s Misalignment with Traditional Talent Management</a:t>
            </a:r>
            <a: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Traditional talent management practices often don’t resonate with Gen Y’s needs.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Article 1, Gen Y prefers personalized approaches like mentoring, strategic leadership, and social media engagement over conventional methods.</a:t>
            </a:r>
          </a:p>
          <a:p>
            <a:pPr algn="l">
              <a:lnSpc>
                <a:spcPct val="100000"/>
              </a:lnSpc>
              <a:spcBef>
                <a:spcPts val="900"/>
              </a:spcBef>
            </a:pP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Mediating Role of Organizational Commitment</a:t>
            </a: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2 identifies organizational commitment as a crucial bridge linking organizational support to retention, highlighting its significance in making talent management effective.</a:t>
            </a:r>
          </a:p>
          <a:p>
            <a:pPr algn="l">
              <a:lnSpc>
                <a:spcPct val="100000"/>
              </a:lnSpc>
              <a:spcBef>
                <a:spcPts val="900"/>
              </a:spcBef>
            </a:pP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Turnover Rates</a:t>
            </a: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turnover remains a persistent challenge among Gen Y employees.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3 points out that high-performance work systems (HPWS) and change management play critical roles in increasing engagement, thereby addressing turnover intentions.</a:t>
            </a:r>
          </a:p>
          <a:p>
            <a:pPr algn="l">
              <a:lnSpc>
                <a:spcPct val="100000"/>
              </a:lnSpc>
              <a:spcBef>
                <a:spcPts val="900"/>
              </a:spcBef>
            </a:pP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Gaps and the Need for an Integrated Framework</a:t>
            </a:r>
            <a: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Lastly, research in diverse, knowledge-intensive sectors remains limited, as shown in Articles 4 and 5.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5 further suggests developing an integrated framework that combines HR and organizational development strategies to improve retention across various industries.</a:t>
            </a:r>
          </a:p>
        </p:txBody>
      </p:sp>
    </p:spTree>
    <p:extLst>
      <p:ext uri="{BB962C8B-B14F-4D97-AF65-F5344CB8AC3E}">
        <p14:creationId xmlns:p14="http://schemas.microsoft.com/office/powerpoint/2010/main" val="15279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3B773-451C-3ACF-4D80-877F1B0AF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E19FD1-4FFB-4795-D784-1F0B01139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Gaps</a:t>
            </a:r>
            <a:b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our review, several research gaps stand out:</a:t>
            </a: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Competency Development as a Retention Factor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mentoring and strategic leadership are widely discussed, Article 1 highlights the lack of focus on competency development as a significant factor in retaining Gen-Y employees.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Employer Branding in Public Sectors</a:t>
            </a: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2 indicates that perceived organizational support (POS) could enhance retention in local government settings, suggesting a potential area for employer branding.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Retention in Knowledge-Intensive Sectors</a:t>
            </a: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3 identifies the need for high-performance systems and engagement strategies in European knowledge sectors.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points to a gap in understanding how these systems support Gen Y’s retention.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 Sharing in Academia</a:t>
            </a: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4 reveals the importance of knowledge sharing as a positive influence on Gen-Y retention in academic settings, suggesting that this factor needs more emphasis in other sectors as well.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Integrated Talent Management Framework</a:t>
            </a: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5 concludes that combining HR systems with organizational development principles is vital for sustainable Gen-Y retention, a framework that could be extended across industries.</a:t>
            </a:r>
          </a:p>
        </p:txBody>
      </p:sp>
    </p:spTree>
    <p:extLst>
      <p:ext uri="{BB962C8B-B14F-4D97-AF65-F5344CB8AC3E}">
        <p14:creationId xmlns:p14="http://schemas.microsoft.com/office/powerpoint/2010/main" val="145406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D77A-9AE7-C781-DED3-862914629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16B736-84F0-710F-8D8F-C2AE16F43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Objectives</a:t>
            </a:r>
            <a:b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study has five primary objectives aimed at understanding and enhancing Gen-Y retention:</a:t>
            </a:r>
          </a:p>
          <a:p>
            <a:pPr algn="l">
              <a:lnSpc>
                <a:spcPct val="110000"/>
              </a:lnSpc>
            </a:pPr>
            <a:endParaRPr lang="en-US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Talent Management Practices</a:t>
            </a:r>
            <a:endParaRPr lang="en-US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Investigate the impact of practices like mentoring, strategic leadership, and knowledge sharing on Gen-Y retention, as highlighted in Article 1.</a:t>
            </a:r>
          </a:p>
          <a:p>
            <a:pPr marL="800100" lvl="1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 Perceived Organizational Support (POS)</a:t>
            </a:r>
            <a:endParaRPr lang="en-US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Examine the role of POS in retention and how organizational commitment mediates this relationship, as suggested in Article 2.</a:t>
            </a:r>
          </a:p>
          <a:p>
            <a:pPr marL="800100" lvl="1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the Influence of HPWS and Change Management</a:t>
            </a:r>
            <a:endParaRPr lang="en-US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3 emphasizes the role of high-performance work systems and change management in improving engagement, leading to reduced turnover.</a:t>
            </a:r>
          </a:p>
          <a:p>
            <a:pPr marL="800100" lvl="1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Engagement and Job Satisfaction Factors</a:t>
            </a:r>
            <a:endParaRPr lang="en-US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 the effects of engagement, job satisfaction, and task complexity on retention, with knowledge sharing as a moderating factor, based on Article 4.</a:t>
            </a:r>
          </a:p>
          <a:p>
            <a:pPr marL="800100" lvl="1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an Integrated Management Strategy</a:t>
            </a:r>
            <a:endParaRPr lang="en-US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5 proposes a strategy combining HR and organizational development to create a cohesive framework for long-term Gen-Y retention across various sectors.</a:t>
            </a:r>
          </a:p>
        </p:txBody>
      </p:sp>
    </p:spTree>
    <p:extLst>
      <p:ext uri="{BB962C8B-B14F-4D97-AF65-F5344CB8AC3E}">
        <p14:creationId xmlns:p14="http://schemas.microsoft.com/office/powerpoint/2010/main" val="220377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B710-070E-18C6-9ADB-918C50E91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EF2069-7558-96D5-FE5E-0A6D18710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research is guided by the following key questions:</a:t>
            </a:r>
          </a:p>
          <a:p>
            <a:pPr algn="l">
              <a:lnSpc>
                <a:spcPct val="100000"/>
              </a:lnSpc>
            </a:pPr>
            <a:endParaRPr lang="en-US" sz="22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 Talent Management Practices Impact Retention?</a:t>
            </a:r>
          </a:p>
          <a:p>
            <a:pPr marL="914400" lvl="1" indent="-4572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1 explores practices like mentoring and strategic leadership to assess their alignment with Gen-Y preferences.</a:t>
            </a:r>
          </a:p>
          <a:p>
            <a:pPr marL="914400" lvl="1" indent="-4572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Role Does Perceived Organizational Support Play in Retention?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2 addresses how POS, mediated by organizational commitment, can foster loyalty, particularly in government contexts.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 HPWS and Change Management Influence Retention?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Article 3, high-performance work systems and change management can increase engagement, thus lowering turnover intentions.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 Engagement, Job Satisfaction, and Task Complexity Affect Retention?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4 examines how these factors, moderated by knowledge sharing, contribute to Gen-Y retention.</a:t>
            </a: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Can an Integrated Talent Management Framework Enhance Retention?</a:t>
            </a:r>
            <a:endParaRPr lang="en-US" sz="2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5 highlights the need for a comprehensive framework that merges HR and organizational principles to support sustainable Gen-Y retention.</a:t>
            </a:r>
          </a:p>
        </p:txBody>
      </p:sp>
    </p:spTree>
    <p:extLst>
      <p:ext uri="{BB962C8B-B14F-4D97-AF65-F5344CB8AC3E}">
        <p14:creationId xmlns:p14="http://schemas.microsoft.com/office/powerpoint/2010/main" val="156297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D5C06-A38E-FF02-5B29-E9C243A77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7994-3E26-91DC-AB59-7DFDBEF3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components collectively offer a deep understanding of the current literature, identify the limitations, and set a foundation for our research to develop effective retention strategies tailored for Gen-Y.</a:t>
            </a:r>
          </a:p>
          <a:p>
            <a:pPr marL="0" indent="0">
              <a:buNone/>
            </a:pPr>
            <a:endParaRPr lang="en-US" b="1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for your attention, and now I’ll pass it over to </a:t>
            </a:r>
            <a:r>
              <a:rPr lang="en-US" b="1" dirty="0" err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Loghini</a:t>
            </a: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continue with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173979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917</Words>
  <Application>Microsoft Macintosh PowerPoint</Application>
  <PresentationFormat>Widescreen</PresentationFormat>
  <Paragraphs>91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Gunasegarran Magadevan</dc:creator>
  <cp:lastModifiedBy>Gunasegarran Magadevan</cp:lastModifiedBy>
  <cp:revision>2</cp:revision>
  <dcterms:created xsi:type="dcterms:W3CDTF">2024-11-11T11:59:53Z</dcterms:created>
  <dcterms:modified xsi:type="dcterms:W3CDTF">2024-11-12T04:57:12Z</dcterms:modified>
</cp:coreProperties>
</file>