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9c5869a5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9c5869a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9c5869a5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9c5869a5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51c4a2b768d9bb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1c4a2b768d9bb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51c4a2b768d9bb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1c4a2b768d9bb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51c4a2b768d9bb7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1c4a2b768d9bb7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51c4a2b768d9bb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51c4a2b768d9bb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51c4a2b768d9bb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1c4a2b768d9bb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9c5869a5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9c5869a5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9c5869a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9c5869a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Modified DOBSS proofs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About the optima</a:t>
            </a:r>
            <a:endParaRPr>
              <a:solidFill>
                <a:schemeClr val="dk2"/>
              </a:solidFill>
            </a:endParaRPr>
          </a:p>
        </p:txBody>
      </p:sp>
      <p:sp>
        <p:nvSpPr>
          <p:cNvPr id="283" name="Google Shape;283;p22"/>
          <p:cNvSpPr txBox="1"/>
          <p:nvPr>
            <p:ph idx="1" type="body"/>
          </p:nvPr>
        </p:nvSpPr>
        <p:spPr>
          <a:xfrm>
            <a:off x="159300" y="712925"/>
            <a:ext cx="8829000" cy="428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852"/>
              <a:buFont typeface="Arial"/>
              <a:buNone/>
            </a:pPr>
            <a:r>
              <a:rPr lang="en" sz="1440"/>
              <a:t>Also, there is no solution for the above problem with a higher leader payoff compared to DOBSS solution because,...</a:t>
            </a:r>
            <a:endParaRPr sz="1440"/>
          </a:p>
          <a:p>
            <a:pPr indent="0" lvl="0" marL="0" rtl="0" algn="l">
              <a:lnSpc>
                <a:spcPct val="115000"/>
              </a:lnSpc>
              <a:spcBef>
                <a:spcPts val="0"/>
              </a:spcBef>
              <a:spcAft>
                <a:spcPts val="0"/>
              </a:spcAft>
              <a:buClr>
                <a:schemeClr val="dk1"/>
              </a:buClr>
              <a:buSzPts val="852"/>
              <a:buFont typeface="Arial"/>
              <a:buNone/>
            </a:pPr>
            <a:r>
              <a:rPr lang="en" sz="1440"/>
              <a:t>DOBSS solution - lp</a:t>
            </a:r>
            <a:r>
              <a:rPr baseline="-25000" lang="en" sz="1440"/>
              <a:t>1</a:t>
            </a:r>
            <a:r>
              <a:rPr lang="en" sz="1440"/>
              <a:t>, fp</a:t>
            </a:r>
            <a:r>
              <a:rPr baseline="-25000" lang="en" sz="1440"/>
              <a:t>1</a:t>
            </a:r>
            <a:r>
              <a:rPr lang="en" sz="1440"/>
              <a:t> </a:t>
            </a:r>
            <a:endParaRPr sz="1440"/>
          </a:p>
          <a:p>
            <a:pPr indent="0" lvl="0" marL="0" rtl="0" algn="l">
              <a:lnSpc>
                <a:spcPct val="115000"/>
              </a:lnSpc>
              <a:spcBef>
                <a:spcPts val="0"/>
              </a:spcBef>
              <a:spcAft>
                <a:spcPts val="0"/>
              </a:spcAft>
              <a:buClr>
                <a:schemeClr val="dk1"/>
              </a:buClr>
              <a:buSzPts val="852"/>
              <a:buFont typeface="Arial"/>
              <a:buNone/>
            </a:pPr>
            <a:r>
              <a:rPr lang="en" sz="1440"/>
              <a:t>Solution with better leader payoff for the above problem - lp</a:t>
            </a:r>
            <a:r>
              <a:rPr baseline="-25000" lang="en" sz="1440"/>
              <a:t>2</a:t>
            </a:r>
            <a:r>
              <a:rPr lang="en" sz="1440"/>
              <a:t>, fp</a:t>
            </a:r>
            <a:r>
              <a:rPr baseline="-25000" lang="en" sz="1440"/>
              <a:t>2</a:t>
            </a:r>
            <a:endParaRPr baseline="-25000" sz="1440"/>
          </a:p>
          <a:p>
            <a:pPr indent="0" lvl="0" marL="0" rtl="0" algn="l">
              <a:lnSpc>
                <a:spcPct val="115000"/>
              </a:lnSpc>
              <a:spcBef>
                <a:spcPts val="0"/>
              </a:spcBef>
              <a:spcAft>
                <a:spcPts val="0"/>
              </a:spcAft>
              <a:buSzPts val="852"/>
              <a:buNone/>
            </a:pPr>
            <a:r>
              <a:rPr lang="en" sz="1440"/>
              <a:t>(lp/fp - leader/follower payoff)</a:t>
            </a:r>
            <a:endParaRPr sz="1440"/>
          </a:p>
          <a:p>
            <a:pPr indent="0" lvl="0" marL="0" rtl="0" algn="l">
              <a:lnSpc>
                <a:spcPct val="115000"/>
              </a:lnSpc>
              <a:spcBef>
                <a:spcPts val="0"/>
              </a:spcBef>
              <a:spcAft>
                <a:spcPts val="0"/>
              </a:spcAft>
              <a:buSzPts val="852"/>
              <a:buNone/>
            </a:pPr>
            <a:r>
              <a:t/>
            </a:r>
            <a:endParaRPr sz="1440"/>
          </a:p>
          <a:p>
            <a:pPr indent="0" lvl="0" marL="0" rtl="0" algn="l">
              <a:lnSpc>
                <a:spcPct val="115000"/>
              </a:lnSpc>
              <a:spcBef>
                <a:spcPts val="0"/>
              </a:spcBef>
              <a:spcAft>
                <a:spcPts val="0"/>
              </a:spcAft>
              <a:buSzPts val="852"/>
              <a:buNone/>
            </a:pPr>
            <a:r>
              <a:rPr lang="en" sz="1440"/>
              <a:t>This means,</a:t>
            </a:r>
            <a:endParaRPr sz="1440"/>
          </a:p>
          <a:p>
            <a:pPr indent="0" lvl="0" marL="0" rtl="0" algn="ctr">
              <a:lnSpc>
                <a:spcPct val="115000"/>
              </a:lnSpc>
              <a:spcBef>
                <a:spcPts val="0"/>
              </a:spcBef>
              <a:spcAft>
                <a:spcPts val="0"/>
              </a:spcAft>
              <a:buSzPts val="852"/>
              <a:buNone/>
            </a:pPr>
            <a:r>
              <a:rPr lang="en" sz="1440"/>
              <a:t>fp</a:t>
            </a:r>
            <a:r>
              <a:rPr baseline="-25000" lang="en" sz="1440"/>
              <a:t>1</a:t>
            </a:r>
            <a:r>
              <a:rPr lang="en" sz="1440"/>
              <a:t>-lp</a:t>
            </a:r>
            <a:r>
              <a:rPr baseline="-25000" lang="en" sz="1440"/>
              <a:t>1</a:t>
            </a:r>
            <a:r>
              <a:rPr lang="en" sz="1440"/>
              <a:t>/k &lt; fp</a:t>
            </a:r>
            <a:r>
              <a:rPr baseline="-25000" lang="en" sz="1440"/>
              <a:t>2</a:t>
            </a:r>
            <a:r>
              <a:rPr lang="en" sz="1440"/>
              <a:t>-lp</a:t>
            </a:r>
            <a:r>
              <a:rPr baseline="-25000" lang="en" sz="1440"/>
              <a:t>2</a:t>
            </a:r>
            <a:r>
              <a:rPr lang="en" sz="1440"/>
              <a:t>/k</a:t>
            </a:r>
            <a:endParaRPr sz="1440"/>
          </a:p>
          <a:p>
            <a:pPr indent="0" lvl="0" marL="0" rtl="0" algn="l">
              <a:lnSpc>
                <a:spcPct val="115000"/>
              </a:lnSpc>
              <a:spcBef>
                <a:spcPts val="0"/>
              </a:spcBef>
              <a:spcAft>
                <a:spcPts val="0"/>
              </a:spcAft>
              <a:buSzPts val="852"/>
              <a:buNone/>
            </a:pPr>
            <a:r>
              <a:rPr lang="en" sz="1440"/>
              <a:t>We are searching for …</a:t>
            </a:r>
            <a:endParaRPr sz="1440"/>
          </a:p>
          <a:p>
            <a:pPr indent="0" lvl="0" marL="0" rtl="0" algn="ctr">
              <a:lnSpc>
                <a:spcPct val="115000"/>
              </a:lnSpc>
              <a:spcBef>
                <a:spcPts val="0"/>
              </a:spcBef>
              <a:spcAft>
                <a:spcPts val="0"/>
              </a:spcAft>
              <a:buSzPts val="852"/>
              <a:buNone/>
            </a:pPr>
            <a:r>
              <a:rPr lang="en" sz="1440"/>
              <a:t>lp</a:t>
            </a:r>
            <a:r>
              <a:rPr baseline="-25000" lang="en" sz="1440"/>
              <a:t>1</a:t>
            </a:r>
            <a:r>
              <a:rPr lang="en" sz="1440"/>
              <a:t> &lt; lp</a:t>
            </a:r>
            <a:r>
              <a:rPr baseline="-25000" lang="en" sz="1440"/>
              <a:t>2</a:t>
            </a:r>
            <a:endParaRPr sz="1440"/>
          </a:p>
          <a:p>
            <a:pPr indent="0" lvl="0" marL="0" rtl="0" algn="l">
              <a:lnSpc>
                <a:spcPct val="115000"/>
              </a:lnSpc>
              <a:spcBef>
                <a:spcPts val="0"/>
              </a:spcBef>
              <a:spcAft>
                <a:spcPts val="0"/>
              </a:spcAft>
              <a:buSzPts val="852"/>
              <a:buNone/>
            </a:pPr>
            <a:r>
              <a:rPr lang="en" sz="1440"/>
              <a:t>Which implies</a:t>
            </a:r>
            <a:endParaRPr sz="1440"/>
          </a:p>
          <a:p>
            <a:pPr indent="0" lvl="0" marL="0" rtl="0" algn="ctr">
              <a:lnSpc>
                <a:spcPct val="115000"/>
              </a:lnSpc>
              <a:spcBef>
                <a:spcPts val="0"/>
              </a:spcBef>
              <a:spcAft>
                <a:spcPts val="0"/>
              </a:spcAft>
              <a:buSzPts val="852"/>
              <a:buNone/>
            </a:pPr>
            <a:r>
              <a:rPr lang="en" sz="1440"/>
              <a:t>fp</a:t>
            </a:r>
            <a:r>
              <a:rPr baseline="-25000" lang="en" sz="1440"/>
              <a:t>1</a:t>
            </a:r>
            <a:r>
              <a:rPr lang="en" sz="1440"/>
              <a:t>&lt; fp</a:t>
            </a:r>
            <a:r>
              <a:rPr baseline="-25000" lang="en" sz="1440"/>
              <a:t>2</a:t>
            </a:r>
            <a:endParaRPr baseline="-25000" sz="1440"/>
          </a:p>
          <a:p>
            <a:pPr indent="0" lvl="0" marL="0" rtl="0" algn="l">
              <a:lnSpc>
                <a:spcPct val="115000"/>
              </a:lnSpc>
              <a:spcBef>
                <a:spcPts val="0"/>
              </a:spcBef>
              <a:spcAft>
                <a:spcPts val="0"/>
              </a:spcAft>
              <a:buSzPts val="852"/>
              <a:buNone/>
            </a:pPr>
            <a:r>
              <a:t/>
            </a:r>
            <a:endParaRPr sz="1440"/>
          </a:p>
          <a:p>
            <a:pPr indent="0" lvl="0" marL="0" rtl="0" algn="l">
              <a:lnSpc>
                <a:spcPct val="115000"/>
              </a:lnSpc>
              <a:spcBef>
                <a:spcPts val="0"/>
              </a:spcBef>
              <a:spcAft>
                <a:spcPts val="0"/>
              </a:spcAft>
              <a:buClr>
                <a:schemeClr val="dk1"/>
              </a:buClr>
              <a:buSzPts val="852"/>
              <a:buFont typeface="Arial"/>
              <a:buNone/>
            </a:pPr>
            <a:r>
              <a:rPr lang="en" sz="1440"/>
              <a:t>But this is not possible as we have already selected the maximum possible follower payoff when considering the solution for DOBSS. Hence, the leader payoff will be modest (less than or equal to) the payoff estimated by Modified DOBSS.</a:t>
            </a:r>
            <a:endParaRPr sz="14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Modified DOBSS proof</a:t>
            </a:r>
            <a:endParaRPr>
              <a:solidFill>
                <a:schemeClr val="dk2"/>
              </a:solidFill>
            </a:endParaRPr>
          </a:p>
        </p:txBody>
      </p:sp>
      <p:sp>
        <p:nvSpPr>
          <p:cNvPr id="61" name="Google Shape;61;p14"/>
          <p:cNvSpPr txBox="1"/>
          <p:nvPr>
            <p:ph idx="1" type="body"/>
          </p:nvPr>
        </p:nvSpPr>
        <p:spPr>
          <a:xfrm>
            <a:off x="83100" y="619075"/>
            <a:ext cx="8520600" cy="139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Let us look at the constraints one by one discuss how to eliminate the follower strategies to find how Modified DOBSS reaches an optimal solution. (the solver doesn’t iteratively eliminate the strategies, rather it solves the problem like a normal MILP problem, </a:t>
            </a:r>
            <a:r>
              <a:rPr lang="en"/>
              <a:t>iterative</a:t>
            </a:r>
            <a:r>
              <a:rPr lang="en"/>
              <a:t> elimination is for our understanding).</a:t>
            </a:r>
            <a:endParaRPr/>
          </a:p>
        </p:txBody>
      </p:sp>
      <p:cxnSp>
        <p:nvCxnSpPr>
          <p:cNvPr id="62" name="Google Shape;62;p14"/>
          <p:cNvCxnSpPr>
            <a:stCxn id="63" idx="7"/>
            <a:endCxn id="64" idx="2"/>
          </p:cNvCxnSpPr>
          <p:nvPr/>
        </p:nvCxnSpPr>
        <p:spPr>
          <a:xfrm flipH="1" rot="10800000">
            <a:off x="2516640" y="3341409"/>
            <a:ext cx="659400" cy="255900"/>
          </a:xfrm>
          <a:prstGeom prst="straightConnector1">
            <a:avLst/>
          </a:prstGeom>
          <a:noFill/>
          <a:ln cap="flat" cmpd="sng" w="28575">
            <a:solidFill>
              <a:srgbClr val="000000"/>
            </a:solidFill>
            <a:prstDash val="solid"/>
            <a:round/>
            <a:headEnd len="med" w="med" type="none"/>
            <a:tailEnd len="med" w="med" type="none"/>
          </a:ln>
        </p:spPr>
      </p:cxnSp>
      <p:cxnSp>
        <p:nvCxnSpPr>
          <p:cNvPr id="65" name="Google Shape;65;p14"/>
          <p:cNvCxnSpPr>
            <a:stCxn id="64" idx="6"/>
            <a:endCxn id="66" idx="2"/>
          </p:cNvCxnSpPr>
          <p:nvPr/>
        </p:nvCxnSpPr>
        <p:spPr>
          <a:xfrm>
            <a:off x="3362631" y="3341355"/>
            <a:ext cx="1132200" cy="0"/>
          </a:xfrm>
          <a:prstGeom prst="straightConnector1">
            <a:avLst/>
          </a:prstGeom>
          <a:noFill/>
          <a:ln cap="flat" cmpd="sng" w="28575">
            <a:solidFill>
              <a:srgbClr val="000000"/>
            </a:solidFill>
            <a:prstDash val="solid"/>
            <a:round/>
            <a:headEnd len="med" w="med" type="none"/>
            <a:tailEnd len="med" w="med" type="none"/>
          </a:ln>
        </p:spPr>
      </p:cxnSp>
      <p:sp>
        <p:nvSpPr>
          <p:cNvPr id="64" name="Google Shape;64;p14"/>
          <p:cNvSpPr/>
          <p:nvPr/>
        </p:nvSpPr>
        <p:spPr>
          <a:xfrm>
            <a:off x="3176031" y="3262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494726" y="3262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5546873" y="3813877"/>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rot="10800000">
            <a:off x="1916805" y="2668129"/>
            <a:ext cx="16200" cy="2228400"/>
          </a:xfrm>
          <a:prstGeom prst="straightConnector1">
            <a:avLst/>
          </a:prstGeom>
          <a:noFill/>
          <a:ln cap="flat" cmpd="sng" w="28575">
            <a:solidFill>
              <a:srgbClr val="000000"/>
            </a:solidFill>
            <a:prstDash val="solid"/>
            <a:round/>
            <a:headEnd len="med" w="med" type="none"/>
            <a:tailEnd len="med" w="med" type="triangle"/>
          </a:ln>
        </p:spPr>
      </p:cxnSp>
      <p:cxnSp>
        <p:nvCxnSpPr>
          <p:cNvPr id="69" name="Google Shape;69;p14"/>
          <p:cNvCxnSpPr/>
          <p:nvPr/>
        </p:nvCxnSpPr>
        <p:spPr>
          <a:xfrm>
            <a:off x="1652250" y="4729084"/>
            <a:ext cx="5086200" cy="4800"/>
          </a:xfrm>
          <a:prstGeom prst="straightConnector1">
            <a:avLst/>
          </a:prstGeom>
          <a:noFill/>
          <a:ln cap="flat" cmpd="sng" w="28575">
            <a:solidFill>
              <a:srgbClr val="000000"/>
            </a:solidFill>
            <a:prstDash val="solid"/>
            <a:round/>
            <a:headEnd len="med" w="med" type="none"/>
            <a:tailEnd len="med" w="med" type="triangle"/>
          </a:ln>
        </p:spPr>
      </p:cxnSp>
      <p:sp>
        <p:nvSpPr>
          <p:cNvPr id="70" name="Google Shape;70;p14"/>
          <p:cNvSpPr txBox="1"/>
          <p:nvPr/>
        </p:nvSpPr>
        <p:spPr>
          <a:xfrm>
            <a:off x="2728439" y="2654298"/>
            <a:ext cx="1125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Breaking ties against the follower</a:t>
            </a:r>
            <a:endParaRPr sz="1100">
              <a:latin typeface="Lato"/>
              <a:ea typeface="Lato"/>
              <a:cs typeface="Lato"/>
              <a:sym typeface="Lato"/>
            </a:endParaRPr>
          </a:p>
        </p:txBody>
      </p:sp>
      <p:sp>
        <p:nvSpPr>
          <p:cNvPr id="71" name="Google Shape;71;p14"/>
          <p:cNvSpPr txBox="1"/>
          <p:nvPr/>
        </p:nvSpPr>
        <p:spPr>
          <a:xfrm>
            <a:off x="4156968" y="2791916"/>
            <a:ext cx="1125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Solution of  DOBSS</a:t>
            </a:r>
            <a:endParaRPr sz="1100">
              <a:latin typeface="Lato"/>
              <a:ea typeface="Lato"/>
              <a:cs typeface="Lato"/>
              <a:sym typeface="Lato"/>
            </a:endParaRPr>
          </a:p>
        </p:txBody>
      </p:sp>
      <p:sp>
        <p:nvSpPr>
          <p:cNvPr id="72" name="Google Shape;72;p14"/>
          <p:cNvSpPr txBox="1"/>
          <p:nvPr/>
        </p:nvSpPr>
        <p:spPr>
          <a:xfrm>
            <a:off x="5458795" y="3871035"/>
            <a:ext cx="89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Highest possible leader payoff</a:t>
            </a:r>
            <a:endParaRPr sz="1100">
              <a:latin typeface="Lato"/>
              <a:ea typeface="Lato"/>
              <a:cs typeface="Lato"/>
              <a:sym typeface="Lato"/>
            </a:endParaRPr>
          </a:p>
        </p:txBody>
      </p:sp>
      <p:sp>
        <p:nvSpPr>
          <p:cNvPr id="73" name="Google Shape;73;p14"/>
          <p:cNvSpPr txBox="1"/>
          <p:nvPr/>
        </p:nvSpPr>
        <p:spPr>
          <a:xfrm rot="-5397663">
            <a:off x="1474100" y="2142969"/>
            <a:ext cx="88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Follower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74" name="Google Shape;74;p14"/>
          <p:cNvSpPr txBox="1"/>
          <p:nvPr/>
        </p:nvSpPr>
        <p:spPr>
          <a:xfrm rot="1588">
            <a:off x="6680963" y="4469259"/>
            <a:ext cx="649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Leader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63" name="Google Shape;63;p14"/>
          <p:cNvSpPr/>
          <p:nvPr/>
        </p:nvSpPr>
        <p:spPr>
          <a:xfrm>
            <a:off x="2357367" y="3574200"/>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574728" y="4292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27023" y="4292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4"/>
          <p:cNvCxnSpPr>
            <a:stCxn id="63" idx="4"/>
            <a:endCxn id="75" idx="0"/>
          </p:cNvCxnSpPr>
          <p:nvPr/>
        </p:nvCxnSpPr>
        <p:spPr>
          <a:xfrm>
            <a:off x="2450667" y="3732000"/>
            <a:ext cx="217500" cy="561000"/>
          </a:xfrm>
          <a:prstGeom prst="straightConnector1">
            <a:avLst/>
          </a:prstGeom>
          <a:noFill/>
          <a:ln cap="flat" cmpd="sng" w="28575">
            <a:solidFill>
              <a:srgbClr val="000000"/>
            </a:solidFill>
            <a:prstDash val="solid"/>
            <a:round/>
            <a:headEnd len="med" w="med" type="none"/>
            <a:tailEnd len="med" w="med" type="none"/>
          </a:ln>
        </p:spPr>
      </p:cxnSp>
      <p:cxnSp>
        <p:nvCxnSpPr>
          <p:cNvPr id="78" name="Google Shape;78;p14"/>
          <p:cNvCxnSpPr>
            <a:stCxn id="75" idx="6"/>
            <a:endCxn id="76" idx="2"/>
          </p:cNvCxnSpPr>
          <p:nvPr/>
        </p:nvCxnSpPr>
        <p:spPr>
          <a:xfrm>
            <a:off x="2761328" y="4371769"/>
            <a:ext cx="1765800" cy="0"/>
          </a:xfrm>
          <a:prstGeom prst="straightConnector1">
            <a:avLst/>
          </a:prstGeom>
          <a:noFill/>
          <a:ln cap="flat" cmpd="sng" w="28575">
            <a:solidFill>
              <a:srgbClr val="000000"/>
            </a:solidFill>
            <a:prstDash val="solid"/>
            <a:round/>
            <a:headEnd len="med" w="med" type="none"/>
            <a:tailEnd len="med" w="med" type="none"/>
          </a:ln>
        </p:spPr>
      </p:cxnSp>
      <p:cxnSp>
        <p:nvCxnSpPr>
          <p:cNvPr id="79" name="Google Shape;79;p14"/>
          <p:cNvCxnSpPr>
            <a:stCxn id="76" idx="6"/>
            <a:endCxn id="67" idx="3"/>
          </p:cNvCxnSpPr>
          <p:nvPr/>
        </p:nvCxnSpPr>
        <p:spPr>
          <a:xfrm flipH="1" rot="10800000">
            <a:off x="4713623" y="3948469"/>
            <a:ext cx="860700" cy="423300"/>
          </a:xfrm>
          <a:prstGeom prst="straightConnector1">
            <a:avLst/>
          </a:prstGeom>
          <a:noFill/>
          <a:ln cap="flat" cmpd="sng" w="28575">
            <a:solidFill>
              <a:srgbClr val="000000"/>
            </a:solidFill>
            <a:prstDash val="solid"/>
            <a:round/>
            <a:headEnd len="med" w="med" type="none"/>
            <a:tailEnd len="med" w="med" type="none"/>
          </a:ln>
        </p:spPr>
      </p:cxnSp>
      <p:cxnSp>
        <p:nvCxnSpPr>
          <p:cNvPr id="80" name="Google Shape;80;p14"/>
          <p:cNvCxnSpPr>
            <a:stCxn id="66" idx="5"/>
            <a:endCxn id="67" idx="1"/>
          </p:cNvCxnSpPr>
          <p:nvPr/>
        </p:nvCxnSpPr>
        <p:spPr>
          <a:xfrm>
            <a:off x="4653999" y="3397146"/>
            <a:ext cx="920100" cy="439800"/>
          </a:xfrm>
          <a:prstGeom prst="straightConnector1">
            <a:avLst/>
          </a:prstGeom>
          <a:noFill/>
          <a:ln cap="flat" cmpd="sng" w="28575">
            <a:solidFill>
              <a:srgbClr val="000000"/>
            </a:solidFill>
            <a:prstDash val="solid"/>
            <a:round/>
            <a:headEnd len="med" w="med" type="none"/>
            <a:tailEnd len="med" w="med" type="none"/>
          </a:ln>
        </p:spPr>
      </p:cxnSp>
      <p:cxnSp>
        <p:nvCxnSpPr>
          <p:cNvPr id="81" name="Google Shape;81;p14"/>
          <p:cNvCxnSpPr/>
          <p:nvPr/>
        </p:nvCxnSpPr>
        <p:spPr>
          <a:xfrm flipH="1" rot="10800000">
            <a:off x="1926331" y="3336397"/>
            <a:ext cx="4211100" cy="9600"/>
          </a:xfrm>
          <a:prstGeom prst="straightConnector1">
            <a:avLst/>
          </a:prstGeom>
          <a:noFill/>
          <a:ln cap="flat" cmpd="sng" w="28575">
            <a:solidFill>
              <a:srgbClr val="0000FF"/>
            </a:solidFill>
            <a:prstDash val="dash"/>
            <a:round/>
            <a:headEnd len="med" w="med" type="none"/>
            <a:tailEnd len="med" w="med" type="none"/>
          </a:ln>
        </p:spPr>
      </p:cxnSp>
      <p:sp>
        <p:nvSpPr>
          <p:cNvPr id="82" name="Google Shape;82;p14"/>
          <p:cNvSpPr txBox="1"/>
          <p:nvPr/>
        </p:nvSpPr>
        <p:spPr>
          <a:xfrm>
            <a:off x="6036280" y="2861715"/>
            <a:ext cx="89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Highest possible follower payoff</a:t>
            </a:r>
            <a:endParaRPr sz="1100">
              <a:latin typeface="Lato"/>
              <a:ea typeface="Lato"/>
              <a:cs typeface="Lato"/>
              <a:sym typeface="Lato"/>
            </a:endParaRPr>
          </a:p>
        </p:txBody>
      </p:sp>
      <p:sp>
        <p:nvSpPr>
          <p:cNvPr id="83" name="Google Shape;83;p14"/>
          <p:cNvSpPr/>
          <p:nvPr/>
        </p:nvSpPr>
        <p:spPr>
          <a:xfrm>
            <a:off x="3155423" y="3607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460223" y="3988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146023" y="3530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688823" y="34546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527023" y="3911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774423" y="3911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679423" y="3607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993623" y="40642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27522" l="0" r="36244" t="56788"/>
          <a:stretch/>
        </p:blipFill>
        <p:spPr>
          <a:xfrm>
            <a:off x="3225500" y="1762225"/>
            <a:ext cx="3357950" cy="541125"/>
          </a:xfrm>
          <a:prstGeom prst="rect">
            <a:avLst/>
          </a:prstGeom>
          <a:noFill/>
          <a:ln>
            <a:noFill/>
          </a:ln>
        </p:spPr>
      </p:pic>
      <p:sp>
        <p:nvSpPr>
          <p:cNvPr id="96" name="Google Shape;96;p15"/>
          <p:cNvSpPr/>
          <p:nvPr/>
        </p:nvSpPr>
        <p:spPr>
          <a:xfrm>
            <a:off x="3326575" y="1868075"/>
            <a:ext cx="246600" cy="341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5"/>
          <p:cNvCxnSpPr>
            <a:stCxn id="96" idx="0"/>
            <a:endCxn id="98" idx="3"/>
          </p:cNvCxnSpPr>
          <p:nvPr/>
        </p:nvCxnSpPr>
        <p:spPr>
          <a:xfrm flipH="1" rot="5400000">
            <a:off x="3172075" y="1590275"/>
            <a:ext cx="192300" cy="363300"/>
          </a:xfrm>
          <a:prstGeom prst="bentConnector2">
            <a:avLst/>
          </a:prstGeom>
          <a:noFill/>
          <a:ln cap="flat" cmpd="sng" w="19050">
            <a:solidFill>
              <a:srgbClr val="F10000"/>
            </a:solidFill>
            <a:prstDash val="dash"/>
            <a:round/>
            <a:headEnd len="med" w="med" type="none"/>
            <a:tailEnd len="med" w="med" type="none"/>
          </a:ln>
        </p:spPr>
      </p:cxnSp>
      <p:sp>
        <p:nvSpPr>
          <p:cNvPr id="98" name="Google Shape;98;p15"/>
          <p:cNvSpPr txBox="1"/>
          <p:nvPr/>
        </p:nvSpPr>
        <p:spPr>
          <a:xfrm>
            <a:off x="1026275" y="1491050"/>
            <a:ext cx="20604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Follower’s maximum payoff</a:t>
            </a:r>
            <a:endParaRPr sz="1200">
              <a:latin typeface="Lato"/>
              <a:ea typeface="Lato"/>
              <a:cs typeface="Lato"/>
              <a:sym typeface="Lato"/>
            </a:endParaRPr>
          </a:p>
        </p:txBody>
      </p:sp>
      <p:sp>
        <p:nvSpPr>
          <p:cNvPr id="99" name="Google Shape;99;p15"/>
          <p:cNvSpPr/>
          <p:nvPr/>
        </p:nvSpPr>
        <p:spPr>
          <a:xfrm>
            <a:off x="3747350" y="1868075"/>
            <a:ext cx="2270700" cy="341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3496975" y="1186250"/>
            <a:ext cx="27495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Follower Payoff for current strategy</a:t>
            </a:r>
            <a:endParaRPr sz="1200">
              <a:latin typeface="Lato"/>
              <a:ea typeface="Lato"/>
              <a:cs typeface="Lato"/>
              <a:sym typeface="Lato"/>
            </a:endParaRPr>
          </a:p>
        </p:txBody>
      </p:sp>
      <p:cxnSp>
        <p:nvCxnSpPr>
          <p:cNvPr id="101" name="Google Shape;101;p15"/>
          <p:cNvCxnSpPr>
            <a:stCxn id="99" idx="0"/>
            <a:endCxn id="100" idx="2"/>
          </p:cNvCxnSpPr>
          <p:nvPr/>
        </p:nvCxnSpPr>
        <p:spPr>
          <a:xfrm rot="10800000">
            <a:off x="4871600" y="1555475"/>
            <a:ext cx="11100" cy="312600"/>
          </a:xfrm>
          <a:prstGeom prst="straightConnector1">
            <a:avLst/>
          </a:prstGeom>
          <a:noFill/>
          <a:ln cap="flat" cmpd="sng" w="19050">
            <a:solidFill>
              <a:srgbClr val="F10000"/>
            </a:solidFill>
            <a:prstDash val="dash"/>
            <a:round/>
            <a:headEnd len="med" w="med" type="none"/>
            <a:tailEnd len="med" w="med" type="none"/>
          </a:ln>
        </p:spPr>
      </p:cxnSp>
      <p:sp>
        <p:nvSpPr>
          <p:cNvPr id="102" name="Google Shape;102;p15"/>
          <p:cNvSpPr/>
          <p:nvPr/>
        </p:nvSpPr>
        <p:spPr>
          <a:xfrm>
            <a:off x="6222175" y="1868075"/>
            <a:ext cx="246600" cy="341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5"/>
          <p:cNvCxnSpPr>
            <a:stCxn id="102" idx="0"/>
            <a:endCxn id="104" idx="1"/>
          </p:cNvCxnSpPr>
          <p:nvPr/>
        </p:nvCxnSpPr>
        <p:spPr>
          <a:xfrm rot="-5400000">
            <a:off x="6485275" y="1535975"/>
            <a:ext cx="192300" cy="471900"/>
          </a:xfrm>
          <a:prstGeom prst="bentConnector2">
            <a:avLst/>
          </a:prstGeom>
          <a:noFill/>
          <a:ln cap="flat" cmpd="sng" w="19050">
            <a:solidFill>
              <a:srgbClr val="F10000"/>
            </a:solidFill>
            <a:prstDash val="dash"/>
            <a:round/>
            <a:headEnd len="med" w="med" type="none"/>
            <a:tailEnd len="med" w="med" type="none"/>
          </a:ln>
        </p:spPr>
      </p:cxnSp>
      <p:sp>
        <p:nvSpPr>
          <p:cNvPr id="104" name="Google Shape;104;p15"/>
          <p:cNvSpPr txBox="1"/>
          <p:nvPr/>
        </p:nvSpPr>
        <p:spPr>
          <a:xfrm>
            <a:off x="6817475" y="1491050"/>
            <a:ext cx="8691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Stop loss</a:t>
            </a:r>
            <a:endParaRPr sz="1200">
              <a:latin typeface="Lato"/>
              <a:ea typeface="Lato"/>
              <a:cs typeface="Lato"/>
              <a:sym typeface="Lato"/>
            </a:endParaRPr>
          </a:p>
        </p:txBody>
      </p:sp>
      <p:sp>
        <p:nvSpPr>
          <p:cNvPr id="105" name="Google Shape;105;p15"/>
          <p:cNvSpPr txBox="1"/>
          <p:nvPr/>
        </p:nvSpPr>
        <p:spPr>
          <a:xfrm>
            <a:off x="493300" y="2662050"/>
            <a:ext cx="829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The selected strategy should be within loss limit. </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So, this equation is added in order to remove all strategies from search space which do not lie within a distance of L</a:t>
            </a:r>
            <a:r>
              <a:rPr baseline="30000" lang="en">
                <a:solidFill>
                  <a:schemeClr val="dk2"/>
                </a:solidFill>
                <a:latin typeface="Lato"/>
                <a:ea typeface="Lato"/>
                <a:cs typeface="Lato"/>
                <a:sym typeface="Lato"/>
              </a:rPr>
              <a:t>l </a:t>
            </a:r>
            <a:r>
              <a:rPr lang="en">
                <a:solidFill>
                  <a:schemeClr val="dk2"/>
                </a:solidFill>
                <a:latin typeface="Lato"/>
                <a:ea typeface="Lato"/>
                <a:cs typeface="Lato"/>
                <a:sym typeface="Lato"/>
              </a:rPr>
              <a:t>from the best payoff yielding strategy</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
        <p:nvSpPr>
          <p:cNvPr id="106" name="Google Shape;106;p15"/>
          <p:cNvSpPr txBox="1"/>
          <p:nvPr/>
        </p:nvSpPr>
        <p:spPr>
          <a:xfrm>
            <a:off x="482400" y="147450"/>
            <a:ext cx="1429200" cy="4464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Constraint 1</a:t>
            </a:r>
            <a:endParaRPr sz="17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6"/>
          <p:cNvPicPr preferRelativeResize="0"/>
          <p:nvPr/>
        </p:nvPicPr>
        <p:blipFill rotWithShape="1">
          <a:blip r:embed="rId3">
            <a:alphaModFix/>
          </a:blip>
          <a:srcRect b="2185" l="0" r="22468" t="70252"/>
          <a:stretch/>
        </p:blipFill>
        <p:spPr>
          <a:xfrm>
            <a:off x="3149300" y="1914625"/>
            <a:ext cx="4083425" cy="950625"/>
          </a:xfrm>
          <a:prstGeom prst="rect">
            <a:avLst/>
          </a:prstGeom>
          <a:noFill/>
          <a:ln>
            <a:noFill/>
          </a:ln>
        </p:spPr>
      </p:pic>
      <p:sp>
        <p:nvSpPr>
          <p:cNvPr id="112" name="Google Shape;112;p16"/>
          <p:cNvSpPr/>
          <p:nvPr/>
        </p:nvSpPr>
        <p:spPr>
          <a:xfrm>
            <a:off x="3250375" y="2020475"/>
            <a:ext cx="246600" cy="8037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6"/>
          <p:cNvCxnSpPr>
            <a:stCxn id="112" idx="0"/>
            <a:endCxn id="114" idx="3"/>
          </p:cNvCxnSpPr>
          <p:nvPr/>
        </p:nvCxnSpPr>
        <p:spPr>
          <a:xfrm flipH="1" rot="5400000">
            <a:off x="3057775" y="1704575"/>
            <a:ext cx="268500" cy="363300"/>
          </a:xfrm>
          <a:prstGeom prst="bentConnector2">
            <a:avLst/>
          </a:prstGeom>
          <a:noFill/>
          <a:ln cap="flat" cmpd="sng" w="19050">
            <a:solidFill>
              <a:srgbClr val="F10000"/>
            </a:solidFill>
            <a:prstDash val="dash"/>
            <a:round/>
            <a:headEnd len="med" w="med" type="none"/>
            <a:tailEnd len="med" w="med" type="none"/>
          </a:ln>
        </p:spPr>
      </p:cxnSp>
      <p:sp>
        <p:nvSpPr>
          <p:cNvPr id="114" name="Google Shape;114;p16"/>
          <p:cNvSpPr txBox="1"/>
          <p:nvPr/>
        </p:nvSpPr>
        <p:spPr>
          <a:xfrm>
            <a:off x="950075" y="1567250"/>
            <a:ext cx="20604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Follower’s maximum payoff</a:t>
            </a:r>
            <a:endParaRPr sz="1200">
              <a:latin typeface="Lato"/>
              <a:ea typeface="Lato"/>
              <a:cs typeface="Lato"/>
              <a:sym typeface="Lato"/>
            </a:endParaRPr>
          </a:p>
        </p:txBody>
      </p:sp>
      <p:sp>
        <p:nvSpPr>
          <p:cNvPr id="115" name="Google Shape;115;p16"/>
          <p:cNvSpPr/>
          <p:nvPr/>
        </p:nvSpPr>
        <p:spPr>
          <a:xfrm>
            <a:off x="3671150" y="2020475"/>
            <a:ext cx="1798800" cy="8037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3192175" y="1110050"/>
            <a:ext cx="27495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Follower Payoff for a selected strategy</a:t>
            </a:r>
            <a:endParaRPr sz="1200">
              <a:latin typeface="Lato"/>
              <a:ea typeface="Lato"/>
              <a:cs typeface="Lato"/>
              <a:sym typeface="Lato"/>
            </a:endParaRPr>
          </a:p>
        </p:txBody>
      </p:sp>
      <p:cxnSp>
        <p:nvCxnSpPr>
          <p:cNvPr id="117" name="Google Shape;117;p16"/>
          <p:cNvCxnSpPr>
            <a:stCxn id="115" idx="0"/>
            <a:endCxn id="116" idx="2"/>
          </p:cNvCxnSpPr>
          <p:nvPr/>
        </p:nvCxnSpPr>
        <p:spPr>
          <a:xfrm rot="10800000">
            <a:off x="4566950" y="1479275"/>
            <a:ext cx="3600" cy="541200"/>
          </a:xfrm>
          <a:prstGeom prst="straightConnector1">
            <a:avLst/>
          </a:prstGeom>
          <a:noFill/>
          <a:ln cap="flat" cmpd="sng" w="19050">
            <a:solidFill>
              <a:srgbClr val="F10000"/>
            </a:solidFill>
            <a:prstDash val="dash"/>
            <a:round/>
            <a:headEnd len="med" w="med" type="none"/>
            <a:tailEnd len="med" w="med" type="none"/>
          </a:ln>
        </p:spPr>
      </p:cxnSp>
      <p:sp>
        <p:nvSpPr>
          <p:cNvPr id="118" name="Google Shape;118;p16"/>
          <p:cNvSpPr/>
          <p:nvPr/>
        </p:nvSpPr>
        <p:spPr>
          <a:xfrm>
            <a:off x="5685875" y="2020475"/>
            <a:ext cx="214800" cy="8037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6"/>
          <p:cNvCxnSpPr>
            <a:stCxn id="118" idx="0"/>
            <a:endCxn id="120" idx="1"/>
          </p:cNvCxnSpPr>
          <p:nvPr/>
        </p:nvCxnSpPr>
        <p:spPr>
          <a:xfrm rot="-5400000">
            <a:off x="6247325" y="1221725"/>
            <a:ext cx="344700" cy="1252800"/>
          </a:xfrm>
          <a:prstGeom prst="bentConnector2">
            <a:avLst/>
          </a:prstGeom>
          <a:noFill/>
          <a:ln cap="flat" cmpd="sng" w="19050">
            <a:solidFill>
              <a:srgbClr val="F10000"/>
            </a:solidFill>
            <a:prstDash val="dash"/>
            <a:round/>
            <a:headEnd len="med" w="med" type="none"/>
            <a:tailEnd len="med" w="med" type="none"/>
          </a:ln>
        </p:spPr>
      </p:cxnSp>
      <p:sp>
        <p:nvSpPr>
          <p:cNvPr id="120" name="Google Shape;120;p16"/>
          <p:cNvSpPr txBox="1"/>
          <p:nvPr/>
        </p:nvSpPr>
        <p:spPr>
          <a:xfrm>
            <a:off x="7046075" y="1491050"/>
            <a:ext cx="8691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Stop loss</a:t>
            </a:r>
            <a:endParaRPr sz="1200">
              <a:latin typeface="Lato"/>
              <a:ea typeface="Lato"/>
              <a:cs typeface="Lato"/>
              <a:sym typeface="Lato"/>
            </a:endParaRPr>
          </a:p>
        </p:txBody>
      </p:sp>
      <p:sp>
        <p:nvSpPr>
          <p:cNvPr id="121" name="Google Shape;121;p16"/>
          <p:cNvSpPr/>
          <p:nvPr/>
        </p:nvSpPr>
        <p:spPr>
          <a:xfrm>
            <a:off x="6116600" y="2020475"/>
            <a:ext cx="1091400" cy="8037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6"/>
          <p:cNvCxnSpPr>
            <a:stCxn id="121" idx="2"/>
            <a:endCxn id="123" idx="1"/>
          </p:cNvCxnSpPr>
          <p:nvPr/>
        </p:nvCxnSpPr>
        <p:spPr>
          <a:xfrm flipH="1" rot="-5400000">
            <a:off x="6620150" y="2866325"/>
            <a:ext cx="468000" cy="383700"/>
          </a:xfrm>
          <a:prstGeom prst="bentConnector2">
            <a:avLst/>
          </a:prstGeom>
          <a:noFill/>
          <a:ln cap="flat" cmpd="sng" w="19050">
            <a:solidFill>
              <a:srgbClr val="F10000"/>
            </a:solidFill>
            <a:prstDash val="dash"/>
            <a:round/>
            <a:headEnd len="med" w="med" type="none"/>
            <a:tailEnd len="med" w="med" type="none"/>
          </a:ln>
        </p:spPr>
      </p:cxnSp>
      <p:sp>
        <p:nvSpPr>
          <p:cNvPr id="123" name="Google Shape;123;p16"/>
          <p:cNvSpPr txBox="1"/>
          <p:nvPr/>
        </p:nvSpPr>
        <p:spPr>
          <a:xfrm>
            <a:off x="7046075" y="3015050"/>
            <a:ext cx="869100" cy="5541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Truth value M</a:t>
            </a:r>
            <a:endParaRPr sz="1200">
              <a:latin typeface="Lato"/>
              <a:ea typeface="Lato"/>
              <a:cs typeface="Lato"/>
              <a:sym typeface="Lato"/>
            </a:endParaRPr>
          </a:p>
        </p:txBody>
      </p:sp>
      <p:sp>
        <p:nvSpPr>
          <p:cNvPr id="124" name="Google Shape;124;p16"/>
          <p:cNvSpPr txBox="1"/>
          <p:nvPr/>
        </p:nvSpPr>
        <p:spPr>
          <a:xfrm>
            <a:off x="311950" y="3902975"/>
            <a:ext cx="860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These constraints are added to find if a given pure strategy of the follower is lying within a distance of L</a:t>
            </a:r>
            <a:r>
              <a:rPr baseline="30000" lang="en">
                <a:solidFill>
                  <a:schemeClr val="dk2"/>
                </a:solidFill>
                <a:latin typeface="Lato"/>
                <a:ea typeface="Lato"/>
                <a:cs typeface="Lato"/>
                <a:sym typeface="Lato"/>
              </a:rPr>
              <a:t>l</a:t>
            </a:r>
            <a:r>
              <a:rPr lang="en">
                <a:solidFill>
                  <a:schemeClr val="dk2"/>
                </a:solidFill>
                <a:latin typeface="Lato"/>
                <a:ea typeface="Lato"/>
                <a:cs typeface="Lato"/>
                <a:sym typeface="Lato"/>
              </a:rPr>
              <a:t> from the best payoff yielding strategy. We can consider only those strategies which lie within the range are used to further pick the follower strategy. (the given equations are vectorized notations, i.e. they hold </a:t>
            </a:r>
            <a:r>
              <a:rPr lang="en">
                <a:solidFill>
                  <a:schemeClr val="dk2"/>
                </a:solidFill>
                <a:highlight>
                  <a:srgbClr val="FFFFFF"/>
                </a:highlight>
              </a:rPr>
              <a:t>∀</a:t>
            </a:r>
            <a:r>
              <a:rPr lang="en">
                <a:solidFill>
                  <a:schemeClr val="dk2"/>
                </a:solidFill>
                <a:latin typeface="Lato"/>
                <a:ea typeface="Lato"/>
                <a:cs typeface="Lato"/>
                <a:sym typeface="Lato"/>
              </a:rPr>
              <a:t> h)</a:t>
            </a:r>
            <a:endParaRPr>
              <a:solidFill>
                <a:schemeClr val="dk2"/>
              </a:solidFill>
              <a:latin typeface="Lato"/>
              <a:ea typeface="Lato"/>
              <a:cs typeface="Lato"/>
              <a:sym typeface="Lato"/>
            </a:endParaRPr>
          </a:p>
        </p:txBody>
      </p:sp>
      <p:sp>
        <p:nvSpPr>
          <p:cNvPr id="125" name="Google Shape;125;p16"/>
          <p:cNvSpPr txBox="1"/>
          <p:nvPr/>
        </p:nvSpPr>
        <p:spPr>
          <a:xfrm>
            <a:off x="482400" y="147450"/>
            <a:ext cx="1429200" cy="4464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Constraint 2</a:t>
            </a:r>
            <a:endParaRPr sz="17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83100" y="619075"/>
            <a:ext cx="8520600" cy="81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this, some of the strategies are eliminated as follows</a:t>
            </a:r>
            <a:endParaRPr/>
          </a:p>
        </p:txBody>
      </p:sp>
      <p:cxnSp>
        <p:nvCxnSpPr>
          <p:cNvPr id="131" name="Google Shape;131;p17"/>
          <p:cNvCxnSpPr>
            <a:stCxn id="132" idx="7"/>
            <a:endCxn id="133" idx="2"/>
          </p:cNvCxnSpPr>
          <p:nvPr/>
        </p:nvCxnSpPr>
        <p:spPr>
          <a:xfrm flipH="1" rot="10800000">
            <a:off x="2516640" y="2960409"/>
            <a:ext cx="659400" cy="255900"/>
          </a:xfrm>
          <a:prstGeom prst="straightConnector1">
            <a:avLst/>
          </a:prstGeom>
          <a:noFill/>
          <a:ln cap="flat" cmpd="sng" w="28575">
            <a:solidFill>
              <a:srgbClr val="000000"/>
            </a:solidFill>
            <a:prstDash val="solid"/>
            <a:round/>
            <a:headEnd len="med" w="med" type="none"/>
            <a:tailEnd len="med" w="med" type="none"/>
          </a:ln>
        </p:spPr>
      </p:cxnSp>
      <p:cxnSp>
        <p:nvCxnSpPr>
          <p:cNvPr id="134" name="Google Shape;134;p17"/>
          <p:cNvCxnSpPr>
            <a:stCxn id="133" idx="6"/>
            <a:endCxn id="135" idx="2"/>
          </p:cNvCxnSpPr>
          <p:nvPr/>
        </p:nvCxnSpPr>
        <p:spPr>
          <a:xfrm>
            <a:off x="3362631" y="2960355"/>
            <a:ext cx="1132200" cy="0"/>
          </a:xfrm>
          <a:prstGeom prst="straightConnector1">
            <a:avLst/>
          </a:prstGeom>
          <a:noFill/>
          <a:ln cap="flat" cmpd="sng" w="28575">
            <a:solidFill>
              <a:srgbClr val="000000"/>
            </a:solidFill>
            <a:prstDash val="solid"/>
            <a:round/>
            <a:headEnd len="med" w="med" type="none"/>
            <a:tailEnd len="med" w="med" type="none"/>
          </a:ln>
        </p:spPr>
      </p:cxnSp>
      <p:sp>
        <p:nvSpPr>
          <p:cNvPr id="133" name="Google Shape;133;p17"/>
          <p:cNvSpPr/>
          <p:nvPr/>
        </p:nvSpPr>
        <p:spPr>
          <a:xfrm>
            <a:off x="3176031" y="2881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4494726" y="2881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5546873" y="3432877"/>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p:nvPr/>
        </p:nvCxnSpPr>
        <p:spPr>
          <a:xfrm rot="10800000">
            <a:off x="1916805" y="2287129"/>
            <a:ext cx="16200" cy="2228400"/>
          </a:xfrm>
          <a:prstGeom prst="straightConnector1">
            <a:avLst/>
          </a:prstGeom>
          <a:noFill/>
          <a:ln cap="flat" cmpd="sng" w="28575">
            <a:solidFill>
              <a:srgbClr val="000000"/>
            </a:solidFill>
            <a:prstDash val="solid"/>
            <a:round/>
            <a:headEnd len="med" w="med" type="none"/>
            <a:tailEnd len="med" w="med" type="triangle"/>
          </a:ln>
        </p:spPr>
      </p:cxnSp>
      <p:cxnSp>
        <p:nvCxnSpPr>
          <p:cNvPr id="138" name="Google Shape;138;p17"/>
          <p:cNvCxnSpPr/>
          <p:nvPr/>
        </p:nvCxnSpPr>
        <p:spPr>
          <a:xfrm>
            <a:off x="1652250" y="4348084"/>
            <a:ext cx="5086200" cy="4800"/>
          </a:xfrm>
          <a:prstGeom prst="straightConnector1">
            <a:avLst/>
          </a:prstGeom>
          <a:noFill/>
          <a:ln cap="flat" cmpd="sng" w="28575">
            <a:solidFill>
              <a:srgbClr val="000000"/>
            </a:solidFill>
            <a:prstDash val="solid"/>
            <a:round/>
            <a:headEnd len="med" w="med" type="none"/>
            <a:tailEnd len="med" w="med" type="triangle"/>
          </a:ln>
        </p:spPr>
      </p:cxnSp>
      <p:sp>
        <p:nvSpPr>
          <p:cNvPr id="139" name="Google Shape;139;p17"/>
          <p:cNvSpPr txBox="1"/>
          <p:nvPr/>
        </p:nvSpPr>
        <p:spPr>
          <a:xfrm>
            <a:off x="2728439" y="2273298"/>
            <a:ext cx="1125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Breaking ties against the follower</a:t>
            </a:r>
            <a:endParaRPr sz="1100">
              <a:latin typeface="Lato"/>
              <a:ea typeface="Lato"/>
              <a:cs typeface="Lato"/>
              <a:sym typeface="Lato"/>
            </a:endParaRPr>
          </a:p>
        </p:txBody>
      </p:sp>
      <p:sp>
        <p:nvSpPr>
          <p:cNvPr id="140" name="Google Shape;140;p17"/>
          <p:cNvSpPr txBox="1"/>
          <p:nvPr/>
        </p:nvSpPr>
        <p:spPr>
          <a:xfrm>
            <a:off x="4156968" y="2410916"/>
            <a:ext cx="1125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Solution of  DOBSS</a:t>
            </a:r>
            <a:endParaRPr sz="1100">
              <a:latin typeface="Lato"/>
              <a:ea typeface="Lato"/>
              <a:cs typeface="Lato"/>
              <a:sym typeface="Lato"/>
            </a:endParaRPr>
          </a:p>
        </p:txBody>
      </p:sp>
      <p:sp>
        <p:nvSpPr>
          <p:cNvPr id="141" name="Google Shape;141;p17"/>
          <p:cNvSpPr txBox="1"/>
          <p:nvPr/>
        </p:nvSpPr>
        <p:spPr>
          <a:xfrm rot="-5397663">
            <a:off x="1474100" y="1761969"/>
            <a:ext cx="88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Follower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142" name="Google Shape;142;p17"/>
          <p:cNvSpPr txBox="1"/>
          <p:nvPr/>
        </p:nvSpPr>
        <p:spPr>
          <a:xfrm rot="1588">
            <a:off x="6680963" y="4088259"/>
            <a:ext cx="649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Leader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132" name="Google Shape;132;p17"/>
          <p:cNvSpPr/>
          <p:nvPr/>
        </p:nvSpPr>
        <p:spPr>
          <a:xfrm>
            <a:off x="2357367" y="3193200"/>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574728" y="3911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4527023" y="3911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7"/>
          <p:cNvCxnSpPr>
            <a:stCxn id="132" idx="4"/>
            <a:endCxn id="143" idx="0"/>
          </p:cNvCxnSpPr>
          <p:nvPr/>
        </p:nvCxnSpPr>
        <p:spPr>
          <a:xfrm>
            <a:off x="2450667" y="3351000"/>
            <a:ext cx="217500" cy="561000"/>
          </a:xfrm>
          <a:prstGeom prst="straightConnector1">
            <a:avLst/>
          </a:prstGeom>
          <a:noFill/>
          <a:ln cap="flat" cmpd="sng" w="28575">
            <a:solidFill>
              <a:srgbClr val="000000"/>
            </a:solidFill>
            <a:prstDash val="solid"/>
            <a:round/>
            <a:headEnd len="med" w="med" type="none"/>
            <a:tailEnd len="med" w="med" type="none"/>
          </a:ln>
        </p:spPr>
      </p:cxnSp>
      <p:cxnSp>
        <p:nvCxnSpPr>
          <p:cNvPr id="146" name="Google Shape;146;p17"/>
          <p:cNvCxnSpPr>
            <a:stCxn id="143" idx="6"/>
            <a:endCxn id="144" idx="2"/>
          </p:cNvCxnSpPr>
          <p:nvPr/>
        </p:nvCxnSpPr>
        <p:spPr>
          <a:xfrm>
            <a:off x="2761328" y="3990769"/>
            <a:ext cx="1765800" cy="0"/>
          </a:xfrm>
          <a:prstGeom prst="straightConnector1">
            <a:avLst/>
          </a:prstGeom>
          <a:noFill/>
          <a:ln cap="flat" cmpd="sng" w="28575">
            <a:solidFill>
              <a:srgbClr val="000000"/>
            </a:solidFill>
            <a:prstDash val="solid"/>
            <a:round/>
            <a:headEnd len="med" w="med" type="none"/>
            <a:tailEnd len="med" w="med" type="none"/>
          </a:ln>
        </p:spPr>
      </p:cxnSp>
      <p:cxnSp>
        <p:nvCxnSpPr>
          <p:cNvPr id="147" name="Google Shape;147;p17"/>
          <p:cNvCxnSpPr>
            <a:stCxn id="144" idx="6"/>
            <a:endCxn id="136" idx="3"/>
          </p:cNvCxnSpPr>
          <p:nvPr/>
        </p:nvCxnSpPr>
        <p:spPr>
          <a:xfrm flipH="1" rot="10800000">
            <a:off x="4713623" y="3567469"/>
            <a:ext cx="860700" cy="423300"/>
          </a:xfrm>
          <a:prstGeom prst="straightConnector1">
            <a:avLst/>
          </a:prstGeom>
          <a:noFill/>
          <a:ln cap="flat" cmpd="sng" w="28575">
            <a:solidFill>
              <a:srgbClr val="000000"/>
            </a:solidFill>
            <a:prstDash val="solid"/>
            <a:round/>
            <a:headEnd len="med" w="med" type="none"/>
            <a:tailEnd len="med" w="med" type="none"/>
          </a:ln>
        </p:spPr>
      </p:cxnSp>
      <p:cxnSp>
        <p:nvCxnSpPr>
          <p:cNvPr id="148" name="Google Shape;148;p17"/>
          <p:cNvCxnSpPr>
            <a:stCxn id="135" idx="5"/>
            <a:endCxn id="136" idx="1"/>
          </p:cNvCxnSpPr>
          <p:nvPr/>
        </p:nvCxnSpPr>
        <p:spPr>
          <a:xfrm>
            <a:off x="4653999" y="3016146"/>
            <a:ext cx="920100" cy="439800"/>
          </a:xfrm>
          <a:prstGeom prst="straightConnector1">
            <a:avLst/>
          </a:prstGeom>
          <a:noFill/>
          <a:ln cap="flat" cmpd="sng" w="28575">
            <a:solidFill>
              <a:srgbClr val="000000"/>
            </a:solidFill>
            <a:prstDash val="solid"/>
            <a:round/>
            <a:headEnd len="med" w="med" type="none"/>
            <a:tailEnd len="med" w="med" type="none"/>
          </a:ln>
        </p:spPr>
      </p:cxnSp>
      <p:cxnSp>
        <p:nvCxnSpPr>
          <p:cNvPr id="149" name="Google Shape;149;p17"/>
          <p:cNvCxnSpPr/>
          <p:nvPr/>
        </p:nvCxnSpPr>
        <p:spPr>
          <a:xfrm flipH="1" rot="10800000">
            <a:off x="1926331" y="2955397"/>
            <a:ext cx="4211100" cy="9600"/>
          </a:xfrm>
          <a:prstGeom prst="straightConnector1">
            <a:avLst/>
          </a:prstGeom>
          <a:noFill/>
          <a:ln cap="flat" cmpd="sng" w="28575">
            <a:solidFill>
              <a:srgbClr val="0000FF"/>
            </a:solidFill>
            <a:prstDash val="dash"/>
            <a:round/>
            <a:headEnd len="med" w="med" type="none"/>
            <a:tailEnd len="med" w="med" type="none"/>
          </a:ln>
        </p:spPr>
      </p:cxnSp>
      <p:sp>
        <p:nvSpPr>
          <p:cNvPr id="150" name="Google Shape;150;p17"/>
          <p:cNvSpPr txBox="1"/>
          <p:nvPr/>
        </p:nvSpPr>
        <p:spPr>
          <a:xfrm>
            <a:off x="6057278" y="2785525"/>
            <a:ext cx="344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a:t>
            </a:r>
            <a:r>
              <a:rPr baseline="30000" lang="en" sz="1100">
                <a:latin typeface="Lato"/>
                <a:ea typeface="Lato"/>
                <a:cs typeface="Lato"/>
                <a:sym typeface="Lato"/>
              </a:rPr>
              <a:t>l</a:t>
            </a:r>
            <a:endParaRPr baseline="30000" sz="1100">
              <a:latin typeface="Lato"/>
              <a:ea typeface="Lato"/>
              <a:cs typeface="Lato"/>
              <a:sym typeface="Lato"/>
            </a:endParaRPr>
          </a:p>
        </p:txBody>
      </p:sp>
      <p:sp>
        <p:nvSpPr>
          <p:cNvPr id="151" name="Google Shape;151;p17"/>
          <p:cNvSpPr/>
          <p:nvPr/>
        </p:nvSpPr>
        <p:spPr>
          <a:xfrm>
            <a:off x="3155423" y="3226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3460223" y="3607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4146023" y="3149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688823" y="30736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4527023" y="3530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2774423" y="3530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4679423" y="3226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993623" y="36832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7"/>
          <p:cNvCxnSpPr/>
          <p:nvPr/>
        </p:nvCxnSpPr>
        <p:spPr>
          <a:xfrm flipH="1" rot="10800000">
            <a:off x="1926331" y="3412597"/>
            <a:ext cx="4211100" cy="9600"/>
          </a:xfrm>
          <a:prstGeom prst="straightConnector1">
            <a:avLst/>
          </a:prstGeom>
          <a:noFill/>
          <a:ln cap="flat" cmpd="sng" w="28575">
            <a:solidFill>
              <a:srgbClr val="0000FF"/>
            </a:solidFill>
            <a:prstDash val="dash"/>
            <a:round/>
            <a:headEnd len="med" w="med" type="none"/>
            <a:tailEnd len="med" w="med" type="none"/>
          </a:ln>
        </p:spPr>
      </p:cxnSp>
      <p:sp>
        <p:nvSpPr>
          <p:cNvPr id="160" name="Google Shape;160;p17"/>
          <p:cNvSpPr txBox="1"/>
          <p:nvPr/>
        </p:nvSpPr>
        <p:spPr>
          <a:xfrm>
            <a:off x="6057274" y="3242725"/>
            <a:ext cx="47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a:t>
            </a:r>
            <a:r>
              <a:rPr baseline="30000" lang="en" sz="1100">
                <a:latin typeface="Lato"/>
                <a:ea typeface="Lato"/>
                <a:cs typeface="Lato"/>
                <a:sym typeface="Lato"/>
              </a:rPr>
              <a:t>l</a:t>
            </a:r>
            <a:r>
              <a:rPr lang="en" sz="1100">
                <a:latin typeface="Lato"/>
                <a:ea typeface="Lato"/>
                <a:cs typeface="Lato"/>
                <a:sym typeface="Lato"/>
              </a:rPr>
              <a:t>-l</a:t>
            </a:r>
            <a:r>
              <a:rPr baseline="30000" lang="en" sz="1100">
                <a:latin typeface="Lato"/>
                <a:ea typeface="Lato"/>
                <a:cs typeface="Lato"/>
                <a:sym typeface="Lato"/>
              </a:rPr>
              <a:t>l</a:t>
            </a:r>
            <a:endParaRPr baseline="30000" sz="1100">
              <a:latin typeface="Lato"/>
              <a:ea typeface="Lato"/>
              <a:cs typeface="Lato"/>
              <a:sym typeface="Lato"/>
            </a:endParaRPr>
          </a:p>
        </p:txBody>
      </p:sp>
      <p:sp>
        <p:nvSpPr>
          <p:cNvPr id="161" name="Google Shape;161;p17"/>
          <p:cNvSpPr/>
          <p:nvPr/>
        </p:nvSpPr>
        <p:spPr>
          <a:xfrm>
            <a:off x="6545650" y="2932675"/>
            <a:ext cx="186600" cy="439800"/>
          </a:xfrm>
          <a:prstGeom prst="rightBracket">
            <a:avLst>
              <a:gd fmla="val 8333"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7"/>
          <p:cNvCxnSpPr>
            <a:endCxn id="163" idx="1"/>
          </p:cNvCxnSpPr>
          <p:nvPr/>
        </p:nvCxnSpPr>
        <p:spPr>
          <a:xfrm>
            <a:off x="6730075" y="3137375"/>
            <a:ext cx="398700" cy="900"/>
          </a:xfrm>
          <a:prstGeom prst="straightConnector1">
            <a:avLst/>
          </a:prstGeom>
          <a:noFill/>
          <a:ln cap="flat" cmpd="sng" w="19050">
            <a:solidFill>
              <a:srgbClr val="0000FF"/>
            </a:solidFill>
            <a:prstDash val="solid"/>
            <a:round/>
            <a:headEnd len="med" w="med" type="none"/>
            <a:tailEnd len="med" w="med" type="triangle"/>
          </a:ln>
        </p:spPr>
      </p:cxnSp>
      <p:sp>
        <p:nvSpPr>
          <p:cNvPr id="163" name="Google Shape;163;p17"/>
          <p:cNvSpPr txBox="1"/>
          <p:nvPr/>
        </p:nvSpPr>
        <p:spPr>
          <a:xfrm>
            <a:off x="7128775" y="2791925"/>
            <a:ext cx="16572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Only those strategies which are at a distance l</a:t>
            </a:r>
            <a:r>
              <a:rPr baseline="30000" lang="en" sz="1100">
                <a:latin typeface="Lato"/>
                <a:ea typeface="Lato"/>
                <a:cs typeface="Lato"/>
                <a:sym typeface="Lato"/>
              </a:rPr>
              <a:t>l</a:t>
            </a:r>
            <a:r>
              <a:rPr lang="en" sz="1100">
                <a:latin typeface="Lato"/>
                <a:ea typeface="Lato"/>
                <a:cs typeface="Lato"/>
                <a:sym typeface="Lato"/>
              </a:rPr>
              <a:t> are allowed in solution</a:t>
            </a:r>
            <a:endParaRPr sz="1100">
              <a:latin typeface="Lato"/>
              <a:ea typeface="Lato"/>
              <a:cs typeface="Lato"/>
              <a:sym typeface="Lato"/>
            </a:endParaRPr>
          </a:p>
        </p:txBody>
      </p:sp>
      <p:sp>
        <p:nvSpPr>
          <p:cNvPr id="164" name="Google Shape;164;p17"/>
          <p:cNvSpPr/>
          <p:nvPr/>
        </p:nvSpPr>
        <p:spPr>
          <a:xfrm>
            <a:off x="2495825" y="3797350"/>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695525" y="3426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3381325" y="35027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3914725" y="35789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4448125" y="3807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448125" y="3426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5457438" y="3334763"/>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8"/>
          <p:cNvPicPr preferRelativeResize="0"/>
          <p:nvPr/>
        </p:nvPicPr>
        <p:blipFill rotWithShape="1">
          <a:blip r:embed="rId3">
            <a:alphaModFix/>
          </a:blip>
          <a:srcRect b="60544" l="0" r="1671" t="13944"/>
          <a:stretch/>
        </p:blipFill>
        <p:spPr>
          <a:xfrm>
            <a:off x="4216100" y="1345475"/>
            <a:ext cx="5178900" cy="879900"/>
          </a:xfrm>
          <a:prstGeom prst="rect">
            <a:avLst/>
          </a:prstGeom>
          <a:noFill/>
          <a:ln>
            <a:noFill/>
          </a:ln>
        </p:spPr>
      </p:pic>
      <p:pic>
        <p:nvPicPr>
          <p:cNvPr id="176" name="Google Shape;176;p18"/>
          <p:cNvPicPr preferRelativeResize="0"/>
          <p:nvPr/>
        </p:nvPicPr>
        <p:blipFill rotWithShape="1">
          <a:blip r:embed="rId3">
            <a:alphaModFix/>
          </a:blip>
          <a:srcRect b="84418" l="0" r="14871" t="-483"/>
          <a:stretch/>
        </p:blipFill>
        <p:spPr>
          <a:xfrm>
            <a:off x="-127300" y="1609825"/>
            <a:ext cx="4483700" cy="554100"/>
          </a:xfrm>
          <a:prstGeom prst="rect">
            <a:avLst/>
          </a:prstGeom>
          <a:noFill/>
          <a:ln>
            <a:noFill/>
          </a:ln>
        </p:spPr>
      </p:pic>
      <p:sp>
        <p:nvSpPr>
          <p:cNvPr id="177" name="Google Shape;177;p18"/>
          <p:cNvSpPr/>
          <p:nvPr/>
        </p:nvSpPr>
        <p:spPr>
          <a:xfrm>
            <a:off x="2425" y="1715675"/>
            <a:ext cx="2292600" cy="3918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nvSpPr>
        <p:spPr>
          <a:xfrm>
            <a:off x="-236825" y="1110050"/>
            <a:ext cx="27495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Follower Payoff for current strategy</a:t>
            </a:r>
            <a:endParaRPr sz="1200">
              <a:latin typeface="Lato"/>
              <a:ea typeface="Lato"/>
              <a:cs typeface="Lato"/>
              <a:sym typeface="Lato"/>
            </a:endParaRPr>
          </a:p>
        </p:txBody>
      </p:sp>
      <p:cxnSp>
        <p:nvCxnSpPr>
          <p:cNvPr id="179" name="Google Shape;179;p18"/>
          <p:cNvCxnSpPr>
            <a:stCxn id="177" idx="0"/>
            <a:endCxn id="178" idx="2"/>
          </p:cNvCxnSpPr>
          <p:nvPr/>
        </p:nvCxnSpPr>
        <p:spPr>
          <a:xfrm rot="10800000">
            <a:off x="1137925" y="1479275"/>
            <a:ext cx="10800" cy="236400"/>
          </a:xfrm>
          <a:prstGeom prst="straightConnector1">
            <a:avLst/>
          </a:prstGeom>
          <a:noFill/>
          <a:ln cap="flat" cmpd="sng" w="19050">
            <a:solidFill>
              <a:srgbClr val="F10000"/>
            </a:solidFill>
            <a:prstDash val="dash"/>
            <a:round/>
            <a:headEnd len="med" w="med" type="none"/>
            <a:tailEnd len="med" w="med" type="none"/>
          </a:ln>
        </p:spPr>
      </p:cxnSp>
      <p:sp>
        <p:nvSpPr>
          <p:cNvPr id="180" name="Google Shape;180;p18"/>
          <p:cNvSpPr/>
          <p:nvPr/>
        </p:nvSpPr>
        <p:spPr>
          <a:xfrm>
            <a:off x="2483975" y="1738175"/>
            <a:ext cx="1798800" cy="3693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18"/>
          <p:cNvCxnSpPr>
            <a:stCxn id="180" idx="0"/>
            <a:endCxn id="182" idx="3"/>
          </p:cNvCxnSpPr>
          <p:nvPr/>
        </p:nvCxnSpPr>
        <p:spPr>
          <a:xfrm flipH="1" rot="5400000">
            <a:off x="2640725" y="995525"/>
            <a:ext cx="900600" cy="584700"/>
          </a:xfrm>
          <a:prstGeom prst="bentConnector2">
            <a:avLst/>
          </a:prstGeom>
          <a:noFill/>
          <a:ln cap="flat" cmpd="sng" w="19050">
            <a:solidFill>
              <a:srgbClr val="F10000"/>
            </a:solidFill>
            <a:prstDash val="dash"/>
            <a:round/>
            <a:headEnd len="med" w="med" type="none"/>
            <a:tailEnd len="med" w="med" type="none"/>
          </a:ln>
        </p:spPr>
      </p:cxnSp>
      <p:sp>
        <p:nvSpPr>
          <p:cNvPr id="182" name="Google Shape;182;p18"/>
          <p:cNvSpPr txBox="1"/>
          <p:nvPr/>
        </p:nvSpPr>
        <p:spPr>
          <a:xfrm>
            <a:off x="-269125" y="652850"/>
            <a:ext cx="30678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Payoff for some given follower payoff</a:t>
            </a:r>
            <a:endParaRPr sz="1200">
              <a:latin typeface="Lato"/>
              <a:ea typeface="Lato"/>
              <a:cs typeface="Lato"/>
              <a:sym typeface="Lato"/>
            </a:endParaRPr>
          </a:p>
        </p:txBody>
      </p:sp>
      <p:sp>
        <p:nvSpPr>
          <p:cNvPr id="183" name="Google Shape;183;p18"/>
          <p:cNvSpPr/>
          <p:nvPr/>
        </p:nvSpPr>
        <p:spPr>
          <a:xfrm rot="-5400000">
            <a:off x="2043875" y="230000"/>
            <a:ext cx="217500" cy="4152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txBox="1"/>
          <p:nvPr/>
        </p:nvSpPr>
        <p:spPr>
          <a:xfrm>
            <a:off x="777875" y="2710250"/>
            <a:ext cx="27495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Difference - payoff sacrificed</a:t>
            </a:r>
            <a:endParaRPr sz="1200">
              <a:latin typeface="Lato"/>
              <a:ea typeface="Lato"/>
              <a:cs typeface="Lato"/>
              <a:sym typeface="Lato"/>
            </a:endParaRPr>
          </a:p>
        </p:txBody>
      </p:sp>
      <p:cxnSp>
        <p:nvCxnSpPr>
          <p:cNvPr id="185" name="Google Shape;185;p18"/>
          <p:cNvCxnSpPr>
            <a:stCxn id="184" idx="0"/>
            <a:endCxn id="183" idx="1"/>
          </p:cNvCxnSpPr>
          <p:nvPr/>
        </p:nvCxnSpPr>
        <p:spPr>
          <a:xfrm rot="10800000">
            <a:off x="2152625" y="2415050"/>
            <a:ext cx="0" cy="295200"/>
          </a:xfrm>
          <a:prstGeom prst="straightConnector1">
            <a:avLst/>
          </a:prstGeom>
          <a:noFill/>
          <a:ln cap="flat" cmpd="sng" w="19050">
            <a:solidFill>
              <a:srgbClr val="F10000"/>
            </a:solidFill>
            <a:prstDash val="dash"/>
            <a:round/>
            <a:headEnd len="med" w="med" type="none"/>
            <a:tailEnd len="med" w="med" type="none"/>
          </a:ln>
        </p:spPr>
      </p:cxnSp>
      <p:sp>
        <p:nvSpPr>
          <p:cNvPr id="186" name="Google Shape;186;p18"/>
          <p:cNvSpPr txBox="1"/>
          <p:nvPr/>
        </p:nvSpPr>
        <p:spPr>
          <a:xfrm>
            <a:off x="72375" y="3293375"/>
            <a:ext cx="897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From the paper, we know the parameter K works as follows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A strategy is desirable if no other strategy exists, which is at a distance of u within maximum permissible loss-L, to give the leader a loss of at least K*u.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In the above constraint, If a strategy s’ lies within the loss range (reflected by M in the above equation), and </a:t>
            </a:r>
            <a:r>
              <a:rPr lang="en">
                <a:solidFill>
                  <a:schemeClr val="dk2"/>
                </a:solidFill>
                <a:highlight>
                  <a:schemeClr val="lt1"/>
                </a:highlight>
              </a:rPr>
              <a:t>∀ </a:t>
            </a:r>
            <a:r>
              <a:rPr lang="en">
                <a:solidFill>
                  <a:schemeClr val="dk2"/>
                </a:solidFill>
                <a:latin typeface="Lato"/>
                <a:ea typeface="Lato"/>
                <a:cs typeface="Lato"/>
                <a:sym typeface="Lato"/>
              </a:rPr>
              <a:t>s’ the current strategy is compared to that s’ and one which satisfies the desirability property is picked.</a:t>
            </a:r>
            <a:endParaRPr>
              <a:solidFill>
                <a:schemeClr val="dk2"/>
              </a:solidFill>
              <a:latin typeface="Lato"/>
              <a:ea typeface="Lato"/>
              <a:cs typeface="Lato"/>
              <a:sym typeface="Lato"/>
            </a:endParaRPr>
          </a:p>
        </p:txBody>
      </p:sp>
      <p:sp>
        <p:nvSpPr>
          <p:cNvPr id="187" name="Google Shape;187;p18"/>
          <p:cNvSpPr/>
          <p:nvPr/>
        </p:nvSpPr>
        <p:spPr>
          <a:xfrm>
            <a:off x="8306825" y="1681175"/>
            <a:ext cx="544200" cy="468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18"/>
          <p:cNvCxnSpPr>
            <a:stCxn id="187" idx="2"/>
            <a:endCxn id="189" idx="1"/>
          </p:cNvCxnSpPr>
          <p:nvPr/>
        </p:nvCxnSpPr>
        <p:spPr>
          <a:xfrm flipH="1" rot="-5400000">
            <a:off x="8536475" y="2191625"/>
            <a:ext cx="381000" cy="296100"/>
          </a:xfrm>
          <a:prstGeom prst="bentConnector2">
            <a:avLst/>
          </a:prstGeom>
          <a:noFill/>
          <a:ln cap="flat" cmpd="sng" w="19050">
            <a:solidFill>
              <a:srgbClr val="F10000"/>
            </a:solidFill>
            <a:prstDash val="dash"/>
            <a:round/>
            <a:headEnd len="med" w="med" type="none"/>
            <a:tailEnd len="med" w="med" type="none"/>
          </a:ln>
        </p:spPr>
      </p:cxnSp>
      <p:sp>
        <p:nvSpPr>
          <p:cNvPr id="189" name="Google Shape;189;p18"/>
          <p:cNvSpPr txBox="1"/>
          <p:nvPr/>
        </p:nvSpPr>
        <p:spPr>
          <a:xfrm>
            <a:off x="8874875" y="2253050"/>
            <a:ext cx="869100" cy="5541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Truth value M</a:t>
            </a:r>
            <a:endParaRPr sz="1200">
              <a:latin typeface="Lato"/>
              <a:ea typeface="Lato"/>
              <a:cs typeface="Lato"/>
              <a:sym typeface="Lato"/>
            </a:endParaRPr>
          </a:p>
        </p:txBody>
      </p:sp>
      <p:sp>
        <p:nvSpPr>
          <p:cNvPr id="190" name="Google Shape;190;p18"/>
          <p:cNvSpPr/>
          <p:nvPr/>
        </p:nvSpPr>
        <p:spPr>
          <a:xfrm>
            <a:off x="4650625" y="1410875"/>
            <a:ext cx="1846500" cy="5079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nvSpPr>
        <p:spPr>
          <a:xfrm>
            <a:off x="4182775" y="881450"/>
            <a:ext cx="27495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Leader Payoff for current strategy</a:t>
            </a:r>
            <a:endParaRPr sz="1200">
              <a:latin typeface="Lato"/>
              <a:ea typeface="Lato"/>
              <a:cs typeface="Lato"/>
              <a:sym typeface="Lato"/>
            </a:endParaRPr>
          </a:p>
        </p:txBody>
      </p:sp>
      <p:cxnSp>
        <p:nvCxnSpPr>
          <p:cNvPr id="192" name="Google Shape;192;p18"/>
          <p:cNvCxnSpPr>
            <a:stCxn id="190" idx="0"/>
            <a:endCxn id="191" idx="2"/>
          </p:cNvCxnSpPr>
          <p:nvPr/>
        </p:nvCxnSpPr>
        <p:spPr>
          <a:xfrm rot="10800000">
            <a:off x="5557675" y="1250675"/>
            <a:ext cx="16200" cy="160200"/>
          </a:xfrm>
          <a:prstGeom prst="straightConnector1">
            <a:avLst/>
          </a:prstGeom>
          <a:noFill/>
          <a:ln cap="flat" cmpd="sng" w="19050">
            <a:solidFill>
              <a:srgbClr val="F10000"/>
            </a:solidFill>
            <a:prstDash val="dash"/>
            <a:round/>
            <a:headEnd len="med" w="med" type="none"/>
            <a:tailEnd len="med" w="med" type="none"/>
          </a:ln>
        </p:spPr>
      </p:cxnSp>
      <p:sp>
        <p:nvSpPr>
          <p:cNvPr id="193" name="Google Shape;193;p18"/>
          <p:cNvSpPr/>
          <p:nvPr/>
        </p:nvSpPr>
        <p:spPr>
          <a:xfrm>
            <a:off x="6685875" y="1410875"/>
            <a:ext cx="1371000" cy="5079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18"/>
          <p:cNvCxnSpPr>
            <a:stCxn id="193" idx="0"/>
            <a:endCxn id="195" idx="3"/>
          </p:cNvCxnSpPr>
          <p:nvPr/>
        </p:nvCxnSpPr>
        <p:spPr>
          <a:xfrm flipH="1" rot="5400000">
            <a:off x="6855825" y="895325"/>
            <a:ext cx="878100" cy="153000"/>
          </a:xfrm>
          <a:prstGeom prst="bentConnector2">
            <a:avLst/>
          </a:prstGeom>
          <a:noFill/>
          <a:ln cap="flat" cmpd="sng" w="19050">
            <a:solidFill>
              <a:srgbClr val="F10000"/>
            </a:solidFill>
            <a:prstDash val="dash"/>
            <a:round/>
            <a:headEnd len="med" w="med" type="none"/>
            <a:tailEnd len="med" w="med" type="none"/>
          </a:ln>
        </p:spPr>
      </p:cxnSp>
      <p:sp>
        <p:nvSpPr>
          <p:cNvPr id="195" name="Google Shape;195;p18"/>
          <p:cNvSpPr txBox="1"/>
          <p:nvPr/>
        </p:nvSpPr>
        <p:spPr>
          <a:xfrm>
            <a:off x="4150475" y="348050"/>
            <a:ext cx="3067800" cy="3693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Payoff for some given leader payoff</a:t>
            </a:r>
            <a:endParaRPr sz="1200">
              <a:latin typeface="Lato"/>
              <a:ea typeface="Lato"/>
              <a:cs typeface="Lato"/>
              <a:sym typeface="Lato"/>
            </a:endParaRPr>
          </a:p>
        </p:txBody>
      </p:sp>
      <p:sp>
        <p:nvSpPr>
          <p:cNvPr id="196" name="Google Shape;196;p18"/>
          <p:cNvSpPr/>
          <p:nvPr/>
        </p:nvSpPr>
        <p:spPr>
          <a:xfrm>
            <a:off x="6173225" y="1909775"/>
            <a:ext cx="544200" cy="3156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18"/>
          <p:cNvCxnSpPr>
            <a:stCxn id="196" idx="2"/>
            <a:endCxn id="198" idx="1"/>
          </p:cNvCxnSpPr>
          <p:nvPr/>
        </p:nvCxnSpPr>
        <p:spPr>
          <a:xfrm flipH="1" rot="-5400000">
            <a:off x="6479075" y="2191625"/>
            <a:ext cx="304800" cy="372300"/>
          </a:xfrm>
          <a:prstGeom prst="bentConnector2">
            <a:avLst/>
          </a:prstGeom>
          <a:noFill/>
          <a:ln cap="flat" cmpd="sng" w="19050">
            <a:solidFill>
              <a:srgbClr val="F10000"/>
            </a:solidFill>
            <a:prstDash val="dash"/>
            <a:round/>
            <a:headEnd len="med" w="med" type="none"/>
            <a:tailEnd len="med" w="med" type="none"/>
          </a:ln>
        </p:spPr>
      </p:cxnSp>
      <p:sp>
        <p:nvSpPr>
          <p:cNvPr id="198" name="Google Shape;198;p18"/>
          <p:cNvSpPr txBox="1"/>
          <p:nvPr/>
        </p:nvSpPr>
        <p:spPr>
          <a:xfrm>
            <a:off x="6817475" y="2253050"/>
            <a:ext cx="1413300" cy="554100"/>
          </a:xfrm>
          <a:prstGeom prst="rect">
            <a:avLst/>
          </a:prstGeom>
          <a:noFill/>
          <a:ln cap="flat" cmpd="sng" w="19050">
            <a:solidFill>
              <a:srgbClr val="F1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K factor - hyperparameter 2</a:t>
            </a:r>
            <a:endParaRPr sz="1200">
              <a:latin typeface="Lato"/>
              <a:ea typeface="Lato"/>
              <a:cs typeface="Lato"/>
              <a:sym typeface="Lato"/>
            </a:endParaRPr>
          </a:p>
        </p:txBody>
      </p:sp>
      <p:sp>
        <p:nvSpPr>
          <p:cNvPr id="199" name="Google Shape;199;p18"/>
          <p:cNvSpPr txBox="1"/>
          <p:nvPr/>
        </p:nvSpPr>
        <p:spPr>
          <a:xfrm>
            <a:off x="482400" y="147450"/>
            <a:ext cx="1429200" cy="4464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Constraint 3</a:t>
            </a:r>
            <a:endParaRPr sz="17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Why should a desirable strategy always exist</a:t>
            </a:r>
            <a:endParaRPr>
              <a:solidFill>
                <a:schemeClr val="dk2"/>
              </a:solidFill>
            </a:endParaRPr>
          </a:p>
        </p:txBody>
      </p:sp>
      <p:sp>
        <p:nvSpPr>
          <p:cNvPr id="205" name="Google Shape;205;p19"/>
          <p:cNvSpPr txBox="1"/>
          <p:nvPr>
            <p:ph idx="1" type="body"/>
          </p:nvPr>
        </p:nvSpPr>
        <p:spPr>
          <a:xfrm>
            <a:off x="311700" y="771475"/>
            <a:ext cx="8520600" cy="770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600"/>
              <a:t>Upon careful observation, one can figure out that the constraints on rearrangement gives us.</a:t>
            </a:r>
            <a:endParaRPr sz="1600"/>
          </a:p>
        </p:txBody>
      </p:sp>
      <p:pic>
        <p:nvPicPr>
          <p:cNvPr id="206" name="Google Shape;206;p19"/>
          <p:cNvPicPr preferRelativeResize="0"/>
          <p:nvPr/>
        </p:nvPicPr>
        <p:blipFill rotWithShape="1">
          <a:blip r:embed="rId3">
            <a:alphaModFix/>
          </a:blip>
          <a:srcRect b="68174" l="9690" r="56976" t="13943"/>
          <a:stretch/>
        </p:blipFill>
        <p:spPr>
          <a:xfrm>
            <a:off x="3050000" y="2412275"/>
            <a:ext cx="1755599" cy="616750"/>
          </a:xfrm>
          <a:prstGeom prst="rect">
            <a:avLst/>
          </a:prstGeom>
          <a:noFill/>
          <a:ln>
            <a:noFill/>
          </a:ln>
        </p:spPr>
      </p:pic>
      <p:pic>
        <p:nvPicPr>
          <p:cNvPr id="207" name="Google Shape;207;p19"/>
          <p:cNvPicPr preferRelativeResize="0"/>
          <p:nvPr/>
        </p:nvPicPr>
        <p:blipFill rotWithShape="1">
          <a:blip r:embed="rId3">
            <a:alphaModFix/>
          </a:blip>
          <a:srcRect b="84418" l="0" r="14871" t="-483"/>
          <a:stretch/>
        </p:blipFill>
        <p:spPr>
          <a:xfrm>
            <a:off x="406100" y="1762225"/>
            <a:ext cx="4483700" cy="554100"/>
          </a:xfrm>
          <a:prstGeom prst="rect">
            <a:avLst/>
          </a:prstGeom>
          <a:noFill/>
          <a:ln>
            <a:noFill/>
          </a:ln>
        </p:spPr>
      </p:pic>
      <p:pic>
        <p:nvPicPr>
          <p:cNvPr id="208" name="Google Shape;208;p19"/>
          <p:cNvPicPr preferRelativeResize="0"/>
          <p:nvPr/>
        </p:nvPicPr>
        <p:blipFill rotWithShape="1">
          <a:blip r:embed="rId3">
            <a:alphaModFix/>
          </a:blip>
          <a:srcRect b="84418" l="0" r="50062" t="-483"/>
          <a:stretch/>
        </p:blipFill>
        <p:spPr>
          <a:xfrm>
            <a:off x="406100" y="2448025"/>
            <a:ext cx="2630174" cy="554100"/>
          </a:xfrm>
          <a:prstGeom prst="rect">
            <a:avLst/>
          </a:prstGeom>
          <a:noFill/>
          <a:ln>
            <a:noFill/>
          </a:ln>
        </p:spPr>
      </p:pic>
      <p:pic>
        <p:nvPicPr>
          <p:cNvPr id="209" name="Google Shape;209;p19"/>
          <p:cNvPicPr preferRelativeResize="0"/>
          <p:nvPr/>
        </p:nvPicPr>
        <p:blipFill rotWithShape="1">
          <a:blip r:embed="rId3">
            <a:alphaModFix/>
          </a:blip>
          <a:srcRect b="84418" l="49383" r="14872" t="-483"/>
          <a:stretch/>
        </p:blipFill>
        <p:spPr>
          <a:xfrm>
            <a:off x="5445550" y="2448025"/>
            <a:ext cx="1882651" cy="554100"/>
          </a:xfrm>
          <a:prstGeom prst="rect">
            <a:avLst/>
          </a:prstGeom>
          <a:noFill/>
          <a:ln>
            <a:noFill/>
          </a:ln>
        </p:spPr>
      </p:pic>
      <p:pic>
        <p:nvPicPr>
          <p:cNvPr id="210" name="Google Shape;210;p19"/>
          <p:cNvPicPr preferRelativeResize="0"/>
          <p:nvPr/>
        </p:nvPicPr>
        <p:blipFill rotWithShape="1">
          <a:blip r:embed="rId3">
            <a:alphaModFix/>
          </a:blip>
          <a:srcRect b="61358" l="37252" r="52141" t="31490"/>
          <a:stretch/>
        </p:blipFill>
        <p:spPr>
          <a:xfrm>
            <a:off x="3663450" y="3093675"/>
            <a:ext cx="558601" cy="246651"/>
          </a:xfrm>
          <a:prstGeom prst="rect">
            <a:avLst/>
          </a:prstGeom>
          <a:noFill/>
          <a:ln>
            <a:noFill/>
          </a:ln>
        </p:spPr>
      </p:pic>
      <p:pic>
        <p:nvPicPr>
          <p:cNvPr id="211" name="Google Shape;211;p19"/>
          <p:cNvPicPr preferRelativeResize="0"/>
          <p:nvPr/>
        </p:nvPicPr>
        <p:blipFill rotWithShape="1">
          <a:blip r:embed="rId3">
            <a:alphaModFix/>
          </a:blip>
          <a:srcRect b="68174" l="43914" r="26616" t="13943"/>
          <a:stretch/>
        </p:blipFill>
        <p:spPr>
          <a:xfrm>
            <a:off x="7367275" y="2412275"/>
            <a:ext cx="1552075" cy="616750"/>
          </a:xfrm>
          <a:prstGeom prst="rect">
            <a:avLst/>
          </a:prstGeom>
          <a:noFill/>
          <a:ln>
            <a:noFill/>
          </a:ln>
        </p:spPr>
      </p:pic>
      <p:pic>
        <p:nvPicPr>
          <p:cNvPr id="212" name="Google Shape;212;p19"/>
          <p:cNvPicPr preferRelativeResize="0"/>
          <p:nvPr/>
        </p:nvPicPr>
        <p:blipFill rotWithShape="1">
          <a:blip r:embed="rId3">
            <a:alphaModFix/>
          </a:blip>
          <a:srcRect b="61358" l="37252" r="52141" t="31490"/>
          <a:stretch/>
        </p:blipFill>
        <p:spPr>
          <a:xfrm>
            <a:off x="7854450" y="3093675"/>
            <a:ext cx="558601" cy="246651"/>
          </a:xfrm>
          <a:prstGeom prst="rect">
            <a:avLst/>
          </a:prstGeom>
          <a:noFill/>
          <a:ln>
            <a:noFill/>
          </a:ln>
        </p:spPr>
      </p:pic>
      <p:pic>
        <p:nvPicPr>
          <p:cNvPr id="213" name="Google Shape;213;p19"/>
          <p:cNvPicPr preferRelativeResize="0"/>
          <p:nvPr/>
        </p:nvPicPr>
        <p:blipFill rotWithShape="1">
          <a:blip r:embed="rId3">
            <a:alphaModFix/>
          </a:blip>
          <a:srcRect b="61362" l="964" r="91808" t="24336"/>
          <a:stretch/>
        </p:blipFill>
        <p:spPr>
          <a:xfrm>
            <a:off x="4901900" y="2600425"/>
            <a:ext cx="380626" cy="493250"/>
          </a:xfrm>
          <a:prstGeom prst="rect">
            <a:avLst/>
          </a:prstGeom>
          <a:noFill/>
          <a:ln>
            <a:noFill/>
          </a:ln>
        </p:spPr>
      </p:pic>
      <p:pic>
        <p:nvPicPr>
          <p:cNvPr id="214" name="Google Shape;214;p19"/>
          <p:cNvPicPr preferRelativeResize="0"/>
          <p:nvPr/>
        </p:nvPicPr>
        <p:blipFill rotWithShape="1">
          <a:blip r:embed="rId3">
            <a:alphaModFix/>
          </a:blip>
          <a:srcRect b="60544" l="0" r="26193" t="13944"/>
          <a:stretch/>
        </p:blipFill>
        <p:spPr>
          <a:xfrm>
            <a:off x="4825700" y="1497875"/>
            <a:ext cx="3887275" cy="879900"/>
          </a:xfrm>
          <a:prstGeom prst="rect">
            <a:avLst/>
          </a:prstGeom>
          <a:noFill/>
          <a:ln>
            <a:noFill/>
          </a:ln>
        </p:spPr>
      </p:pic>
      <p:sp>
        <p:nvSpPr>
          <p:cNvPr id="215" name="Google Shape;215;p19"/>
          <p:cNvSpPr/>
          <p:nvPr/>
        </p:nvSpPr>
        <p:spPr>
          <a:xfrm rot="5400000">
            <a:off x="7078700" y="1590325"/>
            <a:ext cx="199500" cy="3518400"/>
          </a:xfrm>
          <a:prstGeom prst="rightBrace">
            <a:avLst>
              <a:gd fmla="val 50000" name="adj1"/>
              <a:gd fmla="val 50000" name="adj2"/>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txBox="1"/>
          <p:nvPr/>
        </p:nvSpPr>
        <p:spPr>
          <a:xfrm>
            <a:off x="291600" y="3594575"/>
            <a:ext cx="6317400" cy="1046700"/>
          </a:xfrm>
          <a:prstGeom prst="rect">
            <a:avLst/>
          </a:prstGeom>
          <a:noFill/>
          <a:ln cap="flat" cmpd="sng" w="19050">
            <a:solidFill>
              <a:srgbClr val="0000FF"/>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We are finding a strategy of the follower which maximises :-</a:t>
            </a:r>
            <a:endParaRPr>
              <a:solidFill>
                <a:schemeClr val="dk2"/>
              </a:solidFill>
            </a:endParaRPr>
          </a:p>
          <a:p>
            <a:pPr indent="0" lvl="0" marL="0" rtl="0" algn="ctr">
              <a:spcBef>
                <a:spcPts val="0"/>
              </a:spcBef>
              <a:spcAft>
                <a:spcPts val="0"/>
              </a:spcAft>
              <a:buNone/>
            </a:pPr>
            <a:r>
              <a:rPr lang="en">
                <a:solidFill>
                  <a:schemeClr val="dk2"/>
                </a:solidFill>
              </a:rPr>
              <a:t>Follower payoff - Leader payoff/K</a:t>
            </a:r>
            <a:endParaRPr>
              <a:solidFill>
                <a:schemeClr val="dk2"/>
              </a:solidFill>
            </a:endParaRPr>
          </a:p>
          <a:p>
            <a:pPr indent="0" lvl="0" marL="0" rtl="0" algn="l">
              <a:spcBef>
                <a:spcPts val="0"/>
              </a:spcBef>
              <a:spcAft>
                <a:spcPts val="0"/>
              </a:spcAft>
              <a:buNone/>
            </a:pPr>
            <a:r>
              <a:rPr lang="en">
                <a:solidFill>
                  <a:schemeClr val="dk2"/>
                </a:solidFill>
              </a:rPr>
              <a:t>while not completely compromising on follower payoff, as only those strategies which are within the stop loss limit are included in the search space</a:t>
            </a:r>
            <a:endParaRPr>
              <a:solidFill>
                <a:schemeClr val="dk2"/>
              </a:solidFill>
            </a:endParaRPr>
          </a:p>
        </p:txBody>
      </p:sp>
      <p:cxnSp>
        <p:nvCxnSpPr>
          <p:cNvPr id="217" name="Google Shape;217;p19"/>
          <p:cNvCxnSpPr>
            <a:stCxn id="215" idx="1"/>
            <a:endCxn id="216" idx="3"/>
          </p:cNvCxnSpPr>
          <p:nvPr/>
        </p:nvCxnSpPr>
        <p:spPr>
          <a:xfrm rot="5400000">
            <a:off x="6559400" y="3498925"/>
            <a:ext cx="668700" cy="569400"/>
          </a:xfrm>
          <a:prstGeom prst="bentConnector4">
            <a:avLst>
              <a:gd fmla="val 45596" name="adj1"/>
              <a:gd fmla="val 645" name="adj2"/>
            </a:avLst>
          </a:prstGeom>
          <a:noFill/>
          <a:ln cap="flat" cmpd="sng" w="19050">
            <a:solidFill>
              <a:srgbClr val="0000FF"/>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idx="1" type="body"/>
          </p:nvPr>
        </p:nvSpPr>
        <p:spPr>
          <a:xfrm>
            <a:off x="83100" y="85675"/>
            <a:ext cx="8520600" cy="56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this, all strategies but one are eliminated as follows</a:t>
            </a:r>
            <a:endParaRPr/>
          </a:p>
        </p:txBody>
      </p:sp>
      <p:cxnSp>
        <p:nvCxnSpPr>
          <p:cNvPr id="223" name="Google Shape;223;p20"/>
          <p:cNvCxnSpPr>
            <a:stCxn id="224" idx="7"/>
            <a:endCxn id="225" idx="2"/>
          </p:cNvCxnSpPr>
          <p:nvPr/>
        </p:nvCxnSpPr>
        <p:spPr>
          <a:xfrm flipH="1" rot="10800000">
            <a:off x="2516640" y="2198409"/>
            <a:ext cx="659400" cy="255900"/>
          </a:xfrm>
          <a:prstGeom prst="straightConnector1">
            <a:avLst/>
          </a:prstGeom>
          <a:noFill/>
          <a:ln cap="flat" cmpd="sng" w="28575">
            <a:solidFill>
              <a:srgbClr val="000000"/>
            </a:solidFill>
            <a:prstDash val="solid"/>
            <a:round/>
            <a:headEnd len="med" w="med" type="none"/>
            <a:tailEnd len="med" w="med" type="none"/>
          </a:ln>
        </p:spPr>
      </p:cxnSp>
      <p:cxnSp>
        <p:nvCxnSpPr>
          <p:cNvPr id="226" name="Google Shape;226;p20"/>
          <p:cNvCxnSpPr>
            <a:stCxn id="225" idx="6"/>
            <a:endCxn id="227" idx="2"/>
          </p:cNvCxnSpPr>
          <p:nvPr/>
        </p:nvCxnSpPr>
        <p:spPr>
          <a:xfrm>
            <a:off x="3362631" y="2198355"/>
            <a:ext cx="1132200" cy="0"/>
          </a:xfrm>
          <a:prstGeom prst="straightConnector1">
            <a:avLst/>
          </a:prstGeom>
          <a:noFill/>
          <a:ln cap="flat" cmpd="sng" w="28575">
            <a:solidFill>
              <a:srgbClr val="000000"/>
            </a:solidFill>
            <a:prstDash val="solid"/>
            <a:round/>
            <a:headEnd len="med" w="med" type="none"/>
            <a:tailEnd len="med" w="med" type="none"/>
          </a:ln>
        </p:spPr>
      </p:cxnSp>
      <p:sp>
        <p:nvSpPr>
          <p:cNvPr id="225" name="Google Shape;225;p20"/>
          <p:cNvSpPr/>
          <p:nvPr/>
        </p:nvSpPr>
        <p:spPr>
          <a:xfrm>
            <a:off x="3176031" y="2119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4494726" y="2119455"/>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5546873" y="2670877"/>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0"/>
          <p:cNvCxnSpPr/>
          <p:nvPr/>
        </p:nvCxnSpPr>
        <p:spPr>
          <a:xfrm rot="10800000">
            <a:off x="1916805" y="1525129"/>
            <a:ext cx="16200" cy="2228400"/>
          </a:xfrm>
          <a:prstGeom prst="straightConnector1">
            <a:avLst/>
          </a:prstGeom>
          <a:noFill/>
          <a:ln cap="flat" cmpd="sng" w="28575">
            <a:solidFill>
              <a:srgbClr val="000000"/>
            </a:solidFill>
            <a:prstDash val="solid"/>
            <a:round/>
            <a:headEnd len="med" w="med" type="none"/>
            <a:tailEnd len="med" w="med" type="triangle"/>
          </a:ln>
        </p:spPr>
      </p:cxnSp>
      <p:cxnSp>
        <p:nvCxnSpPr>
          <p:cNvPr id="230" name="Google Shape;230;p20"/>
          <p:cNvCxnSpPr/>
          <p:nvPr/>
        </p:nvCxnSpPr>
        <p:spPr>
          <a:xfrm>
            <a:off x="1652250" y="3586084"/>
            <a:ext cx="5086200" cy="4800"/>
          </a:xfrm>
          <a:prstGeom prst="straightConnector1">
            <a:avLst/>
          </a:prstGeom>
          <a:noFill/>
          <a:ln cap="flat" cmpd="sng" w="28575">
            <a:solidFill>
              <a:srgbClr val="000000"/>
            </a:solidFill>
            <a:prstDash val="solid"/>
            <a:round/>
            <a:headEnd len="med" w="med" type="none"/>
            <a:tailEnd len="med" w="med" type="triangle"/>
          </a:ln>
        </p:spPr>
      </p:cxnSp>
      <p:sp>
        <p:nvSpPr>
          <p:cNvPr id="231" name="Google Shape;231;p20"/>
          <p:cNvSpPr txBox="1"/>
          <p:nvPr/>
        </p:nvSpPr>
        <p:spPr>
          <a:xfrm rot="-5397663">
            <a:off x="1474100" y="999969"/>
            <a:ext cx="88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Follower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232" name="Google Shape;232;p20"/>
          <p:cNvSpPr txBox="1"/>
          <p:nvPr/>
        </p:nvSpPr>
        <p:spPr>
          <a:xfrm rot="1588">
            <a:off x="6680963" y="3326259"/>
            <a:ext cx="649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Leader </a:t>
            </a:r>
            <a:endParaRPr sz="1100">
              <a:latin typeface="Lato"/>
              <a:ea typeface="Lato"/>
              <a:cs typeface="Lato"/>
              <a:sym typeface="Lato"/>
            </a:endParaRPr>
          </a:p>
          <a:p>
            <a:pPr indent="0" lvl="0" marL="0" rtl="0" algn="ctr">
              <a:spcBef>
                <a:spcPts val="0"/>
              </a:spcBef>
              <a:spcAft>
                <a:spcPts val="0"/>
              </a:spcAft>
              <a:buNone/>
            </a:pPr>
            <a:r>
              <a:rPr lang="en" sz="1100">
                <a:latin typeface="Lato"/>
                <a:ea typeface="Lato"/>
                <a:cs typeface="Lato"/>
                <a:sym typeface="Lato"/>
              </a:rPr>
              <a:t>payoff</a:t>
            </a:r>
            <a:endParaRPr sz="1100">
              <a:latin typeface="Lato"/>
              <a:ea typeface="Lato"/>
              <a:cs typeface="Lato"/>
              <a:sym typeface="Lato"/>
            </a:endParaRPr>
          </a:p>
        </p:txBody>
      </p:sp>
      <p:sp>
        <p:nvSpPr>
          <p:cNvPr id="224" name="Google Shape;224;p20"/>
          <p:cNvSpPr/>
          <p:nvPr/>
        </p:nvSpPr>
        <p:spPr>
          <a:xfrm>
            <a:off x="2357367" y="2431200"/>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574728" y="3149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4527023" y="3149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0"/>
          <p:cNvCxnSpPr>
            <a:stCxn id="224" idx="4"/>
            <a:endCxn id="233" idx="0"/>
          </p:cNvCxnSpPr>
          <p:nvPr/>
        </p:nvCxnSpPr>
        <p:spPr>
          <a:xfrm>
            <a:off x="2450667" y="2589000"/>
            <a:ext cx="217500" cy="561000"/>
          </a:xfrm>
          <a:prstGeom prst="straightConnector1">
            <a:avLst/>
          </a:prstGeom>
          <a:noFill/>
          <a:ln cap="flat" cmpd="sng" w="28575">
            <a:solidFill>
              <a:srgbClr val="000000"/>
            </a:solidFill>
            <a:prstDash val="solid"/>
            <a:round/>
            <a:headEnd len="med" w="med" type="none"/>
            <a:tailEnd len="med" w="med" type="none"/>
          </a:ln>
        </p:spPr>
      </p:cxnSp>
      <p:cxnSp>
        <p:nvCxnSpPr>
          <p:cNvPr id="236" name="Google Shape;236;p20"/>
          <p:cNvCxnSpPr>
            <a:stCxn id="233" idx="6"/>
            <a:endCxn id="234" idx="2"/>
          </p:cNvCxnSpPr>
          <p:nvPr/>
        </p:nvCxnSpPr>
        <p:spPr>
          <a:xfrm>
            <a:off x="2761328" y="3228769"/>
            <a:ext cx="1765800" cy="0"/>
          </a:xfrm>
          <a:prstGeom prst="straightConnector1">
            <a:avLst/>
          </a:prstGeom>
          <a:noFill/>
          <a:ln cap="flat" cmpd="sng" w="28575">
            <a:solidFill>
              <a:srgbClr val="000000"/>
            </a:solidFill>
            <a:prstDash val="solid"/>
            <a:round/>
            <a:headEnd len="med" w="med" type="none"/>
            <a:tailEnd len="med" w="med" type="none"/>
          </a:ln>
        </p:spPr>
      </p:cxnSp>
      <p:cxnSp>
        <p:nvCxnSpPr>
          <p:cNvPr id="237" name="Google Shape;237;p20"/>
          <p:cNvCxnSpPr>
            <a:stCxn id="234" idx="6"/>
            <a:endCxn id="228" idx="3"/>
          </p:cNvCxnSpPr>
          <p:nvPr/>
        </p:nvCxnSpPr>
        <p:spPr>
          <a:xfrm flipH="1" rot="10800000">
            <a:off x="4713623" y="2805469"/>
            <a:ext cx="860700" cy="423300"/>
          </a:xfrm>
          <a:prstGeom prst="straightConnector1">
            <a:avLst/>
          </a:prstGeom>
          <a:noFill/>
          <a:ln cap="flat" cmpd="sng" w="28575">
            <a:solidFill>
              <a:srgbClr val="000000"/>
            </a:solidFill>
            <a:prstDash val="solid"/>
            <a:round/>
            <a:headEnd len="med" w="med" type="none"/>
            <a:tailEnd len="med" w="med" type="none"/>
          </a:ln>
        </p:spPr>
      </p:cxnSp>
      <p:cxnSp>
        <p:nvCxnSpPr>
          <p:cNvPr id="238" name="Google Shape;238;p20"/>
          <p:cNvCxnSpPr>
            <a:stCxn id="227" idx="5"/>
            <a:endCxn id="228" idx="1"/>
          </p:cNvCxnSpPr>
          <p:nvPr/>
        </p:nvCxnSpPr>
        <p:spPr>
          <a:xfrm>
            <a:off x="4653999" y="2254146"/>
            <a:ext cx="920100" cy="439800"/>
          </a:xfrm>
          <a:prstGeom prst="straightConnector1">
            <a:avLst/>
          </a:prstGeom>
          <a:noFill/>
          <a:ln cap="flat" cmpd="sng" w="28575">
            <a:solidFill>
              <a:srgbClr val="000000"/>
            </a:solidFill>
            <a:prstDash val="solid"/>
            <a:round/>
            <a:headEnd len="med" w="med" type="none"/>
            <a:tailEnd len="med" w="med" type="none"/>
          </a:ln>
        </p:spPr>
      </p:cxnSp>
      <p:cxnSp>
        <p:nvCxnSpPr>
          <p:cNvPr id="239" name="Google Shape;239;p20"/>
          <p:cNvCxnSpPr/>
          <p:nvPr/>
        </p:nvCxnSpPr>
        <p:spPr>
          <a:xfrm flipH="1" rot="10800000">
            <a:off x="1926331" y="2193397"/>
            <a:ext cx="4211100" cy="9600"/>
          </a:xfrm>
          <a:prstGeom prst="straightConnector1">
            <a:avLst/>
          </a:prstGeom>
          <a:noFill/>
          <a:ln cap="flat" cmpd="sng" w="28575">
            <a:solidFill>
              <a:srgbClr val="0000FF"/>
            </a:solidFill>
            <a:prstDash val="dash"/>
            <a:round/>
            <a:headEnd len="med" w="med" type="none"/>
            <a:tailEnd len="med" w="med" type="none"/>
          </a:ln>
        </p:spPr>
      </p:cxnSp>
      <p:sp>
        <p:nvSpPr>
          <p:cNvPr id="240" name="Google Shape;240;p20"/>
          <p:cNvSpPr txBox="1"/>
          <p:nvPr/>
        </p:nvSpPr>
        <p:spPr>
          <a:xfrm>
            <a:off x="6057278" y="2023525"/>
            <a:ext cx="344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a:t>
            </a:r>
            <a:r>
              <a:rPr baseline="30000" lang="en" sz="1100">
                <a:latin typeface="Lato"/>
                <a:ea typeface="Lato"/>
                <a:cs typeface="Lato"/>
                <a:sym typeface="Lato"/>
              </a:rPr>
              <a:t>l</a:t>
            </a:r>
            <a:endParaRPr baseline="30000" sz="1100">
              <a:latin typeface="Lato"/>
              <a:ea typeface="Lato"/>
              <a:cs typeface="Lato"/>
              <a:sym typeface="Lato"/>
            </a:endParaRPr>
          </a:p>
        </p:txBody>
      </p:sp>
      <p:sp>
        <p:nvSpPr>
          <p:cNvPr id="241" name="Google Shape;241;p20"/>
          <p:cNvSpPr/>
          <p:nvPr/>
        </p:nvSpPr>
        <p:spPr>
          <a:xfrm>
            <a:off x="3155423" y="2464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3460223" y="2845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4146023" y="2387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3688823" y="23116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4527023" y="2768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2774423" y="27688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4679423" y="24640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3993623" y="2921269"/>
            <a:ext cx="186600" cy="157800"/>
          </a:xfrm>
          <a:prstGeom prst="ellipse">
            <a:avLst/>
          </a:prstGeom>
          <a:solidFill>
            <a:srgbClr val="E9EDEE"/>
          </a:solidFill>
          <a:ln cap="flat" cmpd="sng" w="2857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0"/>
          <p:cNvCxnSpPr/>
          <p:nvPr/>
        </p:nvCxnSpPr>
        <p:spPr>
          <a:xfrm flipH="1" rot="10800000">
            <a:off x="1926331" y="2650597"/>
            <a:ext cx="4211100" cy="9600"/>
          </a:xfrm>
          <a:prstGeom prst="straightConnector1">
            <a:avLst/>
          </a:prstGeom>
          <a:noFill/>
          <a:ln cap="flat" cmpd="sng" w="28575">
            <a:solidFill>
              <a:srgbClr val="0000FF"/>
            </a:solidFill>
            <a:prstDash val="dash"/>
            <a:round/>
            <a:headEnd len="med" w="med" type="none"/>
            <a:tailEnd len="med" w="med" type="none"/>
          </a:ln>
        </p:spPr>
      </p:cxnSp>
      <p:sp>
        <p:nvSpPr>
          <p:cNvPr id="250" name="Google Shape;250;p20"/>
          <p:cNvSpPr txBox="1"/>
          <p:nvPr/>
        </p:nvSpPr>
        <p:spPr>
          <a:xfrm>
            <a:off x="6057274" y="2480725"/>
            <a:ext cx="47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a:t>
            </a:r>
            <a:r>
              <a:rPr baseline="30000" lang="en" sz="1100">
                <a:latin typeface="Lato"/>
                <a:ea typeface="Lato"/>
                <a:cs typeface="Lato"/>
                <a:sym typeface="Lato"/>
              </a:rPr>
              <a:t>l</a:t>
            </a:r>
            <a:r>
              <a:rPr lang="en" sz="1100">
                <a:latin typeface="Lato"/>
                <a:ea typeface="Lato"/>
                <a:cs typeface="Lato"/>
                <a:sym typeface="Lato"/>
              </a:rPr>
              <a:t>-l</a:t>
            </a:r>
            <a:r>
              <a:rPr baseline="30000" lang="en" sz="1100">
                <a:latin typeface="Lato"/>
                <a:ea typeface="Lato"/>
                <a:cs typeface="Lato"/>
                <a:sym typeface="Lato"/>
              </a:rPr>
              <a:t>l</a:t>
            </a:r>
            <a:endParaRPr baseline="30000" sz="1100">
              <a:latin typeface="Lato"/>
              <a:ea typeface="Lato"/>
              <a:cs typeface="Lato"/>
              <a:sym typeface="Lato"/>
            </a:endParaRPr>
          </a:p>
        </p:txBody>
      </p:sp>
      <p:sp>
        <p:nvSpPr>
          <p:cNvPr id="251" name="Google Shape;251;p20"/>
          <p:cNvSpPr/>
          <p:nvPr/>
        </p:nvSpPr>
        <p:spPr>
          <a:xfrm>
            <a:off x="2495825" y="3035350"/>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2695525" y="2664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3381325" y="27407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3914725" y="28169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4448125" y="3045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4448125" y="2664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5457438" y="2572763"/>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0"/>
          <p:cNvCxnSpPr/>
          <p:nvPr/>
        </p:nvCxnSpPr>
        <p:spPr>
          <a:xfrm flipH="1" rot="10511858">
            <a:off x="1363200" y="1056473"/>
            <a:ext cx="3465165" cy="1359887"/>
          </a:xfrm>
          <a:prstGeom prst="straightConnector1">
            <a:avLst/>
          </a:prstGeom>
          <a:noFill/>
          <a:ln cap="flat" cmpd="sng" w="28575">
            <a:solidFill>
              <a:srgbClr val="FF9900"/>
            </a:solidFill>
            <a:prstDash val="dash"/>
            <a:round/>
            <a:headEnd len="med" w="med" type="none"/>
            <a:tailEnd len="med" w="med" type="none"/>
          </a:ln>
        </p:spPr>
      </p:cxnSp>
      <p:cxnSp>
        <p:nvCxnSpPr>
          <p:cNvPr id="259" name="Google Shape;259;p20"/>
          <p:cNvCxnSpPr/>
          <p:nvPr/>
        </p:nvCxnSpPr>
        <p:spPr>
          <a:xfrm flipH="1" rot="10511858">
            <a:off x="1616257" y="1334675"/>
            <a:ext cx="3465165" cy="1359887"/>
          </a:xfrm>
          <a:prstGeom prst="straightConnector1">
            <a:avLst/>
          </a:prstGeom>
          <a:noFill/>
          <a:ln cap="flat" cmpd="sng" w="28575">
            <a:solidFill>
              <a:srgbClr val="FF9900"/>
            </a:solidFill>
            <a:prstDash val="dash"/>
            <a:round/>
            <a:headEnd len="med" w="med" type="none"/>
            <a:tailEnd len="med" w="med" type="none"/>
          </a:ln>
        </p:spPr>
      </p:cxnSp>
      <p:cxnSp>
        <p:nvCxnSpPr>
          <p:cNvPr id="260" name="Google Shape;260;p20"/>
          <p:cNvCxnSpPr/>
          <p:nvPr/>
        </p:nvCxnSpPr>
        <p:spPr>
          <a:xfrm flipH="1" rot="10511858">
            <a:off x="1869581" y="1619258"/>
            <a:ext cx="3465165" cy="1359887"/>
          </a:xfrm>
          <a:prstGeom prst="straightConnector1">
            <a:avLst/>
          </a:prstGeom>
          <a:noFill/>
          <a:ln cap="flat" cmpd="sng" w="28575">
            <a:solidFill>
              <a:srgbClr val="FF9900"/>
            </a:solidFill>
            <a:prstDash val="dash"/>
            <a:round/>
            <a:headEnd len="med" w="med" type="none"/>
            <a:tailEnd len="med" w="med" type="none"/>
          </a:ln>
        </p:spPr>
      </p:cxnSp>
      <p:cxnSp>
        <p:nvCxnSpPr>
          <p:cNvPr id="261" name="Google Shape;261;p20"/>
          <p:cNvCxnSpPr/>
          <p:nvPr/>
        </p:nvCxnSpPr>
        <p:spPr>
          <a:xfrm flipH="1" rot="10511858">
            <a:off x="2122906" y="1903841"/>
            <a:ext cx="3465165" cy="1359887"/>
          </a:xfrm>
          <a:prstGeom prst="straightConnector1">
            <a:avLst/>
          </a:prstGeom>
          <a:noFill/>
          <a:ln cap="flat" cmpd="sng" w="28575">
            <a:solidFill>
              <a:srgbClr val="FF9900"/>
            </a:solidFill>
            <a:prstDash val="dash"/>
            <a:round/>
            <a:headEnd len="med" w="med" type="none"/>
            <a:tailEnd len="med" w="med" type="none"/>
          </a:ln>
        </p:spPr>
      </p:cxnSp>
      <p:sp>
        <p:nvSpPr>
          <p:cNvPr id="262" name="Google Shape;262;p20"/>
          <p:cNvSpPr/>
          <p:nvPr/>
        </p:nvSpPr>
        <p:spPr>
          <a:xfrm>
            <a:off x="3076525" y="23597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rot="-7563450">
            <a:off x="4918109" y="1154894"/>
            <a:ext cx="964837" cy="1578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2321975" y="2353450"/>
            <a:ext cx="257400" cy="241200"/>
          </a:xfrm>
          <a:prstGeom prst="star5">
            <a:avLst>
              <a:gd fmla="val 19098" name="adj"/>
              <a:gd fmla="val 105146" name="hf"/>
              <a:gd fmla="val 110557" name="vf"/>
            </a:avLst>
          </a:prstGeom>
          <a:solidFill>
            <a:srgbClr val="FFFF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094563" y="202118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609925" y="22073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4067125" y="22835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4600525" y="235973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4415825" y="2021188"/>
            <a:ext cx="344400" cy="354000"/>
          </a:xfrm>
          <a:prstGeom prst="mathMultiply">
            <a:avLst>
              <a:gd fmla="val 9183" name="adj1"/>
            </a:avLst>
          </a:prstGeom>
          <a:solidFill>
            <a:srgbClr val="F1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txBox="1"/>
          <p:nvPr/>
        </p:nvSpPr>
        <p:spPr>
          <a:xfrm rot="-2066145">
            <a:off x="5270108" y="685067"/>
            <a:ext cx="1374580" cy="55411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Find maximum along this line</a:t>
            </a:r>
            <a:endParaRPr sz="1200">
              <a:latin typeface="Lato"/>
              <a:ea typeface="Lato"/>
              <a:cs typeface="Lato"/>
              <a:sym typeface="Lato"/>
            </a:endParaRPr>
          </a:p>
        </p:txBody>
      </p:sp>
      <p:sp>
        <p:nvSpPr>
          <p:cNvPr id="271" name="Google Shape;271;p20"/>
          <p:cNvSpPr txBox="1"/>
          <p:nvPr/>
        </p:nvSpPr>
        <p:spPr>
          <a:xfrm>
            <a:off x="72375" y="3979175"/>
            <a:ext cx="89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Finally the optimal strategy is chosen as follows (the one with star)</a:t>
            </a:r>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About the optima</a:t>
            </a:r>
            <a:endParaRPr>
              <a:solidFill>
                <a:schemeClr val="dk2"/>
              </a:solidFill>
            </a:endParaRPr>
          </a:p>
        </p:txBody>
      </p:sp>
      <p:sp>
        <p:nvSpPr>
          <p:cNvPr id="277" name="Google Shape;277;p21"/>
          <p:cNvSpPr txBox="1"/>
          <p:nvPr>
            <p:ph idx="1" type="body"/>
          </p:nvPr>
        </p:nvSpPr>
        <p:spPr>
          <a:xfrm>
            <a:off x="159300" y="712925"/>
            <a:ext cx="8829000" cy="4285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The optimal strategy will be the one which maximises</a:t>
            </a:r>
            <a:endParaRPr/>
          </a:p>
          <a:p>
            <a:pPr indent="0" lvl="0" marL="0" rtl="0" algn="ctr">
              <a:lnSpc>
                <a:spcPct val="115000"/>
              </a:lnSpc>
              <a:spcBef>
                <a:spcPts val="0"/>
              </a:spcBef>
              <a:spcAft>
                <a:spcPts val="0"/>
              </a:spcAft>
              <a:buNone/>
            </a:pPr>
            <a:r>
              <a:rPr lang="en"/>
              <a:t>Follower payoff - Leader payoff/K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Favourable conditions for optima are </a:t>
            </a:r>
            <a:endParaRPr/>
          </a:p>
          <a:p>
            <a:pPr indent="-342900" lvl="0" marL="457200" rtl="0" algn="l">
              <a:lnSpc>
                <a:spcPct val="115000"/>
              </a:lnSpc>
              <a:spcBef>
                <a:spcPts val="0"/>
              </a:spcBef>
              <a:spcAft>
                <a:spcPts val="0"/>
              </a:spcAft>
              <a:buSzPts val="1800"/>
              <a:buAutoNum type="arabicPeriod"/>
            </a:pPr>
            <a:r>
              <a:rPr lang="en"/>
              <a:t>Higher follower payoff</a:t>
            </a:r>
            <a:endParaRPr/>
          </a:p>
          <a:p>
            <a:pPr indent="-342900" lvl="0" marL="457200" rtl="0" algn="l">
              <a:lnSpc>
                <a:spcPct val="115000"/>
              </a:lnSpc>
              <a:spcBef>
                <a:spcPts val="0"/>
              </a:spcBef>
              <a:spcAft>
                <a:spcPts val="0"/>
              </a:spcAft>
              <a:buSzPts val="1800"/>
              <a:buAutoNum type="arabicPeriod"/>
            </a:pPr>
            <a:r>
              <a:rPr lang="en"/>
              <a:t>Lower leader payoff</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Considering that l</a:t>
            </a:r>
            <a:r>
              <a:rPr baseline="30000" lang="en"/>
              <a:t>l</a:t>
            </a:r>
            <a:r>
              <a:rPr lang="en"/>
              <a:t> is positive, we will always have at least one strategy (at least the DOBSS solution) present in the feasible set. So, there will always be a solution for the given problem.</a:t>
            </a:r>
            <a:endParaRPr/>
          </a:p>
          <a:p>
            <a:pPr indent="0" lvl="0" marL="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