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70" r:id="rId5"/>
    <p:sldId id="269" r:id="rId6"/>
    <p:sldId id="271" r:id="rId7"/>
    <p:sldId id="257" r:id="rId8"/>
    <p:sldId id="272" r:id="rId9"/>
    <p:sldId id="259" r:id="rId10"/>
    <p:sldId id="263" r:id="rId11"/>
    <p:sldId id="258" r:id="rId12"/>
    <p:sldId id="260" r:id="rId13"/>
    <p:sldId id="261" r:id="rId14"/>
    <p:sldId id="264" r:id="rId15"/>
    <p:sldId id="265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3300"/>
    <a:srgbClr val="66CC33"/>
    <a:srgbClr val="02A5FF"/>
    <a:srgbClr val="5CA0CA"/>
    <a:srgbClr val="03A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0A9A-DE86-42D4-983C-80181FFF2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6EA23-F21A-486B-961B-B8E8D8C16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A4300-06E1-4D60-AC50-5BC694C8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A333B-C09B-4FF6-B7AA-6107F006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5ABD7-34B2-4A14-8E64-B9E8DC3D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803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BECF-B029-463F-B1EC-0C1D884B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91D85-9D71-4138-BBD3-C4B9E3861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41714-518A-4947-BA20-8F162096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4D38A-C396-462A-8FF5-EEC89791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A2E75-7173-41E1-B68C-343E23AF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120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A2CEE2-2386-4BED-BB6E-FEB405DAB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30C33-5E9D-4EED-B30D-F48473438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1D76B-5907-4989-ABDD-C3B52467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A98AE-8C97-4174-B75E-3A804EA5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E9479-25CF-4EBF-A8D5-C6A29091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861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EBBD-FB9A-4F0E-8DAD-C24B3DDB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D0644-F0D5-4F3C-88FB-48082CD77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B1FCF-5976-43B0-8233-57F344FF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9AEFB-289C-4B0F-B8C1-C0EDC6D2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8DD1E-B3B7-4752-8F2B-2512BAD2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822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8E73-811D-45E9-8196-765EB7C63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EB6F4-F084-487E-94B0-ADDEB5F4A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7D441-59D0-4E94-9F21-CB8A6651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AE985-EAAE-4F1D-9541-7D922F66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BEB4B-D27D-4D7C-BABE-3C3DE99D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133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9195-CCE3-4038-9CF8-CFF27A73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146C1-5ECF-464F-888C-D97A4CF5F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5502B-E6CA-4076-ADE7-9E93F3110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9D5B8-A2E2-402A-9299-D5AEC4A9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7863B-70D8-4B79-A645-7D955932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E1D28-714F-4863-A6B9-5F080E51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874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B482-0C33-4B67-82AD-6257E260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9B60-C8B2-4AF0-A019-61875A03C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E5E09-7B91-4297-8961-91F457A60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958B9D-8B7A-4A8F-B705-661732949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4167D-E854-4050-880B-E37B2BEC0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23E7AD-9DA2-4EF8-A198-0449C210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B024F-480F-4935-9A39-85D088CA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2E8E8-2061-4B89-AB8C-E79AB201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480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D041-DF40-471E-BDB0-BEF1B8F6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76C30-45C3-4ADD-B8EB-8FB49D73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94C5F-CECB-4FE4-B9B3-290FCCABB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6012E-0443-44FE-B49C-E2762000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875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97BAD-DD53-473C-852F-D6BD01C3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DB582-0B5C-4FFA-8434-26B93F2F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C6624-75EB-49D7-AA1D-5AC61204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793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632B-AE0C-46E7-AE33-F111FA866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87CE9-4FBB-43AF-92EC-A3AF375D6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EE959-BAFB-44EA-BC2A-6714869F0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3C726-BBA4-4B6D-A221-0FE720653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92E7E-4659-4711-B6BE-8B86640A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E8BEF-ADB2-46E7-A4C1-763895FD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014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03FE-C18E-4543-B5D3-46451E6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9D3A3-B929-4BA7-A909-55D7CE9EF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E6503-2D99-40FE-95BF-45171B989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6C2E5-BA55-4F55-8F45-3AA0748E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BE741-2576-497E-9622-BD876CB8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8475F-BB13-40A5-BFFC-F06D0EF6B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697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E2CB4-E734-4DD9-997D-F46EE202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C10E4-8E21-4C7F-ADDF-9E547A5B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BE6A0-0680-4E6A-86C0-6147B8006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76FF3-D8AB-43B2-AE1A-D3BDBB7D4745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8C035-FFEB-42D2-9C4B-25F7737CB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DA19F-30E3-4882-BE49-5A670F590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436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aster-logo.blogspot.com/2015/03/udinus-logo-vector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s8.com/icon/124409/refresh-mail" TargetMode="External"/><Relationship Id="rId2" Type="http://schemas.openxmlformats.org/officeDocument/2006/relationships/hyperlink" Target="https://rekreartive.com/logo-kabupaten-tegal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dicoding.com/blog/ceritadicoding-story-of-dicoding/dicoding-logo-squar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master-logo.blogspot.com/2015/03/udinus-logo-vector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coding.com/blog/ceritadicoding-story-of-dicoding/dicoding-logo-squar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aster-logo.blogspot.com/2015/03/udinus-logo-vector.html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coding.com/blog/ceritadicoding-story-of-dicoding/dicoding-logo-square/" TargetMode="External"/><Relationship Id="rId7" Type="http://schemas.openxmlformats.org/officeDocument/2006/relationships/hyperlink" Target="https://master-logo.blogspot.com/2015/03/udinus-logo-vector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aster-logo.blogspot.com/2015/03/udinus-logo-vector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hyperlink" Target="https://bestnewsviral.com/announcing-android-studio-arctic-fox-2020-3-1-android-gradle-plugin-7-0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hyperlink" Target="https://developers.googleblog.com/2016/05/firebase-expands-to-become-unified-app.html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hyperlink" Target="https://sdtimes.com/softwaredev/kotlins-emergence-common-coding-mistakes-to-watch-for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6B5304-236F-4316-834A-F8D9E0BD0DFF}"/>
              </a:ext>
            </a:extLst>
          </p:cNvPr>
          <p:cNvSpPr txBox="1">
            <a:spLocks/>
          </p:cNvSpPr>
          <p:nvPr/>
        </p:nvSpPr>
        <p:spPr>
          <a:xfrm>
            <a:off x="2792963" y="2973145"/>
            <a:ext cx="6606073" cy="91171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SIDANG MSIB MBKM </a:t>
            </a:r>
            <a:endParaRPr lang="en-ID" sz="50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AEE542-B8F8-4488-B683-B6C0D56F5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59806"/>
            <a:ext cx="1710921" cy="911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7AE8FB-09C1-478A-90F5-6799D0288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11087" y="1959806"/>
            <a:ext cx="1284913" cy="91171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97DA72EF-024D-4532-8847-A98CBFF02CAB}"/>
              </a:ext>
            </a:extLst>
          </p:cNvPr>
          <p:cNvSpPr txBox="1">
            <a:spLocks/>
          </p:cNvSpPr>
          <p:nvPr/>
        </p:nvSpPr>
        <p:spPr>
          <a:xfrm>
            <a:off x="3828659" y="3681596"/>
            <a:ext cx="4534679" cy="549162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Guna Dermawan – A11.2018.11538</a:t>
            </a:r>
            <a:endParaRPr lang="en-ID" sz="20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102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23525D-0A8A-4AAE-85B4-BDA5B79331DF}"/>
              </a:ext>
            </a:extLst>
          </p:cNvPr>
          <p:cNvSpPr/>
          <p:nvPr/>
        </p:nvSpPr>
        <p:spPr>
          <a:xfrm>
            <a:off x="1" y="3429001"/>
            <a:ext cx="6096000" cy="3428999"/>
          </a:xfrm>
          <a:prstGeom prst="rect">
            <a:avLst/>
          </a:prstGeom>
          <a:solidFill>
            <a:srgbClr val="02A5FF"/>
          </a:solidFill>
          <a:ln>
            <a:solidFill>
              <a:srgbClr val="02A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3248C6-1B34-4A41-9421-35D93D2EEF46}"/>
              </a:ext>
            </a:extLst>
          </p:cNvPr>
          <p:cNvSpPr/>
          <p:nvPr/>
        </p:nvSpPr>
        <p:spPr>
          <a:xfrm>
            <a:off x="6096001" y="-1"/>
            <a:ext cx="6096000" cy="3428999"/>
          </a:xfrm>
          <a:prstGeom prst="rect">
            <a:avLst/>
          </a:prstGeom>
          <a:solidFill>
            <a:srgbClr val="66CC33"/>
          </a:solidFill>
          <a:ln>
            <a:solidFill>
              <a:srgbClr val="66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B194E2-8012-40A9-A7C6-66623EEAC37E}"/>
              </a:ext>
            </a:extLst>
          </p:cNvPr>
          <p:cNvSpPr/>
          <p:nvPr/>
        </p:nvSpPr>
        <p:spPr>
          <a:xfrm>
            <a:off x="1" y="-3"/>
            <a:ext cx="6096000" cy="3429000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1E615-E1C7-4528-987C-69372C3D7C94}"/>
              </a:ext>
            </a:extLst>
          </p:cNvPr>
          <p:cNvSpPr/>
          <p:nvPr/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E41823C-2A16-4452-9753-62066B410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349" y="312573"/>
            <a:ext cx="3011301" cy="6400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38BEACE-79C6-480C-89A0-C20CEFCA9229}"/>
              </a:ext>
            </a:extLst>
          </p:cNvPr>
          <p:cNvSpPr txBox="1"/>
          <p:nvPr/>
        </p:nvSpPr>
        <p:spPr>
          <a:xfrm>
            <a:off x="753403" y="1360554"/>
            <a:ext cx="3561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Produktivitas</a:t>
            </a:r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endParaRPr lang="en-ID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A21C7F-8D24-4854-B2AE-574A68D46B74}"/>
              </a:ext>
            </a:extLst>
          </p:cNvPr>
          <p:cNvSpPr txBox="1"/>
          <p:nvPr/>
        </p:nvSpPr>
        <p:spPr>
          <a:xfrm>
            <a:off x="7929116" y="1360554"/>
            <a:ext cx="3923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Kesenangan</a:t>
            </a:r>
            <a:endParaRPr lang="en-ID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414C59-91C5-4217-BED1-95ECAA85C115}"/>
              </a:ext>
            </a:extLst>
          </p:cNvPr>
          <p:cNvSpPr txBox="1"/>
          <p:nvPr/>
        </p:nvSpPr>
        <p:spPr>
          <a:xfrm>
            <a:off x="7929116" y="4685363"/>
            <a:ext cx="3923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Kreativitas</a:t>
            </a:r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endParaRPr lang="en-ID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5A33A4-C320-41F6-B03C-8A88BBDCBA45}"/>
              </a:ext>
            </a:extLst>
          </p:cNvPr>
          <p:cNvSpPr txBox="1"/>
          <p:nvPr/>
        </p:nvSpPr>
        <p:spPr>
          <a:xfrm>
            <a:off x="753403" y="4685363"/>
            <a:ext cx="3561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Ketenangan</a:t>
            </a:r>
            <a:endParaRPr lang="en-ID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927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2B3CCF-7E23-4624-AE53-DAAD422DA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6748" y="749139"/>
            <a:ext cx="7713306" cy="911710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SEBUAH STUDI KASUS</a:t>
            </a:r>
            <a:endParaRPr lang="en-ID" sz="5000" dirty="0">
              <a:solidFill>
                <a:srgbClr val="5CA0CA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42A983-44E3-4133-9DFE-6F88EB774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405" y="1891403"/>
            <a:ext cx="1791475" cy="36576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9275731-A321-4B5F-B71A-FA8708D03C08}"/>
              </a:ext>
            </a:extLst>
          </p:cNvPr>
          <p:cNvGrpSpPr/>
          <p:nvPr/>
        </p:nvGrpSpPr>
        <p:grpSpPr>
          <a:xfrm>
            <a:off x="5393881" y="2418198"/>
            <a:ext cx="3580865" cy="1302005"/>
            <a:chOff x="5531956" y="2408867"/>
            <a:chExt cx="3344566" cy="130200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5607B60-2E37-4B02-B42A-7FAC343C7D8F}"/>
                </a:ext>
              </a:extLst>
            </p:cNvPr>
            <p:cNvSpPr txBox="1"/>
            <p:nvPr/>
          </p:nvSpPr>
          <p:spPr>
            <a:xfrm>
              <a:off x="6095999" y="2408867"/>
              <a:ext cx="2780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CA0CA"/>
                  </a:solidFill>
                  <a:latin typeface="Arial Rounded MT Bold" panose="020F0704030504030204" pitchFamily="34" charset="0"/>
                </a:rPr>
                <a:t>KEDISPLINAN</a:t>
              </a:r>
              <a:endParaRPr lang="en-ID" sz="2400" dirty="0">
                <a:solidFill>
                  <a:srgbClr val="5CA0CA"/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1CD6B47-9069-4C67-9E71-705790357445}"/>
                </a:ext>
              </a:extLst>
            </p:cNvPr>
            <p:cNvCxnSpPr>
              <a:stCxn id="9" idx="3"/>
              <a:endCxn id="2" idx="1"/>
            </p:cNvCxnSpPr>
            <p:nvPr/>
          </p:nvCxnSpPr>
          <p:spPr>
            <a:xfrm flipV="1">
              <a:off x="5531956" y="2639700"/>
              <a:ext cx="564043" cy="10711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2B82CD-73EE-44C9-BC83-21208FA3AF76}"/>
              </a:ext>
            </a:extLst>
          </p:cNvPr>
          <p:cNvGrpSpPr/>
          <p:nvPr/>
        </p:nvGrpSpPr>
        <p:grpSpPr>
          <a:xfrm>
            <a:off x="5393881" y="3304704"/>
            <a:ext cx="3679091" cy="830997"/>
            <a:chOff x="5531956" y="3295373"/>
            <a:chExt cx="3436310" cy="83099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50AFAD-BC5C-4BCA-A77C-B992B06583E9}"/>
                </a:ext>
              </a:extLst>
            </p:cNvPr>
            <p:cNvSpPr txBox="1"/>
            <p:nvPr/>
          </p:nvSpPr>
          <p:spPr>
            <a:xfrm>
              <a:off x="6187743" y="3295373"/>
              <a:ext cx="27805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CA0CA"/>
                  </a:solidFill>
                  <a:latin typeface="Arial Rounded MT Bold" panose="020F0704030504030204" pitchFamily="34" charset="0"/>
                </a:rPr>
                <a:t>PENGAMBILAN KEPUTUSAN</a:t>
              </a:r>
              <a:endParaRPr lang="en-ID" sz="2400" dirty="0">
                <a:solidFill>
                  <a:srgbClr val="5CA0CA"/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53A8980-1DFC-45B3-89AA-A9B3AF21A6E9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>
              <a:off x="5531956" y="3710872"/>
              <a:ext cx="655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630621-4AA2-4310-B6BA-4A59F2B7DCE0}"/>
              </a:ext>
            </a:extLst>
          </p:cNvPr>
          <p:cNvGrpSpPr/>
          <p:nvPr/>
        </p:nvGrpSpPr>
        <p:grpSpPr>
          <a:xfrm>
            <a:off x="5393881" y="3720203"/>
            <a:ext cx="3866492" cy="1302004"/>
            <a:chOff x="5531955" y="3702591"/>
            <a:chExt cx="3611345" cy="130200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66F691-FEC4-43AE-800B-5965343999D4}"/>
                </a:ext>
              </a:extLst>
            </p:cNvPr>
            <p:cNvSpPr txBox="1"/>
            <p:nvPr/>
          </p:nvSpPr>
          <p:spPr>
            <a:xfrm>
              <a:off x="6362777" y="4542930"/>
              <a:ext cx="2780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CA0CA"/>
                  </a:solidFill>
                  <a:latin typeface="Arial Rounded MT Bold" panose="020F0704030504030204" pitchFamily="34" charset="0"/>
                </a:rPr>
                <a:t>KEMUDAHAN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7E60AC1-6855-4F52-958B-5AE8D1C41DEB}"/>
                </a:ext>
              </a:extLst>
            </p:cNvPr>
            <p:cNvCxnSpPr>
              <a:stCxn id="9" idx="3"/>
              <a:endCxn id="12" idx="1"/>
            </p:cNvCxnSpPr>
            <p:nvPr/>
          </p:nvCxnSpPr>
          <p:spPr>
            <a:xfrm>
              <a:off x="5531955" y="3702591"/>
              <a:ext cx="830822" cy="10711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8775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2B3CCF-7E23-4624-AE53-DAAD422DA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6748" y="749139"/>
            <a:ext cx="7713306" cy="911710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HAVERSINE </a:t>
            </a:r>
            <a:r>
              <a:rPr lang="en-US" sz="5000" i="1" dirty="0">
                <a:solidFill>
                  <a:srgbClr val="5CA0CA"/>
                </a:solidFill>
                <a:latin typeface="Arial Rounded MT Bold" panose="020F0704030504030204" pitchFamily="34" charset="0"/>
              </a:rPr>
              <a:t>INSIDE</a:t>
            </a:r>
            <a:endParaRPr lang="en-ID" sz="5000" i="1" dirty="0">
              <a:solidFill>
                <a:srgbClr val="5CA0CA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2B3A31-A77F-437E-A45E-B10FC5F6F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540" y="1991097"/>
            <a:ext cx="1760460" cy="36576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2A7D951-D2EC-4AED-9A1C-2DBD72BF6A8A}"/>
              </a:ext>
            </a:extLst>
          </p:cNvPr>
          <p:cNvGrpSpPr/>
          <p:nvPr/>
        </p:nvGrpSpPr>
        <p:grpSpPr>
          <a:xfrm>
            <a:off x="5667580" y="1991097"/>
            <a:ext cx="4549988" cy="3107832"/>
            <a:chOff x="6283401" y="2019089"/>
            <a:chExt cx="4549988" cy="31078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9DC2DB-E1F2-4611-B19D-205FF01BA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3401" y="2019089"/>
              <a:ext cx="3962400" cy="196915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4B01D3-98A2-4477-B763-69BB6F251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6230" y="4002888"/>
              <a:ext cx="3857159" cy="1124033"/>
            </a:xfrm>
            <a:prstGeom prst="rect">
              <a:avLst/>
            </a:prstGeom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3C7304-C647-4472-BF1E-C9E611091942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3359020" y="2192694"/>
            <a:ext cx="976520" cy="1627203"/>
          </a:xfrm>
          <a:prstGeom prst="straightConnector1">
            <a:avLst/>
          </a:prstGeom>
          <a:ln>
            <a:solidFill>
              <a:srgbClr val="5CA0C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8AD64BB-A84B-4869-95AE-2BF959AA0BFE}"/>
              </a:ext>
            </a:extLst>
          </p:cNvPr>
          <p:cNvSpPr txBox="1"/>
          <p:nvPr/>
        </p:nvSpPr>
        <p:spPr>
          <a:xfrm>
            <a:off x="801560" y="1991097"/>
            <a:ext cx="278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Akurasi</a:t>
            </a:r>
            <a:r>
              <a:rPr lang="en-US" sz="24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tinggi</a:t>
            </a:r>
            <a:endParaRPr lang="en-US" sz="2400" dirty="0">
              <a:solidFill>
                <a:srgbClr val="5CA0CA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2140C4-4A29-4642-9F05-73AA34952980}"/>
              </a:ext>
            </a:extLst>
          </p:cNvPr>
          <p:cNvCxnSpPr>
            <a:stCxn id="13" idx="1"/>
          </p:cNvCxnSpPr>
          <p:nvPr/>
        </p:nvCxnSpPr>
        <p:spPr>
          <a:xfrm flipH="1">
            <a:off x="3359020" y="3819897"/>
            <a:ext cx="976520" cy="1470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31A51A-812A-4E3A-9704-2DC25473C951}"/>
              </a:ext>
            </a:extLst>
          </p:cNvPr>
          <p:cNvSpPr txBox="1"/>
          <p:nvPr/>
        </p:nvSpPr>
        <p:spPr>
          <a:xfrm>
            <a:off x="801559" y="4874958"/>
            <a:ext cx="2780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Ketepatan</a:t>
            </a:r>
            <a:r>
              <a:rPr lang="en-US" sz="24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hasil</a:t>
            </a:r>
            <a:r>
              <a:rPr lang="en-US" sz="24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 pada </a:t>
            </a:r>
            <a:r>
              <a:rPr lang="en-US" sz="24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aplikasi</a:t>
            </a:r>
            <a:endParaRPr lang="en-US" sz="2400" dirty="0">
              <a:solidFill>
                <a:srgbClr val="5CA0CA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6EA0D3-9FDD-4F5C-B1FF-081E7287E23F}"/>
              </a:ext>
            </a:extLst>
          </p:cNvPr>
          <p:cNvCxnSpPr>
            <a:stCxn id="13" idx="1"/>
          </p:cNvCxnSpPr>
          <p:nvPr/>
        </p:nvCxnSpPr>
        <p:spPr>
          <a:xfrm flipH="1">
            <a:off x="3359020" y="3819897"/>
            <a:ext cx="976520" cy="0"/>
          </a:xfrm>
          <a:prstGeom prst="straightConnector1">
            <a:avLst/>
          </a:prstGeom>
          <a:ln>
            <a:solidFill>
              <a:srgbClr val="5CA0C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3F11A2-8364-4C76-ADCD-FB4E6388D51D}"/>
              </a:ext>
            </a:extLst>
          </p:cNvPr>
          <p:cNvSpPr txBox="1"/>
          <p:nvPr/>
        </p:nvSpPr>
        <p:spPr>
          <a:xfrm>
            <a:off x="830776" y="3142082"/>
            <a:ext cx="2780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Waktu </a:t>
            </a:r>
            <a:r>
              <a:rPr lang="en-US" sz="24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pemrosesan</a:t>
            </a:r>
            <a:r>
              <a:rPr lang="en-US" sz="24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tercepat</a:t>
            </a:r>
            <a:endParaRPr lang="en-US" sz="2400" dirty="0">
              <a:solidFill>
                <a:srgbClr val="5CA0CA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954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5AFE72-0CCF-4A98-9149-5AEDC6285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633" y="2178698"/>
            <a:ext cx="1791475" cy="3657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B15F1B-8DB3-4269-AA3D-8965D9274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314" y="2178698"/>
            <a:ext cx="1822541" cy="36576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86B5304-236F-4316-834A-F8D9E0BD0DFF}"/>
              </a:ext>
            </a:extLst>
          </p:cNvPr>
          <p:cNvSpPr txBox="1">
            <a:spLocks/>
          </p:cNvSpPr>
          <p:nvPr/>
        </p:nvSpPr>
        <p:spPr>
          <a:xfrm>
            <a:off x="2426748" y="749139"/>
            <a:ext cx="7713306" cy="911710"/>
          </a:xfrm>
          <a:prstGeom prst="rect">
            <a:avLst/>
          </a:prstGeom>
          <a:ln>
            <a:noFill/>
          </a:ln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Kekuatan</a:t>
            </a:r>
            <a:r>
              <a:rPr lang="en-US" sz="50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 Firebase </a:t>
            </a:r>
            <a:r>
              <a:rPr lang="en-US" sz="5000" dirty="0">
                <a:solidFill>
                  <a:srgbClr val="03A9F4"/>
                </a:solidFill>
                <a:latin typeface="Arial Rounded MT Bold" panose="020F0704030504030204" pitchFamily="34" charset="0"/>
              </a:rPr>
              <a:t>g</a:t>
            </a:r>
            <a:r>
              <a:rPr lang="en-US" sz="5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o</a:t>
            </a:r>
            <a:r>
              <a:rPr lang="en-US" sz="50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o</a:t>
            </a:r>
            <a:r>
              <a:rPr lang="en-US" sz="5000" dirty="0">
                <a:solidFill>
                  <a:srgbClr val="03A9F4"/>
                </a:solidFill>
                <a:latin typeface="Arial Rounded MT Bold" panose="020F0704030504030204" pitchFamily="34" charset="0"/>
              </a:rPr>
              <a:t>g</a:t>
            </a:r>
            <a:r>
              <a:rPr lang="en-US" sz="50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l</a:t>
            </a:r>
            <a:r>
              <a:rPr lang="en-US" sz="5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e</a:t>
            </a:r>
            <a:endParaRPr lang="en-ID" sz="5000" i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D60196-0A98-4596-8BD1-CFD16B12D200}"/>
              </a:ext>
            </a:extLst>
          </p:cNvPr>
          <p:cNvCxnSpPr>
            <a:stCxn id="3" idx="3"/>
          </p:cNvCxnSpPr>
          <p:nvPr/>
        </p:nvCxnSpPr>
        <p:spPr>
          <a:xfrm flipV="1">
            <a:off x="7983855" y="4002833"/>
            <a:ext cx="693614" cy="4665"/>
          </a:xfrm>
          <a:prstGeom prst="straightConnector1">
            <a:avLst/>
          </a:prstGeom>
          <a:ln>
            <a:solidFill>
              <a:srgbClr val="5CA0C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F7FF35A-8F33-40BA-910B-D7D64CC8B654}"/>
              </a:ext>
            </a:extLst>
          </p:cNvPr>
          <p:cNvSpPr txBox="1"/>
          <p:nvPr/>
        </p:nvSpPr>
        <p:spPr>
          <a:xfrm>
            <a:off x="8601951" y="3587334"/>
            <a:ext cx="1822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5CA0CA"/>
                </a:solidFill>
                <a:latin typeface="Arial Rounded MT Bold" panose="020F0704030504030204" pitchFamily="34" charset="0"/>
              </a:rPr>
              <a:t>Realtime database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221BE6-6D8A-4C6C-AEE0-51BA2DA3977E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3293706" y="2995127"/>
            <a:ext cx="747927" cy="1012371"/>
          </a:xfrm>
          <a:prstGeom prst="straightConnector1">
            <a:avLst/>
          </a:prstGeom>
          <a:ln>
            <a:solidFill>
              <a:srgbClr val="5CA0C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78BBC5B-A72D-4997-BD61-F6EA06017F36}"/>
              </a:ext>
            </a:extLst>
          </p:cNvPr>
          <p:cNvSpPr txBox="1"/>
          <p:nvPr/>
        </p:nvSpPr>
        <p:spPr>
          <a:xfrm>
            <a:off x="891891" y="2601008"/>
            <a:ext cx="240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5CA0CA"/>
                </a:solidFill>
                <a:latin typeface="Arial Rounded MT Bold" panose="020F0704030504030204" pitchFamily="34" charset="0"/>
              </a:rPr>
              <a:t>Authentication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CA9E54-D812-4901-8A95-06B7753C5EDD}"/>
              </a:ext>
            </a:extLst>
          </p:cNvPr>
          <p:cNvCxnSpPr>
            <a:stCxn id="2" idx="1"/>
          </p:cNvCxnSpPr>
          <p:nvPr/>
        </p:nvCxnSpPr>
        <p:spPr>
          <a:xfrm flipH="1">
            <a:off x="3396343" y="4007498"/>
            <a:ext cx="645290" cy="937726"/>
          </a:xfrm>
          <a:prstGeom prst="straightConnector1">
            <a:avLst/>
          </a:prstGeom>
          <a:ln>
            <a:solidFill>
              <a:srgbClr val="5CA0C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E56AA84-482A-4866-8C96-90D8391CC5A0}"/>
              </a:ext>
            </a:extLst>
          </p:cNvPr>
          <p:cNvSpPr txBox="1"/>
          <p:nvPr/>
        </p:nvSpPr>
        <p:spPr>
          <a:xfrm>
            <a:off x="1225840" y="4670371"/>
            <a:ext cx="240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5CA0CA"/>
                </a:solidFill>
                <a:latin typeface="Arial Rounded MT Bold" panose="020F0704030504030204" pitchFamily="34" charset="0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1975798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6B5304-236F-4316-834A-F8D9E0BD0DFF}"/>
              </a:ext>
            </a:extLst>
          </p:cNvPr>
          <p:cNvSpPr txBox="1">
            <a:spLocks/>
          </p:cNvSpPr>
          <p:nvPr/>
        </p:nvSpPr>
        <p:spPr>
          <a:xfrm>
            <a:off x="2426748" y="749139"/>
            <a:ext cx="7713306" cy="911710"/>
          </a:xfrm>
          <a:prstGeom prst="rect">
            <a:avLst/>
          </a:prstGeom>
          <a:ln>
            <a:noFill/>
          </a:ln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i="1" dirty="0">
                <a:solidFill>
                  <a:srgbClr val="5CA0CA"/>
                </a:solidFill>
                <a:latin typeface="Arial Rounded MT Bold" panose="020F0704030504030204" pitchFamily="34" charset="0"/>
              </a:rPr>
              <a:t>Library</a:t>
            </a:r>
            <a:r>
              <a:rPr lang="en-US" sz="50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 yang kami </a:t>
            </a:r>
            <a:r>
              <a:rPr lang="en-US" sz="50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gunakan</a:t>
            </a:r>
            <a:endParaRPr lang="en-ID" sz="5000" i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5FEC0-141D-47CF-AA71-B8BB6D3FCD1D}"/>
              </a:ext>
            </a:extLst>
          </p:cNvPr>
          <p:cNvSpPr txBox="1"/>
          <p:nvPr/>
        </p:nvSpPr>
        <p:spPr>
          <a:xfrm>
            <a:off x="2051574" y="1430385"/>
            <a:ext cx="8463654" cy="4818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id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Circle image 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(implementation 'de.hdodenhof:circleimageview:3.1.0')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id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Ripple Effect Layout 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(implementation 'com.skyfishjy.ripplebackground:library:1.0.1')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id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Picasso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(implementation 'com.squareup.picasso:picasso:2.71828')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id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gooogle gms 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(implementation 'com.google.android.gms:play-services-location:18.0.0')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id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Motion Tost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(implementation 'com.github.Spikeysanju:MotionToast:1.4')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id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Lottie Animation 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(def lottieVersion = "3.4.0" implementation "com.airbnb.android:lottie:$lottieVersion")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id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Wave animations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(implementation "com.scwang.wave:MultiWaveHeader:1.0.0")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34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6B5304-236F-4316-834A-F8D9E0BD0DFF}"/>
              </a:ext>
            </a:extLst>
          </p:cNvPr>
          <p:cNvSpPr txBox="1">
            <a:spLocks/>
          </p:cNvSpPr>
          <p:nvPr/>
        </p:nvSpPr>
        <p:spPr>
          <a:xfrm>
            <a:off x="2426748" y="749139"/>
            <a:ext cx="7713306" cy="911710"/>
          </a:xfrm>
          <a:prstGeom prst="rect">
            <a:avLst/>
          </a:prstGeom>
          <a:ln>
            <a:noFill/>
          </a:ln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i="1" dirty="0">
                <a:solidFill>
                  <a:srgbClr val="5CA0CA"/>
                </a:solidFill>
                <a:latin typeface="Arial Rounded MT Bold" panose="020F0704030504030204" pitchFamily="34" charset="0"/>
              </a:rPr>
              <a:t>Dataset</a:t>
            </a:r>
            <a:r>
              <a:rPr lang="en-US" sz="50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 yang kami </a:t>
            </a:r>
            <a:r>
              <a:rPr lang="en-US" sz="50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gunakan</a:t>
            </a:r>
            <a:endParaRPr lang="en-ID" sz="5000" i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5FEC0-141D-47CF-AA71-B8BB6D3FCD1D}"/>
              </a:ext>
            </a:extLst>
          </p:cNvPr>
          <p:cNvSpPr txBox="1"/>
          <p:nvPr/>
        </p:nvSpPr>
        <p:spPr>
          <a:xfrm>
            <a:off x="2051574" y="1430385"/>
            <a:ext cx="8463654" cy="2332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34290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Logo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kabupaten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Tegal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d-ID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Logo Kabupaten Tegal (INDONESIA) Original Terbaru - rekreartive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(kami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mendaptkan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izin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sekretariat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kantor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mencantumkanya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didalam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kami)</a:t>
            </a:r>
          </a:p>
          <a:p>
            <a:pPr marL="571500" indent="-34290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Icon email refresh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https://icons8.com/icon/124409/refresh-mail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800"/>
              </a:spcAft>
            </a:pP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297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2B3CCF-7E23-4624-AE53-DAAD422DA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6748" y="749139"/>
            <a:ext cx="7713306" cy="9117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5CA0CA"/>
                </a:solidFill>
                <a:latin typeface="Arial Rounded MT Bold" panose="020F0704030504030204" pitchFamily="34" charset="0"/>
              </a:rPr>
              <a:t>Demo </a:t>
            </a:r>
            <a:r>
              <a:rPr lang="en-US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aplikasi</a:t>
            </a:r>
            <a:endParaRPr lang="en-ID" dirty="0">
              <a:solidFill>
                <a:srgbClr val="5CA0CA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42A983-44E3-4133-9DFE-6F88EB774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449" y="3906837"/>
            <a:ext cx="1791475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E896AB-5831-42C3-BBCA-4080347B2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171" y="3115588"/>
            <a:ext cx="1760460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71837B-B199-4C78-BDED-562B893A3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124" y="3906837"/>
            <a:ext cx="1791475" cy="3657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963D39-D187-4A64-B1AF-DDCB7DE4B7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797" y="3115588"/>
            <a:ext cx="1822541" cy="3657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B683AC-0775-4136-A6F7-560CC1181B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77" y="3115588"/>
            <a:ext cx="176137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52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AEE542-B8F8-4488-B683-B6C0D56F5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46" y="5857786"/>
            <a:ext cx="1002694" cy="5343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7AE8FB-09C1-478A-90F5-6799D0288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830416" y="5857786"/>
            <a:ext cx="753030" cy="534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1CFA7D-2071-4BE7-9AF2-4CD84AF4D6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724400" y="2057400"/>
            <a:ext cx="2743200" cy="27432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4DEC23-4829-44CF-9C89-99BE56924AEE}"/>
              </a:ext>
            </a:extLst>
          </p:cNvPr>
          <p:cNvCxnSpPr>
            <a:stCxn id="5" idx="1"/>
          </p:cNvCxnSpPr>
          <p:nvPr/>
        </p:nvCxnSpPr>
        <p:spPr>
          <a:xfrm flipH="1">
            <a:off x="3508310" y="3429000"/>
            <a:ext cx="12160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itle 3">
            <a:extLst>
              <a:ext uri="{FF2B5EF4-FFF2-40B4-BE49-F238E27FC236}">
                <a16:creationId xmlns:a16="http://schemas.microsoft.com/office/drawing/2014/main" id="{11A48F07-3DD6-42C7-BD79-B68BB58DD2F5}"/>
              </a:ext>
            </a:extLst>
          </p:cNvPr>
          <p:cNvSpPr txBox="1">
            <a:spLocks/>
          </p:cNvSpPr>
          <p:nvPr/>
        </p:nvSpPr>
        <p:spPr>
          <a:xfrm>
            <a:off x="1576873" y="2937144"/>
            <a:ext cx="1931437" cy="983711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>
                <a:latin typeface="Arial Rounded MT Bold" panose="020F0704030504030204" pitchFamily="34" charset="0"/>
              </a:rPr>
              <a:t>Android Developer Learning Path</a:t>
            </a:r>
            <a:endParaRPr lang="en-ID" sz="2000" dirty="0">
              <a:latin typeface="Arial Rounded MT Bold" panose="020F070403050403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41DECA-BEF7-4F92-B11D-7CC94213B07D}"/>
              </a:ext>
            </a:extLst>
          </p:cNvPr>
          <p:cNvCxnSpPr>
            <a:stCxn id="5" idx="3"/>
          </p:cNvCxnSpPr>
          <p:nvPr/>
        </p:nvCxnSpPr>
        <p:spPr>
          <a:xfrm flipV="1">
            <a:off x="7467600" y="3428999"/>
            <a:ext cx="143380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itle 3">
            <a:extLst>
              <a:ext uri="{FF2B5EF4-FFF2-40B4-BE49-F238E27FC236}">
                <a16:creationId xmlns:a16="http://schemas.microsoft.com/office/drawing/2014/main" id="{BE27F1C6-EDD1-4C36-896C-2FE2D0A6F0FA}"/>
              </a:ext>
            </a:extLst>
          </p:cNvPr>
          <p:cNvSpPr txBox="1">
            <a:spLocks/>
          </p:cNvSpPr>
          <p:nvPr/>
        </p:nvSpPr>
        <p:spPr>
          <a:xfrm>
            <a:off x="8901404" y="3170408"/>
            <a:ext cx="1931437" cy="983711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latin typeface="Arial Rounded MT Bold" panose="020F0704030504030204" pitchFamily="34" charset="0"/>
              </a:rPr>
              <a:t>20 </a:t>
            </a:r>
            <a:r>
              <a:rPr lang="en-US" sz="2000" dirty="0" err="1">
                <a:latin typeface="Arial Rounded MT Bold" panose="020F0704030504030204" pitchFamily="34" charset="0"/>
              </a:rPr>
              <a:t>Minggu</a:t>
            </a:r>
            <a:r>
              <a:rPr lang="en-US" sz="2000" dirty="0">
                <a:latin typeface="Arial Rounded MT Bold" panose="020F0704030504030204" pitchFamily="34" charset="0"/>
              </a:rPr>
              <a:t> Waktu </a:t>
            </a:r>
            <a:r>
              <a:rPr lang="en-US" sz="2000" dirty="0" err="1">
                <a:latin typeface="Arial Rounded MT Bold" panose="020F0704030504030204" pitchFamily="34" charset="0"/>
              </a:rPr>
              <a:t>Belajar</a:t>
            </a:r>
            <a:endParaRPr lang="en-ID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73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1CFA7D-2071-4BE7-9AF2-4CD84AF4D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" y="-415212"/>
            <a:ext cx="2743200" cy="2743200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BC0EDF4F-A142-47A1-AED4-E2B10DB5B6BD}"/>
              </a:ext>
            </a:extLst>
          </p:cNvPr>
          <p:cNvSpPr txBox="1">
            <a:spLocks/>
          </p:cNvSpPr>
          <p:nvPr/>
        </p:nvSpPr>
        <p:spPr>
          <a:xfrm>
            <a:off x="609600" y="1537553"/>
            <a:ext cx="10972800" cy="2353312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Menghasilkan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talenta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digital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berstandar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industri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bidang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android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Pembelajaran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daring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melalui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platform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dicoding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academy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Mempersiapkan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softskill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penyiapan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karir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developer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Bekerja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mengembangkan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solusi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berbasiskan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android</a:t>
            </a:r>
            <a:endParaRPr lang="en-ID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020FD1-0211-48D2-9CA0-2C1DF83FD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46" y="5857786"/>
            <a:ext cx="1002694" cy="5343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9A6148-FDD1-4E74-B86F-38D3E0D869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830416" y="5857786"/>
            <a:ext cx="753030" cy="53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7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1CFA7D-2071-4BE7-9AF2-4CD84AF4D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" y="-415212"/>
            <a:ext cx="2743200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8DB86E-D182-4423-B517-D08B0D9FD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523" y="1510720"/>
            <a:ext cx="6922954" cy="3836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F20F2B-A182-4EBC-BA79-AE0D2EE8FE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46" y="5857786"/>
            <a:ext cx="1002694" cy="5343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C84A1A-9EB7-493E-9BD2-2635054DB3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830416" y="5857786"/>
            <a:ext cx="753030" cy="53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85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9123E2-088C-403D-AD74-4D840FCAF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045" y="0"/>
            <a:ext cx="4665306" cy="22962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57F658-3783-454E-B63B-706BBF96A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045" y="2296246"/>
            <a:ext cx="4665306" cy="22158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9C1E5D-2F1A-4FF0-A1AA-FE22BB64F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124" y="4512136"/>
            <a:ext cx="4679147" cy="221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29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6B5304-236F-4316-834A-F8D9E0BD0DFF}"/>
              </a:ext>
            </a:extLst>
          </p:cNvPr>
          <p:cNvSpPr txBox="1">
            <a:spLocks/>
          </p:cNvSpPr>
          <p:nvPr/>
        </p:nvSpPr>
        <p:spPr>
          <a:xfrm>
            <a:off x="2792963" y="2973145"/>
            <a:ext cx="6606073" cy="911710"/>
          </a:xfrm>
          <a:prstGeom prst="rect">
            <a:avLst/>
          </a:prstGeom>
          <a:ln>
            <a:noFill/>
          </a:ln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PROJECT CAPSTONE</a:t>
            </a:r>
            <a:endParaRPr lang="en-ID" sz="50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2AF43-BD00-422B-B27F-DE6849488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46" y="5857786"/>
            <a:ext cx="1002694" cy="534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C8D6BD-927B-4253-A63C-F6DFF7AF3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830416" y="5857786"/>
            <a:ext cx="753030" cy="53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86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2B3CCF-7E23-4624-AE53-DAAD422DA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6748" y="1747514"/>
            <a:ext cx="7713306" cy="9117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5CA0CA"/>
                </a:solidFill>
                <a:latin typeface="Arial Rounded MT Bold" panose="020F0704030504030204" pitchFamily="34" charset="0"/>
              </a:rPr>
              <a:t>PEDULI PRESENSI</a:t>
            </a:r>
            <a:br>
              <a:rPr lang="en-US" dirty="0">
                <a:solidFill>
                  <a:srgbClr val="5CA0CA"/>
                </a:solidFill>
                <a:latin typeface="Arial Rounded MT Bold" panose="020F0704030504030204" pitchFamily="34" charset="0"/>
              </a:rPr>
            </a:br>
            <a:r>
              <a:rPr lang="en-US" sz="20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Presensi</a:t>
            </a:r>
            <a:r>
              <a:rPr lang="en-US" sz="20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kamu</a:t>
            </a:r>
            <a:r>
              <a:rPr lang="en-US" sz="20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terlindungi</a:t>
            </a:r>
            <a:endParaRPr lang="en-ID" dirty="0">
              <a:solidFill>
                <a:srgbClr val="5CA0CA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42A983-44E3-4133-9DFE-6F88EB774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449" y="3906837"/>
            <a:ext cx="1791475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E896AB-5831-42C3-BBCA-4080347B2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171" y="3115588"/>
            <a:ext cx="1760460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71837B-B199-4C78-BDED-562B893A3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124" y="3906837"/>
            <a:ext cx="1791475" cy="3657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963D39-D187-4A64-B1AF-DDCB7DE4B7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797" y="3115588"/>
            <a:ext cx="1822541" cy="3657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BBB8DE2-28BA-4906-9729-19D71A55B2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73" y="3115588"/>
            <a:ext cx="176138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4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12F31351-AEE5-42CD-94CE-6B8A1B0F9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0" y="3673564"/>
            <a:ext cx="1761386" cy="3657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6D3524-02AB-4013-BBAE-F5780F1CF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8" y="43646"/>
            <a:ext cx="1791475" cy="3657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09BAAE-D1FE-47EC-A0A0-FB5ECBC9E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074" y="-883401"/>
            <a:ext cx="1822541" cy="3657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378B9AB-8BAF-4362-A593-538441B09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28" y="2774199"/>
            <a:ext cx="1760460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FFEC9A-9D33-4BD5-8AB5-339A06E385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642825" y="2526263"/>
            <a:ext cx="1607578" cy="18054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0305D9-D0BC-4281-8710-116CE15515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116078" y="3001450"/>
            <a:ext cx="936068" cy="93606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20614BC-3C6F-4B01-A380-8259E0919D32}"/>
              </a:ext>
            </a:extLst>
          </p:cNvPr>
          <p:cNvSpPr txBox="1"/>
          <p:nvPr/>
        </p:nvSpPr>
        <p:spPr>
          <a:xfrm>
            <a:off x="4145739" y="3198166"/>
            <a:ext cx="1760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Build with </a:t>
            </a:r>
            <a:endParaRPr lang="en-ID" sz="2400" dirty="0">
              <a:latin typeface="Arial Rounded MT Bold" panose="020F07040305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3DB55-BCD0-4574-AA09-B58C11E31C85}"/>
              </a:ext>
            </a:extLst>
          </p:cNvPr>
          <p:cNvCxnSpPr>
            <a:stCxn id="22" idx="3"/>
            <a:endCxn id="8" idx="1"/>
          </p:cNvCxnSpPr>
          <p:nvPr/>
        </p:nvCxnSpPr>
        <p:spPr>
          <a:xfrm>
            <a:off x="5906199" y="3428999"/>
            <a:ext cx="73662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3BBC5BCF-56B9-4FBD-974E-19BB97F96B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753004" y="2526262"/>
            <a:ext cx="3438996" cy="180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19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A0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2B3CCF-7E23-4624-AE53-DAAD422DA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6748" y="749139"/>
            <a:ext cx="7713306" cy="9117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FILOSOFI WARNA</a:t>
            </a:r>
            <a:endParaRPr lang="en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52AE956-EA7D-4624-BDF1-9FFB2AE37534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3729684" y="2689161"/>
            <a:ext cx="1635144" cy="13727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C83F5E-BD41-4CD4-940E-9359F7C8E75B}"/>
              </a:ext>
            </a:extLst>
          </p:cNvPr>
          <p:cNvSpPr txBox="1"/>
          <p:nvPr/>
        </p:nvSpPr>
        <p:spPr>
          <a:xfrm>
            <a:off x="2339422" y="1858164"/>
            <a:ext cx="2780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DAPAT DIANDALKAN</a:t>
            </a:r>
            <a:endParaRPr lang="en-ID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8E5C54-0BE1-48E7-8529-25BA3BD3066C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909528" y="4061941"/>
            <a:ext cx="1455300" cy="11298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E6D0FD-3A4F-4A38-8304-CDF9307A98C9}"/>
              </a:ext>
            </a:extLst>
          </p:cNvPr>
          <p:cNvSpPr txBox="1"/>
          <p:nvPr/>
        </p:nvSpPr>
        <p:spPr>
          <a:xfrm>
            <a:off x="2519266" y="5191782"/>
            <a:ext cx="2780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BERTANGGUNG JAWAB</a:t>
            </a:r>
            <a:endParaRPr lang="en-ID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058929-D4FD-4F22-B163-9F5DBE32F62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7072055" y="2504496"/>
            <a:ext cx="1462346" cy="15574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0E0CA3-177F-4AF7-B928-820600DEAD22}"/>
              </a:ext>
            </a:extLst>
          </p:cNvPr>
          <p:cNvSpPr txBox="1"/>
          <p:nvPr/>
        </p:nvSpPr>
        <p:spPr>
          <a:xfrm>
            <a:off x="7144139" y="2042831"/>
            <a:ext cx="278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RASA AMAN</a:t>
            </a:r>
            <a:endParaRPr lang="en-ID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5F2741-80EA-4590-AEA1-1D689F7DA92C}"/>
              </a:ext>
            </a:extLst>
          </p:cNvPr>
          <p:cNvCxnSpPr>
            <a:cxnSpLocks/>
          </p:cNvCxnSpPr>
          <p:nvPr/>
        </p:nvCxnSpPr>
        <p:spPr>
          <a:xfrm>
            <a:off x="7072055" y="4061941"/>
            <a:ext cx="1462345" cy="11298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3CCF573-F9EE-4EC6-8CC7-2AE2AFA97390}"/>
              </a:ext>
            </a:extLst>
          </p:cNvPr>
          <p:cNvSpPr txBox="1"/>
          <p:nvPr/>
        </p:nvSpPr>
        <p:spPr>
          <a:xfrm>
            <a:off x="7177803" y="5159829"/>
            <a:ext cx="278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PERCAYA DIRI</a:t>
            </a:r>
            <a:endParaRPr lang="en-ID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2F31351-AEE5-42CD-94CE-6B8A1B0F9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668" y="2273662"/>
            <a:ext cx="176138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81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275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Rounded MT Bold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PEDULI PRESENSI Presensi kamu terlindungi</vt:lpstr>
      <vt:lpstr>PowerPoint Presentation</vt:lpstr>
      <vt:lpstr>FILOSOFI WARNA</vt:lpstr>
      <vt:lpstr>PowerPoint Presentation</vt:lpstr>
      <vt:lpstr>SEBUAH STUDI KASUS</vt:lpstr>
      <vt:lpstr>HAVERSINE INSIDE</vt:lpstr>
      <vt:lpstr>PowerPoint Presentation</vt:lpstr>
      <vt:lpstr>PowerPoint Presentation</vt:lpstr>
      <vt:lpstr>PowerPoint Presentation</vt:lpstr>
      <vt:lpstr>Demo aplikasi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Presensi kamu terlindungi</dc:title>
  <dc:creator>Guna Dermawan</dc:creator>
  <cp:lastModifiedBy>Guna Dermawan</cp:lastModifiedBy>
  <cp:revision>91</cp:revision>
  <dcterms:created xsi:type="dcterms:W3CDTF">2021-12-20T15:20:08Z</dcterms:created>
  <dcterms:modified xsi:type="dcterms:W3CDTF">2022-01-24T14:43:00Z</dcterms:modified>
</cp:coreProperties>
</file>