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a Dermawan" initials="GD" lastIdx="1" clrIdx="0">
    <p:extLst>
      <p:ext uri="{19B8F6BF-5375-455C-9EA6-DF929625EA0E}">
        <p15:presenceInfo xmlns:p15="http://schemas.microsoft.com/office/powerpoint/2012/main" userId="77af1956743b52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669" autoAdjust="0"/>
  </p:normalViewPr>
  <p:slideViewPr>
    <p:cSldViewPr snapToGrid="0">
      <p:cViewPr varScale="1">
        <p:scale>
          <a:sx n="66" d="100"/>
          <a:sy n="66" d="100"/>
        </p:scale>
        <p:origin x="1253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812DB-00CD-455B-8DBF-B5BAEA132A99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EF5B4-07A6-4A69-A393-AF61201745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604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Bimbingan</a:t>
            </a:r>
            <a:r>
              <a:rPr lang="en-US" dirty="0"/>
              <a:t> 1 =&gt;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sekitar</a:t>
            </a:r>
            <a:r>
              <a:rPr lang="en-US" dirty="0"/>
              <a:t> (clear)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Bimbinfan</a:t>
            </a:r>
            <a:r>
              <a:rPr lang="en-US" dirty="0"/>
              <a:t> 2 =&gt;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ID" sz="1200" dirty="0" err="1"/>
              <a:t>Perancangan</a:t>
            </a:r>
            <a:r>
              <a:rPr lang="en-ID" sz="1200" dirty="0"/>
              <a:t> </a:t>
            </a:r>
            <a:r>
              <a:rPr lang="en-ID" sz="1200" dirty="0" err="1"/>
              <a:t>aplikasi</a:t>
            </a:r>
            <a:r>
              <a:rPr lang="en-ID" sz="1200" dirty="0"/>
              <a:t> </a:t>
            </a:r>
            <a:r>
              <a:rPr lang="en-ID" sz="1200" dirty="0" err="1"/>
              <a:t>presensi</a:t>
            </a:r>
            <a:r>
              <a:rPr lang="en-ID" sz="1200" dirty="0"/>
              <a:t> </a:t>
            </a:r>
            <a:r>
              <a:rPr lang="en-ID" sz="1200" dirty="0" err="1"/>
              <a:t>pegawai</a:t>
            </a:r>
            <a:r>
              <a:rPr lang="en-ID" sz="1200" dirty="0"/>
              <a:t> </a:t>
            </a:r>
            <a:r>
              <a:rPr lang="en-ID" sz="1200" dirty="0" err="1"/>
              <a:t>berbasis</a:t>
            </a:r>
            <a:r>
              <a:rPr lang="en-ID" sz="1200" dirty="0"/>
              <a:t> </a:t>
            </a:r>
            <a:r>
              <a:rPr lang="en-ID" sz="1200" i="1" dirty="0"/>
              <a:t>GPS</a:t>
            </a:r>
            <a:r>
              <a:rPr lang="en-ID" sz="1200" dirty="0"/>
              <a:t> dan </a:t>
            </a:r>
            <a:r>
              <a:rPr lang="en-ID" sz="1200" i="0" strike="noStrike" dirty="0">
                <a:solidFill>
                  <a:srgbClr val="FF0000"/>
                </a:solidFill>
              </a:rPr>
              <a:t>geolocation</a:t>
            </a:r>
            <a:r>
              <a:rPr lang="en-ID" sz="1200" i="1" strike="sngStrike" dirty="0">
                <a:solidFill>
                  <a:srgbClr val="FF0000"/>
                </a:solidFill>
              </a:rPr>
              <a:t> </a:t>
            </a:r>
            <a:r>
              <a:rPr lang="en-ID" sz="1200" i="0" strike="noStrike" spc="0" dirty="0">
                <a:solidFill>
                  <a:srgbClr val="FF0000"/>
                </a:solidFill>
              </a:rPr>
              <a:t> </a:t>
            </a:r>
            <a:r>
              <a:rPr lang="en-ID" sz="1200" i="0" strike="noStrike" spc="0" dirty="0">
                <a:solidFill>
                  <a:schemeClr val="tx1"/>
                </a:solidFill>
              </a:rPr>
              <a:t>geocoder</a:t>
            </a:r>
            <a:r>
              <a:rPr lang="en-ID" sz="1200" dirty="0"/>
              <a:t> pada Android di </a:t>
            </a:r>
            <a:r>
              <a:rPr lang="en-ID" sz="1200" dirty="0" err="1"/>
              <a:t>Balai</a:t>
            </a:r>
            <a:r>
              <a:rPr lang="en-ID" sz="1200" dirty="0"/>
              <a:t> </a:t>
            </a:r>
            <a:r>
              <a:rPr lang="en-ID" sz="1200" dirty="0" err="1"/>
              <a:t>Desa</a:t>
            </a:r>
            <a:r>
              <a:rPr lang="en-ID" sz="1200" dirty="0"/>
              <a:t> </a:t>
            </a:r>
            <a:r>
              <a:rPr lang="en-ID" sz="1200" dirty="0" err="1"/>
              <a:t>Warureja</a:t>
            </a:r>
            <a:r>
              <a:rPr lang="en-ID" sz="1200" dirty="0"/>
              <a:t> </a:t>
            </a:r>
            <a:r>
              <a:rPr lang="en-ID" sz="1200" dirty="0" err="1"/>
              <a:t>Kabupaten</a:t>
            </a:r>
            <a:r>
              <a:rPr lang="en-ID" sz="1200" dirty="0"/>
              <a:t> </a:t>
            </a:r>
            <a:r>
              <a:rPr lang="en-ID" sz="1200" dirty="0" err="1"/>
              <a:t>Tegal</a:t>
            </a:r>
            <a:endParaRPr lang="en-ID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dirty="0"/>
              <a:t>	 (</a:t>
            </a:r>
            <a:r>
              <a:rPr lang="en-ID" sz="1200" dirty="0" err="1"/>
              <a:t>masih</a:t>
            </a:r>
            <a:r>
              <a:rPr lang="en-ID" sz="1200" dirty="0"/>
              <a:t> </a:t>
            </a:r>
            <a:r>
              <a:rPr lang="en-ID" sz="1200" dirty="0" err="1"/>
              <a:t>ada</a:t>
            </a:r>
            <a:r>
              <a:rPr lang="en-ID" sz="1200" dirty="0"/>
              <a:t> </a:t>
            </a:r>
            <a:r>
              <a:rPr lang="en-ID" sz="1200" dirty="0" err="1"/>
              <a:t>probelamtika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aplikasi</a:t>
            </a:r>
            <a:r>
              <a:rPr lang="en-ID" sz="120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dirty="0" err="1"/>
              <a:t>Bimbingan</a:t>
            </a:r>
            <a:r>
              <a:rPr lang="en-ID" sz="1200" dirty="0"/>
              <a:t> 3 =&gt; </a:t>
            </a:r>
            <a:r>
              <a:rPr lang="en-ID" sz="1200" dirty="0" err="1"/>
              <a:t>mengganti</a:t>
            </a:r>
            <a:r>
              <a:rPr lang="en-ID" sz="1200" dirty="0"/>
              <a:t> </a:t>
            </a:r>
            <a:r>
              <a:rPr lang="en-ID" sz="1200" dirty="0" err="1"/>
              <a:t>metode</a:t>
            </a:r>
            <a:r>
              <a:rPr lang="en-ID" sz="1200" dirty="0"/>
              <a:t> </a:t>
            </a:r>
            <a:r>
              <a:rPr lang="en-ID" sz="1200" dirty="0" err="1"/>
              <a:t>penentuan</a:t>
            </a:r>
            <a:r>
              <a:rPr lang="en-ID" sz="1200" dirty="0"/>
              <a:t> </a:t>
            </a:r>
            <a:r>
              <a:rPr lang="en-ID" sz="1200" dirty="0" err="1"/>
              <a:t>lokasi</a:t>
            </a:r>
            <a:r>
              <a:rPr lang="en-ID" sz="1200" dirty="0"/>
              <a:t> </a:t>
            </a:r>
            <a:r>
              <a:rPr lang="en-ID" sz="1200" dirty="0" err="1"/>
              <a:t>kantor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b="1" dirty="0"/>
              <a:t>geocoder</a:t>
            </a:r>
            <a:r>
              <a:rPr lang="en-ID" sz="1200" dirty="0"/>
              <a:t> (</a:t>
            </a:r>
            <a:r>
              <a:rPr lang="en-ID" sz="1200" dirty="0" err="1"/>
              <a:t>sblmnya</a:t>
            </a:r>
            <a:r>
              <a:rPr lang="en-ID" sz="1200" dirty="0"/>
              <a:t> </a:t>
            </a:r>
            <a:r>
              <a:rPr lang="en-ID" sz="1200" b="1" dirty="0"/>
              <a:t>geolocation</a:t>
            </a:r>
            <a:r>
              <a:rPr lang="en-ID" sz="1200" dirty="0"/>
              <a:t>), menu </a:t>
            </a:r>
            <a:r>
              <a:rPr lang="en-ID" sz="1200" dirty="0" err="1"/>
              <a:t>beranda</a:t>
            </a:r>
            <a:r>
              <a:rPr lang="en-ID" sz="1200" dirty="0"/>
              <a:t> </a:t>
            </a:r>
            <a:r>
              <a:rPr lang="en-ID" sz="1200" dirty="0" err="1"/>
              <a:t>bebas</a:t>
            </a:r>
            <a:r>
              <a:rPr lang="en-ID" sz="1200" dirty="0"/>
              <a:t> </a:t>
            </a:r>
            <a:r>
              <a:rPr lang="en-ID" sz="1200" dirty="0" err="1"/>
              <a:t>diisi</a:t>
            </a:r>
            <a:r>
              <a:rPr lang="en-ID" sz="1200" dirty="0"/>
              <a:t> </a:t>
            </a:r>
            <a:r>
              <a:rPr lang="en-ID" sz="1200" dirty="0" err="1"/>
              <a:t>apa</a:t>
            </a:r>
            <a:r>
              <a:rPr lang="en-ID" sz="1200" dirty="0"/>
              <a:t> </a:t>
            </a:r>
            <a:r>
              <a:rPr lang="en-ID" sz="1200" dirty="0" err="1"/>
              <a:t>aja</a:t>
            </a:r>
            <a:r>
              <a:rPr lang="en-ID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dirty="0"/>
              <a:t>                     =&gt;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pengujian</a:t>
            </a:r>
            <a:r>
              <a:rPr lang="en-ID" sz="1200" dirty="0"/>
              <a:t> </a:t>
            </a:r>
            <a:r>
              <a:rPr lang="en-ID" sz="1200" dirty="0" err="1"/>
              <a:t>biasanya</a:t>
            </a:r>
            <a:r>
              <a:rPr lang="en-ID" sz="1200" dirty="0"/>
              <a:t> ga </a:t>
            </a:r>
            <a:r>
              <a:rPr lang="en-ID" sz="1200" dirty="0" err="1"/>
              <a:t>sampe</a:t>
            </a:r>
            <a:r>
              <a:rPr lang="en-ID" sz="1200" dirty="0"/>
              <a:t> level </a:t>
            </a:r>
            <a:r>
              <a:rPr lang="en-ID" sz="1200" dirty="0" err="1"/>
              <a:t>kode</a:t>
            </a:r>
            <a:r>
              <a:rPr lang="en-ID" sz="1200" dirty="0"/>
              <a:t>, </a:t>
            </a:r>
            <a:r>
              <a:rPr lang="en-ID" sz="1200" dirty="0" err="1"/>
              <a:t>yg</a:t>
            </a:r>
            <a:r>
              <a:rPr lang="en-ID" sz="1200" dirty="0"/>
              <a:t> </a:t>
            </a:r>
            <a:r>
              <a:rPr lang="en-ID" sz="1200" dirty="0" err="1"/>
              <a:t>penting</a:t>
            </a:r>
            <a:r>
              <a:rPr lang="en-ID" sz="1200" dirty="0"/>
              <a:t> </a:t>
            </a:r>
            <a:r>
              <a:rPr lang="en-ID" sz="1200" dirty="0" err="1"/>
              <a:t>kamu</a:t>
            </a:r>
            <a:r>
              <a:rPr lang="en-ID" sz="1200" dirty="0"/>
              <a:t>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jelasin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</a:t>
            </a:r>
            <a:r>
              <a:rPr lang="en-ID" sz="1200" dirty="0" err="1"/>
              <a:t>presentasi</a:t>
            </a:r>
            <a:r>
              <a:rPr lang="en-ID" sz="120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sz="1200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EF5B4-07A6-4A69-A393-AF61201745E7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666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E6D6-D9F0-4244-9EFC-6BDA9F046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15B53-3870-47DB-A048-5730727A3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5D632-E284-4324-B4F4-33162168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3533-2D7A-4653-9660-B563C6A82D59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A0927-7CDA-4DEF-880C-BC43CD80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E7DCA-62C2-4782-B093-BD2CC9E6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E448-CDA0-4C1E-8C8A-BD5985B90F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273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510C-C0E1-41F3-9CF8-520C7F11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31AE2-54C1-4C05-8E05-5BCD1DD78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6861E-ABF2-46D5-A7BE-756D5D60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3533-2D7A-4653-9660-B563C6A82D59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64EF-D5AD-4863-931E-7D0031EC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E3790-F9FC-4909-834F-DEAD8953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E448-CDA0-4C1E-8C8A-BD5985B90F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017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4FCD0-2CA5-4B07-BBFB-D5B8CFBC3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E2C5D-E834-4591-9954-396A8ECC5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D2A5F-3A88-4A4D-9491-396D3D52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3533-2D7A-4653-9660-B563C6A82D59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F22FE-1419-44EA-8E83-E62755F7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E06A-4544-4E4A-A5A0-01020292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E448-CDA0-4C1E-8C8A-BD5985B90F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877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9256-1655-423E-B961-9C051B41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0F32-2039-4C7F-B892-18F1303E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1814-E22E-40EF-AF22-27ED0CE1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3533-2D7A-4653-9660-B563C6A82D59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48026-BF80-4008-83FD-5F609DF7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B2B92-ABA9-43F7-816E-C9D1A554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E448-CDA0-4C1E-8C8A-BD5985B90F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001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88F1-A4D3-49A3-99F2-6E53A3C5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376EC-733A-4D6B-9B30-FC22F05D8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D0D49-5780-4A9B-9159-F9C99E74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3533-2D7A-4653-9660-B563C6A82D59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EFC6F-4389-497D-9B95-894E371A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053A-18C2-45A4-B23F-4F4A3C89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E448-CDA0-4C1E-8C8A-BD5985B90F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397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C043-A12A-4864-A572-64982899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9BBC-3F7A-4EF4-96A2-1687CBC0A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F12A7-3F45-4E63-ACB0-8FA2D66AD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68BF4-CFB3-4C1D-BA1C-C720E3E9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3533-2D7A-4653-9660-B563C6A82D59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4BCBA-F83B-4857-BCF3-5F3CD079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0D67-E018-4AD7-A1A7-782952E0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E448-CDA0-4C1E-8C8A-BD5985B90F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789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D1CD-99E5-42E7-917C-2D1BA50E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C8BB0-D75F-4661-A533-EE982BF6C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0453C-FB2D-4022-9DA7-C4018970F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5074F-B10D-47ED-B818-C7C739B8D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6B990-D37F-4BE3-BCDC-991611135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6B1F0-192F-4F0D-982E-3CBFB48F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3533-2D7A-4653-9660-B563C6A82D59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07A2D-4DCD-45C4-801C-0D49C1F3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DF972-485B-43A7-928F-A06D92B9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E448-CDA0-4C1E-8C8A-BD5985B90F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185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B4AB-EAF4-4A8C-9248-361C0DDF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F661F-E59A-42AF-80F9-D6E96270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3533-2D7A-4653-9660-B563C6A82D59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4D104-D066-4F7C-8213-BB6BE8BB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E5B5F-0C78-431D-A9A5-8B9B63F5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E448-CDA0-4C1E-8C8A-BD5985B90F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934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97A7E-7D7C-4ED8-A69A-0E0051BB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3533-2D7A-4653-9660-B563C6A82D59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B5BBB-7618-4EF1-B384-3E9B3B02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3CCDC-20C1-4348-9D5E-7A0FA7D5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E448-CDA0-4C1E-8C8A-BD5985B90F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118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799F-3ABA-44C4-AC43-BA749CCA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06B2-1066-47B1-B99E-ECAEF0972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8D17F-8430-49C7-866F-509BB8C25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82FF0-45EB-4A04-BC4C-184D91A8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3533-2D7A-4653-9660-B563C6A82D59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B4BEF-2059-4B51-9D9C-E23907F7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6E316-FD92-4CCF-958A-0F35C50E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E448-CDA0-4C1E-8C8A-BD5985B90F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893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458E-6E91-4CEB-9DB2-D7A26B7AF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D7C6D-462F-412E-883C-825156DFA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9B46A-A2BF-4D10-9203-0D62C5942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95457-59A2-4E5A-B67D-75620335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3533-2D7A-4653-9660-B563C6A82D59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E30E8-7D63-4848-91E8-88D1CB92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20090-BB35-442F-8910-5C865986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E448-CDA0-4C1E-8C8A-BD5985B90F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926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37AE5-0AFC-4EFF-BEC5-FBDC9428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04A8F-2BE5-4C77-BB4C-AE13F8081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1967-BC62-4F1F-9535-0ACAB72B5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73533-2D7A-4653-9660-B563C6A82D59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2C23-C186-4DEA-86D4-145498872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3C72-B9D6-452B-8320-846F5303D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7E448-CDA0-4C1E-8C8A-BD5985B90F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973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about/versions/12/approximate-location?hl=i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1AA02D-B450-4B63-8043-92DA16A2F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5675"/>
              </p:ext>
            </p:extLst>
          </p:nvPr>
        </p:nvGraphicFramePr>
        <p:xfrm>
          <a:off x="1409131" y="2483220"/>
          <a:ext cx="9647853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8174">
                  <a:extLst>
                    <a:ext uri="{9D8B030D-6E8A-4147-A177-3AD203B41FA5}">
                      <a16:colId xmlns:a16="http://schemas.microsoft.com/office/drawing/2014/main" val="2282514959"/>
                    </a:ext>
                  </a:extLst>
                </a:gridCol>
                <a:gridCol w="7629679">
                  <a:extLst>
                    <a:ext uri="{9D8B030D-6E8A-4147-A177-3AD203B41FA5}">
                      <a16:colId xmlns:a16="http://schemas.microsoft.com/office/drawing/2014/main" val="119903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Bidang</a:t>
                      </a:r>
                      <a:r>
                        <a:rPr lang="en-US" sz="2400" b="1" dirty="0"/>
                        <a:t> Kajian</a:t>
                      </a:r>
                      <a:endParaRPr lang="en-ID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RPLD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9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Topik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Skripsi</a:t>
                      </a:r>
                      <a:endParaRPr lang="en-ID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Pengembangan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aplikasi</a:t>
                      </a:r>
                      <a:r>
                        <a:rPr lang="en-US" sz="2400" dirty="0"/>
                        <a:t> Android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9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Rencana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Judul</a:t>
                      </a:r>
                      <a:endParaRPr lang="en-ID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2400" dirty="0" err="1"/>
                        <a:t>Perancangan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aplikasi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presensi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pegawai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berbasis</a:t>
                      </a:r>
                      <a:r>
                        <a:rPr lang="en-ID" sz="2400" dirty="0"/>
                        <a:t> </a:t>
                      </a:r>
                      <a:r>
                        <a:rPr lang="en-ID" sz="2400" i="1" dirty="0"/>
                        <a:t>GPS</a:t>
                      </a:r>
                      <a:r>
                        <a:rPr lang="en-ID" sz="2400" dirty="0"/>
                        <a:t> dan </a:t>
                      </a:r>
                      <a:r>
                        <a:rPr lang="en-ID" sz="2400" i="1" strike="sngStrike" dirty="0">
                          <a:solidFill>
                            <a:srgbClr val="FF0000"/>
                          </a:solidFill>
                        </a:rPr>
                        <a:t>geolocation </a:t>
                      </a:r>
                      <a:r>
                        <a:rPr lang="en-ID" sz="2400" i="0" strike="noStrike" spc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ID" sz="2400" i="0" strike="noStrike" spc="0" dirty="0">
                          <a:solidFill>
                            <a:schemeClr val="tx1"/>
                          </a:solidFill>
                        </a:rPr>
                        <a:t>geocoder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berbasis</a:t>
                      </a:r>
                      <a:r>
                        <a:rPr lang="en-ID" sz="2400" dirty="0"/>
                        <a:t> Android di </a:t>
                      </a:r>
                      <a:r>
                        <a:rPr lang="en-ID" sz="2400" dirty="0" err="1"/>
                        <a:t>Balai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Desa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Warureja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Kabupaten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Tegal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60012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72E01CDE-A124-4B14-ACD1-ABD2B77A31FC}"/>
              </a:ext>
            </a:extLst>
          </p:cNvPr>
          <p:cNvGrpSpPr/>
          <p:nvPr/>
        </p:nvGrpSpPr>
        <p:grpSpPr>
          <a:xfrm>
            <a:off x="3556579" y="1558947"/>
            <a:ext cx="5412589" cy="924273"/>
            <a:chOff x="1502229" y="1347388"/>
            <a:chExt cx="5412589" cy="9242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54BC7D4-3251-478F-8939-017352083F83}"/>
                </a:ext>
              </a:extLst>
            </p:cNvPr>
            <p:cNvGrpSpPr/>
            <p:nvPr/>
          </p:nvGrpSpPr>
          <p:grpSpPr>
            <a:xfrm>
              <a:off x="1502229" y="1731135"/>
              <a:ext cx="4108704" cy="156781"/>
              <a:chOff x="4041648" y="4689539"/>
              <a:chExt cx="4108704" cy="15678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710BDC6-9809-47F0-ABAD-18765B0DF350}"/>
                  </a:ext>
                </a:extLst>
              </p:cNvPr>
              <p:cNvSpPr/>
              <p:nvPr/>
            </p:nvSpPr>
            <p:spPr>
              <a:xfrm>
                <a:off x="4041648" y="4689539"/>
                <a:ext cx="2054352" cy="156781"/>
              </a:xfrm>
              <a:prstGeom prst="roundRect">
                <a:avLst/>
              </a:prstGeom>
              <a:solidFill>
                <a:srgbClr val="142D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A60073F-B7A8-4D8D-8F9F-400AC5A93D83}"/>
                  </a:ext>
                </a:extLst>
              </p:cNvPr>
              <p:cNvSpPr/>
              <p:nvPr/>
            </p:nvSpPr>
            <p:spPr>
              <a:xfrm>
                <a:off x="6096000" y="4689539"/>
                <a:ext cx="2054352" cy="156781"/>
              </a:xfrm>
              <a:prstGeom prst="roundRect">
                <a:avLst/>
              </a:prstGeom>
              <a:solidFill>
                <a:srgbClr val="38517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BF8FE7-F091-41E6-8B28-AA52225B3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933" y="1347388"/>
              <a:ext cx="1303885" cy="924273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280902A-3AE0-453B-B03A-B312E90E9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57" y="4020420"/>
            <a:ext cx="9781486" cy="504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50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E01CDE-A124-4B14-ACD1-ABD2B77A31FC}"/>
              </a:ext>
            </a:extLst>
          </p:cNvPr>
          <p:cNvGrpSpPr/>
          <p:nvPr/>
        </p:nvGrpSpPr>
        <p:grpSpPr>
          <a:xfrm>
            <a:off x="6372810" y="5536832"/>
            <a:ext cx="5412589" cy="924273"/>
            <a:chOff x="1502229" y="1347388"/>
            <a:chExt cx="5412589" cy="9242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54BC7D4-3251-478F-8939-017352083F83}"/>
                </a:ext>
              </a:extLst>
            </p:cNvPr>
            <p:cNvGrpSpPr/>
            <p:nvPr/>
          </p:nvGrpSpPr>
          <p:grpSpPr>
            <a:xfrm>
              <a:off x="1502229" y="1731135"/>
              <a:ext cx="4108704" cy="156781"/>
              <a:chOff x="4041648" y="4689539"/>
              <a:chExt cx="4108704" cy="15678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710BDC6-9809-47F0-ABAD-18765B0DF350}"/>
                  </a:ext>
                </a:extLst>
              </p:cNvPr>
              <p:cNvSpPr/>
              <p:nvPr/>
            </p:nvSpPr>
            <p:spPr>
              <a:xfrm>
                <a:off x="4041648" y="4689539"/>
                <a:ext cx="2054352" cy="156781"/>
              </a:xfrm>
              <a:prstGeom prst="roundRect">
                <a:avLst/>
              </a:prstGeom>
              <a:solidFill>
                <a:srgbClr val="142D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A60073F-B7A8-4D8D-8F9F-400AC5A93D83}"/>
                  </a:ext>
                </a:extLst>
              </p:cNvPr>
              <p:cNvSpPr/>
              <p:nvPr/>
            </p:nvSpPr>
            <p:spPr>
              <a:xfrm>
                <a:off x="6096000" y="4689539"/>
                <a:ext cx="2054352" cy="156781"/>
              </a:xfrm>
              <a:prstGeom prst="roundRect">
                <a:avLst/>
              </a:prstGeom>
              <a:solidFill>
                <a:srgbClr val="38517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BF8FE7-F091-41E6-8B28-AA52225B3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933" y="1347388"/>
              <a:ext cx="1303885" cy="92427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8E5153-6558-4550-A590-9B41FE3FE27A}"/>
              </a:ext>
            </a:extLst>
          </p:cNvPr>
          <p:cNvSpPr txBox="1"/>
          <p:nvPr/>
        </p:nvSpPr>
        <p:spPr>
          <a:xfrm>
            <a:off x="4221713" y="488252"/>
            <a:ext cx="413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Probelematika</a:t>
            </a:r>
            <a:r>
              <a:rPr lang="en-US" sz="3200" b="1" dirty="0"/>
              <a:t> </a:t>
            </a:r>
            <a:r>
              <a:rPr lang="en-US" sz="3200" b="1" dirty="0" err="1"/>
              <a:t>aplikasi</a:t>
            </a:r>
            <a:endParaRPr lang="en-ID" sz="3200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ED05727-0516-4D19-9FD4-05E81765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81674"/>
              </p:ext>
            </p:extLst>
          </p:nvPr>
        </p:nvGraphicFramePr>
        <p:xfrm>
          <a:off x="2032000" y="1326156"/>
          <a:ext cx="8128000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060637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8260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GPS</a:t>
                      </a:r>
                    </a:p>
                    <a:p>
                      <a:pPr algn="l"/>
                      <a:r>
                        <a:rPr lang="en-US" dirty="0"/>
                        <a:t>-&gt; Geolocation </a:t>
                      </a:r>
                      <a:r>
                        <a:rPr lang="en-US" dirty="0" err="1"/>
                        <a:t>diganti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geocoding (geocoder)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GPS dan geolocation </a:t>
                      </a:r>
                      <a:r>
                        <a:rPr lang="en-US" dirty="0" err="1"/>
                        <a:t>terkadang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terhambat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akurat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sehingga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mempengaruhi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presensi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hlinkClick r:id="rId3"/>
                        </a:rPr>
                        <a:t>referensi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44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Background services </a:t>
                      </a:r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 (scheduler)</a:t>
                      </a:r>
                    </a:p>
                    <a:p>
                      <a:pPr algn="l"/>
                      <a:r>
                        <a:rPr lang="en-US" dirty="0"/>
                        <a:t>-&gt; </a:t>
                      </a:r>
                      <a:r>
                        <a:rPr lang="en-US" dirty="0" err="1"/>
                        <a:t>bisa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viewModel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mengatur</a:t>
                      </a:r>
                      <a:r>
                        <a:rPr lang="en-US" dirty="0"/>
                        <a:t> time management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Berkaitan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scheduler </a:t>
                      </a:r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menentukan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waktu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presensi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tiap</a:t>
                      </a:r>
                      <a:r>
                        <a:rPr lang="en-US" dirty="0"/>
                        <a:t> user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6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Fungsionalitas</a:t>
                      </a:r>
                      <a:r>
                        <a:rPr lang="en-US" dirty="0"/>
                        <a:t> menu </a:t>
                      </a:r>
                      <a:r>
                        <a:rPr lang="en-US" dirty="0" err="1"/>
                        <a:t>beranda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-&gt; di </a:t>
                      </a:r>
                      <a:r>
                        <a:rPr lang="en-US" dirty="0" err="1"/>
                        <a:t>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ringkasan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fungsi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utama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aplikasi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Menu </a:t>
                      </a:r>
                      <a:r>
                        <a:rPr lang="en-US" dirty="0" err="1"/>
                        <a:t>beranda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masih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belum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terkonsep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mau</a:t>
                      </a:r>
                      <a:r>
                        <a:rPr lang="en-US" dirty="0"/>
                        <a:t> di </a:t>
                      </a:r>
                      <a:r>
                        <a:rPr lang="en-US" dirty="0" err="1"/>
                        <a:t>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Kalkulasi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jarak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antara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lokasi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pengguna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lokasi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kantor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-&gt; on progress (</a:t>
                      </a:r>
                      <a:r>
                        <a:rPr lang="en-US" dirty="0" err="1"/>
                        <a:t>nyari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rumusnya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dlu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hehee</a:t>
                      </a:r>
                      <a:r>
                        <a:rPr lang="en-US" dirty="0"/>
                        <a:t>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Saat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belum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menemukan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metode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perhitunngan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jarak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tepat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antara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lokasi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kantor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lokasi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terkini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user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36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735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1AA02D-B450-4B63-8043-92DA16A2F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045535"/>
              </p:ext>
            </p:extLst>
          </p:nvPr>
        </p:nvGraphicFramePr>
        <p:xfrm>
          <a:off x="1272073" y="2194560"/>
          <a:ext cx="9647853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803">
                  <a:extLst>
                    <a:ext uri="{9D8B030D-6E8A-4147-A177-3AD203B41FA5}">
                      <a16:colId xmlns:a16="http://schemas.microsoft.com/office/drawing/2014/main" val="2282514959"/>
                    </a:ext>
                  </a:extLst>
                </a:gridCol>
                <a:gridCol w="6804050">
                  <a:extLst>
                    <a:ext uri="{9D8B030D-6E8A-4147-A177-3AD203B41FA5}">
                      <a16:colId xmlns:a16="http://schemas.microsoft.com/office/drawing/2014/main" val="119903695"/>
                    </a:ext>
                  </a:extLst>
                </a:gridCol>
              </a:tblGrid>
              <a:tr h="43301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Rumusan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Masalah</a:t>
                      </a:r>
                      <a:endParaRPr lang="en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Tidak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tersedianya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sistem</a:t>
                      </a:r>
                      <a:r>
                        <a:rPr lang="en-US" sz="2400" dirty="0"/>
                        <a:t> yang </a:t>
                      </a:r>
                      <a:r>
                        <a:rPr lang="en-US" sz="2400" dirty="0" err="1"/>
                        <a:t>melakukan</a:t>
                      </a:r>
                      <a:r>
                        <a:rPr lang="en-US" sz="2400" dirty="0"/>
                        <a:t> monitoring </a:t>
                      </a:r>
                      <a:r>
                        <a:rPr lang="en-US" sz="2400" dirty="0" err="1"/>
                        <a:t>kehadiran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pegawai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secara</a:t>
                      </a:r>
                      <a:r>
                        <a:rPr lang="en-US" sz="2400" dirty="0"/>
                        <a:t> online (</a:t>
                      </a:r>
                      <a:r>
                        <a:rPr lang="en-US" sz="2400" dirty="0" err="1"/>
                        <a:t>latar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blkg</a:t>
                      </a:r>
                      <a:r>
                        <a:rPr lang="en-US" sz="2400" dirty="0"/>
                        <a:t>)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999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Tidak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adanya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sistem</a:t>
                      </a:r>
                      <a:r>
                        <a:rPr lang="en-US" sz="2400" dirty="0"/>
                        <a:t> yang </a:t>
                      </a:r>
                      <a:r>
                        <a:rPr lang="en-US" sz="2400" dirty="0" err="1"/>
                        <a:t>digunakan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untuk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merekap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presensi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shg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menimbulkan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kesulitan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dalam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pengambilan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kebijakan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terkait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presensi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pegawai</a:t>
                      </a:r>
                      <a:r>
                        <a:rPr lang="en-US" sz="2400"/>
                        <a:t> (</a:t>
                      </a:r>
                      <a:r>
                        <a:rPr lang="en-US" sz="2400" dirty="0" err="1"/>
                        <a:t>latar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blkg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tiap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paragraf</a:t>
                      </a:r>
                      <a:r>
                        <a:rPr lang="en-US" sz="2400" dirty="0"/>
                        <a:t>)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932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60012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72E01CDE-A124-4B14-ACD1-ABD2B77A31FC}"/>
              </a:ext>
            </a:extLst>
          </p:cNvPr>
          <p:cNvGrpSpPr/>
          <p:nvPr/>
        </p:nvGrpSpPr>
        <p:grpSpPr>
          <a:xfrm>
            <a:off x="6372810" y="5536832"/>
            <a:ext cx="5412589" cy="924273"/>
            <a:chOff x="1502229" y="1347388"/>
            <a:chExt cx="5412589" cy="9242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54BC7D4-3251-478F-8939-017352083F83}"/>
                </a:ext>
              </a:extLst>
            </p:cNvPr>
            <p:cNvGrpSpPr/>
            <p:nvPr/>
          </p:nvGrpSpPr>
          <p:grpSpPr>
            <a:xfrm>
              <a:off x="1502229" y="1731135"/>
              <a:ext cx="4108704" cy="156781"/>
              <a:chOff x="4041648" y="4689539"/>
              <a:chExt cx="4108704" cy="15678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710BDC6-9809-47F0-ABAD-18765B0DF350}"/>
                  </a:ext>
                </a:extLst>
              </p:cNvPr>
              <p:cNvSpPr/>
              <p:nvPr/>
            </p:nvSpPr>
            <p:spPr>
              <a:xfrm>
                <a:off x="4041648" y="4689539"/>
                <a:ext cx="2054352" cy="156781"/>
              </a:xfrm>
              <a:prstGeom prst="roundRect">
                <a:avLst/>
              </a:prstGeom>
              <a:solidFill>
                <a:srgbClr val="142D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A60073F-B7A8-4D8D-8F9F-400AC5A93D83}"/>
                  </a:ext>
                </a:extLst>
              </p:cNvPr>
              <p:cNvSpPr/>
              <p:nvPr/>
            </p:nvSpPr>
            <p:spPr>
              <a:xfrm>
                <a:off x="6096000" y="4689539"/>
                <a:ext cx="2054352" cy="156781"/>
              </a:xfrm>
              <a:prstGeom prst="roundRect">
                <a:avLst/>
              </a:prstGeom>
              <a:solidFill>
                <a:srgbClr val="38517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BF8FE7-F091-41E6-8B28-AA52225B3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933" y="1347388"/>
              <a:ext cx="1303885" cy="924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9005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E01CDE-A124-4B14-ACD1-ABD2B77A31FC}"/>
              </a:ext>
            </a:extLst>
          </p:cNvPr>
          <p:cNvGrpSpPr/>
          <p:nvPr/>
        </p:nvGrpSpPr>
        <p:grpSpPr>
          <a:xfrm>
            <a:off x="6372810" y="5536832"/>
            <a:ext cx="5412589" cy="924273"/>
            <a:chOff x="1502229" y="1347388"/>
            <a:chExt cx="5412589" cy="9242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54BC7D4-3251-478F-8939-017352083F83}"/>
                </a:ext>
              </a:extLst>
            </p:cNvPr>
            <p:cNvGrpSpPr/>
            <p:nvPr/>
          </p:nvGrpSpPr>
          <p:grpSpPr>
            <a:xfrm>
              <a:off x="1502229" y="1731135"/>
              <a:ext cx="4108704" cy="156781"/>
              <a:chOff x="4041648" y="4689539"/>
              <a:chExt cx="4108704" cy="15678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710BDC6-9809-47F0-ABAD-18765B0DF350}"/>
                  </a:ext>
                </a:extLst>
              </p:cNvPr>
              <p:cNvSpPr/>
              <p:nvPr/>
            </p:nvSpPr>
            <p:spPr>
              <a:xfrm>
                <a:off x="4041648" y="4689539"/>
                <a:ext cx="2054352" cy="156781"/>
              </a:xfrm>
              <a:prstGeom prst="roundRect">
                <a:avLst/>
              </a:prstGeom>
              <a:solidFill>
                <a:srgbClr val="142D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A60073F-B7A8-4D8D-8F9F-400AC5A93D83}"/>
                  </a:ext>
                </a:extLst>
              </p:cNvPr>
              <p:cNvSpPr/>
              <p:nvPr/>
            </p:nvSpPr>
            <p:spPr>
              <a:xfrm>
                <a:off x="6096000" y="4689539"/>
                <a:ext cx="2054352" cy="156781"/>
              </a:xfrm>
              <a:prstGeom prst="roundRect">
                <a:avLst/>
              </a:prstGeom>
              <a:solidFill>
                <a:srgbClr val="38517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BF8FE7-F091-41E6-8B28-AA52225B3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933" y="1347388"/>
              <a:ext cx="1303885" cy="92427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8E5153-6558-4550-A590-9B41FE3FE27A}"/>
              </a:ext>
            </a:extLst>
          </p:cNvPr>
          <p:cNvSpPr txBox="1"/>
          <p:nvPr/>
        </p:nvSpPr>
        <p:spPr>
          <a:xfrm>
            <a:off x="4648977" y="3136612"/>
            <a:ext cx="2894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AttendanceApp</a:t>
            </a:r>
            <a:endParaRPr lang="en-ID" sz="32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6AE85B-2C18-4CDD-B02E-4B009BB2A340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340359" y="2668555"/>
            <a:ext cx="1308618" cy="760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69346C-0DD5-4F1E-9D8A-D3310E2A6D1F}"/>
              </a:ext>
            </a:extLst>
          </p:cNvPr>
          <p:cNvSpPr txBox="1"/>
          <p:nvPr/>
        </p:nvSpPr>
        <p:spPr>
          <a:xfrm>
            <a:off x="2046125" y="2299223"/>
            <a:ext cx="258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pegawai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7185A4-9EDA-4B39-BB13-EC4E41E6584C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6095999" y="1987420"/>
            <a:ext cx="1" cy="1149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D10953-3577-4DA7-B398-4CCB540C8BEB}"/>
              </a:ext>
            </a:extLst>
          </p:cNvPr>
          <p:cNvSpPr txBox="1"/>
          <p:nvPr/>
        </p:nvSpPr>
        <p:spPr>
          <a:xfrm>
            <a:off x="5234083" y="1483018"/>
            <a:ext cx="17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Histori</a:t>
            </a:r>
            <a:r>
              <a:rPr lang="en-US" dirty="0"/>
              <a:t> </a:t>
            </a:r>
            <a:r>
              <a:rPr lang="en-US" dirty="0" err="1"/>
              <a:t>presensi</a:t>
            </a:r>
            <a:endParaRPr lang="en-ID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03B8EA-1F6C-47A2-8667-7AB50078EE78}"/>
              </a:ext>
            </a:extLst>
          </p:cNvPr>
          <p:cNvCxnSpPr>
            <a:stCxn id="2" idx="3"/>
          </p:cNvCxnSpPr>
          <p:nvPr/>
        </p:nvCxnSpPr>
        <p:spPr>
          <a:xfrm flipV="1">
            <a:off x="7543022" y="2562016"/>
            <a:ext cx="1218423" cy="866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D4B4DF1-4F66-45EB-B1EA-1868BD37B6EA}"/>
              </a:ext>
            </a:extLst>
          </p:cNvPr>
          <p:cNvSpPr txBox="1"/>
          <p:nvPr/>
        </p:nvSpPr>
        <p:spPr>
          <a:xfrm>
            <a:off x="7255715" y="2046977"/>
            <a:ext cx="3306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Presensi</a:t>
            </a:r>
            <a:r>
              <a:rPr lang="en-US" dirty="0"/>
              <a:t> pada </a:t>
            </a:r>
            <a:r>
              <a:rPr lang="en-US" dirty="0" err="1"/>
              <a:t>jarak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endParaRPr lang="en-ID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B5FF03-C0C6-4269-8445-9BE4E30FCC59}"/>
              </a:ext>
            </a:extLst>
          </p:cNvPr>
          <p:cNvCxnSpPr>
            <a:stCxn id="2" idx="2"/>
          </p:cNvCxnSpPr>
          <p:nvPr/>
        </p:nvCxnSpPr>
        <p:spPr>
          <a:xfrm flipH="1">
            <a:off x="6095999" y="3721387"/>
            <a:ext cx="1" cy="999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3AB21F-FF4F-4DDB-8142-D1837821B8E4}"/>
              </a:ext>
            </a:extLst>
          </p:cNvPr>
          <p:cNvSpPr txBox="1"/>
          <p:nvPr/>
        </p:nvSpPr>
        <p:spPr>
          <a:xfrm>
            <a:off x="4462946" y="4790802"/>
            <a:ext cx="326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di </a:t>
            </a:r>
            <a:r>
              <a:rPr lang="en-US" dirty="0" err="1"/>
              <a:t>izinkan</a:t>
            </a:r>
            <a:r>
              <a:rPr lang="en-US" dirty="0"/>
              <a:t> </a:t>
            </a:r>
            <a:r>
              <a:rPr lang="en-US" dirty="0" err="1"/>
              <a:t>presensi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85722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E01CDE-A124-4B14-ACD1-ABD2B77A31FC}"/>
              </a:ext>
            </a:extLst>
          </p:cNvPr>
          <p:cNvGrpSpPr/>
          <p:nvPr/>
        </p:nvGrpSpPr>
        <p:grpSpPr>
          <a:xfrm>
            <a:off x="6372810" y="5536832"/>
            <a:ext cx="5412589" cy="924273"/>
            <a:chOff x="1502229" y="1347388"/>
            <a:chExt cx="5412589" cy="9242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54BC7D4-3251-478F-8939-017352083F83}"/>
                </a:ext>
              </a:extLst>
            </p:cNvPr>
            <p:cNvGrpSpPr/>
            <p:nvPr/>
          </p:nvGrpSpPr>
          <p:grpSpPr>
            <a:xfrm>
              <a:off x="1502229" y="1731135"/>
              <a:ext cx="4108704" cy="156781"/>
              <a:chOff x="4041648" y="4689539"/>
              <a:chExt cx="4108704" cy="15678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710BDC6-9809-47F0-ABAD-18765B0DF350}"/>
                  </a:ext>
                </a:extLst>
              </p:cNvPr>
              <p:cNvSpPr/>
              <p:nvPr/>
            </p:nvSpPr>
            <p:spPr>
              <a:xfrm>
                <a:off x="4041648" y="4689539"/>
                <a:ext cx="2054352" cy="156781"/>
              </a:xfrm>
              <a:prstGeom prst="roundRect">
                <a:avLst/>
              </a:prstGeom>
              <a:solidFill>
                <a:srgbClr val="142D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A60073F-B7A8-4D8D-8F9F-400AC5A93D83}"/>
                  </a:ext>
                </a:extLst>
              </p:cNvPr>
              <p:cNvSpPr/>
              <p:nvPr/>
            </p:nvSpPr>
            <p:spPr>
              <a:xfrm>
                <a:off x="6096000" y="4689539"/>
                <a:ext cx="2054352" cy="156781"/>
              </a:xfrm>
              <a:prstGeom prst="roundRect">
                <a:avLst/>
              </a:prstGeom>
              <a:solidFill>
                <a:srgbClr val="38517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BF8FE7-F091-41E6-8B28-AA52225B3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933" y="1347388"/>
              <a:ext cx="1303885" cy="92427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8E5153-6558-4550-A590-9B41FE3FE27A}"/>
              </a:ext>
            </a:extLst>
          </p:cNvPr>
          <p:cNvSpPr txBox="1"/>
          <p:nvPr/>
        </p:nvSpPr>
        <p:spPr>
          <a:xfrm>
            <a:off x="4498523" y="488252"/>
            <a:ext cx="3748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WireFrame</a:t>
            </a:r>
            <a:r>
              <a:rPr lang="en-US" sz="3200" b="1" dirty="0"/>
              <a:t> </a:t>
            </a:r>
            <a:r>
              <a:rPr lang="en-US" sz="3200" b="1" dirty="0" err="1"/>
              <a:t>aplikasi</a:t>
            </a:r>
            <a:endParaRPr lang="en-ID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9C3FF-342F-413D-87E5-BF1F8FE1E0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7" b="51428"/>
          <a:stretch/>
        </p:blipFill>
        <p:spPr>
          <a:xfrm>
            <a:off x="3891482" y="1287670"/>
            <a:ext cx="4409035" cy="428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11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E01CDE-A124-4B14-ACD1-ABD2B77A31FC}"/>
              </a:ext>
            </a:extLst>
          </p:cNvPr>
          <p:cNvGrpSpPr/>
          <p:nvPr/>
        </p:nvGrpSpPr>
        <p:grpSpPr>
          <a:xfrm>
            <a:off x="6372810" y="5536832"/>
            <a:ext cx="5412589" cy="924273"/>
            <a:chOff x="1502229" y="1347388"/>
            <a:chExt cx="5412589" cy="9242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54BC7D4-3251-478F-8939-017352083F83}"/>
                </a:ext>
              </a:extLst>
            </p:cNvPr>
            <p:cNvGrpSpPr/>
            <p:nvPr/>
          </p:nvGrpSpPr>
          <p:grpSpPr>
            <a:xfrm>
              <a:off x="1502229" y="1731135"/>
              <a:ext cx="4108704" cy="156781"/>
              <a:chOff x="4041648" y="4689539"/>
              <a:chExt cx="4108704" cy="15678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710BDC6-9809-47F0-ABAD-18765B0DF350}"/>
                  </a:ext>
                </a:extLst>
              </p:cNvPr>
              <p:cNvSpPr/>
              <p:nvPr/>
            </p:nvSpPr>
            <p:spPr>
              <a:xfrm>
                <a:off x="4041648" y="4689539"/>
                <a:ext cx="2054352" cy="156781"/>
              </a:xfrm>
              <a:prstGeom prst="roundRect">
                <a:avLst/>
              </a:prstGeom>
              <a:solidFill>
                <a:srgbClr val="142D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A60073F-B7A8-4D8D-8F9F-400AC5A93D83}"/>
                  </a:ext>
                </a:extLst>
              </p:cNvPr>
              <p:cNvSpPr/>
              <p:nvPr/>
            </p:nvSpPr>
            <p:spPr>
              <a:xfrm>
                <a:off x="6096000" y="4689539"/>
                <a:ext cx="2054352" cy="156781"/>
              </a:xfrm>
              <a:prstGeom prst="roundRect">
                <a:avLst/>
              </a:prstGeom>
              <a:solidFill>
                <a:srgbClr val="38517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BF8FE7-F091-41E6-8B28-AA52225B3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933" y="1347388"/>
              <a:ext cx="1303885" cy="92427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8E5153-6558-4550-A590-9B41FE3FE27A}"/>
              </a:ext>
            </a:extLst>
          </p:cNvPr>
          <p:cNvSpPr txBox="1"/>
          <p:nvPr/>
        </p:nvSpPr>
        <p:spPr>
          <a:xfrm>
            <a:off x="4498523" y="488252"/>
            <a:ext cx="3748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WireFrame</a:t>
            </a:r>
            <a:r>
              <a:rPr lang="en-US" sz="3200" b="1" dirty="0"/>
              <a:t> </a:t>
            </a:r>
            <a:r>
              <a:rPr lang="en-US" sz="3200" b="1" dirty="0" err="1"/>
              <a:t>aplikasi</a:t>
            </a:r>
            <a:endParaRPr lang="en-ID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F1DFB-B8CA-4C9F-A999-BFAC2BC673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7" b="50885"/>
          <a:stretch/>
        </p:blipFill>
        <p:spPr>
          <a:xfrm>
            <a:off x="4039531" y="1343609"/>
            <a:ext cx="4666558" cy="419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41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E01CDE-A124-4B14-ACD1-ABD2B77A31FC}"/>
              </a:ext>
            </a:extLst>
          </p:cNvPr>
          <p:cNvGrpSpPr/>
          <p:nvPr/>
        </p:nvGrpSpPr>
        <p:grpSpPr>
          <a:xfrm>
            <a:off x="6372810" y="5536832"/>
            <a:ext cx="5412589" cy="924273"/>
            <a:chOff x="1502229" y="1347388"/>
            <a:chExt cx="5412589" cy="9242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54BC7D4-3251-478F-8939-017352083F83}"/>
                </a:ext>
              </a:extLst>
            </p:cNvPr>
            <p:cNvGrpSpPr/>
            <p:nvPr/>
          </p:nvGrpSpPr>
          <p:grpSpPr>
            <a:xfrm>
              <a:off x="1502229" y="1731135"/>
              <a:ext cx="4108704" cy="156781"/>
              <a:chOff x="4041648" y="4689539"/>
              <a:chExt cx="4108704" cy="15678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710BDC6-9809-47F0-ABAD-18765B0DF350}"/>
                  </a:ext>
                </a:extLst>
              </p:cNvPr>
              <p:cNvSpPr/>
              <p:nvPr/>
            </p:nvSpPr>
            <p:spPr>
              <a:xfrm>
                <a:off x="4041648" y="4689539"/>
                <a:ext cx="2054352" cy="156781"/>
              </a:xfrm>
              <a:prstGeom prst="roundRect">
                <a:avLst/>
              </a:prstGeom>
              <a:solidFill>
                <a:srgbClr val="142D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A60073F-B7A8-4D8D-8F9F-400AC5A93D83}"/>
                  </a:ext>
                </a:extLst>
              </p:cNvPr>
              <p:cNvSpPr/>
              <p:nvPr/>
            </p:nvSpPr>
            <p:spPr>
              <a:xfrm>
                <a:off x="6096000" y="4689539"/>
                <a:ext cx="2054352" cy="156781"/>
              </a:xfrm>
              <a:prstGeom prst="roundRect">
                <a:avLst/>
              </a:prstGeom>
              <a:solidFill>
                <a:srgbClr val="38517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BF8FE7-F091-41E6-8B28-AA52225B3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933" y="1347388"/>
              <a:ext cx="1303885" cy="92427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8E5153-6558-4550-A590-9B41FE3FE27A}"/>
              </a:ext>
            </a:extLst>
          </p:cNvPr>
          <p:cNvSpPr txBox="1"/>
          <p:nvPr/>
        </p:nvSpPr>
        <p:spPr>
          <a:xfrm>
            <a:off x="4498523" y="488252"/>
            <a:ext cx="3748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WireFrame</a:t>
            </a:r>
            <a:r>
              <a:rPr lang="en-US" sz="3200" b="1" dirty="0"/>
              <a:t> </a:t>
            </a:r>
            <a:r>
              <a:rPr lang="en-US" sz="3200" b="1" dirty="0" err="1"/>
              <a:t>aplikasi</a:t>
            </a:r>
            <a:endParaRPr lang="en-ID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3772D-6E8E-4FED-A0A3-4197E116D3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2400"/>
          <a:stretch/>
        </p:blipFill>
        <p:spPr>
          <a:xfrm>
            <a:off x="4294255" y="1327772"/>
            <a:ext cx="4157110" cy="42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57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E01CDE-A124-4B14-ACD1-ABD2B77A31FC}"/>
              </a:ext>
            </a:extLst>
          </p:cNvPr>
          <p:cNvGrpSpPr/>
          <p:nvPr/>
        </p:nvGrpSpPr>
        <p:grpSpPr>
          <a:xfrm>
            <a:off x="6372810" y="5536832"/>
            <a:ext cx="5412589" cy="924273"/>
            <a:chOff x="1502229" y="1347388"/>
            <a:chExt cx="5412589" cy="9242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54BC7D4-3251-478F-8939-017352083F83}"/>
                </a:ext>
              </a:extLst>
            </p:cNvPr>
            <p:cNvGrpSpPr/>
            <p:nvPr/>
          </p:nvGrpSpPr>
          <p:grpSpPr>
            <a:xfrm>
              <a:off x="1502229" y="1731135"/>
              <a:ext cx="4108704" cy="156781"/>
              <a:chOff x="4041648" y="4689539"/>
              <a:chExt cx="4108704" cy="15678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710BDC6-9809-47F0-ABAD-18765B0DF350}"/>
                  </a:ext>
                </a:extLst>
              </p:cNvPr>
              <p:cNvSpPr/>
              <p:nvPr/>
            </p:nvSpPr>
            <p:spPr>
              <a:xfrm>
                <a:off x="4041648" y="4689539"/>
                <a:ext cx="2054352" cy="156781"/>
              </a:xfrm>
              <a:prstGeom prst="roundRect">
                <a:avLst/>
              </a:prstGeom>
              <a:solidFill>
                <a:srgbClr val="142D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A60073F-B7A8-4D8D-8F9F-400AC5A93D83}"/>
                  </a:ext>
                </a:extLst>
              </p:cNvPr>
              <p:cNvSpPr/>
              <p:nvPr/>
            </p:nvSpPr>
            <p:spPr>
              <a:xfrm>
                <a:off x="6096000" y="4689539"/>
                <a:ext cx="2054352" cy="156781"/>
              </a:xfrm>
              <a:prstGeom prst="roundRect">
                <a:avLst/>
              </a:prstGeom>
              <a:solidFill>
                <a:srgbClr val="38517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BF8FE7-F091-41E6-8B28-AA52225B3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933" y="1347388"/>
              <a:ext cx="1303885" cy="92427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8E5153-6558-4550-A590-9B41FE3FE27A}"/>
              </a:ext>
            </a:extLst>
          </p:cNvPr>
          <p:cNvSpPr txBox="1"/>
          <p:nvPr/>
        </p:nvSpPr>
        <p:spPr>
          <a:xfrm>
            <a:off x="4498523" y="488252"/>
            <a:ext cx="3748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WireFrame</a:t>
            </a:r>
            <a:r>
              <a:rPr lang="en-US" sz="3200" b="1" dirty="0"/>
              <a:t> </a:t>
            </a:r>
            <a:r>
              <a:rPr lang="en-US" sz="3200" b="1" dirty="0" err="1"/>
              <a:t>aplikasi</a:t>
            </a:r>
            <a:endParaRPr lang="en-ID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D65CAC-73D4-40D4-A538-0DB405BDC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6" t="50000" r="27261" b="-1"/>
          <a:stretch/>
        </p:blipFill>
        <p:spPr>
          <a:xfrm>
            <a:off x="3911234" y="1299288"/>
            <a:ext cx="4369531" cy="425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16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E01CDE-A124-4B14-ACD1-ABD2B77A31FC}"/>
              </a:ext>
            </a:extLst>
          </p:cNvPr>
          <p:cNvGrpSpPr/>
          <p:nvPr/>
        </p:nvGrpSpPr>
        <p:grpSpPr>
          <a:xfrm>
            <a:off x="6372810" y="5536832"/>
            <a:ext cx="5412589" cy="924273"/>
            <a:chOff x="1502229" y="1347388"/>
            <a:chExt cx="5412589" cy="9242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54BC7D4-3251-478F-8939-017352083F83}"/>
                </a:ext>
              </a:extLst>
            </p:cNvPr>
            <p:cNvGrpSpPr/>
            <p:nvPr/>
          </p:nvGrpSpPr>
          <p:grpSpPr>
            <a:xfrm>
              <a:off x="1502229" y="1731135"/>
              <a:ext cx="4108704" cy="156781"/>
              <a:chOff x="4041648" y="4689539"/>
              <a:chExt cx="4108704" cy="15678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710BDC6-9809-47F0-ABAD-18765B0DF350}"/>
                  </a:ext>
                </a:extLst>
              </p:cNvPr>
              <p:cNvSpPr/>
              <p:nvPr/>
            </p:nvSpPr>
            <p:spPr>
              <a:xfrm>
                <a:off x="4041648" y="4689539"/>
                <a:ext cx="2054352" cy="156781"/>
              </a:xfrm>
              <a:prstGeom prst="roundRect">
                <a:avLst/>
              </a:prstGeom>
              <a:solidFill>
                <a:srgbClr val="142D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A60073F-B7A8-4D8D-8F9F-400AC5A93D83}"/>
                  </a:ext>
                </a:extLst>
              </p:cNvPr>
              <p:cNvSpPr/>
              <p:nvPr/>
            </p:nvSpPr>
            <p:spPr>
              <a:xfrm>
                <a:off x="6096000" y="4689539"/>
                <a:ext cx="2054352" cy="156781"/>
              </a:xfrm>
              <a:prstGeom prst="roundRect">
                <a:avLst/>
              </a:prstGeom>
              <a:solidFill>
                <a:srgbClr val="38517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BF8FE7-F091-41E6-8B28-AA52225B3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933" y="1347388"/>
              <a:ext cx="1303885" cy="92427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8E5153-6558-4550-A590-9B41FE3FE27A}"/>
              </a:ext>
            </a:extLst>
          </p:cNvPr>
          <p:cNvSpPr txBox="1"/>
          <p:nvPr/>
        </p:nvSpPr>
        <p:spPr>
          <a:xfrm>
            <a:off x="4498523" y="488252"/>
            <a:ext cx="3748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Database </a:t>
            </a:r>
            <a:r>
              <a:rPr lang="en-US" sz="3200" b="1" dirty="0" err="1"/>
              <a:t>aplikasi</a:t>
            </a:r>
            <a:endParaRPr lang="en-ID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ABE07-2757-4D9B-8866-CFC641671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800" y="2443633"/>
            <a:ext cx="5638020" cy="197073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0E703C-3898-407B-8F63-98E0DC7CB40E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2817845" y="2146041"/>
            <a:ext cx="735955" cy="1282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8BBA4E-F557-4484-BB07-EBB90C27C7EF}"/>
              </a:ext>
            </a:extLst>
          </p:cNvPr>
          <p:cNvSpPr txBox="1"/>
          <p:nvPr/>
        </p:nvSpPr>
        <p:spPr>
          <a:xfrm>
            <a:off x="2173642" y="1740839"/>
            <a:ext cx="17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 </a:t>
            </a:r>
            <a:endParaRPr lang="en-ID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149C32-B9DE-47A6-B6FE-B771F82443D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372810" y="1925505"/>
            <a:ext cx="0" cy="518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782394-1C16-4D31-A99C-A214E2A137F6}"/>
              </a:ext>
            </a:extLst>
          </p:cNvPr>
          <p:cNvSpPr txBox="1"/>
          <p:nvPr/>
        </p:nvSpPr>
        <p:spPr>
          <a:xfrm>
            <a:off x="5895201" y="1485421"/>
            <a:ext cx="95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</a:t>
            </a:r>
            <a:endParaRPr lang="en-ID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AD6C6F-A1B3-4327-8720-C7EF56360967}"/>
              </a:ext>
            </a:extLst>
          </p:cNvPr>
          <p:cNvCxnSpPr>
            <a:stCxn id="4" idx="3"/>
          </p:cNvCxnSpPr>
          <p:nvPr/>
        </p:nvCxnSpPr>
        <p:spPr>
          <a:xfrm flipV="1">
            <a:off x="9191820" y="1925505"/>
            <a:ext cx="334735" cy="1503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B51736-E404-4706-9989-D39BA1F893FC}"/>
              </a:ext>
            </a:extLst>
          </p:cNvPr>
          <p:cNvSpPr txBox="1"/>
          <p:nvPr/>
        </p:nvSpPr>
        <p:spPr>
          <a:xfrm>
            <a:off x="8378532" y="1527921"/>
            <a:ext cx="19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Realtime database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789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7BEEA14-25C9-4905-92C9-CDB032F38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51"/>
          <a:stretch/>
        </p:blipFill>
        <p:spPr>
          <a:xfrm>
            <a:off x="6096000" y="584775"/>
            <a:ext cx="3928639" cy="529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16C62-A01C-49A0-AD26-F884008DDC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16"/>
          <a:stretch/>
        </p:blipFill>
        <p:spPr>
          <a:xfrm>
            <a:off x="741871" y="337170"/>
            <a:ext cx="4824907" cy="558340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2E01CDE-A124-4B14-ACD1-ABD2B77A31FC}"/>
              </a:ext>
            </a:extLst>
          </p:cNvPr>
          <p:cNvGrpSpPr/>
          <p:nvPr/>
        </p:nvGrpSpPr>
        <p:grpSpPr>
          <a:xfrm>
            <a:off x="6372810" y="5536832"/>
            <a:ext cx="5412589" cy="924273"/>
            <a:chOff x="1502229" y="1347388"/>
            <a:chExt cx="5412589" cy="9242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54BC7D4-3251-478F-8939-017352083F83}"/>
                </a:ext>
              </a:extLst>
            </p:cNvPr>
            <p:cNvGrpSpPr/>
            <p:nvPr/>
          </p:nvGrpSpPr>
          <p:grpSpPr>
            <a:xfrm>
              <a:off x="1502229" y="1731135"/>
              <a:ext cx="4108704" cy="156781"/>
              <a:chOff x="4041648" y="4689539"/>
              <a:chExt cx="4108704" cy="15678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710BDC6-9809-47F0-ABAD-18765B0DF350}"/>
                  </a:ext>
                </a:extLst>
              </p:cNvPr>
              <p:cNvSpPr/>
              <p:nvPr/>
            </p:nvSpPr>
            <p:spPr>
              <a:xfrm>
                <a:off x="4041648" y="4689539"/>
                <a:ext cx="2054352" cy="156781"/>
              </a:xfrm>
              <a:prstGeom prst="roundRect">
                <a:avLst/>
              </a:prstGeom>
              <a:solidFill>
                <a:srgbClr val="142D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A60073F-B7A8-4D8D-8F9F-400AC5A93D83}"/>
                  </a:ext>
                </a:extLst>
              </p:cNvPr>
              <p:cNvSpPr/>
              <p:nvPr/>
            </p:nvSpPr>
            <p:spPr>
              <a:xfrm>
                <a:off x="6096000" y="4689539"/>
                <a:ext cx="2054352" cy="156781"/>
              </a:xfrm>
              <a:prstGeom prst="roundRect">
                <a:avLst/>
              </a:prstGeom>
              <a:solidFill>
                <a:srgbClr val="38517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BF8FE7-F091-41E6-8B28-AA52225B3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933" y="1347388"/>
              <a:ext cx="1303885" cy="924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0286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289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Bidang kajian : RPLD Topik skripsi : Pengembangan aplikasi Android Rencana judul : Perancangan aplikasi presensi pegawai Balai Desa Warureja berbasis GPS dan geolocation pada Android</dc:title>
  <dc:creator>Guna Dermawan</dc:creator>
  <cp:lastModifiedBy>Guna Dermawan</cp:lastModifiedBy>
  <cp:revision>51</cp:revision>
  <dcterms:created xsi:type="dcterms:W3CDTF">2021-10-04T13:14:50Z</dcterms:created>
  <dcterms:modified xsi:type="dcterms:W3CDTF">2021-10-22T14:13:46Z</dcterms:modified>
</cp:coreProperties>
</file>