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5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6FA9"/>
    <a:srgbClr val="D69802"/>
    <a:srgbClr val="BE5108"/>
    <a:srgbClr val="4C8923"/>
    <a:srgbClr val="2E6CA4"/>
    <a:srgbClr val="2F6EA7"/>
    <a:srgbClr val="DA9B00"/>
    <a:srgbClr val="4D8A23"/>
    <a:srgbClr val="49A6B3"/>
    <a:srgbClr val="5CA0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E55D-80B0-D2FB-8E23-53B01D849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EE46C-3CAB-C037-3962-DF1E1C76C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2D26F-4268-D23E-0521-7E433898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14/06/2022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D5885-30C6-B783-BFAA-3CDF3E44F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CAB39-4D4A-83A7-81A8-3A0C805C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051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4BAC-6B83-14DB-72F9-E881682A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D9809-6284-22F1-3D81-AB10EB27D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D9BE9-0974-28AD-61E3-F200F34A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14/06/2022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E217B-366D-8C4A-6BC7-48672995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FEF56-7E88-AD91-59A1-CA2E36006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275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F81C1-E259-5E08-F424-DCCD8C4D3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4E8E0-4FF4-3894-4594-621EAED11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CC53-2718-682A-0660-BF457696E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14/06/2022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2905F-AD02-9A65-FEA0-625D4F2D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CEBDD-2496-025F-4AD4-566AB6EA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941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E719A-DAB9-1543-5557-E009D2B2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CED0C-871C-A481-EE4F-06C678865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C5431-B4D7-45CE-3354-C868A8E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14/06/2022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97BEB-EE7F-B703-17B4-E7761AB15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8651F-D11D-4D1E-1BB4-D71F9863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731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2597-3D51-78D9-4FC2-48BAE6D6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567BE-05F6-15D1-F411-848353968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609BB-D189-2C2E-5BC6-9844E863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14/06/2022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99200-022E-7FC3-6C68-3CC55F43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86B93-4FC0-3912-220D-158B0E5B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2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B2D0-B7A1-A6AE-3155-903D898B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CD420-7B53-B9FE-2A71-EF1C0F3F9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A964B-A993-D897-3941-02125A77D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E1ECB-05BE-6A5D-F238-20A17A79F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14/06/2022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6269F-5D56-75BD-1890-9D7C6BEE2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15741-4CDE-1DE1-200F-86C12E0E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328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B1D47-18C9-F18C-73F1-73043B1E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8FCEF-FD97-C98D-9266-A9D3A9D6F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79A6E-22B6-4C43-3645-658C749A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B3EAB6-A0D2-AB81-3095-EA43F0554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D9BDC-8B50-8962-A026-A9212375B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70D32F-1818-4725-FE47-B2518E7D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14/06/2022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91E92-9BA7-60F9-8126-9049D0B2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35C72-1030-6698-34A9-F11D1E34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112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2AF27-80EC-3524-B3FF-88B341E27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FFE99E-E6B5-38E0-0320-61CA2AEA3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14/06/2022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C9FC2B-C85C-6E9A-B5C2-A200C3B62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3ABD6-CAEA-3845-EF25-D54124DEF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063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E57CE-0A0F-77D9-0E2E-642039B8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14/06/2022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5D61F3-C3C1-43C9-F8D8-AFB48292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4C92C-AF55-6D7C-E1E7-CAB6151C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80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ED8DC-AEEF-CC76-3873-CCA1464E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8F961-65FE-CA67-D954-6259896B1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ADE2E-978A-78AD-AF05-9A45331F8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12995-9487-19EE-E36A-71B34BE7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14/06/2022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4C05C-7C8D-7EE4-E3F9-F38BC547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80160-1844-F83F-A964-827089BE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774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75E7E-4FF9-D40C-811D-BF0B99441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378221-04DA-C483-2527-004C2CC43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82B37-B944-D754-C845-722A10217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4B3CD-1654-2254-BAC5-74714FB69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14/06/2022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9296F-3BBA-FD79-217F-E8887483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51567-842D-51E4-246C-BF7E037DF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937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2FA1E8-0C84-4961-6A15-AADB92E86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01C2A-D786-CF16-4CB9-44226A824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52DD6-86FC-7B36-3EF6-FA3478318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71809-4E7C-4B4C-B35D-BEB3A7116895}" type="datetimeFigureOut">
              <a:rPr lang="en-ID" smtClean="0"/>
              <a:t>14/06/2022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C4E37-26F3-AB97-B59A-3B00D7360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112E2-34AF-BF4A-9999-70334B0AA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612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8.wdp"/><Relationship Id="rId13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12" Type="http://schemas.microsoft.com/office/2007/relationships/hdphoto" Target="../media/hdphoto20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7.wdp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0" Type="http://schemas.microsoft.com/office/2007/relationships/hdphoto" Target="../media/hdphoto19.wdp"/><Relationship Id="rId4" Type="http://schemas.microsoft.com/office/2007/relationships/hdphoto" Target="../media/hdphoto16.wdp"/><Relationship Id="rId9" Type="http://schemas.openxmlformats.org/officeDocument/2006/relationships/image" Target="../media/image27.png"/><Relationship Id="rId14" Type="http://schemas.microsoft.com/office/2007/relationships/hdphoto" Target="../media/hdphoto21.wdp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8.wdp"/><Relationship Id="rId3" Type="http://schemas.openxmlformats.org/officeDocument/2006/relationships/image" Target="../media/image25.png"/><Relationship Id="rId7" Type="http://schemas.openxmlformats.org/officeDocument/2006/relationships/image" Target="../media/image26.png"/><Relationship Id="rId12" Type="http://schemas.microsoft.com/office/2007/relationships/hdphoto" Target="../media/hdphoto20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0.wdp"/><Relationship Id="rId11" Type="http://schemas.openxmlformats.org/officeDocument/2006/relationships/image" Target="../media/image28.png"/><Relationship Id="rId5" Type="http://schemas.openxmlformats.org/officeDocument/2006/relationships/image" Target="../media/image15.png"/><Relationship Id="rId10" Type="http://schemas.microsoft.com/office/2007/relationships/hdphoto" Target="../media/hdphoto19.wdp"/><Relationship Id="rId4" Type="http://schemas.microsoft.com/office/2007/relationships/hdphoto" Target="../media/hdphoto17.wdp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0.wdp"/><Relationship Id="rId5" Type="http://schemas.openxmlformats.org/officeDocument/2006/relationships/image" Target="../media/image15.png"/><Relationship Id="rId4" Type="http://schemas.microsoft.com/office/2007/relationships/hdphoto" Target="../media/hdphoto19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5.png"/><Relationship Id="rId7" Type="http://schemas.microsoft.com/office/2007/relationships/hdphoto" Target="../media/hdphoto20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5.jpeg"/><Relationship Id="rId5" Type="http://schemas.openxmlformats.org/officeDocument/2006/relationships/image" Target="../media/image31.png"/><Relationship Id="rId10" Type="http://schemas.openxmlformats.org/officeDocument/2006/relationships/image" Target="../media/image34.jpeg"/><Relationship Id="rId4" Type="http://schemas.microsoft.com/office/2007/relationships/hdphoto" Target="../media/hdphoto10.wdp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openxmlformats.org/officeDocument/2006/relationships/image" Target="../media/image6.png"/><Relationship Id="rId9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7.wdp"/><Relationship Id="rId5" Type="http://schemas.openxmlformats.org/officeDocument/2006/relationships/image" Target="../media/image10.png"/><Relationship Id="rId10" Type="http://schemas.microsoft.com/office/2007/relationships/hdphoto" Target="../media/hdphoto9.wdp"/><Relationship Id="rId4" Type="http://schemas.microsoft.com/office/2007/relationships/hdphoto" Target="../media/hdphoto6.wdp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6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7.wdp"/><Relationship Id="rId5" Type="http://schemas.openxmlformats.org/officeDocument/2006/relationships/image" Target="../media/image10.png"/><Relationship Id="rId4" Type="http://schemas.microsoft.com/office/2007/relationships/hdphoto" Target="../media/hdphoto10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8.wdp"/><Relationship Id="rId5" Type="http://schemas.openxmlformats.org/officeDocument/2006/relationships/image" Target="../media/image11.png"/><Relationship Id="rId4" Type="http://schemas.microsoft.com/office/2007/relationships/hdphoto" Target="../media/hdphoto10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0.wdp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13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12" Type="http://schemas.microsoft.com/office/2007/relationships/hdphoto" Target="../media/hdphoto1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0.wdp"/><Relationship Id="rId11" Type="http://schemas.openxmlformats.org/officeDocument/2006/relationships/image" Target="../media/image22.png"/><Relationship Id="rId5" Type="http://schemas.openxmlformats.org/officeDocument/2006/relationships/image" Target="../media/image15.png"/><Relationship Id="rId10" Type="http://schemas.microsoft.com/office/2007/relationships/hdphoto" Target="../media/hdphoto13.wdp"/><Relationship Id="rId4" Type="http://schemas.microsoft.com/office/2007/relationships/hdphoto" Target="../media/hdphoto11.wdp"/><Relationship Id="rId9" Type="http://schemas.openxmlformats.org/officeDocument/2006/relationships/image" Target="../media/image21.png"/><Relationship Id="rId14" Type="http://schemas.microsoft.com/office/2007/relationships/hdphoto" Target="../media/hdphoto1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2454845"/>
            <a:ext cx="7147249" cy="112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600" b="1" spc="7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PENGEMBANGAN APLIKASI MOBILE PRESENSI PEGAWAI BERBASIS </a:t>
            </a:r>
            <a:r>
              <a:rPr lang="en-ID" sz="1600" b="1" i="1" spc="7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GPS</a:t>
            </a:r>
            <a:r>
              <a:rPr lang="en-ID" sz="1600" b="1" spc="7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DAN </a:t>
            </a:r>
            <a:r>
              <a:rPr lang="en-ID" sz="1600" b="1" i="1" spc="7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GEOCODING </a:t>
            </a:r>
            <a:r>
              <a:rPr lang="en-ID" sz="1600" b="1" spc="7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MENGGUNAKAN METODE PENGUKURAN JARAK HAVERSINE [STUDI KASUS: BALAI DESA WARUREJA, KABUPATEN TEGAL]</a:t>
            </a:r>
            <a:endParaRPr lang="en-ID" sz="16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199" y="868355"/>
            <a:ext cx="1371600" cy="1371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E14643-6F12-4DB6-320D-F12DF44B068C}"/>
              </a:ext>
            </a:extLst>
          </p:cNvPr>
          <p:cNvSpPr txBox="1"/>
          <p:nvPr/>
        </p:nvSpPr>
        <p:spPr>
          <a:xfrm>
            <a:off x="2743200" y="3928188"/>
            <a:ext cx="6680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Guna Dermawan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A11.2018.11538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S1 – Teknik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Informatika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C68885-5C70-3F56-C500-60DEA1C1A9BA}"/>
              </a:ext>
            </a:extLst>
          </p:cNvPr>
          <p:cNvSpPr txBox="1"/>
          <p:nvPr/>
        </p:nvSpPr>
        <p:spPr>
          <a:xfrm>
            <a:off x="2743200" y="5196411"/>
            <a:ext cx="6680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FAKULTAS ILMU KOMPUTER</a:t>
            </a:r>
          </a:p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UNIVERSITAS DIAN NUSWANTORO</a:t>
            </a:r>
          </a:p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SEMARANG</a:t>
            </a:r>
          </a:p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endParaRPr lang="en-ID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102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METODE PENGEMBANGAN SISTEM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732089F-1B58-E211-8BF6-7ED74B295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353" y="892092"/>
            <a:ext cx="5371291" cy="2542973"/>
          </a:xfrm>
          <a:prstGeom prst="rect">
            <a:avLst/>
          </a:prstGeom>
          <a:ln w="12700">
            <a:noFill/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3849CEB-190A-CB49-5861-28C21F8F3A0C}"/>
              </a:ext>
            </a:extLst>
          </p:cNvPr>
          <p:cNvSpPr txBox="1"/>
          <p:nvPr/>
        </p:nvSpPr>
        <p:spPr>
          <a:xfrm>
            <a:off x="292123" y="4029732"/>
            <a:ext cx="21211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diskusi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pihak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terkait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mengenai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pengkajian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berkorelasi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FB93382-4E75-F5E2-1EB2-60088274ADB0}"/>
              </a:ext>
            </a:extLst>
          </p:cNvPr>
          <p:cNvCxnSpPr>
            <a:cxnSpLocks/>
          </p:cNvCxnSpPr>
          <p:nvPr/>
        </p:nvCxnSpPr>
        <p:spPr>
          <a:xfrm>
            <a:off x="2500303" y="3582888"/>
            <a:ext cx="0" cy="24633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C08DEC4-03EE-4AF3-8E05-D76C2B009438}"/>
              </a:ext>
            </a:extLst>
          </p:cNvPr>
          <p:cNvSpPr txBox="1"/>
          <p:nvPr/>
        </p:nvSpPr>
        <p:spPr>
          <a:xfrm>
            <a:off x="899499" y="3730193"/>
            <a:ext cx="11738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80088C-527C-DF3B-8E00-DAABE2D82681}"/>
              </a:ext>
            </a:extLst>
          </p:cNvPr>
          <p:cNvSpPr txBox="1"/>
          <p:nvPr/>
        </p:nvSpPr>
        <p:spPr>
          <a:xfrm>
            <a:off x="2587384" y="4029732"/>
            <a:ext cx="2121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Analisa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meninjau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lunak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pendukung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8232A4-5D33-4F87-377E-AC242283DFA6}"/>
              </a:ext>
            </a:extLst>
          </p:cNvPr>
          <p:cNvSpPr txBox="1"/>
          <p:nvPr/>
        </p:nvSpPr>
        <p:spPr>
          <a:xfrm>
            <a:off x="3146972" y="3721955"/>
            <a:ext cx="10958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DF98A42-53EB-EA35-880E-F75EDDDD102F}"/>
              </a:ext>
            </a:extLst>
          </p:cNvPr>
          <p:cNvCxnSpPr>
            <a:cxnSpLocks/>
          </p:cNvCxnSpPr>
          <p:nvPr/>
        </p:nvCxnSpPr>
        <p:spPr>
          <a:xfrm>
            <a:off x="4826886" y="3721955"/>
            <a:ext cx="0" cy="24633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4523511-3482-8FAC-26ED-313A2C63D2C9}"/>
              </a:ext>
            </a:extLst>
          </p:cNvPr>
          <p:cNvSpPr txBox="1"/>
          <p:nvPr/>
        </p:nvSpPr>
        <p:spPr>
          <a:xfrm>
            <a:off x="4945289" y="4029732"/>
            <a:ext cx="2121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Tahapan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desain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wireframe,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database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diagram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lunak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1C3196-5EF1-D243-9771-CEE5B6FD4DA3}"/>
              </a:ext>
            </a:extLst>
          </p:cNvPr>
          <p:cNvSpPr txBox="1"/>
          <p:nvPr/>
        </p:nvSpPr>
        <p:spPr>
          <a:xfrm>
            <a:off x="5566000" y="3721955"/>
            <a:ext cx="9234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DF4998D-8C14-87F9-506E-D91878CB7420}"/>
              </a:ext>
            </a:extLst>
          </p:cNvPr>
          <p:cNvCxnSpPr>
            <a:cxnSpLocks/>
          </p:cNvCxnSpPr>
          <p:nvPr/>
        </p:nvCxnSpPr>
        <p:spPr>
          <a:xfrm>
            <a:off x="7168585" y="3790582"/>
            <a:ext cx="0" cy="24633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158E134-F9F0-B2E2-BD1D-06C0EA46F873}"/>
              </a:ext>
            </a:extLst>
          </p:cNvPr>
          <p:cNvSpPr txBox="1"/>
          <p:nvPr/>
        </p:nvSpPr>
        <p:spPr>
          <a:xfrm>
            <a:off x="7286988" y="4098359"/>
            <a:ext cx="2121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tahapan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pembuatan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android studio dan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F33FD93-FBE7-5C60-1718-5CDF89A72BD7}"/>
              </a:ext>
            </a:extLst>
          </p:cNvPr>
          <p:cNvSpPr txBox="1"/>
          <p:nvPr/>
        </p:nvSpPr>
        <p:spPr>
          <a:xfrm>
            <a:off x="7714255" y="3730193"/>
            <a:ext cx="18327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96A7B4F-C475-1941-ABD2-C99E51A1B190}"/>
              </a:ext>
            </a:extLst>
          </p:cNvPr>
          <p:cNvCxnSpPr>
            <a:cxnSpLocks/>
          </p:cNvCxnSpPr>
          <p:nvPr/>
        </p:nvCxnSpPr>
        <p:spPr>
          <a:xfrm>
            <a:off x="9594575" y="3790582"/>
            <a:ext cx="0" cy="24633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084EC3E-290A-8F74-2CC5-C3D5B8E8F942}"/>
              </a:ext>
            </a:extLst>
          </p:cNvPr>
          <p:cNvSpPr txBox="1"/>
          <p:nvPr/>
        </p:nvSpPr>
        <p:spPr>
          <a:xfrm>
            <a:off x="9712978" y="4098359"/>
            <a:ext cx="2121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pengujian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A691EF-3FB1-4FE0-CE0D-01E04C79E889}"/>
              </a:ext>
            </a:extLst>
          </p:cNvPr>
          <p:cNvSpPr txBox="1"/>
          <p:nvPr/>
        </p:nvSpPr>
        <p:spPr>
          <a:xfrm>
            <a:off x="10462189" y="3773358"/>
            <a:ext cx="12907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PROTOTYPE 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2970CFD-1EFC-E95A-2FA7-15B5D9F4111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56" y="3580770"/>
            <a:ext cx="457200" cy="457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086C9D6-8893-5CAA-467C-E01B63DD4CD5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397" y="3582888"/>
            <a:ext cx="457200" cy="457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6FBC2C0-A45C-54EB-5265-C197C350AC91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320" y="3615698"/>
            <a:ext cx="457200" cy="457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5BDA2C2-17DC-61C7-E09B-C48F1A726807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459" y="3620446"/>
            <a:ext cx="457200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0DBEBE-537B-1AE7-7BCD-56AFBE735454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989" y="369864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789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HASIL DAN PEMBAHASAN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C08DEC4-03EE-4AF3-8E05-D76C2B009438}"/>
              </a:ext>
            </a:extLst>
          </p:cNvPr>
          <p:cNvSpPr txBox="1"/>
          <p:nvPr/>
        </p:nvSpPr>
        <p:spPr>
          <a:xfrm>
            <a:off x="1855223" y="3363943"/>
            <a:ext cx="12062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4D8A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en-ID" sz="1400" b="1" dirty="0">
              <a:solidFill>
                <a:srgbClr val="4D8A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AC223B-9700-B4AB-CC3E-C9B0B63B19CE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RANCANGAN SISTEM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A39E92-830F-3F16-F546-8E0460CC572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043" y="2449544"/>
            <a:ext cx="914400" cy="914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AF64BD4-194B-B7D6-28E8-731C6C271B6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42177">
            <a:off x="2834298" y="1576763"/>
            <a:ext cx="924807" cy="9248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E943AC-7B48-3A2A-B9AC-4594CB01CAB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717" y="2449544"/>
            <a:ext cx="914400" cy="914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37E22CC-4367-99CA-577C-ED05B85F8E82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322" y="2405127"/>
            <a:ext cx="914400" cy="914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5479C71-4BF8-D4BA-1C61-712F253ED6F6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424" y="2405128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86CD667-B9B3-068F-1EA7-A4CE043C9141}"/>
              </a:ext>
            </a:extLst>
          </p:cNvPr>
          <p:cNvSpPr txBox="1"/>
          <p:nvPr/>
        </p:nvSpPr>
        <p:spPr>
          <a:xfrm>
            <a:off x="4483777" y="3363943"/>
            <a:ext cx="1206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</a:t>
            </a:r>
            <a:endParaRPr lang="en-ID" sz="1400" b="1" dirty="0">
              <a:solidFill>
                <a:srgbClr val="BE510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035777-51E1-3A99-6138-02B7BEE62CD3}"/>
              </a:ext>
            </a:extLst>
          </p:cNvPr>
          <p:cNvSpPr txBox="1"/>
          <p:nvPr/>
        </p:nvSpPr>
        <p:spPr>
          <a:xfrm>
            <a:off x="6902381" y="3363943"/>
            <a:ext cx="1206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DA9B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endParaRPr lang="en-ID" sz="1400" b="1" dirty="0">
              <a:solidFill>
                <a:srgbClr val="DA9B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30B485B-C42A-5727-4A1E-77E7196B033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58122">
            <a:off x="4590275" y="1567418"/>
            <a:ext cx="874563" cy="87456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693E47B-0CDA-DAF9-E661-E8F18B28BA5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58122">
            <a:off x="6925216" y="1527122"/>
            <a:ext cx="874563" cy="87456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6B8F55D-AD39-B405-7EEF-B993F5E4AD7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48608" y="1508357"/>
            <a:ext cx="874563" cy="87456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8B016AD-3C3C-8357-185B-DC10C0F7F092}"/>
              </a:ext>
            </a:extLst>
          </p:cNvPr>
          <p:cNvSpPr txBox="1"/>
          <p:nvPr/>
        </p:nvSpPr>
        <p:spPr>
          <a:xfrm>
            <a:off x="8706790" y="3363942"/>
            <a:ext cx="18327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2E6C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</a:t>
            </a:r>
            <a:endParaRPr lang="en-ID" sz="1400" b="1" dirty="0">
              <a:solidFill>
                <a:srgbClr val="2E6CA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E41339-6582-A57A-8C05-B57F449698B3}"/>
              </a:ext>
            </a:extLst>
          </p:cNvPr>
          <p:cNvSpPr txBox="1"/>
          <p:nvPr/>
        </p:nvSpPr>
        <p:spPr>
          <a:xfrm>
            <a:off x="1461825" y="3799211"/>
            <a:ext cx="2121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Berdiskusi</a:t>
            </a:r>
            <a:r>
              <a:rPr lang="en-US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menentukan</a:t>
            </a:r>
            <a:r>
              <a:rPr lang="en-US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US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endParaRPr lang="en-US" sz="1600" dirty="0">
              <a:solidFill>
                <a:srgbClr val="4C89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Referensi</a:t>
            </a:r>
            <a:r>
              <a:rPr lang="en-US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ilmiah</a:t>
            </a:r>
            <a:endParaRPr lang="en-US" sz="1600" dirty="0">
              <a:solidFill>
                <a:srgbClr val="4C89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D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Sampel</a:t>
            </a:r>
            <a:r>
              <a:rPr lang="en-ID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ID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ID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endParaRPr lang="en-ID" sz="1600" dirty="0">
              <a:solidFill>
                <a:srgbClr val="4C89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D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Pembuatan</a:t>
            </a:r>
            <a:r>
              <a:rPr lang="en-ID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WBS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BCAD63-A3C1-E0FA-CCEC-FC180F9B7124}"/>
              </a:ext>
            </a:extLst>
          </p:cNvPr>
          <p:cNvSpPr txBox="1"/>
          <p:nvPr/>
        </p:nvSpPr>
        <p:spPr>
          <a:xfrm>
            <a:off x="3974898" y="3799211"/>
            <a:ext cx="2121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Identifikasi</a:t>
            </a:r>
            <a:r>
              <a:rPr lang="en-US" sz="1600" dirty="0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1600" dirty="0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US" sz="1600" dirty="0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sz="1600" dirty="0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600" dirty="0" err="1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US" sz="1600" dirty="0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lunak</a:t>
            </a:r>
            <a:r>
              <a:rPr lang="en-US" sz="1600" dirty="0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D" sz="1600" dirty="0">
              <a:solidFill>
                <a:srgbClr val="BE510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7763BB-C08E-1707-1F35-45B5530CC572}"/>
              </a:ext>
            </a:extLst>
          </p:cNvPr>
          <p:cNvSpPr txBox="1"/>
          <p:nvPr/>
        </p:nvSpPr>
        <p:spPr>
          <a:xfrm>
            <a:off x="6487971" y="3799211"/>
            <a:ext cx="2121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D698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Pembuatan</a:t>
            </a:r>
            <a:r>
              <a:rPr lang="en-US" sz="1600" dirty="0">
                <a:solidFill>
                  <a:srgbClr val="D698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ERD, Use case, Activity dan Sequence diagram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D698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Merancang</a:t>
            </a:r>
            <a:r>
              <a:rPr lang="en-US" sz="1600" dirty="0">
                <a:solidFill>
                  <a:srgbClr val="D698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Wireframe </a:t>
            </a:r>
            <a:r>
              <a:rPr lang="en-US" sz="1600" dirty="0" err="1">
                <a:solidFill>
                  <a:srgbClr val="D698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endParaRPr lang="en-ID" sz="1600" dirty="0">
              <a:solidFill>
                <a:srgbClr val="D698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E2308B-EF8E-046F-4BA2-F87DD4DC0557}"/>
              </a:ext>
            </a:extLst>
          </p:cNvPr>
          <p:cNvSpPr txBox="1"/>
          <p:nvPr/>
        </p:nvSpPr>
        <p:spPr>
          <a:xfrm>
            <a:off x="8609075" y="3799210"/>
            <a:ext cx="2121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1600" dirty="0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implementasi</a:t>
            </a:r>
            <a:r>
              <a:rPr lang="en-US" sz="1600" dirty="0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desain</a:t>
            </a:r>
            <a:r>
              <a:rPr lang="en-US" sz="1600" dirty="0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wireframe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US" sz="1600" dirty="0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skema</a:t>
            </a:r>
            <a:r>
              <a:rPr lang="en-US" sz="1600" dirty="0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testing </a:t>
            </a:r>
            <a:r>
              <a:rPr lang="en-US" sz="1600" dirty="0" err="1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600" dirty="0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meliputi</a:t>
            </a:r>
            <a:r>
              <a:rPr lang="en-US" sz="1600" dirty="0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Blackbox dan Whitebox </a:t>
            </a:r>
            <a:endParaRPr lang="en-ID" sz="1600" dirty="0">
              <a:solidFill>
                <a:srgbClr val="2F6F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308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HASIL DAN PEMBAHASAN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AC223B-9700-B4AB-CC3E-C9B0B63B19CE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RANCANGAN SISTEM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37E22CC-4367-99CA-577C-ED05B85F8E8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93" y="2899849"/>
            <a:ext cx="2286000" cy="2286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F035777-51E1-3A99-6138-02B7BEE62CD3}"/>
              </a:ext>
            </a:extLst>
          </p:cNvPr>
          <p:cNvSpPr txBox="1"/>
          <p:nvPr/>
        </p:nvSpPr>
        <p:spPr>
          <a:xfrm>
            <a:off x="748242" y="5185850"/>
            <a:ext cx="1206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DA9B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endParaRPr lang="en-ID" sz="1400" b="1" dirty="0">
              <a:solidFill>
                <a:srgbClr val="DA9B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693E47B-0CDA-DAF9-E661-E8F18B28BA5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2293">
            <a:off x="2243712" y="3605568"/>
            <a:ext cx="874563" cy="874563"/>
          </a:xfrm>
          <a:prstGeom prst="rect">
            <a:avLst/>
          </a:prstGeom>
        </p:spPr>
      </p:pic>
      <p:pic>
        <p:nvPicPr>
          <p:cNvPr id="23" name="Picture 22" descr="Diagram&#10;&#10;Description automatically generated">
            <a:extLst>
              <a:ext uri="{FF2B5EF4-FFF2-40B4-BE49-F238E27FC236}">
                <a16:creationId xmlns:a16="http://schemas.microsoft.com/office/drawing/2014/main" id="{503A394D-B31B-1A02-A138-E1A2233A58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726" y="2899850"/>
            <a:ext cx="4010293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F193EB5-49CE-85D5-839B-08FEECFA8FF8}"/>
              </a:ext>
            </a:extLst>
          </p:cNvPr>
          <p:cNvSpPr txBox="1"/>
          <p:nvPr/>
        </p:nvSpPr>
        <p:spPr>
          <a:xfrm>
            <a:off x="3604708" y="5185850"/>
            <a:ext cx="31303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ERD </a:t>
            </a:r>
            <a:r>
              <a:rPr lang="en-US" sz="1400" b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NoSql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Firebase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 descr="A picture containing text, different, lined&#10;&#10;Description automatically generated">
            <a:extLst>
              <a:ext uri="{FF2B5EF4-FFF2-40B4-BE49-F238E27FC236}">
                <a16:creationId xmlns:a16="http://schemas.microsoft.com/office/drawing/2014/main" id="{A103772D-6E8E-4FED-A0A3-4197E116D3A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2400"/>
          <a:stretch/>
        </p:blipFill>
        <p:spPr>
          <a:xfrm>
            <a:off x="8109312" y="2526626"/>
            <a:ext cx="2713594" cy="2743200"/>
          </a:xfrm>
          <a:prstGeom prst="rect">
            <a:avLst/>
          </a:prstGeom>
          <a:ln w="12700">
            <a:noFill/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0919C37-EA03-599A-FD15-A75FD46F2B75}"/>
              </a:ext>
            </a:extLst>
          </p:cNvPr>
          <p:cNvSpPr txBox="1"/>
          <p:nvPr/>
        </p:nvSpPr>
        <p:spPr>
          <a:xfrm>
            <a:off x="7669328" y="5185849"/>
            <a:ext cx="35724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Wireframe </a:t>
            </a:r>
            <a:r>
              <a:rPr lang="en-US" sz="1400" b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400" b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217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HASIL DAN PEMBAHASAN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AC223B-9700-B4AB-CC3E-C9B0B63B19CE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IMPLEMENTASI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693E47B-0CDA-DAF9-E661-E8F18B28BA5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2293">
            <a:off x="2012323" y="3576689"/>
            <a:ext cx="731520" cy="731520"/>
          </a:xfrm>
          <a:prstGeom prst="rect">
            <a:avLst/>
          </a:prstGeom>
        </p:spPr>
      </p:pic>
      <p:pic>
        <p:nvPicPr>
          <p:cNvPr id="29" name="Picture 28" descr="A picture containing text, different, lined&#10;&#10;Description automatically generated">
            <a:extLst>
              <a:ext uri="{FF2B5EF4-FFF2-40B4-BE49-F238E27FC236}">
                <a16:creationId xmlns:a16="http://schemas.microsoft.com/office/drawing/2014/main" id="{A103772D-6E8E-4FED-A0A3-4197E116D3A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2400"/>
          <a:stretch/>
        </p:blipFill>
        <p:spPr>
          <a:xfrm>
            <a:off x="2673199" y="2270464"/>
            <a:ext cx="2713594" cy="2743200"/>
          </a:xfrm>
          <a:prstGeom prst="rect">
            <a:avLst/>
          </a:prstGeom>
          <a:ln w="12700">
            <a:noFill/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0919C37-EA03-599A-FD15-A75FD46F2B75}"/>
              </a:ext>
            </a:extLst>
          </p:cNvPr>
          <p:cNvSpPr txBox="1"/>
          <p:nvPr/>
        </p:nvSpPr>
        <p:spPr>
          <a:xfrm>
            <a:off x="3392510" y="5156552"/>
            <a:ext cx="14322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WIREFRAME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758FB2-11EA-1B83-9493-51AC4837614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82" y="2741030"/>
            <a:ext cx="1828800" cy="1828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14ECD4-1049-9F80-12E5-A9B5405D8B83}"/>
              </a:ext>
            </a:extLst>
          </p:cNvPr>
          <p:cNvSpPr txBox="1"/>
          <p:nvPr/>
        </p:nvSpPr>
        <p:spPr>
          <a:xfrm>
            <a:off x="304624" y="4635342"/>
            <a:ext cx="18327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2E6C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</a:t>
            </a:r>
            <a:endParaRPr lang="en-ID" sz="1400" b="1" dirty="0">
              <a:solidFill>
                <a:srgbClr val="2E6CA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C45BDE-C93C-D734-F2C2-7E53F5C83EE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2293">
            <a:off x="5251885" y="3576688"/>
            <a:ext cx="731520" cy="73152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9557264-2EBC-0753-3FFC-B698FC818D3D}"/>
              </a:ext>
            </a:extLst>
          </p:cNvPr>
          <p:cNvGrpSpPr/>
          <p:nvPr/>
        </p:nvGrpSpPr>
        <p:grpSpPr>
          <a:xfrm>
            <a:off x="5862396" y="2270247"/>
            <a:ext cx="2860040" cy="2743200"/>
            <a:chOff x="0" y="34636"/>
            <a:chExt cx="3217032" cy="324558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AE1EBE8-00D8-0AB8-C8C9-9AD8E8199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5982" y="40757"/>
              <a:ext cx="1611050" cy="3239462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916FAC9-29F3-C908-60F6-1C0975618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4636"/>
              <a:ext cx="1595755" cy="3239770"/>
            </a:xfrm>
            <a:prstGeom prst="rect">
              <a:avLst/>
            </a:prstGeom>
            <a:ln w="12700">
              <a:noFill/>
            </a:ln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92BEC924-62D9-C9CB-A794-73EA1DA48D7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863" y="2270247"/>
            <a:ext cx="1265826" cy="27432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3E8A190-3E58-8456-0A70-8DDA8C8A447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127" y="2270247"/>
            <a:ext cx="1265826" cy="27432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C877EB7-6F86-989C-3120-EA6FFD1B4A8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2293">
            <a:off x="8564946" y="3576687"/>
            <a:ext cx="731520" cy="73152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EC1882B-ADD7-C35D-E48C-452D113FA5C4}"/>
              </a:ext>
            </a:extLst>
          </p:cNvPr>
          <p:cNvSpPr txBox="1"/>
          <p:nvPr/>
        </p:nvSpPr>
        <p:spPr>
          <a:xfrm>
            <a:off x="6860010" y="5139614"/>
            <a:ext cx="1176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EMULATOR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48C862-2128-3297-9F3C-BE7BDB56C198}"/>
              </a:ext>
            </a:extLst>
          </p:cNvPr>
          <p:cNvSpPr txBox="1"/>
          <p:nvPr/>
        </p:nvSpPr>
        <p:spPr>
          <a:xfrm>
            <a:off x="10071330" y="5156552"/>
            <a:ext cx="15452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DEVICE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08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A0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192D-3FA2-C559-D8B0-E1AADB0DB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6308"/>
            <a:ext cx="9144000" cy="92538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</a:rPr>
              <a:t>‘Lean production’</a:t>
            </a:r>
            <a:br>
              <a:rPr lang="en-US" dirty="0">
                <a:latin typeface="+mn-lt"/>
              </a:rPr>
            </a:br>
            <a:r>
              <a:rPr lang="en-US" sz="2200" dirty="0">
                <a:latin typeface="+mn-lt"/>
              </a:rPr>
              <a:t>better all the time – James </a:t>
            </a:r>
            <a:r>
              <a:rPr lang="en-US" sz="2200" dirty="0" err="1">
                <a:latin typeface="+mn-lt"/>
              </a:rPr>
              <a:t>Suroweicki</a:t>
            </a:r>
            <a:r>
              <a:rPr lang="en-US" sz="2200" dirty="0">
                <a:latin typeface="+mn-lt"/>
              </a:rPr>
              <a:t> (James clear – </a:t>
            </a:r>
            <a:r>
              <a:rPr lang="en-US" sz="2200" dirty="0" err="1">
                <a:latin typeface="+mn-lt"/>
              </a:rPr>
              <a:t>Buku</a:t>
            </a:r>
            <a:r>
              <a:rPr lang="en-US" sz="2200" dirty="0">
                <a:latin typeface="+mn-lt"/>
              </a:rPr>
              <a:t> atomic </a:t>
            </a:r>
            <a:r>
              <a:rPr lang="en-US" sz="2200" dirty="0" err="1">
                <a:latin typeface="+mn-lt"/>
              </a:rPr>
              <a:t>habbits</a:t>
            </a:r>
            <a:r>
              <a:rPr lang="en-US" sz="2200" dirty="0">
                <a:latin typeface="+mn-lt"/>
              </a:rPr>
              <a:t>)</a:t>
            </a:r>
            <a:endParaRPr lang="en-ID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476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PENDAHULUAN 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48DFBA83-4922-1EFC-D665-FF2EE4EE71F9}"/>
              </a:ext>
            </a:extLst>
          </p:cNvPr>
          <p:cNvGrpSpPr/>
          <p:nvPr/>
        </p:nvGrpSpPr>
        <p:grpSpPr>
          <a:xfrm>
            <a:off x="5016206" y="2468956"/>
            <a:ext cx="2159584" cy="2055880"/>
            <a:chOff x="5016206" y="2468956"/>
            <a:chExt cx="2159584" cy="205588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5F557CE-6190-BFB9-7215-5AD03DE33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5954" y="2468956"/>
              <a:ext cx="1920088" cy="192008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71416F-E789-3D69-3D49-D1DB8F6C300C}"/>
                </a:ext>
              </a:extLst>
            </p:cNvPr>
            <p:cNvSpPr txBox="1"/>
            <p:nvPr/>
          </p:nvSpPr>
          <p:spPr>
            <a:xfrm>
              <a:off x="5016206" y="4186282"/>
              <a:ext cx="21595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Balai</a:t>
              </a: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Desa</a:t>
              </a: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Warureja</a:t>
              </a:r>
              <a:endParaRPr lang="en-ID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052B79E-4D10-029F-7E4A-1D39EE60254D}"/>
              </a:ext>
            </a:extLst>
          </p:cNvPr>
          <p:cNvGrpSpPr/>
          <p:nvPr/>
        </p:nvGrpSpPr>
        <p:grpSpPr>
          <a:xfrm>
            <a:off x="2493018" y="2468956"/>
            <a:ext cx="2705425" cy="1233750"/>
            <a:chOff x="2493018" y="2468956"/>
            <a:chExt cx="2705425" cy="12337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5A0A2C1-7C0A-A32C-7379-F8A6FA1ED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933640">
              <a:off x="4009723" y="2513986"/>
              <a:ext cx="1188720" cy="118872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A897424-5653-1845-F8D3-0A373523AFBB}"/>
                </a:ext>
              </a:extLst>
            </p:cNvPr>
            <p:cNvSpPr txBox="1"/>
            <p:nvPr/>
          </p:nvSpPr>
          <p:spPr>
            <a:xfrm>
              <a:off x="2493018" y="2468956"/>
              <a:ext cx="16794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Konvensional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ID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0E043C7-4455-335F-B435-E771F00BD011}"/>
              </a:ext>
            </a:extLst>
          </p:cNvPr>
          <p:cNvGrpSpPr/>
          <p:nvPr/>
        </p:nvGrpSpPr>
        <p:grpSpPr>
          <a:xfrm>
            <a:off x="2543921" y="3312053"/>
            <a:ext cx="2739848" cy="1323212"/>
            <a:chOff x="2543921" y="3312053"/>
            <a:chExt cx="2739848" cy="132321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2F812B-FFE7-C35F-40A7-7B95CE2E2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50969">
              <a:off x="4095049" y="3312053"/>
              <a:ext cx="1188720" cy="118872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C6E8821-B9CC-A032-BB61-AF2547FD0FB9}"/>
                </a:ext>
              </a:extLst>
            </p:cNvPr>
            <p:cNvSpPr txBox="1"/>
            <p:nvPr/>
          </p:nvSpPr>
          <p:spPr>
            <a:xfrm>
              <a:off x="2543921" y="4050490"/>
              <a:ext cx="16794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Rekapitulasi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presensi</a:t>
              </a:r>
              <a:endParaRPr lang="en-ID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2558761-0DE3-B41A-E383-AB9F823A1150}"/>
              </a:ext>
            </a:extLst>
          </p:cNvPr>
          <p:cNvGrpSpPr/>
          <p:nvPr/>
        </p:nvGrpSpPr>
        <p:grpSpPr>
          <a:xfrm>
            <a:off x="5016206" y="1412236"/>
            <a:ext cx="2159584" cy="1288315"/>
            <a:chOff x="5016206" y="1418764"/>
            <a:chExt cx="2159584" cy="128831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BB53589-0DAD-53CC-619F-A15C87246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798" y="1418764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B844ACD-1540-B1DD-9DFC-F21425A2E70C}"/>
                </a:ext>
              </a:extLst>
            </p:cNvPr>
            <p:cNvSpPr txBox="1"/>
            <p:nvPr/>
          </p:nvSpPr>
          <p:spPr>
            <a:xfrm>
              <a:off x="5016206" y="2368525"/>
              <a:ext cx="21595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2472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PRESENSI</a:t>
              </a:r>
              <a:endParaRPr lang="en-ID" sz="1600" b="1" dirty="0">
                <a:solidFill>
                  <a:srgbClr val="F2472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CDC83C-B9A9-9FB8-2676-3AF8FAC68277}"/>
              </a:ext>
            </a:extLst>
          </p:cNvPr>
          <p:cNvGrpSpPr/>
          <p:nvPr/>
        </p:nvGrpSpPr>
        <p:grpSpPr>
          <a:xfrm>
            <a:off x="6983465" y="3312053"/>
            <a:ext cx="2932699" cy="1188720"/>
            <a:chOff x="6983465" y="3312053"/>
            <a:chExt cx="2932699" cy="118872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7337C13-F79C-F459-4D3D-06B26A654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42613">
              <a:off x="6983465" y="3312053"/>
              <a:ext cx="1188720" cy="118872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6CB32D7-CF1B-EE3A-152F-BEE7EA4660FD}"/>
                </a:ext>
              </a:extLst>
            </p:cNvPr>
            <p:cNvSpPr txBox="1"/>
            <p:nvPr/>
          </p:nvSpPr>
          <p:spPr>
            <a:xfrm>
              <a:off x="8236678" y="4023073"/>
              <a:ext cx="16794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kedisplinan</a:t>
              </a:r>
              <a:endParaRPr lang="en-ID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0EEB66A-4A19-43C6-E172-70E32A9FC269}"/>
              </a:ext>
            </a:extLst>
          </p:cNvPr>
          <p:cNvGrpSpPr/>
          <p:nvPr/>
        </p:nvGrpSpPr>
        <p:grpSpPr>
          <a:xfrm>
            <a:off x="7029832" y="2407646"/>
            <a:ext cx="2886332" cy="1327353"/>
            <a:chOff x="7029832" y="2439330"/>
            <a:chExt cx="2886332" cy="1327353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DF2A185-D50F-F04C-9DA9-26DBD379C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66516">
              <a:off x="7029832" y="2577963"/>
              <a:ext cx="1188720" cy="118872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729F611-AA94-C24B-F508-AC4AD3A323CD}"/>
                </a:ext>
              </a:extLst>
            </p:cNvPr>
            <p:cNvSpPr txBox="1"/>
            <p:nvPr/>
          </p:nvSpPr>
          <p:spPr>
            <a:xfrm>
              <a:off x="8236678" y="2439330"/>
              <a:ext cx="16794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Pengambilan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keputusan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ID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1337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PENDAHULUAN 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BBCF6BA6-0500-2FD0-9FD4-66109AB07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93610"/>
              </p:ext>
            </p:extLst>
          </p:nvPr>
        </p:nvGraphicFramePr>
        <p:xfrm>
          <a:off x="1440178" y="1252453"/>
          <a:ext cx="9311642" cy="4353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5821">
                  <a:extLst>
                    <a:ext uri="{9D8B030D-6E8A-4147-A177-3AD203B41FA5}">
                      <a16:colId xmlns:a16="http://schemas.microsoft.com/office/drawing/2014/main" val="4274514598"/>
                    </a:ext>
                  </a:extLst>
                </a:gridCol>
                <a:gridCol w="4655821">
                  <a:extLst>
                    <a:ext uri="{9D8B030D-6E8A-4147-A177-3AD203B41FA5}">
                      <a16:colId xmlns:a16="http://schemas.microsoft.com/office/drawing/2014/main" val="2962316481"/>
                    </a:ext>
                  </a:extLst>
                </a:gridCol>
              </a:tblGrid>
              <a:tr h="21765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RUMUSAN MASALAH</a:t>
                      </a:r>
                      <a:endParaRPr lang="en-ID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BATASAN MASALAH</a:t>
                      </a:r>
                      <a:endParaRPr lang="en-ID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183944"/>
                  </a:ext>
                </a:extLst>
              </a:tr>
              <a:tr h="21765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TUJUAN PENELITIAN </a:t>
                      </a:r>
                      <a:endParaRPr lang="en-ID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MANFAAT PENELITIAN</a:t>
                      </a:r>
                      <a:endParaRPr lang="en-ID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743621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0A57D68-CBCF-D235-F676-F3B6E2DFC6A9}"/>
              </a:ext>
            </a:extLst>
          </p:cNvPr>
          <p:cNvSpPr txBox="1"/>
          <p:nvPr/>
        </p:nvSpPr>
        <p:spPr>
          <a:xfrm>
            <a:off x="2267782" y="1626662"/>
            <a:ext cx="2956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cara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konvensional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D" sz="1600" dirty="0" err="1">
                <a:latin typeface="Arial" panose="020B0604020202020204" pitchFamily="34" charset="0"/>
                <a:cs typeface="Arial" panose="020B0604020202020204" pitchFamily="34" charset="0"/>
              </a:rPr>
              <a:t>Kedisiplinan</a:t>
            </a:r>
            <a:r>
              <a:rPr lang="en-ID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latin typeface="Arial" panose="020B0604020202020204" pitchFamily="34" charset="0"/>
                <a:cs typeface="Arial" panose="020B0604020202020204" pitchFamily="34" charset="0"/>
              </a:rPr>
              <a:t>pegawai</a:t>
            </a:r>
            <a:r>
              <a:rPr lang="en-ID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6F8536-85DB-DF14-A594-B95FED9961C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730" y="2269284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E2EB12-875A-2023-419B-5557593347A2}"/>
              </a:ext>
            </a:extLst>
          </p:cNvPr>
          <p:cNvSpPr txBox="1"/>
          <p:nvPr/>
        </p:nvSpPr>
        <p:spPr>
          <a:xfrm>
            <a:off x="6967660" y="1583313"/>
            <a:ext cx="2956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Implementasi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berbasis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Android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Radius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10 Meter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pengukur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jarak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Haversine 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F2B733-11EB-C8AD-ADB0-218572F86F2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730" y="3567223"/>
            <a:ext cx="91440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7E7448-8105-63BA-544D-AE665F60274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872" y="2269284"/>
            <a:ext cx="914400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9CD41F-4CBB-32CB-C539-7A2A07360577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872" y="3567223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875026E-6996-9E96-B651-90622EDDE2CF}"/>
              </a:ext>
            </a:extLst>
          </p:cNvPr>
          <p:cNvSpPr txBox="1"/>
          <p:nvPr/>
        </p:nvSpPr>
        <p:spPr>
          <a:xfrm>
            <a:off x="2267782" y="3907899"/>
            <a:ext cx="2956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Membangun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berbasis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Android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Meningkatkan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kedisiplinan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pegawai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A92FC8-01DF-8FCF-ABF8-95CD34EAB6D7}"/>
              </a:ext>
            </a:extLst>
          </p:cNvPr>
          <p:cNvSpPr txBox="1"/>
          <p:nvPr/>
        </p:nvSpPr>
        <p:spPr>
          <a:xfrm>
            <a:off x="6967660" y="3907899"/>
            <a:ext cx="2956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Rekap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pegawai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terpantau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baik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Membantu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mengambil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kebijakan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terkait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316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LANDASAN TEORI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A57D68-CBCF-D235-F676-F3B6E2DFC6A9}"/>
              </a:ext>
            </a:extLst>
          </p:cNvPr>
          <p:cNvSpPr txBox="1"/>
          <p:nvPr/>
        </p:nvSpPr>
        <p:spPr>
          <a:xfrm>
            <a:off x="3139439" y="1918997"/>
            <a:ext cx="2956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Android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IDE android studio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2EB12-875A-2023-419B-5557593347A2}"/>
              </a:ext>
            </a:extLst>
          </p:cNvPr>
          <p:cNvSpPr txBox="1"/>
          <p:nvPr/>
        </p:nvSpPr>
        <p:spPr>
          <a:xfrm>
            <a:off x="8405948" y="1794072"/>
            <a:ext cx="2956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Google Firebase</a:t>
            </a:r>
          </a:p>
          <a:p>
            <a:pPr marL="625475" lvl="1" indent="-285750"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Autentikasi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5475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Realtime database</a:t>
            </a:r>
          </a:p>
          <a:p>
            <a:pPr marL="625475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75026E-6996-9E96-B651-90622EDDE2CF}"/>
              </a:ext>
            </a:extLst>
          </p:cNvPr>
          <p:cNvSpPr txBox="1"/>
          <p:nvPr/>
        </p:nvSpPr>
        <p:spPr>
          <a:xfrm>
            <a:off x="3035212" y="4301673"/>
            <a:ext cx="2956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GPS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LBS (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location based service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 Geocoder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A92FC8-01DF-8FCF-ABF8-95CD34EAB6D7}"/>
              </a:ext>
            </a:extLst>
          </p:cNvPr>
          <p:cNvSpPr txBox="1"/>
          <p:nvPr/>
        </p:nvSpPr>
        <p:spPr>
          <a:xfrm>
            <a:off x="8405948" y="4301673"/>
            <a:ext cx="2956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pengukur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jarak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Haversine 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EDDFA2-3E3F-9FFB-B6FE-25A976329F4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9" y="1559021"/>
            <a:ext cx="1828800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BA3C61-9DD2-2212-8B3C-21547BF2092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44" y="1835594"/>
            <a:ext cx="1828800" cy="1828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2690F9-9565-1D80-8E84-E1F747C29E1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662" y="4256489"/>
            <a:ext cx="1828800" cy="1828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4954F85-CE0E-5E98-4966-B0419B40B5E9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44" y="4256489"/>
            <a:ext cx="1828800" cy="1828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ED8A74-3B99-B381-1616-9BE7393F9E46}"/>
              </a:ext>
            </a:extLst>
          </p:cNvPr>
          <p:cNvSpPr txBox="1"/>
          <p:nvPr/>
        </p:nvSpPr>
        <p:spPr>
          <a:xfrm>
            <a:off x="977382" y="1189688"/>
            <a:ext cx="27175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TEKNOLOGI APLIKASI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137999-640C-0EA6-C111-623DFEE9CD95}"/>
              </a:ext>
            </a:extLst>
          </p:cNvPr>
          <p:cNvSpPr txBox="1"/>
          <p:nvPr/>
        </p:nvSpPr>
        <p:spPr>
          <a:xfrm>
            <a:off x="6233627" y="1189687"/>
            <a:ext cx="27175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784521-5967-0C2B-A7F7-9EC131C29A95}"/>
              </a:ext>
            </a:extLst>
          </p:cNvPr>
          <p:cNvSpPr txBox="1"/>
          <p:nvPr/>
        </p:nvSpPr>
        <p:spPr>
          <a:xfrm>
            <a:off x="977382" y="3779435"/>
            <a:ext cx="27175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AKSES LOKASI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43883A-F2AB-0708-29D8-D5F448CC675D}"/>
              </a:ext>
            </a:extLst>
          </p:cNvPr>
          <p:cNvSpPr txBox="1"/>
          <p:nvPr/>
        </p:nvSpPr>
        <p:spPr>
          <a:xfrm>
            <a:off x="6387374" y="3777368"/>
            <a:ext cx="27175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506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LANDASAN TEORI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A57D68-CBCF-D235-F676-F3B6E2DFC6A9}"/>
              </a:ext>
            </a:extLst>
          </p:cNvPr>
          <p:cNvSpPr txBox="1"/>
          <p:nvPr/>
        </p:nvSpPr>
        <p:spPr>
          <a:xfrm>
            <a:off x="1609176" y="4175832"/>
            <a:ext cx="1986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IDE Android studio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EDDFA2-3E3F-9FFB-B6FE-25A976329F4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269" y="1821465"/>
            <a:ext cx="1828800" cy="1828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ED8A74-3B99-B381-1616-9BE7393F9E46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TEKNOLOGI APLIKASI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CC401B-D268-FFA0-E380-4D1F406398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961" y="2558047"/>
            <a:ext cx="2298364" cy="1519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BDF1C5-C294-97AE-9BBC-C81F222B25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013" y="2973566"/>
            <a:ext cx="3200400" cy="69483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8705D82-26F3-61F8-7D58-1935C1360A08}"/>
              </a:ext>
            </a:extLst>
          </p:cNvPr>
          <p:cNvSpPr txBox="1"/>
          <p:nvPr/>
        </p:nvSpPr>
        <p:spPr>
          <a:xfrm>
            <a:off x="8408854" y="3818570"/>
            <a:ext cx="2987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Bahasa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pemrograman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Kotlin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7971E23-A89C-F098-6CC6-1F336FE8EB88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26241">
            <a:off x="3980437" y="2291417"/>
            <a:ext cx="1188720" cy="11887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D54D959-596D-DF70-45E7-A60EE98954CC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3491">
            <a:off x="6918577" y="2224483"/>
            <a:ext cx="1188720" cy="11887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2C4A663-4E68-4D2C-A23D-230BA8A9BD45}"/>
              </a:ext>
            </a:extLst>
          </p:cNvPr>
          <p:cNvSpPr txBox="1"/>
          <p:nvPr/>
        </p:nvSpPr>
        <p:spPr>
          <a:xfrm>
            <a:off x="8487287" y="4184915"/>
            <a:ext cx="29091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Kompatibel</a:t>
            </a:r>
            <a:r>
              <a:rPr lang="en-US" dirty="0"/>
              <a:t> JDK 6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Performa </a:t>
            </a:r>
            <a:r>
              <a:rPr lang="en-US" dirty="0" err="1"/>
              <a:t>cepat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Interoperability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Kompilasi</a:t>
            </a:r>
            <a:r>
              <a:rPr lang="en-US" dirty="0"/>
              <a:t> incremental yang </a:t>
            </a:r>
            <a:r>
              <a:rPr lang="en-US" dirty="0" err="1"/>
              <a:t>efisien</a:t>
            </a:r>
            <a:endParaRPr lang="en-ID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B2ADCF-3F7E-EEF2-3AAE-7999D105B214}"/>
              </a:ext>
            </a:extLst>
          </p:cNvPr>
          <p:cNvSpPr txBox="1"/>
          <p:nvPr/>
        </p:nvSpPr>
        <p:spPr>
          <a:xfrm>
            <a:off x="1678961" y="4486423"/>
            <a:ext cx="35940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Integrasi </a:t>
            </a:r>
            <a:r>
              <a:rPr lang="en-US" dirty="0" err="1"/>
              <a:t>layanan</a:t>
            </a:r>
            <a:r>
              <a:rPr lang="en-US" dirty="0"/>
              <a:t> Google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android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Built in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proses </a:t>
            </a:r>
            <a:r>
              <a:rPr lang="en-US" dirty="0" err="1"/>
              <a:t>penambangan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19494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LANDASAN TEORI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ED8A74-3B99-B381-1616-9BE7393F9E46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D54D959-596D-DF70-45E7-A60EE98954C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3072">
            <a:off x="2969584" y="2834639"/>
            <a:ext cx="1188721" cy="11887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0E6376-2261-C2FB-93ED-93147692654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87" y="2514599"/>
            <a:ext cx="1828802" cy="18288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7D5479-9E6B-4612-86CD-2B160C2229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298" y="2971799"/>
            <a:ext cx="2615984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18DE12C-1BD1-FFF4-2AB7-E421473E7DCA}"/>
              </a:ext>
            </a:extLst>
          </p:cNvPr>
          <p:cNvSpPr txBox="1"/>
          <p:nvPr/>
        </p:nvSpPr>
        <p:spPr>
          <a:xfrm>
            <a:off x="8192627" y="2132890"/>
            <a:ext cx="198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AUTENTIKASI</a:t>
            </a:r>
            <a:endParaRPr lang="en-ID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A024F18-ADDE-B154-2698-3EAEA5A67E1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8640">
            <a:off x="6647258" y="2129994"/>
            <a:ext cx="1619173" cy="16191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E7FAEEE-6849-4EA4-7AAF-BC451DB6477B}"/>
              </a:ext>
            </a:extLst>
          </p:cNvPr>
          <p:cNvSpPr txBox="1"/>
          <p:nvPr/>
        </p:nvSpPr>
        <p:spPr>
          <a:xfrm>
            <a:off x="8245493" y="3244332"/>
            <a:ext cx="198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REALTIME</a:t>
            </a:r>
            <a:endParaRPr lang="en-ID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2A23849-AE67-9A03-5B5E-31B9268ABA4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2112">
            <a:off x="6793032" y="2669560"/>
            <a:ext cx="1518877" cy="151887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0AB5C86-A3BF-6AAB-A5B0-B2DA32FB4DA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90880">
            <a:off x="6671749" y="3202175"/>
            <a:ext cx="1518877" cy="151887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A77A7F-D460-3248-C14E-EF852B3B5288}"/>
              </a:ext>
            </a:extLst>
          </p:cNvPr>
          <p:cNvSpPr txBox="1"/>
          <p:nvPr/>
        </p:nvSpPr>
        <p:spPr>
          <a:xfrm>
            <a:off x="8192627" y="4397648"/>
            <a:ext cx="198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endParaRPr lang="en-ID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AAB495-12AE-ED77-F62E-0D26B436BE40}"/>
              </a:ext>
            </a:extLst>
          </p:cNvPr>
          <p:cNvSpPr txBox="1"/>
          <p:nvPr/>
        </p:nvSpPr>
        <p:spPr>
          <a:xfrm>
            <a:off x="8192627" y="2545410"/>
            <a:ext cx="3215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akun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EF3A63-33A4-90CA-3BEE-7AD03F5D057E}"/>
              </a:ext>
            </a:extLst>
          </p:cNvPr>
          <p:cNvSpPr txBox="1"/>
          <p:nvPr/>
        </p:nvSpPr>
        <p:spPr>
          <a:xfrm>
            <a:off x="8192627" y="3693835"/>
            <a:ext cx="3215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Menyimpan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histori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9D54EA-11D0-C4ED-CBAA-D124C6690E45}"/>
              </a:ext>
            </a:extLst>
          </p:cNvPr>
          <p:cNvSpPr txBox="1"/>
          <p:nvPr/>
        </p:nvSpPr>
        <p:spPr>
          <a:xfrm>
            <a:off x="8211280" y="4845896"/>
            <a:ext cx="3215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Menyimpan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unggahan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foto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profil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455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LANDASAN TEORI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ED8A74-3B99-B381-1616-9BE7393F9E46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AKSES LOKASI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D54D959-596D-DF70-45E7-A60EE98954C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3072">
            <a:off x="5440181" y="2597928"/>
            <a:ext cx="1188721" cy="118872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F49C6BD-9650-0068-2AED-9C65E867C8F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010" y="2109563"/>
            <a:ext cx="1828800" cy="18288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324C565-F58F-ED96-6CEA-CD57A9B92F33}"/>
              </a:ext>
            </a:extLst>
          </p:cNvPr>
          <p:cNvSpPr txBox="1"/>
          <p:nvPr/>
        </p:nvSpPr>
        <p:spPr>
          <a:xfrm>
            <a:off x="6740620" y="2958314"/>
            <a:ext cx="1986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GEOCODER</a:t>
            </a:r>
            <a:endParaRPr lang="en-ID" sz="24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29DC15-C395-89B8-E870-23C146068D9C}"/>
              </a:ext>
            </a:extLst>
          </p:cNvPr>
          <p:cNvSpPr txBox="1"/>
          <p:nvPr/>
        </p:nvSpPr>
        <p:spPr>
          <a:xfrm>
            <a:off x="2207937" y="4546251"/>
            <a:ext cx="77761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Geocoder,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mengubah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letak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kordinat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longitude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dan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latitude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alamat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dipahami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oleh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manusia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Ketika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lokasi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kantor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ditemukan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kalkulasi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jarak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ditetapkan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7DFF7C-29E2-74C5-AF6A-3DED2BA0850E}"/>
              </a:ext>
            </a:extLst>
          </p:cNvPr>
          <p:cNvSpPr txBox="1"/>
          <p:nvPr/>
        </p:nvSpPr>
        <p:spPr>
          <a:xfrm>
            <a:off x="2884737" y="3952383"/>
            <a:ext cx="1986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GPS</a:t>
            </a:r>
            <a:endParaRPr lang="en-ID" sz="24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692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B0CDB6-7F6D-04FE-CCB8-51376AABA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544" y="2398611"/>
            <a:ext cx="5198107" cy="1594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A7279F-32D0-0539-44EE-2BC0F83FEE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964" y="2149954"/>
            <a:ext cx="3624580" cy="1799590"/>
          </a:xfrm>
          <a:prstGeom prst="rect">
            <a:avLst/>
          </a:prstGeom>
          <a:ln w="1270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LANDASAN TEORI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ED8A74-3B99-B381-1616-9BE7393F9E46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D54D959-596D-DF70-45E7-A60EE98954C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3072">
            <a:off x="4574450" y="2560003"/>
            <a:ext cx="1188721" cy="118872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324C565-F58F-ED96-6CEA-CD57A9B92F33}"/>
              </a:ext>
            </a:extLst>
          </p:cNvPr>
          <p:cNvSpPr txBox="1"/>
          <p:nvPr/>
        </p:nvSpPr>
        <p:spPr>
          <a:xfrm>
            <a:off x="2614991" y="3851121"/>
            <a:ext cx="1986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HAVERSINE</a:t>
            </a:r>
            <a:endParaRPr lang="en-ID" sz="24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DE4DF-5C0E-F720-6CF6-1F4336F885E4}"/>
              </a:ext>
            </a:extLst>
          </p:cNvPr>
          <p:cNvSpPr txBox="1"/>
          <p:nvPr/>
        </p:nvSpPr>
        <p:spPr>
          <a:xfrm>
            <a:off x="2207937" y="4632488"/>
            <a:ext cx="77761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Algortima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haversine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pengukuran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jarak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dua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titik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bumi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garis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lurus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mengabaikan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bentuk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bumi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agak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lonjong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Menurut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Yusup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Miftahudin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dkk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Haversine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algortima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paling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mumpuni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hal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kecepatan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pemrosesan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ketepatan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akurasi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perbandingan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kinerja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keseluruhan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dikomprasi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pengukur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jarak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lainya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399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METODOLOGI PENELITIAN 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A57D68-CBCF-D235-F676-F3B6E2DFC6A9}"/>
              </a:ext>
            </a:extLst>
          </p:cNvPr>
          <p:cNvSpPr txBox="1"/>
          <p:nvPr/>
        </p:nvSpPr>
        <p:spPr>
          <a:xfrm>
            <a:off x="534720" y="3429000"/>
            <a:ext cx="2121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Pemahaman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konsep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pengukuran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jarak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ditentukan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ED8A74-3B99-B381-1616-9BE7393F9E46}"/>
              </a:ext>
            </a:extLst>
          </p:cNvPr>
          <p:cNvSpPr txBox="1"/>
          <p:nvPr/>
        </p:nvSpPr>
        <p:spPr>
          <a:xfrm>
            <a:off x="534720" y="2753040"/>
            <a:ext cx="27175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 LITERATUR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AB4C86-BD33-BCA8-461B-84601F8E66A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290" y="1670422"/>
            <a:ext cx="914400" cy="914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A1544E3-4D62-43C4-46C3-D9152821ED3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3072">
            <a:off x="2350890" y="1692771"/>
            <a:ext cx="1188721" cy="11887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9E02EE-1097-A05C-6069-FB3799AD2D4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676" y="1759293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1C318C-3F47-D7DC-C720-B92F7A2B5C57}"/>
              </a:ext>
            </a:extLst>
          </p:cNvPr>
          <p:cNvSpPr txBox="1"/>
          <p:nvPr/>
        </p:nvSpPr>
        <p:spPr>
          <a:xfrm>
            <a:off x="2929519" y="2753040"/>
            <a:ext cx="22873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PENGUMPULAN DATA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31A763-CA25-570A-D865-0B2FA7B958AE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646" y="1786771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E234D93-63B7-8228-9927-5A438EF411A4}"/>
              </a:ext>
            </a:extLst>
          </p:cNvPr>
          <p:cNvSpPr txBox="1"/>
          <p:nvPr/>
        </p:nvSpPr>
        <p:spPr>
          <a:xfrm>
            <a:off x="5368393" y="2753040"/>
            <a:ext cx="18111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ANALISA SISTEM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59832B3-6EDA-EC18-4BC8-81F7516F7CF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3072">
            <a:off x="4317563" y="1692770"/>
            <a:ext cx="1188721" cy="118872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BB87786-868A-9B28-320D-D6E9DDC8B7C9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678" y="1791909"/>
            <a:ext cx="914400" cy="914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58283C8-5C32-DD17-62F2-0ED7D49DE5C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3072">
            <a:off x="6609788" y="1692771"/>
            <a:ext cx="1188721" cy="118872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7BEC8D2-CDC6-CDB7-72F7-8DD080225D6F}"/>
              </a:ext>
            </a:extLst>
          </p:cNvPr>
          <p:cNvSpPr txBox="1"/>
          <p:nvPr/>
        </p:nvSpPr>
        <p:spPr>
          <a:xfrm>
            <a:off x="7412542" y="2753040"/>
            <a:ext cx="18111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A57CBB9-43E9-5C99-2961-5E28E50455C9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400" y="1786771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E295F42-60D6-AE50-D784-8CB78EFBADA1}"/>
              </a:ext>
            </a:extLst>
          </p:cNvPr>
          <p:cNvSpPr txBox="1"/>
          <p:nvPr/>
        </p:nvSpPr>
        <p:spPr>
          <a:xfrm>
            <a:off x="9359539" y="2753040"/>
            <a:ext cx="23317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PEMBUATAN LAPORAN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B30B120-CCC5-62BD-D6AF-8EF227D396F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3072">
            <a:off x="8763261" y="1692771"/>
            <a:ext cx="1188721" cy="118872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00F68BA-CC0A-9CA7-2970-F7C9097A1F61}"/>
              </a:ext>
            </a:extLst>
          </p:cNvPr>
          <p:cNvSpPr txBox="1"/>
          <p:nvPr/>
        </p:nvSpPr>
        <p:spPr>
          <a:xfrm>
            <a:off x="2900679" y="3429000"/>
            <a:ext cx="2121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wawancara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langsung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pihak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terkait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mengenai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problematika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25CE7F0-3CA0-262B-8EF1-5083CA252624}"/>
              </a:ext>
            </a:extLst>
          </p:cNvPr>
          <p:cNvCxnSpPr/>
          <p:nvPr/>
        </p:nvCxnSpPr>
        <p:spPr>
          <a:xfrm>
            <a:off x="2742899" y="3265714"/>
            <a:ext cx="0" cy="27571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D499570-906D-A3D2-8FD7-E3A1AF633B29}"/>
              </a:ext>
            </a:extLst>
          </p:cNvPr>
          <p:cNvCxnSpPr/>
          <p:nvPr/>
        </p:nvCxnSpPr>
        <p:spPr>
          <a:xfrm>
            <a:off x="5088473" y="3265714"/>
            <a:ext cx="0" cy="27571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0128895-4812-8DD0-50E1-F2C8BA1855D8}"/>
              </a:ext>
            </a:extLst>
          </p:cNvPr>
          <p:cNvSpPr txBox="1"/>
          <p:nvPr/>
        </p:nvSpPr>
        <p:spPr>
          <a:xfrm>
            <a:off x="5173411" y="3429000"/>
            <a:ext cx="2121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Masalah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analisa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berkelanjutan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menemukan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solusi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jangka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panjang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3893C24-809A-7C52-3A92-FC2A4F281EF3}"/>
              </a:ext>
            </a:extLst>
          </p:cNvPr>
          <p:cNvCxnSpPr/>
          <p:nvPr/>
        </p:nvCxnSpPr>
        <p:spPr>
          <a:xfrm>
            <a:off x="7412542" y="3265714"/>
            <a:ext cx="0" cy="27571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A892E44-0967-E8DB-2503-930F54D74CE2}"/>
              </a:ext>
            </a:extLst>
          </p:cNvPr>
          <p:cNvSpPr txBox="1"/>
          <p:nvPr/>
        </p:nvSpPr>
        <p:spPr>
          <a:xfrm>
            <a:off x="7497479" y="3429000"/>
            <a:ext cx="2121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prototype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mendapatkan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dinamis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C90DED-006F-024F-7260-38C0832C02A6}"/>
              </a:ext>
            </a:extLst>
          </p:cNvPr>
          <p:cNvSpPr txBox="1"/>
          <p:nvPr/>
        </p:nvSpPr>
        <p:spPr>
          <a:xfrm>
            <a:off x="9736611" y="3389030"/>
            <a:ext cx="2121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Laporan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berupa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karya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ilmiah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skripsi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publikasi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bahan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berikutnya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8AE922-A2F8-BECC-01F3-C6F2A7D25E3D}"/>
              </a:ext>
            </a:extLst>
          </p:cNvPr>
          <p:cNvCxnSpPr/>
          <p:nvPr/>
        </p:nvCxnSpPr>
        <p:spPr>
          <a:xfrm>
            <a:off x="9669624" y="3389030"/>
            <a:ext cx="0" cy="27571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545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536</Words>
  <Application>Microsoft Office PowerPoint</Application>
  <PresentationFormat>Widescreen</PresentationFormat>
  <Paragraphs>119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‘Lean production’ better all the time – James Suroweicki (James clear – Buku atomic habbits)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‘Lean production’ better all the time – James Suroweicki (James clear – Buku atomic habbits)</dc:title>
  <dc:creator>Guna Dermawan</dc:creator>
  <cp:lastModifiedBy>Guna Dermawan</cp:lastModifiedBy>
  <cp:revision>372</cp:revision>
  <dcterms:created xsi:type="dcterms:W3CDTF">2022-06-04T16:05:56Z</dcterms:created>
  <dcterms:modified xsi:type="dcterms:W3CDTF">2022-06-14T15:17:31Z</dcterms:modified>
</cp:coreProperties>
</file>