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87" r:id="rId5"/>
    <p:sldId id="259" r:id="rId6"/>
    <p:sldId id="268" r:id="rId7"/>
    <p:sldId id="270" r:id="rId8"/>
    <p:sldId id="271" r:id="rId9"/>
    <p:sldId id="272" r:id="rId10"/>
    <p:sldId id="264" r:id="rId11"/>
    <p:sldId id="273" r:id="rId12"/>
    <p:sldId id="274" r:id="rId13"/>
    <p:sldId id="275" r:id="rId14"/>
    <p:sldId id="276" r:id="rId15"/>
    <p:sldId id="277" r:id="rId16"/>
    <p:sldId id="265" r:id="rId17"/>
    <p:sldId id="280" r:id="rId18"/>
    <p:sldId id="266" r:id="rId19"/>
    <p:sldId id="281" r:id="rId20"/>
    <p:sldId id="267" r:id="rId21"/>
    <p:sldId id="282" r:id="rId22"/>
    <p:sldId id="278" r:id="rId23"/>
    <p:sldId id="279" r:id="rId24"/>
    <p:sldId id="288" r:id="rId25"/>
    <p:sldId id="286" r:id="rId26"/>
    <p:sldId id="283" r:id="rId27"/>
    <p:sldId id="284" r:id="rId28"/>
    <p:sldId id="285" r:id="rId29"/>
    <p:sldId id="290" r:id="rId30"/>
    <p:sldId id="291" r:id="rId31"/>
    <p:sldId id="293" r:id="rId32"/>
    <p:sldId id="294" r:id="rId33"/>
    <p:sldId id="295" r:id="rId34"/>
    <p:sldId id="296"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2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48A12-8970-48D2-ACE5-2AC6EB056D3C}" v="1" dt="2023-04-22T10:31:54.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87" autoAdjust="0"/>
  </p:normalViewPr>
  <p:slideViewPr>
    <p:cSldViewPr>
      <p:cViewPr varScale="1">
        <p:scale>
          <a:sx n="82" d="100"/>
          <a:sy n="82" d="100"/>
        </p:scale>
        <p:origin x="1474" y="48"/>
      </p:cViewPr>
      <p:guideLst>
        <p:guide orient="horz" pos="2160"/>
        <p:guide pos="2880"/>
      </p:guideLst>
    </p:cSldViewPr>
  </p:slideViewPr>
  <p:outlineViewPr>
    <p:cViewPr>
      <p:scale>
        <a:sx n="33" d="100"/>
        <a:sy n="33" d="100"/>
      </p:scale>
      <p:origin x="0" y="-355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a gunaji" userId="0884375ddd28c582" providerId="LiveId" clId="{34048A12-8970-48D2-ACE5-2AC6EB056D3C}"/>
    <pc:docChg chg="custSel modSld">
      <pc:chgData name="diksha gunaji" userId="0884375ddd28c582" providerId="LiveId" clId="{34048A12-8970-48D2-ACE5-2AC6EB056D3C}" dt="2023-04-22T11:14:38.650" v="115" actId="478"/>
      <pc:docMkLst>
        <pc:docMk/>
      </pc:docMkLst>
      <pc:sldChg chg="addSp delSp mod">
        <pc:chgData name="diksha gunaji" userId="0884375ddd28c582" providerId="LiveId" clId="{34048A12-8970-48D2-ACE5-2AC6EB056D3C}" dt="2023-04-22T07:15:09.235" v="1" actId="478"/>
        <pc:sldMkLst>
          <pc:docMk/>
          <pc:sldMk cId="1600507694" sldId="299"/>
        </pc:sldMkLst>
        <pc:spChg chg="add del">
          <ac:chgData name="diksha gunaji" userId="0884375ddd28c582" providerId="LiveId" clId="{34048A12-8970-48D2-ACE5-2AC6EB056D3C}" dt="2023-04-22T07:15:09.235" v="1" actId="478"/>
          <ac:spMkLst>
            <pc:docMk/>
            <pc:sldMk cId="1600507694" sldId="299"/>
            <ac:spMk id="4" creationId="{8E997EFB-B31B-9AA1-F2EC-CDD9C16AAA2C}"/>
          </ac:spMkLst>
        </pc:spChg>
      </pc:sldChg>
      <pc:sldChg chg="delSp modSp mod">
        <pc:chgData name="diksha gunaji" userId="0884375ddd28c582" providerId="LiveId" clId="{34048A12-8970-48D2-ACE5-2AC6EB056D3C}" dt="2023-04-22T10:32:01.409" v="4" actId="1076"/>
        <pc:sldMkLst>
          <pc:docMk/>
          <pc:sldMk cId="811503267" sldId="301"/>
        </pc:sldMkLst>
        <pc:spChg chg="del">
          <ac:chgData name="diksha gunaji" userId="0884375ddd28c582" providerId="LiveId" clId="{34048A12-8970-48D2-ACE5-2AC6EB056D3C}" dt="2023-04-22T10:31:51.180" v="2" actId="478"/>
          <ac:spMkLst>
            <pc:docMk/>
            <pc:sldMk cId="811503267" sldId="301"/>
            <ac:spMk id="2" creationId="{00000000-0000-0000-0000-000000000000}"/>
          </ac:spMkLst>
        </pc:spChg>
        <pc:spChg chg="mod">
          <ac:chgData name="diksha gunaji" userId="0884375ddd28c582" providerId="LiveId" clId="{34048A12-8970-48D2-ACE5-2AC6EB056D3C}" dt="2023-04-22T10:32:01.409" v="4" actId="1076"/>
          <ac:spMkLst>
            <pc:docMk/>
            <pc:sldMk cId="811503267" sldId="301"/>
            <ac:spMk id="3" creationId="{00000000-0000-0000-0000-000000000000}"/>
          </ac:spMkLst>
        </pc:spChg>
      </pc:sldChg>
      <pc:sldChg chg="addSp delSp modSp mod">
        <pc:chgData name="diksha gunaji" userId="0884375ddd28c582" providerId="LiveId" clId="{34048A12-8970-48D2-ACE5-2AC6EB056D3C}" dt="2023-04-22T11:14:38.650" v="115" actId="478"/>
        <pc:sldMkLst>
          <pc:docMk/>
          <pc:sldMk cId="472634868" sldId="302"/>
        </pc:sldMkLst>
        <pc:spChg chg="add del mod">
          <ac:chgData name="diksha gunaji" userId="0884375ddd28c582" providerId="LiveId" clId="{34048A12-8970-48D2-ACE5-2AC6EB056D3C}" dt="2023-04-22T11:13:07.236" v="102" actId="478"/>
          <ac:spMkLst>
            <pc:docMk/>
            <pc:sldMk cId="472634868" sldId="302"/>
            <ac:spMk id="2" creationId="{3CCB6378-8E89-BDBC-3E81-2390732113C6}"/>
          </ac:spMkLst>
        </pc:spChg>
        <pc:spChg chg="add del mod">
          <ac:chgData name="diksha gunaji" userId="0884375ddd28c582" providerId="LiveId" clId="{34048A12-8970-48D2-ACE5-2AC6EB056D3C}" dt="2023-04-22T10:36:37.415" v="18" actId="478"/>
          <ac:spMkLst>
            <pc:docMk/>
            <pc:sldMk cId="472634868" sldId="302"/>
            <ac:spMk id="2" creationId="{5AE28567-2C83-E29A-B04F-7C5EFCD7450F}"/>
          </ac:spMkLst>
        </pc:spChg>
        <pc:spChg chg="add del">
          <ac:chgData name="diksha gunaji" userId="0884375ddd28c582" providerId="LiveId" clId="{34048A12-8970-48D2-ACE5-2AC6EB056D3C}" dt="2023-04-22T10:37:39.982" v="20" actId="478"/>
          <ac:spMkLst>
            <pc:docMk/>
            <pc:sldMk cId="472634868" sldId="302"/>
            <ac:spMk id="9" creationId="{05D1502B-18AA-6103-4411-17405923A4B0}"/>
          </ac:spMkLst>
        </pc:spChg>
        <pc:spChg chg="add del mod">
          <ac:chgData name="diksha gunaji" userId="0884375ddd28c582" providerId="LiveId" clId="{34048A12-8970-48D2-ACE5-2AC6EB056D3C}" dt="2023-04-22T11:13:15.096" v="105" actId="478"/>
          <ac:spMkLst>
            <pc:docMk/>
            <pc:sldMk cId="472634868" sldId="302"/>
            <ac:spMk id="9" creationId="{FE5A3FAA-992E-44A5-0619-AE6AF14D6B3B}"/>
          </ac:spMkLst>
        </pc:spChg>
        <pc:spChg chg="add del mod">
          <ac:chgData name="diksha gunaji" userId="0884375ddd28c582" providerId="LiveId" clId="{34048A12-8970-48D2-ACE5-2AC6EB056D3C}" dt="2023-04-22T11:13:32.707" v="109" actId="478"/>
          <ac:spMkLst>
            <pc:docMk/>
            <pc:sldMk cId="472634868" sldId="302"/>
            <ac:spMk id="10" creationId="{30CB0EB9-B8A8-EE17-0F4B-96DD61375969}"/>
          </ac:spMkLst>
        </pc:spChg>
        <pc:spChg chg="add del mod">
          <ac:chgData name="diksha gunaji" userId="0884375ddd28c582" providerId="LiveId" clId="{34048A12-8970-48D2-ACE5-2AC6EB056D3C}" dt="2023-04-22T10:43:02.686" v="56" actId="478"/>
          <ac:spMkLst>
            <pc:docMk/>
            <pc:sldMk cId="472634868" sldId="302"/>
            <ac:spMk id="10" creationId="{AF2D736B-BAC1-DDAE-4A5D-DBBB43C89188}"/>
          </ac:spMkLst>
        </pc:spChg>
        <pc:spChg chg="add del mod">
          <ac:chgData name="diksha gunaji" userId="0884375ddd28c582" providerId="LiveId" clId="{34048A12-8970-48D2-ACE5-2AC6EB056D3C}" dt="2023-04-22T10:43:04.880" v="57" actId="478"/>
          <ac:spMkLst>
            <pc:docMk/>
            <pc:sldMk cId="472634868" sldId="302"/>
            <ac:spMk id="11" creationId="{296C0430-8A1B-90EA-A09F-878BA39C40EF}"/>
          </ac:spMkLst>
        </pc:spChg>
        <pc:spChg chg="add del">
          <ac:chgData name="diksha gunaji" userId="0884375ddd28c582" providerId="LiveId" clId="{34048A12-8970-48D2-ACE5-2AC6EB056D3C}" dt="2023-04-22T11:14:10.840" v="111" actId="478"/>
          <ac:spMkLst>
            <pc:docMk/>
            <pc:sldMk cId="472634868" sldId="302"/>
            <ac:spMk id="11" creationId="{71DC6D56-B5C9-34E2-4BDE-54FC9A92BC7B}"/>
          </ac:spMkLst>
        </pc:spChg>
        <pc:spChg chg="add del mod">
          <ac:chgData name="diksha gunaji" userId="0884375ddd28c582" providerId="LiveId" clId="{34048A12-8970-48D2-ACE5-2AC6EB056D3C}" dt="2023-04-22T10:42:59.670" v="55" actId="478"/>
          <ac:spMkLst>
            <pc:docMk/>
            <pc:sldMk cId="472634868" sldId="302"/>
            <ac:spMk id="16" creationId="{4D9CA9DF-3D97-0DC1-BB07-FB0F4EC411EF}"/>
          </ac:spMkLst>
        </pc:spChg>
        <pc:spChg chg="add del">
          <ac:chgData name="diksha gunaji" userId="0884375ddd28c582" providerId="LiveId" clId="{34048A12-8970-48D2-ACE5-2AC6EB056D3C}" dt="2023-04-22T10:38:55.138" v="27" actId="478"/>
          <ac:spMkLst>
            <pc:docMk/>
            <pc:sldMk cId="472634868" sldId="302"/>
            <ac:spMk id="18" creationId="{0048EBCD-A5CB-7C3C-852C-C4D23AAD3A4B}"/>
          </ac:spMkLst>
        </pc:spChg>
        <pc:spChg chg="add del mod">
          <ac:chgData name="diksha gunaji" userId="0884375ddd28c582" providerId="LiveId" clId="{34048A12-8970-48D2-ACE5-2AC6EB056D3C}" dt="2023-04-22T10:43:55.549" v="72" actId="478"/>
          <ac:spMkLst>
            <pc:docMk/>
            <pc:sldMk cId="472634868" sldId="302"/>
            <ac:spMk id="20" creationId="{CAEFA268-8146-CDFE-78F5-55D5911449A8}"/>
          </ac:spMkLst>
        </pc:spChg>
        <pc:spChg chg="add del mod">
          <ac:chgData name="diksha gunaji" userId="0884375ddd28c582" providerId="LiveId" clId="{34048A12-8970-48D2-ACE5-2AC6EB056D3C}" dt="2023-04-22T10:43:50.380" v="70" actId="478"/>
          <ac:spMkLst>
            <pc:docMk/>
            <pc:sldMk cId="472634868" sldId="302"/>
            <ac:spMk id="23" creationId="{70C948FF-61E2-532C-5110-5D437A177124}"/>
          </ac:spMkLst>
        </pc:spChg>
        <pc:spChg chg="add mod">
          <ac:chgData name="diksha gunaji" userId="0884375ddd28c582" providerId="LiveId" clId="{34048A12-8970-48D2-ACE5-2AC6EB056D3C}" dt="2023-04-22T10:45:57.670" v="93" actId="208"/>
          <ac:spMkLst>
            <pc:docMk/>
            <pc:sldMk cId="472634868" sldId="302"/>
            <ac:spMk id="24" creationId="{6062C3A3-5970-1474-0044-1D49026E0DF2}"/>
          </ac:spMkLst>
        </pc:spChg>
        <pc:spChg chg="add mod">
          <ac:chgData name="diksha gunaji" userId="0884375ddd28c582" providerId="LiveId" clId="{34048A12-8970-48D2-ACE5-2AC6EB056D3C}" dt="2023-04-22T10:46:02.642" v="94" actId="208"/>
          <ac:spMkLst>
            <pc:docMk/>
            <pc:sldMk cId="472634868" sldId="302"/>
            <ac:spMk id="25" creationId="{F1133EEB-951E-40F3-DA95-1945D37FF193}"/>
          </ac:spMkLst>
        </pc:spChg>
        <pc:spChg chg="add mod">
          <ac:chgData name="diksha gunaji" userId="0884375ddd28c582" providerId="LiveId" clId="{34048A12-8970-48D2-ACE5-2AC6EB056D3C}" dt="2023-04-22T10:46:06.027" v="95" actId="208"/>
          <ac:spMkLst>
            <pc:docMk/>
            <pc:sldMk cId="472634868" sldId="302"/>
            <ac:spMk id="26" creationId="{0D304702-D556-F546-0146-EE46AFAA03E9}"/>
          </ac:spMkLst>
        </pc:spChg>
        <pc:spChg chg="add mod">
          <ac:chgData name="diksha gunaji" userId="0884375ddd28c582" providerId="LiveId" clId="{34048A12-8970-48D2-ACE5-2AC6EB056D3C}" dt="2023-04-22T10:46:09.275" v="96" actId="208"/>
          <ac:spMkLst>
            <pc:docMk/>
            <pc:sldMk cId="472634868" sldId="302"/>
            <ac:spMk id="27" creationId="{A68CB4BC-D248-A913-3092-D79829F86265}"/>
          </ac:spMkLst>
        </pc:spChg>
        <pc:spChg chg="add mod">
          <ac:chgData name="diksha gunaji" userId="0884375ddd28c582" providerId="LiveId" clId="{34048A12-8970-48D2-ACE5-2AC6EB056D3C}" dt="2023-04-22T10:45:51.333" v="92" actId="208"/>
          <ac:spMkLst>
            <pc:docMk/>
            <pc:sldMk cId="472634868" sldId="302"/>
            <ac:spMk id="28" creationId="{D056246D-0B31-B637-18C2-D5E898D7BB06}"/>
          </ac:spMkLst>
        </pc:spChg>
        <pc:cxnChg chg="add del">
          <ac:chgData name="diksha gunaji" userId="0884375ddd28c582" providerId="LiveId" clId="{34048A12-8970-48D2-ACE5-2AC6EB056D3C}" dt="2023-04-22T11:14:22.467" v="113" actId="478"/>
          <ac:cxnSpMkLst>
            <pc:docMk/>
            <pc:sldMk cId="472634868" sldId="302"/>
            <ac:cxnSpMk id="18" creationId="{9741BCD6-0F5C-A3A2-E279-35098F05318E}"/>
          </ac:cxnSpMkLst>
        </pc:cxnChg>
        <pc:cxnChg chg="add del mod">
          <ac:chgData name="diksha gunaji" userId="0884375ddd28c582" providerId="LiveId" clId="{34048A12-8970-48D2-ACE5-2AC6EB056D3C}" dt="2023-04-22T11:14:38.650" v="115" actId="478"/>
          <ac:cxnSpMkLst>
            <pc:docMk/>
            <pc:sldMk cId="472634868" sldId="302"/>
            <ac:cxnSpMk id="23" creationId="{96424765-E7F3-941E-0737-3EB7AD7892F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206625"/>
            <a:ext cx="5410200" cy="1908175"/>
          </a:xfrm>
        </p:spPr>
        <p:style>
          <a:lnRef idx="1">
            <a:schemeClr val="accent6"/>
          </a:lnRef>
          <a:fillRef idx="2">
            <a:schemeClr val="accent6"/>
          </a:fillRef>
          <a:effectRef idx="1">
            <a:schemeClr val="accent6"/>
          </a:effectRef>
          <a:fontRef idx="minor">
            <a:schemeClr val="dk1"/>
          </a:fontRef>
        </p:style>
        <p:txBody>
          <a:bodyPr/>
          <a:lstStyle/>
          <a:p>
            <a:r>
              <a:rPr lang="en-US" b="1" dirty="0"/>
              <a:t>Strings in C</a:t>
            </a:r>
          </a:p>
        </p:txBody>
      </p:sp>
      <p:sp>
        <p:nvSpPr>
          <p:cNvPr id="4" name="Rectangle 3"/>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a:t>String Handling Functions</a:t>
            </a:r>
          </a:p>
        </p:txBody>
      </p:sp>
      <p:sp>
        <p:nvSpPr>
          <p:cNvPr id="3" name="Content Placeholder 2"/>
          <p:cNvSpPr>
            <a:spLocks noGrp="1"/>
          </p:cNvSpPr>
          <p:nvPr>
            <p:ph idx="1"/>
          </p:nvPr>
        </p:nvSpPr>
        <p:spPr>
          <a:xfrm>
            <a:off x="304800" y="1371600"/>
            <a:ext cx="8610600" cy="53340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dirty="0">
                <a:solidFill>
                  <a:srgbClr val="C00000"/>
                </a:solidFill>
              </a:rPr>
              <a:t>strlen()</a:t>
            </a:r>
            <a:r>
              <a:rPr lang="en-US" dirty="0"/>
              <a:t>:- it is used to find the length of the string.</a:t>
            </a:r>
          </a:p>
          <a:p>
            <a:pPr marL="0" indent="0">
              <a:spcBef>
                <a:spcPts val="0"/>
              </a:spcBef>
              <a:buNone/>
            </a:pPr>
            <a:r>
              <a:rPr lang="en-US" dirty="0"/>
              <a:t>	     -it returns an integer value.</a:t>
            </a:r>
          </a:p>
          <a:p>
            <a:pPr marL="0" indent="0">
              <a:spcBef>
                <a:spcPts val="0"/>
              </a:spcBef>
              <a:buNone/>
            </a:pPr>
            <a:r>
              <a:rPr lang="en-US" b="1" dirty="0"/>
              <a:t>Syntax:</a:t>
            </a:r>
            <a:r>
              <a:rPr lang="en-US" dirty="0"/>
              <a:t>				        </a:t>
            </a:r>
            <a:r>
              <a:rPr lang="en-US" b="1" dirty="0"/>
              <a:t>Example:</a:t>
            </a:r>
          </a:p>
          <a:p>
            <a:pPr marL="0" indent="0">
              <a:spcBef>
                <a:spcPts val="0"/>
              </a:spcBef>
              <a:buNone/>
            </a:pPr>
            <a:endParaRPr lang="en-US" dirty="0"/>
          </a:p>
          <a:p>
            <a:pPr marL="0" indent="0">
              <a:spcBef>
                <a:spcPts val="0"/>
              </a:spcBef>
              <a:buNone/>
            </a:pPr>
            <a:r>
              <a:rPr lang="en-US" dirty="0"/>
              <a:t>            </a:t>
            </a:r>
          </a:p>
          <a:p>
            <a:pPr marL="0" indent="0">
              <a:spcBef>
                <a:spcPts val="0"/>
              </a:spcBef>
              <a:buNone/>
            </a:pPr>
            <a:endParaRPr lang="en-US" dirty="0"/>
          </a:p>
        </p:txBody>
      </p:sp>
      <p:sp>
        <p:nvSpPr>
          <p:cNvPr id="4" name="TextBox 3"/>
          <p:cNvSpPr txBox="1"/>
          <p:nvPr/>
        </p:nvSpPr>
        <p:spPr>
          <a:xfrm>
            <a:off x="533400" y="2971800"/>
            <a:ext cx="29718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length=strlen(string);</a:t>
            </a:r>
          </a:p>
        </p:txBody>
      </p:sp>
      <p:sp>
        <p:nvSpPr>
          <p:cNvPr id="5" name="TextBox 4"/>
          <p:cNvSpPr txBox="1"/>
          <p:nvPr/>
        </p:nvSpPr>
        <p:spPr>
          <a:xfrm>
            <a:off x="5791200" y="2971800"/>
            <a:ext cx="22098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char S[10]=“Hello”;</a:t>
            </a:r>
          </a:p>
          <a:p>
            <a:r>
              <a:rPr lang="en-US" sz="2000" dirty="0" err="1"/>
              <a:t>int</a:t>
            </a:r>
            <a:r>
              <a:rPr lang="en-US" sz="2000" dirty="0"/>
              <a:t> length;</a:t>
            </a:r>
          </a:p>
          <a:p>
            <a:r>
              <a:rPr lang="en-US" sz="2000" dirty="0"/>
              <a:t>length = </a:t>
            </a:r>
            <a:r>
              <a:rPr lang="en-US" sz="2000" dirty="0" err="1"/>
              <a:t>strlen</a:t>
            </a:r>
            <a:r>
              <a:rPr lang="en-US" sz="2000" dirty="0"/>
              <a:t>(S);</a:t>
            </a:r>
          </a:p>
        </p:txBody>
      </p:sp>
      <p:pic>
        <p:nvPicPr>
          <p:cNvPr id="1026" name="Picture 2"/>
          <p:cNvPicPr>
            <a:picLocks noChangeAspect="1" noChangeArrowheads="1"/>
          </p:cNvPicPr>
          <p:nvPr/>
        </p:nvPicPr>
        <p:blipFill>
          <a:blip r:embed="rId2"/>
          <a:srcRect/>
          <a:stretch>
            <a:fillRect/>
          </a:stretch>
        </p:blipFill>
        <p:spPr bwMode="auto">
          <a:xfrm>
            <a:off x="533400" y="3657600"/>
            <a:ext cx="5057775" cy="2943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096000" y="5029200"/>
            <a:ext cx="19050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Output:</a:t>
            </a:r>
          </a:p>
          <a:p>
            <a:r>
              <a:rPr lang="en-US" sz="2400" dirty="0"/>
              <a:t>Length=5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a:t>String </a:t>
            </a:r>
            <a:r>
              <a:rPr lang="en-US" b="1"/>
              <a:t>Handling Functions</a:t>
            </a:r>
            <a:endParaRPr lang="en-US" b="1" dirty="0"/>
          </a:p>
        </p:txBody>
      </p:sp>
      <p:sp>
        <p:nvSpPr>
          <p:cNvPr id="3" name="Content Placeholder 2"/>
          <p:cNvSpPr>
            <a:spLocks noGrp="1"/>
          </p:cNvSpPr>
          <p:nvPr>
            <p:ph idx="1"/>
          </p:nvPr>
        </p:nvSpPr>
        <p:spPr>
          <a:xfrm>
            <a:off x="304800" y="1371600"/>
            <a:ext cx="8458200" cy="5257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dirty="0">
                <a:solidFill>
                  <a:srgbClr val="C00000"/>
                </a:solidFill>
              </a:rPr>
              <a:t>strrev()</a:t>
            </a:r>
            <a:r>
              <a:rPr lang="en-US" dirty="0"/>
              <a:t>:- it is used to reverse the given string.</a:t>
            </a:r>
          </a:p>
          <a:p>
            <a:pPr marL="0" indent="0">
              <a:spcBef>
                <a:spcPts val="0"/>
              </a:spcBef>
              <a:buNone/>
            </a:pPr>
            <a:r>
              <a:rPr lang="en-US" dirty="0"/>
              <a:t>	     -it returns a string.</a:t>
            </a:r>
          </a:p>
          <a:p>
            <a:pPr marL="0" indent="0">
              <a:spcBef>
                <a:spcPts val="0"/>
              </a:spcBef>
              <a:buNone/>
            </a:pPr>
            <a:r>
              <a:rPr lang="en-US" b="1" dirty="0"/>
              <a:t>Syntax:</a:t>
            </a:r>
            <a:r>
              <a:rPr lang="en-US" dirty="0"/>
              <a:t>				        </a:t>
            </a:r>
            <a:r>
              <a:rPr lang="en-US" b="1" dirty="0"/>
              <a:t>Example:</a:t>
            </a:r>
          </a:p>
          <a:p>
            <a:pPr marL="0" indent="0">
              <a:spcBef>
                <a:spcPts val="0"/>
              </a:spcBef>
              <a:buNone/>
            </a:pPr>
            <a:endParaRPr lang="en-US" dirty="0"/>
          </a:p>
          <a:p>
            <a:pPr marL="0" indent="0">
              <a:spcBef>
                <a:spcPts val="0"/>
              </a:spcBef>
              <a:buNone/>
            </a:pPr>
            <a:r>
              <a:rPr lang="en-US" dirty="0"/>
              <a:t>            </a:t>
            </a:r>
          </a:p>
          <a:p>
            <a:pPr marL="0" indent="0">
              <a:spcBef>
                <a:spcPts val="0"/>
              </a:spcBef>
              <a:buNone/>
            </a:pPr>
            <a:endParaRPr lang="en-US" dirty="0"/>
          </a:p>
        </p:txBody>
      </p:sp>
      <p:sp>
        <p:nvSpPr>
          <p:cNvPr id="4" name="TextBox 3"/>
          <p:cNvSpPr txBox="1"/>
          <p:nvPr/>
        </p:nvSpPr>
        <p:spPr>
          <a:xfrm>
            <a:off x="533400" y="2971800"/>
            <a:ext cx="3276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strrev(string);</a:t>
            </a:r>
          </a:p>
        </p:txBody>
      </p:sp>
      <p:sp>
        <p:nvSpPr>
          <p:cNvPr id="5" name="TextBox 4"/>
          <p:cNvSpPr txBox="1"/>
          <p:nvPr/>
        </p:nvSpPr>
        <p:spPr>
          <a:xfrm>
            <a:off x="5791200" y="2895600"/>
            <a:ext cx="22098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char S[10]=“Hello”;</a:t>
            </a:r>
          </a:p>
          <a:p>
            <a:r>
              <a:rPr lang="en-US" sz="2000" dirty="0"/>
              <a:t>strrev(S);</a:t>
            </a:r>
          </a:p>
        </p:txBody>
      </p:sp>
      <p:sp>
        <p:nvSpPr>
          <p:cNvPr id="7" name="TextBox 6"/>
          <p:cNvSpPr txBox="1"/>
          <p:nvPr/>
        </p:nvSpPr>
        <p:spPr>
          <a:xfrm>
            <a:off x="6172200" y="5029200"/>
            <a:ext cx="2514600"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Output:</a:t>
            </a:r>
          </a:p>
          <a:p>
            <a:r>
              <a:rPr lang="en-US" sz="2000" dirty="0"/>
              <a:t>Reversed String=</a:t>
            </a:r>
            <a:r>
              <a:rPr lang="en-US" sz="2000" dirty="0" err="1"/>
              <a:t>olleH</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381000" y="3733800"/>
            <a:ext cx="56769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a:t>String </a:t>
            </a:r>
            <a:r>
              <a:rPr lang="en-US" b="1"/>
              <a:t>Handling Functions</a:t>
            </a:r>
            <a:endParaRPr lang="en-US" b="1" dirty="0"/>
          </a:p>
        </p:txBody>
      </p:sp>
      <p:sp>
        <p:nvSpPr>
          <p:cNvPr id="3" name="Content Placeholder 2"/>
          <p:cNvSpPr>
            <a:spLocks noGrp="1"/>
          </p:cNvSpPr>
          <p:nvPr>
            <p:ph idx="1"/>
          </p:nvPr>
        </p:nvSpPr>
        <p:spPr>
          <a:xfrm>
            <a:off x="152400" y="1371600"/>
            <a:ext cx="8839200" cy="5257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dirty="0">
                <a:solidFill>
                  <a:srgbClr val="C00000"/>
                </a:solidFill>
              </a:rPr>
              <a:t>strcpy()</a:t>
            </a:r>
            <a:r>
              <a:rPr lang="en-US" dirty="0"/>
              <a:t>:- </a:t>
            </a:r>
            <a:r>
              <a:rPr lang="en-US" sz="3000" dirty="0"/>
              <a:t>it is used to copy one string to another string.</a:t>
            </a:r>
          </a:p>
          <a:p>
            <a:pPr marL="0" indent="0">
              <a:spcBef>
                <a:spcPts val="0"/>
              </a:spcBef>
              <a:buNone/>
            </a:pPr>
            <a:r>
              <a:rPr lang="en-US" dirty="0"/>
              <a:t>	     -it returns a string.</a:t>
            </a:r>
          </a:p>
          <a:p>
            <a:pPr marL="0" indent="0">
              <a:spcBef>
                <a:spcPts val="0"/>
              </a:spcBef>
              <a:buNone/>
            </a:pPr>
            <a:r>
              <a:rPr lang="en-US" b="1" dirty="0"/>
              <a:t>Syntax:</a:t>
            </a:r>
            <a:r>
              <a:rPr lang="en-US" dirty="0"/>
              <a:t>				        </a:t>
            </a:r>
            <a:r>
              <a:rPr lang="en-US" b="1" dirty="0"/>
              <a:t>Example:</a:t>
            </a:r>
          </a:p>
          <a:p>
            <a:pPr marL="0" indent="0">
              <a:spcBef>
                <a:spcPts val="0"/>
              </a:spcBef>
              <a:buNone/>
            </a:pPr>
            <a:endParaRPr lang="en-US" dirty="0"/>
          </a:p>
          <a:p>
            <a:pPr marL="0" indent="0">
              <a:spcBef>
                <a:spcPts val="0"/>
              </a:spcBef>
              <a:buNone/>
            </a:pPr>
            <a:r>
              <a:rPr lang="en-US" dirty="0"/>
              <a:t>            </a:t>
            </a:r>
          </a:p>
          <a:p>
            <a:pPr marL="0" indent="0">
              <a:spcBef>
                <a:spcPts val="0"/>
              </a:spcBef>
              <a:buNone/>
            </a:pPr>
            <a:endParaRPr lang="en-US" dirty="0"/>
          </a:p>
        </p:txBody>
      </p:sp>
      <p:sp>
        <p:nvSpPr>
          <p:cNvPr id="4" name="TextBox 3"/>
          <p:cNvSpPr txBox="1"/>
          <p:nvPr/>
        </p:nvSpPr>
        <p:spPr>
          <a:xfrm>
            <a:off x="533400" y="2971800"/>
            <a:ext cx="4572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strcpy(destination_str, source_str);</a:t>
            </a:r>
          </a:p>
        </p:txBody>
      </p:sp>
      <p:sp>
        <p:nvSpPr>
          <p:cNvPr id="5" name="TextBox 4"/>
          <p:cNvSpPr txBox="1"/>
          <p:nvPr/>
        </p:nvSpPr>
        <p:spPr>
          <a:xfrm>
            <a:off x="6248400" y="2895600"/>
            <a:ext cx="25146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char S1[10]=“Hello”;</a:t>
            </a:r>
          </a:p>
          <a:p>
            <a:r>
              <a:rPr lang="en-US" sz="2000" dirty="0"/>
              <a:t>char S2[10];</a:t>
            </a:r>
          </a:p>
          <a:p>
            <a:r>
              <a:rPr lang="en-US" sz="2000" dirty="0" err="1"/>
              <a:t>strcpy</a:t>
            </a:r>
            <a:r>
              <a:rPr lang="en-US" sz="2000"/>
              <a:t>(S2,S1);</a:t>
            </a:r>
            <a:endParaRPr lang="en-US" sz="2000" dirty="0"/>
          </a:p>
        </p:txBody>
      </p:sp>
      <p:sp>
        <p:nvSpPr>
          <p:cNvPr id="7" name="TextBox 6"/>
          <p:cNvSpPr txBox="1"/>
          <p:nvPr/>
        </p:nvSpPr>
        <p:spPr>
          <a:xfrm>
            <a:off x="6172200" y="5029200"/>
            <a:ext cx="2514600"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Output:</a:t>
            </a:r>
          </a:p>
          <a:p>
            <a:r>
              <a:rPr lang="en-US" sz="2000" dirty="0"/>
              <a:t>Copied String=Hello</a:t>
            </a:r>
          </a:p>
        </p:txBody>
      </p:sp>
      <p:pic>
        <p:nvPicPr>
          <p:cNvPr id="3074" name="Picture 2"/>
          <p:cNvPicPr>
            <a:picLocks noChangeAspect="1" noChangeArrowheads="1"/>
          </p:cNvPicPr>
          <p:nvPr/>
        </p:nvPicPr>
        <p:blipFill>
          <a:blip r:embed="rId2"/>
          <a:srcRect/>
          <a:stretch>
            <a:fillRect/>
          </a:stretch>
        </p:blipFill>
        <p:spPr bwMode="auto">
          <a:xfrm>
            <a:off x="228600" y="3657600"/>
            <a:ext cx="5524500" cy="2876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582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a:t>String Handling Functions</a:t>
            </a:r>
          </a:p>
        </p:txBody>
      </p:sp>
      <p:sp>
        <p:nvSpPr>
          <p:cNvPr id="3" name="Content Placeholder 2"/>
          <p:cNvSpPr>
            <a:spLocks noGrp="1"/>
          </p:cNvSpPr>
          <p:nvPr>
            <p:ph idx="1"/>
          </p:nvPr>
        </p:nvSpPr>
        <p:spPr>
          <a:xfrm>
            <a:off x="152400" y="1371600"/>
            <a:ext cx="8839200" cy="5257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dirty="0">
                <a:solidFill>
                  <a:srgbClr val="C00000"/>
                </a:solidFill>
              </a:rPr>
              <a:t>strcat()</a:t>
            </a:r>
            <a:r>
              <a:rPr lang="en-US" dirty="0"/>
              <a:t>:- </a:t>
            </a:r>
            <a:r>
              <a:rPr lang="en-US" sz="3000" dirty="0"/>
              <a:t>it is used to join or concatenate two strings.</a:t>
            </a:r>
          </a:p>
          <a:p>
            <a:pPr marL="0" indent="0">
              <a:spcBef>
                <a:spcPts val="0"/>
              </a:spcBef>
              <a:buNone/>
            </a:pPr>
            <a:r>
              <a:rPr lang="en-US" dirty="0"/>
              <a:t>	     -it returns concatenated/joined string.</a:t>
            </a:r>
          </a:p>
          <a:p>
            <a:pPr marL="0" indent="0">
              <a:spcBef>
                <a:spcPts val="0"/>
              </a:spcBef>
              <a:buNone/>
            </a:pPr>
            <a:r>
              <a:rPr lang="en-US" b="1" dirty="0"/>
              <a:t>Syntax:</a:t>
            </a:r>
            <a:r>
              <a:rPr lang="en-US" dirty="0"/>
              <a:t>				        </a:t>
            </a:r>
            <a:r>
              <a:rPr lang="en-US" b="1" dirty="0"/>
              <a:t>Example:</a:t>
            </a:r>
          </a:p>
          <a:p>
            <a:pPr marL="0" indent="0">
              <a:spcBef>
                <a:spcPts val="0"/>
              </a:spcBef>
              <a:buNone/>
            </a:pPr>
            <a:endParaRPr lang="en-US" dirty="0"/>
          </a:p>
          <a:p>
            <a:pPr marL="0" indent="0">
              <a:spcBef>
                <a:spcPts val="0"/>
              </a:spcBef>
              <a:buNone/>
            </a:pPr>
            <a:r>
              <a:rPr lang="en-US" dirty="0"/>
              <a:t>            </a:t>
            </a:r>
          </a:p>
          <a:p>
            <a:pPr marL="0" indent="0">
              <a:spcBef>
                <a:spcPts val="0"/>
              </a:spcBef>
              <a:buNone/>
            </a:pPr>
            <a:endParaRPr lang="en-US" dirty="0"/>
          </a:p>
        </p:txBody>
      </p:sp>
      <p:sp>
        <p:nvSpPr>
          <p:cNvPr id="4" name="TextBox 3"/>
          <p:cNvSpPr txBox="1"/>
          <p:nvPr/>
        </p:nvSpPr>
        <p:spPr>
          <a:xfrm>
            <a:off x="533400" y="2971800"/>
            <a:ext cx="3657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strcat(string1, string2);</a:t>
            </a:r>
          </a:p>
        </p:txBody>
      </p:sp>
      <p:sp>
        <p:nvSpPr>
          <p:cNvPr id="5" name="TextBox 4"/>
          <p:cNvSpPr txBox="1"/>
          <p:nvPr/>
        </p:nvSpPr>
        <p:spPr>
          <a:xfrm>
            <a:off x="6248400" y="2895600"/>
            <a:ext cx="25146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char S1[10]=“Hello”;</a:t>
            </a:r>
          </a:p>
          <a:p>
            <a:r>
              <a:rPr lang="en-US" sz="2000" dirty="0"/>
              <a:t>char S2[10]=“All”;</a:t>
            </a:r>
          </a:p>
          <a:p>
            <a:r>
              <a:rPr lang="en-US" sz="2000" dirty="0"/>
              <a:t>strcat(S1,S2);</a:t>
            </a:r>
          </a:p>
        </p:txBody>
      </p:sp>
      <p:sp>
        <p:nvSpPr>
          <p:cNvPr id="7" name="TextBox 6"/>
          <p:cNvSpPr txBox="1"/>
          <p:nvPr/>
        </p:nvSpPr>
        <p:spPr>
          <a:xfrm>
            <a:off x="6172200" y="5029200"/>
            <a:ext cx="2514600"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Output:</a:t>
            </a:r>
          </a:p>
          <a:p>
            <a:r>
              <a:rPr lang="en-US" sz="2000" dirty="0"/>
              <a:t>Joined String=</a:t>
            </a:r>
            <a:r>
              <a:rPr lang="en-US" sz="2000" dirty="0" err="1"/>
              <a:t>HelloAll</a:t>
            </a:r>
            <a:endParaRPr lang="en-US" sz="2000" dirty="0"/>
          </a:p>
        </p:txBody>
      </p:sp>
      <p:pic>
        <p:nvPicPr>
          <p:cNvPr id="4098" name="Picture 2"/>
          <p:cNvPicPr>
            <a:picLocks noChangeAspect="1" noChangeArrowheads="1"/>
          </p:cNvPicPr>
          <p:nvPr/>
        </p:nvPicPr>
        <p:blipFill>
          <a:blip r:embed="rId2"/>
          <a:srcRect/>
          <a:stretch>
            <a:fillRect/>
          </a:stretch>
        </p:blipFill>
        <p:spPr bwMode="auto">
          <a:xfrm>
            <a:off x="381000" y="3810000"/>
            <a:ext cx="5486400" cy="2543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582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a:t>String Handling Functions</a:t>
            </a:r>
          </a:p>
        </p:txBody>
      </p:sp>
      <p:sp>
        <p:nvSpPr>
          <p:cNvPr id="3" name="Content Placeholder 2"/>
          <p:cNvSpPr>
            <a:spLocks noGrp="1"/>
          </p:cNvSpPr>
          <p:nvPr>
            <p:ph idx="1"/>
          </p:nvPr>
        </p:nvSpPr>
        <p:spPr>
          <a:xfrm>
            <a:off x="152400" y="1371600"/>
            <a:ext cx="8839200" cy="5257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dirty="0">
                <a:solidFill>
                  <a:srgbClr val="C00000"/>
                </a:solidFill>
              </a:rPr>
              <a:t>strcmp()</a:t>
            </a:r>
            <a:r>
              <a:rPr lang="en-US" dirty="0"/>
              <a:t>: -</a:t>
            </a:r>
            <a:r>
              <a:rPr lang="en-US" sz="2800" dirty="0"/>
              <a:t>it is used to compare two strings for equality.</a:t>
            </a:r>
            <a:endParaRPr lang="en-US" sz="3000" dirty="0"/>
          </a:p>
          <a:p>
            <a:pPr marL="0" indent="0">
              <a:spcBef>
                <a:spcPts val="0"/>
              </a:spcBef>
              <a:buNone/>
            </a:pPr>
            <a:r>
              <a:rPr lang="en-US" dirty="0"/>
              <a:t>	       </a:t>
            </a:r>
            <a:r>
              <a:rPr lang="en-US" sz="2800" dirty="0"/>
              <a:t>-it returns zero if both strings are same.</a:t>
            </a:r>
          </a:p>
          <a:p>
            <a:pPr marL="0" indent="0">
              <a:spcBef>
                <a:spcPts val="0"/>
              </a:spcBef>
              <a:buNone/>
            </a:pPr>
            <a:r>
              <a:rPr lang="en-US" b="1" dirty="0"/>
              <a:t>Syntax:</a:t>
            </a:r>
            <a:r>
              <a:rPr lang="en-US" dirty="0"/>
              <a:t>				        </a:t>
            </a:r>
            <a:r>
              <a:rPr lang="en-US" b="1" dirty="0"/>
              <a:t>Example:</a:t>
            </a:r>
          </a:p>
          <a:p>
            <a:pPr marL="0" indent="0">
              <a:spcBef>
                <a:spcPts val="0"/>
              </a:spcBef>
              <a:buNone/>
            </a:pPr>
            <a:endParaRPr lang="en-US" dirty="0"/>
          </a:p>
          <a:p>
            <a:pPr marL="0" indent="0">
              <a:spcBef>
                <a:spcPts val="0"/>
              </a:spcBef>
              <a:buNone/>
            </a:pPr>
            <a:r>
              <a:rPr lang="en-US" dirty="0"/>
              <a:t>            </a:t>
            </a:r>
          </a:p>
          <a:p>
            <a:pPr marL="0" indent="0">
              <a:spcBef>
                <a:spcPts val="0"/>
              </a:spcBef>
              <a:buNone/>
            </a:pPr>
            <a:endParaRPr lang="en-US" dirty="0"/>
          </a:p>
        </p:txBody>
      </p:sp>
      <p:sp>
        <p:nvSpPr>
          <p:cNvPr id="4" name="TextBox 3"/>
          <p:cNvSpPr txBox="1"/>
          <p:nvPr/>
        </p:nvSpPr>
        <p:spPr>
          <a:xfrm>
            <a:off x="533400" y="2971800"/>
            <a:ext cx="3657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strcmp(string1, string2);</a:t>
            </a:r>
          </a:p>
        </p:txBody>
      </p:sp>
      <p:sp>
        <p:nvSpPr>
          <p:cNvPr id="5" name="TextBox 4"/>
          <p:cNvSpPr txBox="1"/>
          <p:nvPr/>
        </p:nvSpPr>
        <p:spPr>
          <a:xfrm>
            <a:off x="6096000" y="2946737"/>
            <a:ext cx="25146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char S1[10]=“Hello”;</a:t>
            </a:r>
          </a:p>
          <a:p>
            <a:r>
              <a:rPr lang="en-US" sz="2000" dirty="0"/>
              <a:t>char S2[10]=“Hello”;</a:t>
            </a:r>
          </a:p>
          <a:p>
            <a:r>
              <a:rPr lang="en-US" sz="2000" dirty="0"/>
              <a:t>strcmp(S1,S2);</a:t>
            </a:r>
          </a:p>
        </p:txBody>
      </p:sp>
      <p:sp>
        <p:nvSpPr>
          <p:cNvPr id="7" name="TextBox 6"/>
          <p:cNvSpPr txBox="1"/>
          <p:nvPr/>
        </p:nvSpPr>
        <p:spPr>
          <a:xfrm>
            <a:off x="6172200" y="5029200"/>
            <a:ext cx="2514600"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Output:</a:t>
            </a:r>
          </a:p>
          <a:p>
            <a:r>
              <a:rPr lang="en-US" sz="2000" dirty="0"/>
              <a:t>Strings are same</a:t>
            </a:r>
          </a:p>
        </p:txBody>
      </p:sp>
      <p:pic>
        <p:nvPicPr>
          <p:cNvPr id="1026" name="Picture 2"/>
          <p:cNvPicPr>
            <a:picLocks noChangeAspect="1" noChangeArrowheads="1"/>
          </p:cNvPicPr>
          <p:nvPr/>
        </p:nvPicPr>
        <p:blipFill>
          <a:blip r:embed="rId2"/>
          <a:srcRect/>
          <a:stretch>
            <a:fillRect/>
          </a:stretch>
        </p:blipFill>
        <p:spPr bwMode="auto">
          <a:xfrm>
            <a:off x="381000" y="3593262"/>
            <a:ext cx="5035940" cy="3036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58200" cy="5334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3200" b="1" dirty="0"/>
              <a:t>String Handling Functions</a:t>
            </a:r>
          </a:p>
        </p:txBody>
      </p:sp>
      <p:sp>
        <p:nvSpPr>
          <p:cNvPr id="3" name="Content Placeholder 2"/>
          <p:cNvSpPr>
            <a:spLocks noGrp="1"/>
          </p:cNvSpPr>
          <p:nvPr>
            <p:ph idx="1"/>
          </p:nvPr>
        </p:nvSpPr>
        <p:spPr>
          <a:xfrm>
            <a:off x="152400" y="685800"/>
            <a:ext cx="8839200" cy="6019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dirty="0">
                <a:solidFill>
                  <a:srgbClr val="C00000"/>
                </a:solidFill>
              </a:rPr>
              <a:t>strlwr()</a:t>
            </a:r>
            <a:r>
              <a:rPr lang="en-US" dirty="0"/>
              <a:t>:  -</a:t>
            </a:r>
            <a:r>
              <a:rPr lang="en-US" sz="2800" dirty="0"/>
              <a:t>it is used to change case of string to lower case.</a:t>
            </a:r>
            <a:endParaRPr lang="en-US" sz="3000" dirty="0"/>
          </a:p>
          <a:p>
            <a:pPr marL="0" indent="0">
              <a:spcBef>
                <a:spcPts val="0"/>
              </a:spcBef>
              <a:buNone/>
            </a:pPr>
            <a:r>
              <a:rPr lang="en-US" b="1" dirty="0">
                <a:solidFill>
                  <a:srgbClr val="C00000"/>
                </a:solidFill>
              </a:rPr>
              <a:t>strupr()</a:t>
            </a:r>
            <a:r>
              <a:rPr lang="en-US" dirty="0"/>
              <a:t>:  -</a:t>
            </a:r>
            <a:r>
              <a:rPr lang="en-US" sz="2800" dirty="0"/>
              <a:t>it is used to change case of string to upper case.</a:t>
            </a:r>
            <a:endParaRPr lang="en-US" dirty="0"/>
          </a:p>
          <a:p>
            <a:pPr marL="0" indent="0">
              <a:spcBef>
                <a:spcPts val="0"/>
              </a:spcBef>
              <a:buNone/>
            </a:pPr>
            <a:r>
              <a:rPr lang="en-US" b="1" dirty="0"/>
              <a:t>Syntax:</a:t>
            </a:r>
            <a:r>
              <a:rPr lang="en-US" dirty="0"/>
              <a:t>				        </a:t>
            </a:r>
            <a:r>
              <a:rPr lang="en-US" b="1" dirty="0"/>
              <a:t>Example:</a:t>
            </a:r>
          </a:p>
          <a:p>
            <a:pPr marL="0" indent="0">
              <a:spcBef>
                <a:spcPts val="0"/>
              </a:spcBef>
              <a:buNone/>
            </a:pPr>
            <a:endParaRPr lang="en-US" dirty="0"/>
          </a:p>
          <a:p>
            <a:pPr marL="0" indent="0">
              <a:spcBef>
                <a:spcPts val="0"/>
              </a:spcBef>
              <a:buNone/>
            </a:pPr>
            <a:r>
              <a:rPr lang="en-US" dirty="0"/>
              <a:t>            </a:t>
            </a:r>
          </a:p>
          <a:p>
            <a:pPr marL="0" indent="0">
              <a:spcBef>
                <a:spcPts val="0"/>
              </a:spcBef>
              <a:buNone/>
            </a:pPr>
            <a:endParaRPr lang="en-US" dirty="0"/>
          </a:p>
        </p:txBody>
      </p:sp>
      <p:sp>
        <p:nvSpPr>
          <p:cNvPr id="4" name="TextBox 3"/>
          <p:cNvSpPr txBox="1"/>
          <p:nvPr/>
        </p:nvSpPr>
        <p:spPr>
          <a:xfrm>
            <a:off x="533400" y="2286000"/>
            <a:ext cx="20574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strlwr(string);</a:t>
            </a:r>
          </a:p>
        </p:txBody>
      </p:sp>
      <p:sp>
        <p:nvSpPr>
          <p:cNvPr id="5" name="TextBox 4"/>
          <p:cNvSpPr txBox="1"/>
          <p:nvPr/>
        </p:nvSpPr>
        <p:spPr>
          <a:xfrm>
            <a:off x="5486400" y="2362200"/>
            <a:ext cx="25146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char S[10]=“hello”;</a:t>
            </a:r>
          </a:p>
          <a:p>
            <a:r>
              <a:rPr lang="en-US" sz="2000" dirty="0"/>
              <a:t>strupr(S);</a:t>
            </a:r>
          </a:p>
          <a:p>
            <a:r>
              <a:rPr lang="en-US" sz="2000" dirty="0"/>
              <a:t>strlwr(S);</a:t>
            </a:r>
          </a:p>
        </p:txBody>
      </p:sp>
      <p:sp>
        <p:nvSpPr>
          <p:cNvPr id="7" name="TextBox 6"/>
          <p:cNvSpPr txBox="1"/>
          <p:nvPr/>
        </p:nvSpPr>
        <p:spPr>
          <a:xfrm>
            <a:off x="6172200" y="5029200"/>
            <a:ext cx="2514600"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Output:</a:t>
            </a:r>
          </a:p>
          <a:p>
            <a:r>
              <a:rPr lang="en-US" sz="2000" dirty="0"/>
              <a:t>String=HELLO</a:t>
            </a:r>
          </a:p>
          <a:p>
            <a:r>
              <a:rPr lang="en-US" sz="2000" dirty="0"/>
              <a:t>String=hello</a:t>
            </a:r>
          </a:p>
        </p:txBody>
      </p:sp>
      <p:sp>
        <p:nvSpPr>
          <p:cNvPr id="8" name="TextBox 7"/>
          <p:cNvSpPr txBox="1"/>
          <p:nvPr/>
        </p:nvSpPr>
        <p:spPr>
          <a:xfrm>
            <a:off x="2895600" y="2286000"/>
            <a:ext cx="20574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strupr(string);</a:t>
            </a:r>
          </a:p>
        </p:txBody>
      </p:sp>
      <p:pic>
        <p:nvPicPr>
          <p:cNvPr id="2050" name="Picture 2"/>
          <p:cNvPicPr>
            <a:picLocks noChangeAspect="1" noChangeArrowheads="1"/>
          </p:cNvPicPr>
          <p:nvPr/>
        </p:nvPicPr>
        <p:blipFill>
          <a:blip r:embed="rId2"/>
          <a:srcRect/>
          <a:stretch>
            <a:fillRect/>
          </a:stretch>
        </p:blipFill>
        <p:spPr bwMode="auto">
          <a:xfrm>
            <a:off x="304800" y="2895600"/>
            <a:ext cx="4836796" cy="3678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3657600"/>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endParaRPr lang="en-US" dirty="0"/>
          </a:p>
          <a:p>
            <a:pPr marL="0" indent="0">
              <a:spcBef>
                <a:spcPts val="0"/>
              </a:spcBef>
              <a:buNone/>
            </a:pPr>
            <a:endParaRPr lang="en-US" dirty="0"/>
          </a:p>
          <a:p>
            <a:pPr marL="0" indent="0" algn="ctr">
              <a:spcBef>
                <a:spcPts val="0"/>
              </a:spcBef>
              <a:buNone/>
            </a:pPr>
            <a:endParaRPr lang="en-US" dirty="0"/>
          </a:p>
          <a:p>
            <a:pPr marL="0" indent="0" algn="ctr">
              <a:spcBef>
                <a:spcPts val="0"/>
              </a:spcBef>
              <a:buNone/>
            </a:pPr>
            <a:r>
              <a:rPr lang="en-US" sz="6000" b="1" i="1" dirty="0">
                <a:solidFill>
                  <a:srgbClr val="C00000"/>
                </a:solidFill>
                <a:latin typeface="Aparajita" pitchFamily="34" charset="0"/>
                <a:cs typeface="Aparajita" pitchFamily="34" charset="0"/>
              </a:rPr>
              <a:t>Programs on Strings</a:t>
            </a:r>
          </a:p>
        </p:txBody>
      </p:sp>
      <p:sp>
        <p:nvSpPr>
          <p:cNvPr id="4" name="Rectangle 3"/>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endParaRPr lang="en-US" dirty="0"/>
          </a:p>
          <a:p>
            <a:pPr marL="0" indent="0">
              <a:spcBef>
                <a:spcPts val="0"/>
              </a:spcBef>
              <a:buNone/>
            </a:pPr>
            <a:endParaRPr lang="en-US" dirty="0"/>
          </a:p>
          <a:p>
            <a:pPr marL="0" indent="0" algn="ctr">
              <a:spcBef>
                <a:spcPts val="0"/>
              </a:spcBef>
              <a:buNone/>
            </a:pPr>
            <a:endParaRPr lang="en-US" dirty="0"/>
          </a:p>
        </p:txBody>
      </p:sp>
      <p:sp>
        <p:nvSpPr>
          <p:cNvPr id="4" name="Rectangle 3"/>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p:cNvGraphicFramePr>
            <a:graphicFrameLocks noGrp="1"/>
          </p:cNvGraphicFramePr>
          <p:nvPr/>
        </p:nvGraphicFramePr>
        <p:xfrm>
          <a:off x="3962400" y="1066800"/>
          <a:ext cx="4876800" cy="9144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tblGrid>
              <a:tr h="381000">
                <a:tc>
                  <a:txBody>
                    <a:bodyPr/>
                    <a:lstStyle/>
                    <a:p>
                      <a:pPr algn="ctr"/>
                      <a:r>
                        <a:rPr lang="en-US" sz="24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1000">
                <a:tc>
                  <a:txBody>
                    <a:bodyPr/>
                    <a:lstStyle/>
                    <a:p>
                      <a:pPr algn="ctr"/>
                      <a:r>
                        <a:rPr lang="en-US" sz="2400" b="1" dirty="0">
                          <a:solidFill>
                            <a:schemeClr val="tx1"/>
                          </a:solidFill>
                        </a:rPr>
                        <a:t>S[0]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304800" y="304800"/>
            <a:ext cx="46482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Program for finding Length of a given string</a:t>
            </a:r>
          </a:p>
          <a:p>
            <a:r>
              <a:rPr lang="en-US" sz="2000" dirty="0"/>
              <a:t>Consider a string S char S[10]=“HELLO”</a:t>
            </a:r>
          </a:p>
        </p:txBody>
      </p:sp>
      <p:sp>
        <p:nvSpPr>
          <p:cNvPr id="7" name="TextBox 6"/>
          <p:cNvSpPr txBox="1"/>
          <p:nvPr/>
        </p:nvSpPr>
        <p:spPr>
          <a:xfrm>
            <a:off x="381000" y="1367135"/>
            <a:ext cx="32004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Let Initially  COUNT=0</a:t>
            </a:r>
          </a:p>
        </p:txBody>
      </p:sp>
      <p:sp>
        <p:nvSpPr>
          <p:cNvPr id="8" name="TextBox 7"/>
          <p:cNvSpPr txBox="1"/>
          <p:nvPr/>
        </p:nvSpPr>
        <p:spPr>
          <a:xfrm>
            <a:off x="381000" y="2057400"/>
            <a:ext cx="16002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Is S[0]!=‘\0’ ? </a:t>
            </a:r>
          </a:p>
        </p:txBody>
      </p:sp>
      <p:sp>
        <p:nvSpPr>
          <p:cNvPr id="15" name="TextBox 14"/>
          <p:cNvSpPr txBox="1"/>
          <p:nvPr/>
        </p:nvSpPr>
        <p:spPr>
          <a:xfrm>
            <a:off x="2133600" y="1905000"/>
            <a:ext cx="22860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YES</a:t>
            </a:r>
          </a:p>
          <a:p>
            <a:r>
              <a:rPr lang="en-US" sz="1600" dirty="0"/>
              <a:t>Its ‘H’ Not Null character</a:t>
            </a:r>
          </a:p>
        </p:txBody>
      </p:sp>
      <p:sp>
        <p:nvSpPr>
          <p:cNvPr id="16" name="TextBox 15"/>
          <p:cNvSpPr txBox="1"/>
          <p:nvPr/>
        </p:nvSpPr>
        <p:spPr>
          <a:xfrm>
            <a:off x="4572000" y="2057400"/>
            <a:ext cx="14478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So, COUNT=1</a:t>
            </a:r>
          </a:p>
        </p:txBody>
      </p:sp>
      <p:sp>
        <p:nvSpPr>
          <p:cNvPr id="17" name="TextBox 16"/>
          <p:cNvSpPr txBox="1"/>
          <p:nvPr/>
        </p:nvSpPr>
        <p:spPr>
          <a:xfrm>
            <a:off x="381000" y="2743200"/>
            <a:ext cx="15240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Is S[1]!=‘\0’ ? </a:t>
            </a:r>
          </a:p>
        </p:txBody>
      </p:sp>
      <p:sp>
        <p:nvSpPr>
          <p:cNvPr id="19" name="TextBox 18"/>
          <p:cNvSpPr txBox="1"/>
          <p:nvPr/>
        </p:nvSpPr>
        <p:spPr>
          <a:xfrm>
            <a:off x="4572000" y="2743200"/>
            <a:ext cx="14478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So, COUNT=2</a:t>
            </a:r>
          </a:p>
        </p:txBody>
      </p:sp>
      <p:sp>
        <p:nvSpPr>
          <p:cNvPr id="20" name="TextBox 19"/>
          <p:cNvSpPr txBox="1"/>
          <p:nvPr/>
        </p:nvSpPr>
        <p:spPr>
          <a:xfrm>
            <a:off x="304800" y="4038600"/>
            <a:ext cx="16002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Is S[3]!=‘\0’ ? </a:t>
            </a:r>
          </a:p>
        </p:txBody>
      </p:sp>
      <p:sp>
        <p:nvSpPr>
          <p:cNvPr id="22" name="TextBox 21"/>
          <p:cNvSpPr txBox="1"/>
          <p:nvPr/>
        </p:nvSpPr>
        <p:spPr>
          <a:xfrm>
            <a:off x="4572000" y="4114800"/>
            <a:ext cx="14478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So, COUNT=4</a:t>
            </a:r>
          </a:p>
        </p:txBody>
      </p:sp>
      <p:sp>
        <p:nvSpPr>
          <p:cNvPr id="23" name="TextBox 22"/>
          <p:cNvSpPr txBox="1"/>
          <p:nvPr/>
        </p:nvSpPr>
        <p:spPr>
          <a:xfrm>
            <a:off x="381000" y="3352800"/>
            <a:ext cx="15240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Is S[2]!=‘\0’ ? </a:t>
            </a:r>
          </a:p>
        </p:txBody>
      </p:sp>
      <p:sp>
        <p:nvSpPr>
          <p:cNvPr id="25" name="TextBox 24"/>
          <p:cNvSpPr txBox="1"/>
          <p:nvPr/>
        </p:nvSpPr>
        <p:spPr>
          <a:xfrm>
            <a:off x="4572000" y="3429000"/>
            <a:ext cx="14478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So, COUNT=3</a:t>
            </a:r>
          </a:p>
        </p:txBody>
      </p:sp>
      <p:sp>
        <p:nvSpPr>
          <p:cNvPr id="26" name="TextBox 25"/>
          <p:cNvSpPr txBox="1"/>
          <p:nvPr/>
        </p:nvSpPr>
        <p:spPr>
          <a:xfrm>
            <a:off x="304800" y="4724400"/>
            <a:ext cx="16002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Is S[4]!=‘\0’ ? </a:t>
            </a:r>
          </a:p>
        </p:txBody>
      </p:sp>
      <p:sp>
        <p:nvSpPr>
          <p:cNvPr id="28" name="TextBox 27"/>
          <p:cNvSpPr txBox="1"/>
          <p:nvPr/>
        </p:nvSpPr>
        <p:spPr>
          <a:xfrm>
            <a:off x="4572000" y="4800600"/>
            <a:ext cx="14478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So, COUNT=5</a:t>
            </a:r>
          </a:p>
        </p:txBody>
      </p:sp>
      <p:sp>
        <p:nvSpPr>
          <p:cNvPr id="29" name="TextBox 28"/>
          <p:cNvSpPr txBox="1"/>
          <p:nvPr/>
        </p:nvSpPr>
        <p:spPr>
          <a:xfrm>
            <a:off x="2133600" y="2590800"/>
            <a:ext cx="22860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YES</a:t>
            </a:r>
          </a:p>
          <a:p>
            <a:r>
              <a:rPr lang="en-US" sz="1600" dirty="0"/>
              <a:t>Its ‘E’ Not Null character</a:t>
            </a:r>
          </a:p>
        </p:txBody>
      </p:sp>
      <p:sp>
        <p:nvSpPr>
          <p:cNvPr id="30" name="TextBox 29"/>
          <p:cNvSpPr txBox="1"/>
          <p:nvPr/>
        </p:nvSpPr>
        <p:spPr>
          <a:xfrm>
            <a:off x="2133600" y="3276600"/>
            <a:ext cx="22860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YES</a:t>
            </a:r>
          </a:p>
          <a:p>
            <a:r>
              <a:rPr lang="en-US" sz="1600" dirty="0"/>
              <a:t>Its ‘L’ Not Null character</a:t>
            </a:r>
          </a:p>
        </p:txBody>
      </p:sp>
      <p:sp>
        <p:nvSpPr>
          <p:cNvPr id="31" name="TextBox 30"/>
          <p:cNvSpPr txBox="1"/>
          <p:nvPr/>
        </p:nvSpPr>
        <p:spPr>
          <a:xfrm>
            <a:off x="2133600" y="3962400"/>
            <a:ext cx="22860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YES</a:t>
            </a:r>
          </a:p>
          <a:p>
            <a:r>
              <a:rPr lang="en-US" sz="1600" dirty="0"/>
              <a:t>Its ‘L’ Not Null character</a:t>
            </a:r>
          </a:p>
        </p:txBody>
      </p:sp>
      <p:sp>
        <p:nvSpPr>
          <p:cNvPr id="32" name="TextBox 31"/>
          <p:cNvSpPr txBox="1"/>
          <p:nvPr/>
        </p:nvSpPr>
        <p:spPr>
          <a:xfrm>
            <a:off x="2133600" y="4648200"/>
            <a:ext cx="22860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YES</a:t>
            </a:r>
          </a:p>
          <a:p>
            <a:r>
              <a:rPr lang="en-US" sz="1600" dirty="0"/>
              <a:t>Its ‘0’ Not Null character</a:t>
            </a:r>
          </a:p>
        </p:txBody>
      </p:sp>
      <p:sp>
        <p:nvSpPr>
          <p:cNvPr id="35" name="TextBox 34"/>
          <p:cNvSpPr txBox="1"/>
          <p:nvPr/>
        </p:nvSpPr>
        <p:spPr>
          <a:xfrm>
            <a:off x="304800" y="5410200"/>
            <a:ext cx="1600200"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Is S[5]!=‘\0’ ? </a:t>
            </a:r>
          </a:p>
        </p:txBody>
      </p:sp>
      <p:sp>
        <p:nvSpPr>
          <p:cNvPr id="36" name="TextBox 35"/>
          <p:cNvSpPr txBox="1"/>
          <p:nvPr/>
        </p:nvSpPr>
        <p:spPr>
          <a:xfrm>
            <a:off x="2133600" y="5334000"/>
            <a:ext cx="22860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NO</a:t>
            </a:r>
          </a:p>
          <a:p>
            <a:r>
              <a:rPr lang="en-US" sz="1600" dirty="0"/>
              <a:t>Its ‘\0’  Null character</a:t>
            </a:r>
          </a:p>
        </p:txBody>
      </p:sp>
      <p:sp>
        <p:nvSpPr>
          <p:cNvPr id="39" name="TextBox 38"/>
          <p:cNvSpPr txBox="1"/>
          <p:nvPr/>
        </p:nvSpPr>
        <p:spPr>
          <a:xfrm>
            <a:off x="5334000" y="5334000"/>
            <a:ext cx="33528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Therefore in general,</a:t>
            </a:r>
          </a:p>
          <a:p>
            <a:pPr algn="ctr"/>
            <a:r>
              <a:rPr lang="en-US" sz="2400" b="1" dirty="0">
                <a:solidFill>
                  <a:srgbClr val="C00000"/>
                </a:solidFill>
              </a:rPr>
              <a:t>for(i=0;s[i]!=‘\0’;i++)</a:t>
            </a:r>
          </a:p>
          <a:p>
            <a:pPr algn="ctr"/>
            <a:r>
              <a:rPr lang="en-US" sz="2400" b="1" dirty="0">
                <a:solidFill>
                  <a:srgbClr val="C00000"/>
                </a:solidFill>
              </a:rPr>
              <a:t>count=count+1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7" grpId="0" animBg="1"/>
      <p:bldP spid="19" grpId="0" animBg="1"/>
      <p:bldP spid="20" grpId="0" animBg="1"/>
      <p:bldP spid="22" grpId="0" animBg="1"/>
      <p:bldP spid="23" grpId="0" animBg="1"/>
      <p:bldP spid="25" grpId="0" animBg="1"/>
      <p:bldP spid="26" grpId="0" animBg="1"/>
      <p:bldP spid="28" grpId="0" animBg="1"/>
      <p:bldP spid="29" grpId="0" animBg="1"/>
      <p:bldP spid="30" grpId="0" animBg="1"/>
      <p:bldP spid="31" grpId="0" animBg="1"/>
      <p:bldP spid="32" grpId="0" animBg="1"/>
      <p:bldP spid="35" grpId="0" animBg="1"/>
      <p:bldP spid="36"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685800"/>
          </a:xfrm>
        </p:spPr>
        <p:style>
          <a:lnRef idx="1">
            <a:schemeClr val="accent6"/>
          </a:lnRef>
          <a:fillRef idx="2">
            <a:schemeClr val="accent6"/>
          </a:fillRef>
          <a:effectRef idx="1">
            <a:schemeClr val="accent6"/>
          </a:effectRef>
          <a:fontRef idx="minor">
            <a:schemeClr val="dk1"/>
          </a:fontRef>
        </p:style>
        <p:txBody>
          <a:bodyPr>
            <a:noAutofit/>
          </a:bodyPr>
          <a:lstStyle/>
          <a:p>
            <a:pPr algn="l"/>
            <a:r>
              <a:rPr lang="en-US" sz="2000" b="1" dirty="0"/>
              <a:t>Write a C program to read a string and find the length of the string without using built-in function</a:t>
            </a:r>
          </a:p>
        </p:txBody>
      </p:sp>
      <p:sp>
        <p:nvSpPr>
          <p:cNvPr id="3" name="Content Placeholder 2"/>
          <p:cNvSpPr>
            <a:spLocks noGrp="1"/>
          </p:cNvSpPr>
          <p:nvPr>
            <p:ph idx="1"/>
          </p:nvPr>
        </p:nvSpPr>
        <p:spPr>
          <a:xfrm>
            <a:off x="381000" y="990600"/>
            <a:ext cx="8458200" cy="5638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1962150" y="1219200"/>
            <a:ext cx="6343650" cy="3895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457200" y="2819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endParaRPr lang="en-US" dirty="0"/>
          </a:p>
          <a:p>
            <a:pPr marL="0" indent="0">
              <a:spcBef>
                <a:spcPts val="0"/>
              </a:spcBef>
              <a:buNone/>
            </a:pPr>
            <a:endParaRPr lang="en-US" dirty="0"/>
          </a:p>
          <a:p>
            <a:pPr marL="0" indent="0" algn="ctr">
              <a:spcBef>
                <a:spcPts val="0"/>
              </a:spcBef>
              <a:buNone/>
            </a:pPr>
            <a:endParaRPr lang="en-US" dirty="0"/>
          </a:p>
        </p:txBody>
      </p:sp>
      <p:sp>
        <p:nvSpPr>
          <p:cNvPr id="4" name="Rectangle 3"/>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p:cNvGraphicFramePr>
            <a:graphicFrameLocks noGrp="1"/>
          </p:cNvGraphicFramePr>
          <p:nvPr/>
        </p:nvGraphicFramePr>
        <p:xfrm>
          <a:off x="3505200" y="1524000"/>
          <a:ext cx="5334000" cy="914400"/>
        </p:xfrm>
        <a:graphic>
          <a:graphicData uri="http://schemas.openxmlformats.org/drawingml/2006/table">
            <a:tbl>
              <a:tblPr firstRow="1" bandRow="1">
                <a:tableStyleId>{5C22544A-7EE6-4342-B048-85BDC9FD1C3A}</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8890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889000">
                  <a:extLst>
                    <a:ext uri="{9D8B030D-6E8A-4147-A177-3AD203B41FA5}">
                      <a16:colId xmlns:a16="http://schemas.microsoft.com/office/drawing/2014/main" val="20005"/>
                    </a:ext>
                  </a:extLst>
                </a:gridCol>
              </a:tblGrid>
              <a:tr h="370840">
                <a:tc>
                  <a:txBody>
                    <a:bodyPr/>
                    <a:lstStyle/>
                    <a:p>
                      <a:pPr algn="ctr"/>
                      <a:r>
                        <a:rPr lang="en-US" sz="24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a:r>
                        <a:rPr lang="en-US" sz="2400" b="1" dirty="0">
                          <a:solidFill>
                            <a:schemeClr val="tx1"/>
                          </a:solidFill>
                        </a:rPr>
                        <a:t>S1[0]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304800" y="228600"/>
            <a:ext cx="85344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Program to copy one string to another string</a:t>
            </a:r>
          </a:p>
          <a:p>
            <a:r>
              <a:rPr lang="en-US" sz="2400" dirty="0"/>
              <a:t>Consider two strings  string S1 and string S2, char S1[10]=“HELLO”</a:t>
            </a:r>
          </a:p>
        </p:txBody>
      </p:sp>
      <p:graphicFrame>
        <p:nvGraphicFramePr>
          <p:cNvPr id="7" name="Table 6"/>
          <p:cNvGraphicFramePr>
            <a:graphicFrameLocks noGrp="1"/>
          </p:cNvGraphicFramePr>
          <p:nvPr/>
        </p:nvGraphicFramePr>
        <p:xfrm>
          <a:off x="3581400" y="3124200"/>
          <a:ext cx="5257800" cy="91440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rPr>
                        <a:t>S2[0]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rot="5400000">
            <a:off x="3694905" y="2552700"/>
            <a:ext cx="1143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610894" y="2551906"/>
            <a:ext cx="1143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525294" y="2551906"/>
            <a:ext cx="1143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6363494" y="2551906"/>
            <a:ext cx="1143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7277894" y="2551906"/>
            <a:ext cx="11430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5800" y="1295400"/>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S2[0]  =  S1[0]</a:t>
            </a:r>
          </a:p>
        </p:txBody>
      </p:sp>
      <p:sp>
        <p:nvSpPr>
          <p:cNvPr id="17" name="TextBox 16"/>
          <p:cNvSpPr txBox="1"/>
          <p:nvPr/>
        </p:nvSpPr>
        <p:spPr>
          <a:xfrm>
            <a:off x="685800" y="1900535"/>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S2[1]  =  S1[1]</a:t>
            </a:r>
          </a:p>
        </p:txBody>
      </p:sp>
      <p:sp>
        <p:nvSpPr>
          <p:cNvPr id="18" name="TextBox 17"/>
          <p:cNvSpPr txBox="1"/>
          <p:nvPr/>
        </p:nvSpPr>
        <p:spPr>
          <a:xfrm>
            <a:off x="685800" y="2510135"/>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S2[2]  =  S1[2]</a:t>
            </a:r>
          </a:p>
        </p:txBody>
      </p:sp>
      <p:sp>
        <p:nvSpPr>
          <p:cNvPr id="19" name="TextBox 18"/>
          <p:cNvSpPr txBox="1"/>
          <p:nvPr/>
        </p:nvSpPr>
        <p:spPr>
          <a:xfrm>
            <a:off x="685800" y="3195935"/>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S2[3]  =  S1[3]</a:t>
            </a:r>
          </a:p>
        </p:txBody>
      </p:sp>
      <p:sp>
        <p:nvSpPr>
          <p:cNvPr id="20" name="TextBox 19"/>
          <p:cNvSpPr txBox="1"/>
          <p:nvPr/>
        </p:nvSpPr>
        <p:spPr>
          <a:xfrm>
            <a:off x="685800" y="3805535"/>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S2[4]  =  S1[4]</a:t>
            </a:r>
          </a:p>
        </p:txBody>
      </p:sp>
      <p:sp>
        <p:nvSpPr>
          <p:cNvPr id="26" name="TextBox 25"/>
          <p:cNvSpPr txBox="1"/>
          <p:nvPr/>
        </p:nvSpPr>
        <p:spPr>
          <a:xfrm>
            <a:off x="3505200" y="4724400"/>
            <a:ext cx="335280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Therefore in general,</a:t>
            </a:r>
          </a:p>
          <a:p>
            <a:pPr algn="ctr"/>
            <a:r>
              <a:rPr lang="en-US" sz="2400" b="1" dirty="0">
                <a:solidFill>
                  <a:srgbClr val="C00000"/>
                </a:solidFill>
              </a:rPr>
              <a:t>for( i=0; S1[i]!=‘\0’  ; i++)</a:t>
            </a:r>
          </a:p>
          <a:p>
            <a:pPr algn="ctr"/>
            <a:r>
              <a:rPr lang="en-US" sz="2400" b="1" dirty="0">
                <a:solidFill>
                  <a:srgbClr val="C00000"/>
                </a:solidFill>
              </a:rPr>
              <a:t>S2[ i ]  =  S1[ i ]</a:t>
            </a:r>
          </a:p>
          <a:p>
            <a:r>
              <a:rPr lang="en-US" sz="2400" b="1" dirty="0">
                <a:solidFill>
                  <a:srgbClr val="C00000"/>
                </a:solidFill>
              </a:rPr>
              <a:t>S2[ i ]=‘\0’</a:t>
            </a:r>
          </a:p>
        </p:txBody>
      </p:sp>
      <p:sp>
        <p:nvSpPr>
          <p:cNvPr id="22" name="TextBox 21"/>
          <p:cNvSpPr txBox="1"/>
          <p:nvPr/>
        </p:nvSpPr>
        <p:spPr>
          <a:xfrm>
            <a:off x="7315200" y="3124200"/>
            <a:ext cx="304800" cy="461665"/>
          </a:xfrm>
          <a:prstGeom prst="rect">
            <a:avLst/>
          </a:prstGeom>
          <a:noFill/>
        </p:spPr>
        <p:txBody>
          <a:bodyPr wrap="square" rtlCol="0">
            <a:spAutoFit/>
          </a:bodyPr>
          <a:lstStyle/>
          <a:p>
            <a:pPr algn="ctr"/>
            <a:r>
              <a:rPr lang="en-US" sz="2400" b="1" dirty="0">
                <a:solidFill>
                  <a:srgbClr val="C00000"/>
                </a:solidFill>
              </a:rPr>
              <a:t>O</a:t>
            </a:r>
            <a:endParaRPr lang="en-US" b="1" dirty="0">
              <a:solidFill>
                <a:srgbClr val="C00000"/>
              </a:solidFill>
            </a:endParaRPr>
          </a:p>
        </p:txBody>
      </p:sp>
      <p:sp>
        <p:nvSpPr>
          <p:cNvPr id="24" name="TextBox 23"/>
          <p:cNvSpPr txBox="1"/>
          <p:nvPr/>
        </p:nvSpPr>
        <p:spPr>
          <a:xfrm>
            <a:off x="5562600" y="3124200"/>
            <a:ext cx="304800" cy="461665"/>
          </a:xfrm>
          <a:prstGeom prst="rect">
            <a:avLst/>
          </a:prstGeom>
          <a:noFill/>
        </p:spPr>
        <p:txBody>
          <a:bodyPr wrap="square" rtlCol="0">
            <a:spAutoFit/>
          </a:bodyPr>
          <a:lstStyle/>
          <a:p>
            <a:pPr algn="ctr"/>
            <a:r>
              <a:rPr lang="en-US" sz="2400" b="1" dirty="0">
                <a:solidFill>
                  <a:srgbClr val="C00000"/>
                </a:solidFill>
              </a:rPr>
              <a:t>L</a:t>
            </a:r>
            <a:endParaRPr lang="en-US" b="1" dirty="0">
              <a:solidFill>
                <a:srgbClr val="C00000"/>
              </a:solidFill>
            </a:endParaRPr>
          </a:p>
        </p:txBody>
      </p:sp>
      <p:sp>
        <p:nvSpPr>
          <p:cNvPr id="25" name="TextBox 24"/>
          <p:cNvSpPr txBox="1"/>
          <p:nvPr/>
        </p:nvSpPr>
        <p:spPr>
          <a:xfrm>
            <a:off x="4648200" y="3124200"/>
            <a:ext cx="304800" cy="461665"/>
          </a:xfrm>
          <a:prstGeom prst="rect">
            <a:avLst/>
          </a:prstGeom>
          <a:noFill/>
        </p:spPr>
        <p:txBody>
          <a:bodyPr wrap="square" rtlCol="0">
            <a:spAutoFit/>
          </a:bodyPr>
          <a:lstStyle/>
          <a:p>
            <a:pPr algn="ctr"/>
            <a:r>
              <a:rPr lang="en-US" sz="2400" b="1" dirty="0">
                <a:solidFill>
                  <a:srgbClr val="C00000"/>
                </a:solidFill>
              </a:rPr>
              <a:t>E</a:t>
            </a:r>
            <a:endParaRPr lang="en-US" b="1" dirty="0">
              <a:solidFill>
                <a:srgbClr val="C00000"/>
              </a:solidFill>
            </a:endParaRPr>
          </a:p>
        </p:txBody>
      </p:sp>
      <p:sp>
        <p:nvSpPr>
          <p:cNvPr id="27" name="TextBox 26"/>
          <p:cNvSpPr txBox="1"/>
          <p:nvPr/>
        </p:nvSpPr>
        <p:spPr>
          <a:xfrm>
            <a:off x="3810000" y="3124200"/>
            <a:ext cx="304800" cy="461665"/>
          </a:xfrm>
          <a:prstGeom prst="rect">
            <a:avLst/>
          </a:prstGeom>
          <a:noFill/>
        </p:spPr>
        <p:txBody>
          <a:bodyPr wrap="square" rtlCol="0">
            <a:spAutoFit/>
          </a:bodyPr>
          <a:lstStyle/>
          <a:p>
            <a:pPr algn="ctr"/>
            <a:r>
              <a:rPr lang="en-US" sz="2400" b="1" dirty="0">
                <a:solidFill>
                  <a:srgbClr val="C00000"/>
                </a:solidFill>
              </a:rPr>
              <a:t>H</a:t>
            </a:r>
            <a:endParaRPr lang="en-US" b="1" dirty="0">
              <a:solidFill>
                <a:srgbClr val="C00000"/>
              </a:solidFill>
            </a:endParaRPr>
          </a:p>
        </p:txBody>
      </p:sp>
      <p:sp>
        <p:nvSpPr>
          <p:cNvPr id="28" name="TextBox 27"/>
          <p:cNvSpPr txBox="1"/>
          <p:nvPr/>
        </p:nvSpPr>
        <p:spPr>
          <a:xfrm>
            <a:off x="6477000" y="3124200"/>
            <a:ext cx="304800" cy="461665"/>
          </a:xfrm>
          <a:prstGeom prst="rect">
            <a:avLst/>
          </a:prstGeom>
          <a:noFill/>
        </p:spPr>
        <p:txBody>
          <a:bodyPr wrap="square" rtlCol="0">
            <a:spAutoFit/>
          </a:bodyPr>
          <a:lstStyle/>
          <a:p>
            <a:pPr algn="ctr"/>
            <a:r>
              <a:rPr lang="en-US" sz="2400" b="1" dirty="0">
                <a:solidFill>
                  <a:srgbClr val="C00000"/>
                </a:solidFill>
              </a:rPr>
              <a:t>L</a:t>
            </a:r>
            <a:endParaRPr lang="en-US" b="1"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dirty="0"/>
              <a:t>Strings</a:t>
            </a:r>
          </a:p>
        </p:txBody>
      </p:sp>
      <p:sp>
        <p:nvSpPr>
          <p:cNvPr id="3" name="Content Placeholder 2"/>
          <p:cNvSpPr>
            <a:spLocks noGrp="1"/>
          </p:cNvSpPr>
          <p:nvPr>
            <p:ph idx="1"/>
          </p:nvPr>
        </p:nvSpPr>
        <p:spPr>
          <a:xfrm>
            <a:off x="457200" y="1371600"/>
            <a:ext cx="8229600" cy="5105400"/>
          </a:xfrm>
          <a:ln>
            <a:solidFill>
              <a:schemeClr val="tx1"/>
            </a:solidFill>
          </a:ln>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u="sng" dirty="0">
                <a:solidFill>
                  <a:srgbClr val="C00000"/>
                </a:solidFill>
              </a:rPr>
              <a:t>What is string?</a:t>
            </a:r>
          </a:p>
          <a:p>
            <a:pPr marL="0" indent="0" algn="just">
              <a:spcBef>
                <a:spcPts val="0"/>
              </a:spcBef>
            </a:pPr>
            <a:r>
              <a:rPr lang="en-US" dirty="0"/>
              <a:t> A string is a collection or group of characters enclosed in double quotes.</a:t>
            </a:r>
          </a:p>
          <a:p>
            <a:pPr marL="0" indent="0" algn="just">
              <a:spcBef>
                <a:spcPts val="0"/>
              </a:spcBef>
            </a:pPr>
            <a:r>
              <a:rPr lang="en-US" dirty="0"/>
              <a:t> It is also known as an array of characters.</a:t>
            </a:r>
          </a:p>
          <a:p>
            <a:pPr marL="0" indent="0" algn="just">
              <a:spcBef>
                <a:spcPts val="0"/>
              </a:spcBef>
              <a:buNone/>
            </a:pPr>
            <a:r>
              <a:rPr lang="en-US" b="1" dirty="0">
                <a:solidFill>
                  <a:srgbClr val="7030A0"/>
                </a:solidFill>
              </a:rPr>
              <a:t>Example:</a:t>
            </a:r>
            <a:r>
              <a:rPr lang="en-US" dirty="0"/>
              <a:t> “Hello”, “</a:t>
            </a:r>
            <a:r>
              <a:rPr lang="en-US" dirty="0" err="1"/>
              <a:t>Belagavi</a:t>
            </a:r>
            <a:r>
              <a:rPr lang="en-US" dirty="0"/>
              <a:t>”</a:t>
            </a:r>
          </a:p>
          <a:p>
            <a:pPr marL="0" indent="0" algn="just">
              <a:spcBef>
                <a:spcPts val="0"/>
              </a:spcBef>
            </a:pPr>
            <a:r>
              <a:rPr lang="en-US" dirty="0"/>
              <a:t> Strings end with a </a:t>
            </a:r>
            <a:r>
              <a:rPr lang="en-US" dirty="0">
                <a:solidFill>
                  <a:srgbClr val="C00000"/>
                </a:solidFill>
              </a:rPr>
              <a:t>null character</a:t>
            </a:r>
            <a:r>
              <a:rPr lang="en-US" dirty="0"/>
              <a:t> (‘\0’)</a:t>
            </a:r>
          </a:p>
          <a:p>
            <a:pPr marL="0" indent="0" algn="just">
              <a:spcBef>
                <a:spcPts val="0"/>
              </a:spcBef>
              <a:buNone/>
            </a:pPr>
            <a:endParaRPr lang="en-US" dirty="0"/>
          </a:p>
          <a:p>
            <a:pPr marL="0" indent="0" algn="just">
              <a:spcBef>
                <a:spcPts val="0"/>
              </a:spcBef>
              <a:buNone/>
            </a:pPr>
            <a:endParaRPr lang="en-US" dirty="0"/>
          </a:p>
          <a:p>
            <a:pPr marL="0" indent="0">
              <a:spcBef>
                <a:spcPts val="0"/>
              </a:spcBef>
              <a:buNone/>
            </a:pPr>
            <a:endParaRPr lang="en-US" dirty="0"/>
          </a:p>
        </p:txBody>
      </p:sp>
      <p:pic>
        <p:nvPicPr>
          <p:cNvPr id="8" name="Picture 9"/>
          <p:cNvPicPr>
            <a:picLocks noChangeAspect="1" noChangeArrowheads="1"/>
          </p:cNvPicPr>
          <p:nvPr/>
        </p:nvPicPr>
        <p:blipFill>
          <a:blip r:embed="rId2"/>
          <a:srcRect/>
          <a:stretch>
            <a:fillRect/>
          </a:stretch>
        </p:blipFill>
        <p:spPr bwMode="auto">
          <a:xfrm>
            <a:off x="963930" y="4627968"/>
            <a:ext cx="7082790" cy="1315632"/>
          </a:xfrm>
          <a:prstGeom prst="rect">
            <a:avLst/>
          </a:prstGeom>
          <a:ln w="254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pPr algn="l"/>
            <a:r>
              <a:rPr lang="en-US" sz="2000" b="1" dirty="0">
                <a:solidFill>
                  <a:prstClr val="black"/>
                </a:solidFill>
              </a:rPr>
              <a:t>Write a C program to read a string s1 and copy its content to another string s2 without using built-in function</a:t>
            </a:r>
            <a:endParaRPr lang="en-US" b="1" dirty="0"/>
          </a:p>
        </p:txBody>
      </p:sp>
      <p:sp>
        <p:nvSpPr>
          <p:cNvPr id="3" name="Content Placeholder 2"/>
          <p:cNvSpPr>
            <a:spLocks noGrp="1"/>
          </p:cNvSpPr>
          <p:nvPr>
            <p:ph idx="1"/>
          </p:nvPr>
        </p:nvSpPr>
        <p:spPr>
          <a:xfrm>
            <a:off x="381000" y="1066800"/>
            <a:ext cx="8458200" cy="55626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dirty="0"/>
              <a:t> </a:t>
            </a:r>
          </a:p>
        </p:txBody>
      </p:sp>
      <p:pic>
        <p:nvPicPr>
          <p:cNvPr id="4098" name="Picture 2"/>
          <p:cNvPicPr>
            <a:picLocks noChangeAspect="1" noChangeArrowheads="1"/>
          </p:cNvPicPr>
          <p:nvPr/>
        </p:nvPicPr>
        <p:blipFill>
          <a:blip r:embed="rId2"/>
          <a:srcRect/>
          <a:stretch>
            <a:fillRect/>
          </a:stretch>
        </p:blipFill>
        <p:spPr bwMode="auto">
          <a:xfrm>
            <a:off x="1981200" y="1295400"/>
            <a:ext cx="5553075" cy="3933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p:cNvPicPr>
            <a:picLocks noChangeAspect="1" noChangeArrowheads="1"/>
          </p:cNvPicPr>
          <p:nvPr/>
        </p:nvPicPr>
        <p:blipFill>
          <a:blip r:embed="rId3"/>
          <a:srcRect/>
          <a:stretch>
            <a:fillRect/>
          </a:stretch>
        </p:blipFill>
        <p:spPr bwMode="auto">
          <a:xfrm>
            <a:off x="2911332" y="5562600"/>
            <a:ext cx="3794268" cy="910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457200" y="2819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Program:</a:t>
            </a:r>
          </a:p>
        </p:txBody>
      </p:sp>
      <p:sp>
        <p:nvSpPr>
          <p:cNvPr id="7" name="TextBox 6"/>
          <p:cNvSpPr txBox="1"/>
          <p:nvPr/>
        </p:nvSpPr>
        <p:spPr>
          <a:xfrm>
            <a:off x="457200" y="5867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Output: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endParaRPr lang="en-US" dirty="0"/>
          </a:p>
          <a:p>
            <a:pPr marL="0" indent="0">
              <a:spcBef>
                <a:spcPts val="0"/>
              </a:spcBef>
              <a:buNone/>
            </a:pPr>
            <a:endParaRPr lang="en-US" dirty="0"/>
          </a:p>
          <a:p>
            <a:pPr marL="0" indent="0" algn="ctr">
              <a:spcBef>
                <a:spcPts val="0"/>
              </a:spcBef>
              <a:buNone/>
            </a:pPr>
            <a:endParaRPr lang="en-US" dirty="0"/>
          </a:p>
        </p:txBody>
      </p:sp>
      <p:sp>
        <p:nvSpPr>
          <p:cNvPr id="4" name="Rectangle 3"/>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p:cNvGraphicFramePr>
            <a:graphicFrameLocks noGrp="1"/>
          </p:cNvGraphicFramePr>
          <p:nvPr/>
        </p:nvGraphicFramePr>
        <p:xfrm>
          <a:off x="381000" y="1752600"/>
          <a:ext cx="7924797" cy="914400"/>
        </p:xfrm>
        <a:graphic>
          <a:graphicData uri="http://schemas.openxmlformats.org/drawingml/2006/table">
            <a:tbl>
              <a:tblPr firstRow="1" bandRow="1">
                <a:tableStyleId>{5C22544A-7EE6-4342-B048-85BDC9FD1C3A}</a:tableStyleId>
              </a:tblPr>
              <a:tblGrid>
                <a:gridCol w="880533">
                  <a:extLst>
                    <a:ext uri="{9D8B030D-6E8A-4147-A177-3AD203B41FA5}">
                      <a16:colId xmlns:a16="http://schemas.microsoft.com/office/drawing/2014/main" val="20000"/>
                    </a:ext>
                  </a:extLst>
                </a:gridCol>
                <a:gridCol w="880533">
                  <a:extLst>
                    <a:ext uri="{9D8B030D-6E8A-4147-A177-3AD203B41FA5}">
                      <a16:colId xmlns:a16="http://schemas.microsoft.com/office/drawing/2014/main" val="20001"/>
                    </a:ext>
                  </a:extLst>
                </a:gridCol>
                <a:gridCol w="880533">
                  <a:extLst>
                    <a:ext uri="{9D8B030D-6E8A-4147-A177-3AD203B41FA5}">
                      <a16:colId xmlns:a16="http://schemas.microsoft.com/office/drawing/2014/main" val="20002"/>
                    </a:ext>
                  </a:extLst>
                </a:gridCol>
                <a:gridCol w="880533">
                  <a:extLst>
                    <a:ext uri="{9D8B030D-6E8A-4147-A177-3AD203B41FA5}">
                      <a16:colId xmlns:a16="http://schemas.microsoft.com/office/drawing/2014/main" val="20003"/>
                    </a:ext>
                  </a:extLst>
                </a:gridCol>
                <a:gridCol w="880533">
                  <a:extLst>
                    <a:ext uri="{9D8B030D-6E8A-4147-A177-3AD203B41FA5}">
                      <a16:colId xmlns:a16="http://schemas.microsoft.com/office/drawing/2014/main" val="20004"/>
                    </a:ext>
                  </a:extLst>
                </a:gridCol>
                <a:gridCol w="880533">
                  <a:extLst>
                    <a:ext uri="{9D8B030D-6E8A-4147-A177-3AD203B41FA5}">
                      <a16:colId xmlns:a16="http://schemas.microsoft.com/office/drawing/2014/main" val="20005"/>
                    </a:ext>
                  </a:extLst>
                </a:gridCol>
                <a:gridCol w="880533">
                  <a:extLst>
                    <a:ext uri="{9D8B030D-6E8A-4147-A177-3AD203B41FA5}">
                      <a16:colId xmlns:a16="http://schemas.microsoft.com/office/drawing/2014/main" val="20006"/>
                    </a:ext>
                  </a:extLst>
                </a:gridCol>
                <a:gridCol w="880533">
                  <a:extLst>
                    <a:ext uri="{9D8B030D-6E8A-4147-A177-3AD203B41FA5}">
                      <a16:colId xmlns:a16="http://schemas.microsoft.com/office/drawing/2014/main" val="20007"/>
                    </a:ext>
                  </a:extLst>
                </a:gridCol>
                <a:gridCol w="880533">
                  <a:extLst>
                    <a:ext uri="{9D8B030D-6E8A-4147-A177-3AD203B41FA5}">
                      <a16:colId xmlns:a16="http://schemas.microsoft.com/office/drawing/2014/main" val="20008"/>
                    </a:ext>
                  </a:extLst>
                </a:gridCol>
              </a:tblGrid>
              <a:tr h="370840">
                <a:tc>
                  <a:txBody>
                    <a:bodyPr/>
                    <a:lstStyle/>
                    <a:p>
                      <a:pPr algn="ctr"/>
                      <a:r>
                        <a:rPr lang="en-US" sz="2400"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a:r>
                        <a:rPr lang="en-US" sz="2400" b="1" dirty="0">
                          <a:solidFill>
                            <a:schemeClr val="tx1"/>
                          </a:solidFill>
                        </a:rPr>
                        <a:t>S1[0]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2400" b="1" dirty="0">
                          <a:solidFill>
                            <a:schemeClr val="tx1"/>
                          </a:solidFill>
                        </a:rPr>
                        <a:t>S1[8]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838200" y="3352800"/>
          <a:ext cx="5257800" cy="91440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tblGrid>
              <a:tr h="370840">
                <a:tc>
                  <a:txBody>
                    <a:bodyPr/>
                    <a:lstStyle/>
                    <a:p>
                      <a:pPr algn="ctr"/>
                      <a:r>
                        <a:rPr lang="en-US" sz="24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rPr>
                        <a:t>S2[0]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2400" b="1" dirty="0">
                          <a:solidFill>
                            <a:schemeClr val="tx1"/>
                          </a:solidFill>
                        </a:rPr>
                        <a:t>S2[5]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6" name="TextBox 15"/>
          <p:cNvSpPr txBox="1"/>
          <p:nvPr/>
        </p:nvSpPr>
        <p:spPr>
          <a:xfrm>
            <a:off x="762000" y="5867400"/>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S1[7]  =  S2[2]</a:t>
            </a:r>
          </a:p>
        </p:txBody>
      </p:sp>
      <p:sp>
        <p:nvSpPr>
          <p:cNvPr id="19" name="TextBox 18"/>
          <p:cNvSpPr txBox="1"/>
          <p:nvPr/>
        </p:nvSpPr>
        <p:spPr>
          <a:xfrm>
            <a:off x="762000" y="4572000"/>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S1[5]  =  S2[0]</a:t>
            </a:r>
          </a:p>
        </p:txBody>
      </p:sp>
      <p:sp>
        <p:nvSpPr>
          <p:cNvPr id="20" name="TextBox 19"/>
          <p:cNvSpPr txBox="1"/>
          <p:nvPr/>
        </p:nvSpPr>
        <p:spPr>
          <a:xfrm>
            <a:off x="762000" y="5257800"/>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S1[6]  =  S2[1]</a:t>
            </a:r>
          </a:p>
        </p:txBody>
      </p:sp>
      <p:sp>
        <p:nvSpPr>
          <p:cNvPr id="26" name="TextBox 25"/>
          <p:cNvSpPr txBox="1"/>
          <p:nvPr/>
        </p:nvSpPr>
        <p:spPr>
          <a:xfrm>
            <a:off x="4142936" y="4306431"/>
            <a:ext cx="4315264"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Therefore in general,</a:t>
            </a:r>
          </a:p>
          <a:p>
            <a:pPr algn="ctr"/>
            <a:r>
              <a:rPr lang="en-US" sz="2000" b="1" dirty="0">
                <a:solidFill>
                  <a:srgbClr val="0070C0"/>
                </a:solidFill>
              </a:rPr>
              <a:t>for(</a:t>
            </a:r>
            <a:r>
              <a:rPr lang="en-US" sz="2000" b="1" dirty="0" err="1">
                <a:solidFill>
                  <a:srgbClr val="0070C0"/>
                </a:solidFill>
              </a:rPr>
              <a:t>i</a:t>
            </a:r>
            <a:r>
              <a:rPr lang="en-US" sz="2000" b="1" dirty="0">
                <a:solidFill>
                  <a:srgbClr val="0070C0"/>
                </a:solidFill>
              </a:rPr>
              <a:t>=0;s[</a:t>
            </a:r>
            <a:r>
              <a:rPr lang="en-US" sz="2000" b="1" dirty="0" err="1">
                <a:solidFill>
                  <a:srgbClr val="0070C0"/>
                </a:solidFill>
              </a:rPr>
              <a:t>i</a:t>
            </a:r>
            <a:r>
              <a:rPr lang="en-US" sz="2000" b="1" dirty="0">
                <a:solidFill>
                  <a:srgbClr val="0070C0"/>
                </a:solidFill>
              </a:rPr>
              <a:t>]!=‘\0’;i++)</a:t>
            </a:r>
          </a:p>
          <a:p>
            <a:pPr algn="ctr"/>
            <a:r>
              <a:rPr lang="en-US" sz="2000" b="1" dirty="0">
                <a:solidFill>
                  <a:srgbClr val="0070C0"/>
                </a:solidFill>
              </a:rPr>
              <a:t>count=count+1</a:t>
            </a:r>
          </a:p>
          <a:p>
            <a:pPr algn="ctr"/>
            <a:r>
              <a:rPr lang="en-US" sz="2000" b="1" dirty="0">
                <a:solidFill>
                  <a:srgbClr val="C00000"/>
                </a:solidFill>
              </a:rPr>
              <a:t>for( i=0; S2[</a:t>
            </a:r>
            <a:r>
              <a:rPr lang="en-US" sz="2000" b="1" dirty="0" err="1">
                <a:solidFill>
                  <a:srgbClr val="C00000"/>
                </a:solidFill>
              </a:rPr>
              <a:t>i</a:t>
            </a:r>
            <a:r>
              <a:rPr lang="en-US" sz="2000" b="1" dirty="0">
                <a:solidFill>
                  <a:srgbClr val="C00000"/>
                </a:solidFill>
              </a:rPr>
              <a:t>]!=‘\0’  ; </a:t>
            </a:r>
            <a:r>
              <a:rPr lang="en-US" sz="2000" b="1" dirty="0" err="1">
                <a:solidFill>
                  <a:srgbClr val="C00000"/>
                </a:solidFill>
              </a:rPr>
              <a:t>i</a:t>
            </a:r>
            <a:r>
              <a:rPr lang="en-US" sz="2000" b="1" dirty="0">
                <a:solidFill>
                  <a:srgbClr val="C00000"/>
                </a:solidFill>
              </a:rPr>
              <a:t>++,count++)</a:t>
            </a:r>
          </a:p>
          <a:p>
            <a:pPr algn="ctr"/>
            <a:r>
              <a:rPr lang="en-US" sz="2000" b="1" dirty="0">
                <a:solidFill>
                  <a:srgbClr val="C00000"/>
                </a:solidFill>
              </a:rPr>
              <a:t>S1[ count ]  =  S2[ </a:t>
            </a:r>
            <a:r>
              <a:rPr lang="en-US" sz="2000" b="1" dirty="0" err="1">
                <a:solidFill>
                  <a:srgbClr val="C00000"/>
                </a:solidFill>
              </a:rPr>
              <a:t>i</a:t>
            </a:r>
            <a:r>
              <a:rPr lang="en-US" sz="2000" b="1" dirty="0">
                <a:solidFill>
                  <a:srgbClr val="C00000"/>
                </a:solidFill>
              </a:rPr>
              <a:t> ]</a:t>
            </a:r>
          </a:p>
          <a:p>
            <a:pPr algn="ctr"/>
            <a:endParaRPr lang="en-US" sz="2000" b="1" dirty="0">
              <a:solidFill>
                <a:srgbClr val="C00000"/>
              </a:solidFill>
            </a:endParaRPr>
          </a:p>
          <a:p>
            <a:r>
              <a:rPr lang="en-US" sz="2000" b="1" dirty="0">
                <a:solidFill>
                  <a:srgbClr val="C00000"/>
                </a:solidFill>
              </a:rPr>
              <a:t>S1[ count ]= ‘\0’</a:t>
            </a:r>
          </a:p>
        </p:txBody>
      </p:sp>
      <p:sp>
        <p:nvSpPr>
          <p:cNvPr id="6" name="TextBox 5"/>
          <p:cNvSpPr txBox="1"/>
          <p:nvPr/>
        </p:nvSpPr>
        <p:spPr>
          <a:xfrm>
            <a:off x="228600" y="355937"/>
            <a:ext cx="56388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Program for concatenating  two strings:</a:t>
            </a:r>
          </a:p>
          <a:p>
            <a:pPr algn="ctr"/>
            <a:r>
              <a:rPr lang="en-US" sz="2000" dirty="0"/>
              <a:t>Consider two strings  string S1 and string S2</a:t>
            </a:r>
          </a:p>
          <a:p>
            <a:pPr algn="ctr"/>
            <a:r>
              <a:rPr lang="en-US" sz="2000" dirty="0"/>
              <a:t>char S1[10]=“HELLO” and char s2[10]=“ALL”</a:t>
            </a:r>
          </a:p>
        </p:txBody>
      </p:sp>
      <p:grpSp>
        <p:nvGrpSpPr>
          <p:cNvPr id="56" name="Group 55"/>
          <p:cNvGrpSpPr/>
          <p:nvPr/>
        </p:nvGrpSpPr>
        <p:grpSpPr>
          <a:xfrm>
            <a:off x="1142206" y="2286000"/>
            <a:ext cx="4421982" cy="1067594"/>
            <a:chOff x="1142206" y="2286000"/>
            <a:chExt cx="4421982" cy="1067594"/>
          </a:xfrm>
        </p:grpSpPr>
        <p:cxnSp>
          <p:nvCxnSpPr>
            <p:cNvPr id="13" name="Straight Arrow Connector 12"/>
            <p:cNvCxnSpPr/>
            <p:nvPr/>
          </p:nvCxnSpPr>
          <p:spPr>
            <a:xfrm rot="5400000" flipH="1" flipV="1">
              <a:off x="5334794" y="2513806"/>
              <a:ext cx="4572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43000" y="2741612"/>
              <a:ext cx="4419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837406" y="3048000"/>
              <a:ext cx="610394" cy="79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2209800" y="2286000"/>
            <a:ext cx="4268788" cy="1066800"/>
            <a:chOff x="2209800" y="2286000"/>
            <a:chExt cx="4268788" cy="1066800"/>
          </a:xfrm>
        </p:grpSpPr>
        <p:cxnSp>
          <p:nvCxnSpPr>
            <p:cNvPr id="9" name="Straight Arrow Connector 8"/>
            <p:cNvCxnSpPr/>
            <p:nvPr/>
          </p:nvCxnSpPr>
          <p:spPr>
            <a:xfrm rot="16200000" flipV="1">
              <a:off x="6134894" y="2628106"/>
              <a:ext cx="6858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020094" y="3161506"/>
              <a:ext cx="381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209800" y="2971800"/>
              <a:ext cx="42672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047206" y="2286000"/>
            <a:ext cx="4345782" cy="1067594"/>
            <a:chOff x="3047206" y="2286000"/>
            <a:chExt cx="4345782" cy="1067594"/>
          </a:xfrm>
        </p:grpSpPr>
        <p:cxnSp>
          <p:nvCxnSpPr>
            <p:cNvPr id="12" name="Straight Arrow Connector 11"/>
            <p:cNvCxnSpPr/>
            <p:nvPr/>
          </p:nvCxnSpPr>
          <p:spPr>
            <a:xfrm rot="16200000" flipV="1">
              <a:off x="6973094" y="2704306"/>
              <a:ext cx="8382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48000" y="3124200"/>
              <a:ext cx="43434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932906" y="3238500"/>
              <a:ext cx="229394" cy="79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5029200" y="1752600"/>
            <a:ext cx="381000" cy="461665"/>
          </a:xfrm>
          <a:prstGeom prst="rect">
            <a:avLst/>
          </a:prstGeom>
          <a:solidFill>
            <a:schemeClr val="bg1"/>
          </a:solidFill>
        </p:spPr>
        <p:txBody>
          <a:bodyPr wrap="square" rtlCol="0">
            <a:spAutoFit/>
          </a:bodyPr>
          <a:lstStyle/>
          <a:p>
            <a:pPr algn="ctr"/>
            <a:r>
              <a:rPr lang="en-US" sz="2400" b="1" dirty="0">
                <a:solidFill>
                  <a:srgbClr val="C00000"/>
                </a:solidFill>
              </a:rPr>
              <a:t>A</a:t>
            </a:r>
            <a:endParaRPr lang="en-US" b="1" dirty="0">
              <a:solidFill>
                <a:srgbClr val="C00000"/>
              </a:solidFill>
            </a:endParaRPr>
          </a:p>
        </p:txBody>
      </p:sp>
      <p:sp>
        <p:nvSpPr>
          <p:cNvPr id="51" name="TextBox 50"/>
          <p:cNvSpPr txBox="1"/>
          <p:nvPr/>
        </p:nvSpPr>
        <p:spPr>
          <a:xfrm>
            <a:off x="5867400" y="1752600"/>
            <a:ext cx="381000" cy="461665"/>
          </a:xfrm>
          <a:prstGeom prst="rect">
            <a:avLst/>
          </a:prstGeom>
          <a:solidFill>
            <a:schemeClr val="bg1"/>
          </a:solidFill>
        </p:spPr>
        <p:txBody>
          <a:bodyPr wrap="square" rtlCol="0">
            <a:spAutoFit/>
          </a:bodyPr>
          <a:lstStyle/>
          <a:p>
            <a:pPr algn="ctr"/>
            <a:r>
              <a:rPr lang="en-US" sz="2400" b="1" dirty="0">
                <a:solidFill>
                  <a:srgbClr val="C00000"/>
                </a:solidFill>
              </a:rPr>
              <a:t>L</a:t>
            </a:r>
            <a:endParaRPr lang="en-US" b="1" dirty="0">
              <a:solidFill>
                <a:srgbClr val="C00000"/>
              </a:solidFill>
            </a:endParaRPr>
          </a:p>
        </p:txBody>
      </p:sp>
      <p:sp>
        <p:nvSpPr>
          <p:cNvPr id="52" name="TextBox 51"/>
          <p:cNvSpPr txBox="1"/>
          <p:nvPr/>
        </p:nvSpPr>
        <p:spPr>
          <a:xfrm>
            <a:off x="6705600" y="1752600"/>
            <a:ext cx="381000" cy="461665"/>
          </a:xfrm>
          <a:prstGeom prst="rect">
            <a:avLst/>
          </a:prstGeom>
          <a:solidFill>
            <a:schemeClr val="bg1"/>
          </a:solidFill>
        </p:spPr>
        <p:txBody>
          <a:bodyPr wrap="square" rtlCol="0">
            <a:spAutoFit/>
          </a:bodyPr>
          <a:lstStyle/>
          <a:p>
            <a:pPr algn="ctr"/>
            <a:r>
              <a:rPr lang="en-US" sz="2400" b="1" dirty="0">
                <a:solidFill>
                  <a:srgbClr val="C00000"/>
                </a:solidFill>
              </a:rPr>
              <a:t>L</a:t>
            </a:r>
            <a:endParaRPr lang="en-US" b="1" dirty="0">
              <a:solidFill>
                <a:srgbClr val="C00000"/>
              </a:solidFill>
            </a:endParaRPr>
          </a:p>
        </p:txBody>
      </p:sp>
      <p:grpSp>
        <p:nvGrpSpPr>
          <p:cNvPr id="60" name="Group 59"/>
          <p:cNvGrpSpPr/>
          <p:nvPr/>
        </p:nvGrpSpPr>
        <p:grpSpPr>
          <a:xfrm>
            <a:off x="5410200" y="838200"/>
            <a:ext cx="3505200" cy="838199"/>
            <a:chOff x="5410200" y="838200"/>
            <a:chExt cx="3505200" cy="838199"/>
          </a:xfrm>
        </p:grpSpPr>
        <p:sp>
          <p:nvSpPr>
            <p:cNvPr id="57" name="TextBox 56"/>
            <p:cNvSpPr txBox="1"/>
            <p:nvPr/>
          </p:nvSpPr>
          <p:spPr>
            <a:xfrm>
              <a:off x="6248400" y="838200"/>
              <a:ext cx="26670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Length of S1 ?</a:t>
              </a:r>
            </a:p>
            <a:p>
              <a:r>
                <a:rPr lang="en-US" sz="2000" dirty="0"/>
                <a:t>To join to its end…!!!!</a:t>
              </a:r>
            </a:p>
          </p:txBody>
        </p:sp>
        <p:cxnSp>
          <p:nvCxnSpPr>
            <p:cNvPr id="59" name="Straight Arrow Connector 58"/>
            <p:cNvCxnSpPr>
              <a:stCxn id="57" idx="1"/>
            </p:cNvCxnSpPr>
            <p:nvPr/>
          </p:nvCxnSpPr>
          <p:spPr>
            <a:xfrm rot="10800000" flipV="1">
              <a:off x="5410200" y="1192142"/>
              <a:ext cx="838200" cy="484257"/>
            </a:xfrm>
            <a:prstGeom prst="straightConnector1">
              <a:avLst/>
            </a:prstGeom>
            <a:ln w="25400">
              <a:solidFill>
                <a:srgbClr val="F32813"/>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6" grpId="0" animBg="1"/>
      <p:bldP spid="50" grpId="0" animBg="1"/>
      <p:bldP spid="51"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582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pPr algn="l"/>
            <a:r>
              <a:rPr lang="en-US" sz="2000" b="1" dirty="0">
                <a:solidFill>
                  <a:prstClr val="black"/>
                </a:solidFill>
              </a:rPr>
              <a:t>Write a C program to read two strings s1 and s2 and then concatenate both strings without using built-in function</a:t>
            </a:r>
            <a:endParaRPr lang="en-US" b="1" dirty="0"/>
          </a:p>
        </p:txBody>
      </p:sp>
      <p:sp>
        <p:nvSpPr>
          <p:cNvPr id="3" name="Content Placeholder 2"/>
          <p:cNvSpPr>
            <a:spLocks noGrp="1"/>
          </p:cNvSpPr>
          <p:nvPr>
            <p:ph idx="1"/>
          </p:nvPr>
        </p:nvSpPr>
        <p:spPr>
          <a:xfrm>
            <a:off x="381000" y="838200"/>
            <a:ext cx="8458200" cy="59436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dirty="0"/>
              <a:t> </a:t>
            </a:r>
          </a:p>
        </p:txBody>
      </p:sp>
      <p:sp>
        <p:nvSpPr>
          <p:cNvPr id="6" name="TextBox 5"/>
          <p:cNvSpPr txBox="1"/>
          <p:nvPr/>
        </p:nvSpPr>
        <p:spPr>
          <a:xfrm>
            <a:off x="457200" y="2819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Program:</a:t>
            </a:r>
          </a:p>
        </p:txBody>
      </p:sp>
      <p:pic>
        <p:nvPicPr>
          <p:cNvPr id="5122" name="Picture 2"/>
          <p:cNvPicPr>
            <a:picLocks noChangeAspect="1" noChangeArrowheads="1"/>
          </p:cNvPicPr>
          <p:nvPr/>
        </p:nvPicPr>
        <p:blipFill>
          <a:blip r:embed="rId2"/>
          <a:srcRect/>
          <a:stretch>
            <a:fillRect/>
          </a:stretch>
        </p:blipFill>
        <p:spPr bwMode="auto">
          <a:xfrm>
            <a:off x="2005818" y="914400"/>
            <a:ext cx="5970564" cy="4491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533400"/>
          </a:xfrm>
        </p:spPr>
        <p:style>
          <a:lnRef idx="1">
            <a:schemeClr val="accent6"/>
          </a:lnRef>
          <a:fillRef idx="2">
            <a:schemeClr val="accent6"/>
          </a:fillRef>
          <a:effectRef idx="1">
            <a:schemeClr val="accent6"/>
          </a:effectRef>
          <a:fontRef idx="minor">
            <a:schemeClr val="dk1"/>
          </a:fontRef>
        </p:style>
        <p:txBody>
          <a:bodyPr>
            <a:normAutofit fontScale="90000"/>
          </a:bodyPr>
          <a:lstStyle/>
          <a:p>
            <a:pPr algn="l"/>
            <a:r>
              <a:rPr lang="en-US" sz="2000" b="1" dirty="0">
                <a:solidFill>
                  <a:prstClr val="black"/>
                </a:solidFill>
              </a:rPr>
              <a:t>Write a C program to read a string s and then reverse it without using built-in function</a:t>
            </a:r>
            <a:endParaRPr lang="en-US" b="1" dirty="0"/>
          </a:p>
        </p:txBody>
      </p:sp>
      <p:sp>
        <p:nvSpPr>
          <p:cNvPr id="3" name="Content Placeholder 2"/>
          <p:cNvSpPr>
            <a:spLocks noGrp="1"/>
          </p:cNvSpPr>
          <p:nvPr>
            <p:ph idx="1"/>
          </p:nvPr>
        </p:nvSpPr>
        <p:spPr>
          <a:xfrm>
            <a:off x="381000" y="772593"/>
            <a:ext cx="8458200" cy="59436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dirty="0"/>
              <a:t> </a:t>
            </a:r>
          </a:p>
        </p:txBody>
      </p:sp>
      <p:sp>
        <p:nvSpPr>
          <p:cNvPr id="6" name="TextBox 5"/>
          <p:cNvSpPr txBox="1"/>
          <p:nvPr/>
        </p:nvSpPr>
        <p:spPr>
          <a:xfrm>
            <a:off x="457200" y="2819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Program:</a:t>
            </a:r>
          </a:p>
        </p:txBody>
      </p:sp>
      <p:sp>
        <p:nvSpPr>
          <p:cNvPr id="7" name="TextBox 6"/>
          <p:cNvSpPr txBox="1"/>
          <p:nvPr/>
        </p:nvSpPr>
        <p:spPr>
          <a:xfrm>
            <a:off x="457200" y="5867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Output:</a:t>
            </a:r>
          </a:p>
        </p:txBody>
      </p:sp>
      <p:pic>
        <p:nvPicPr>
          <p:cNvPr id="14" name="Picture 13">
            <a:extLst>
              <a:ext uri="{FF2B5EF4-FFF2-40B4-BE49-F238E27FC236}">
                <a16:creationId xmlns:a16="http://schemas.microsoft.com/office/drawing/2014/main" id="{4B704EA6-AF00-1A5C-FDD3-034EB371D3B2}"/>
              </a:ext>
            </a:extLst>
          </p:cNvPr>
          <p:cNvPicPr>
            <a:picLocks noChangeAspect="1"/>
          </p:cNvPicPr>
          <p:nvPr/>
        </p:nvPicPr>
        <p:blipFill>
          <a:blip r:embed="rId2"/>
          <a:stretch>
            <a:fillRect/>
          </a:stretch>
        </p:blipFill>
        <p:spPr>
          <a:xfrm>
            <a:off x="2950856" y="5791200"/>
            <a:ext cx="3242288" cy="664624"/>
          </a:xfrm>
          <a:prstGeom prst="rect">
            <a:avLst/>
          </a:prstGeom>
        </p:spPr>
      </p:pic>
      <p:pic>
        <p:nvPicPr>
          <p:cNvPr id="16" name="Picture 15">
            <a:extLst>
              <a:ext uri="{FF2B5EF4-FFF2-40B4-BE49-F238E27FC236}">
                <a16:creationId xmlns:a16="http://schemas.microsoft.com/office/drawing/2014/main" id="{9B033C58-83BF-8A7E-7FCF-E729C82C16BE}"/>
              </a:ext>
            </a:extLst>
          </p:cNvPr>
          <p:cNvPicPr>
            <a:picLocks noChangeAspect="1"/>
          </p:cNvPicPr>
          <p:nvPr/>
        </p:nvPicPr>
        <p:blipFill>
          <a:blip r:embed="rId3"/>
          <a:stretch>
            <a:fillRect/>
          </a:stretch>
        </p:blipFill>
        <p:spPr>
          <a:xfrm>
            <a:off x="2209800" y="1209464"/>
            <a:ext cx="5428614" cy="44390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533400"/>
          </a:xfrm>
        </p:spPr>
        <p:style>
          <a:lnRef idx="1">
            <a:schemeClr val="accent6"/>
          </a:lnRef>
          <a:fillRef idx="2">
            <a:schemeClr val="accent6"/>
          </a:fillRef>
          <a:effectRef idx="1">
            <a:schemeClr val="accent6"/>
          </a:effectRef>
          <a:fontRef idx="minor">
            <a:schemeClr val="dk1"/>
          </a:fontRef>
        </p:style>
        <p:txBody>
          <a:bodyPr>
            <a:normAutofit fontScale="90000"/>
          </a:bodyPr>
          <a:lstStyle/>
          <a:p>
            <a:pPr algn="l"/>
            <a:r>
              <a:rPr lang="en-US" sz="2000" b="1" dirty="0">
                <a:solidFill>
                  <a:prstClr val="black"/>
                </a:solidFill>
              </a:rPr>
              <a:t>Write a C program to read a string s and then reverse it without using built-in function</a:t>
            </a:r>
            <a:endParaRPr lang="en-US" b="1" dirty="0"/>
          </a:p>
        </p:txBody>
      </p:sp>
      <p:sp>
        <p:nvSpPr>
          <p:cNvPr id="3" name="Content Placeholder 2"/>
          <p:cNvSpPr>
            <a:spLocks noGrp="1"/>
          </p:cNvSpPr>
          <p:nvPr>
            <p:ph idx="1"/>
          </p:nvPr>
        </p:nvSpPr>
        <p:spPr>
          <a:xfrm>
            <a:off x="381000" y="838200"/>
            <a:ext cx="8458200" cy="59436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dirty="0"/>
              <a:t> </a:t>
            </a:r>
          </a:p>
        </p:txBody>
      </p:sp>
      <p:sp>
        <p:nvSpPr>
          <p:cNvPr id="6" name="TextBox 5"/>
          <p:cNvSpPr txBox="1"/>
          <p:nvPr/>
        </p:nvSpPr>
        <p:spPr>
          <a:xfrm>
            <a:off x="457200" y="2819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Program:</a:t>
            </a:r>
          </a:p>
        </p:txBody>
      </p:sp>
      <p:sp>
        <p:nvSpPr>
          <p:cNvPr id="7" name="TextBox 6"/>
          <p:cNvSpPr txBox="1"/>
          <p:nvPr/>
        </p:nvSpPr>
        <p:spPr>
          <a:xfrm>
            <a:off x="457200" y="5867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Output:</a:t>
            </a:r>
          </a:p>
        </p:txBody>
      </p:sp>
      <p:pic>
        <p:nvPicPr>
          <p:cNvPr id="6146" name="Picture 2"/>
          <p:cNvPicPr>
            <a:picLocks noChangeAspect="1" noChangeArrowheads="1"/>
          </p:cNvPicPr>
          <p:nvPr/>
        </p:nvPicPr>
        <p:blipFill>
          <a:blip r:embed="rId2"/>
          <a:srcRect/>
          <a:stretch>
            <a:fillRect/>
          </a:stretch>
        </p:blipFill>
        <p:spPr bwMode="auto">
          <a:xfrm>
            <a:off x="1981200" y="990600"/>
            <a:ext cx="5324475" cy="4705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7" name="Picture 3"/>
          <p:cNvPicPr>
            <a:picLocks noChangeAspect="1" noChangeArrowheads="1"/>
          </p:cNvPicPr>
          <p:nvPr/>
        </p:nvPicPr>
        <p:blipFill>
          <a:blip r:embed="rId3"/>
          <a:srcRect/>
          <a:stretch>
            <a:fillRect/>
          </a:stretch>
        </p:blipFill>
        <p:spPr bwMode="auto">
          <a:xfrm>
            <a:off x="2971800" y="5867400"/>
            <a:ext cx="3333750" cy="723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808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style>
          <a:lnRef idx="1">
            <a:schemeClr val="accent6"/>
          </a:lnRef>
          <a:fillRef idx="2">
            <a:schemeClr val="accent6"/>
          </a:fillRef>
          <a:effectRef idx="1">
            <a:schemeClr val="accent6"/>
          </a:effectRef>
          <a:fontRef idx="minor">
            <a:schemeClr val="dk1"/>
          </a:fontRef>
        </p:style>
        <p:txBody>
          <a:bodyPr>
            <a:noAutofit/>
          </a:bodyPr>
          <a:lstStyle/>
          <a:p>
            <a:pPr algn="l"/>
            <a:r>
              <a:rPr lang="en-US" sz="2100" b="1" dirty="0">
                <a:solidFill>
                  <a:prstClr val="black"/>
                </a:solidFill>
              </a:rPr>
              <a:t>Write a program to read a sentence and count the frequency of the given  character in the sentence.</a:t>
            </a:r>
            <a:endParaRPr lang="en-US" sz="2100" b="1" dirty="0"/>
          </a:p>
        </p:txBody>
      </p:sp>
      <p:pic>
        <p:nvPicPr>
          <p:cNvPr id="3" name="Picture 2"/>
          <p:cNvPicPr>
            <a:picLocks noChangeAspect="1" noChangeArrowheads="1"/>
          </p:cNvPicPr>
          <p:nvPr/>
        </p:nvPicPr>
        <p:blipFill>
          <a:blip r:embed="rId2"/>
          <a:srcRect/>
          <a:stretch>
            <a:fillRect/>
          </a:stretch>
        </p:blipFill>
        <p:spPr bwMode="auto">
          <a:xfrm>
            <a:off x="1094455" y="669390"/>
            <a:ext cx="6955090" cy="611241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noChangeArrowheads="1"/>
          </p:cNvPicPr>
          <p:nvPr/>
        </p:nvPicPr>
        <p:blipFill>
          <a:blip r:embed="rId3"/>
          <a:srcRect/>
          <a:stretch>
            <a:fillRect/>
          </a:stretch>
        </p:blipFill>
        <p:spPr bwMode="auto">
          <a:xfrm>
            <a:off x="5638800" y="4191000"/>
            <a:ext cx="2867025" cy="1171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style>
          <a:lnRef idx="1">
            <a:schemeClr val="accent6"/>
          </a:lnRef>
          <a:fillRef idx="2">
            <a:schemeClr val="accent6"/>
          </a:fillRef>
          <a:effectRef idx="1">
            <a:schemeClr val="accent6"/>
          </a:effectRef>
          <a:fontRef idx="minor">
            <a:schemeClr val="dk1"/>
          </a:fontRef>
        </p:style>
        <p:txBody>
          <a:bodyPr>
            <a:noAutofit/>
          </a:bodyPr>
          <a:lstStyle/>
          <a:p>
            <a:pPr algn="l"/>
            <a:r>
              <a:rPr lang="en-US" sz="2100" b="1" dirty="0">
                <a:solidFill>
                  <a:prstClr val="black"/>
                </a:solidFill>
              </a:rPr>
              <a:t>Write a program to read a sentence and count the frequency of each vowel in it.</a:t>
            </a:r>
            <a:endParaRPr lang="en-US" sz="2100" b="1" dirty="0"/>
          </a:p>
        </p:txBody>
      </p:sp>
      <p:pic>
        <p:nvPicPr>
          <p:cNvPr id="1026" name="Picture 2"/>
          <p:cNvPicPr>
            <a:picLocks noChangeAspect="1" noChangeArrowheads="1"/>
          </p:cNvPicPr>
          <p:nvPr/>
        </p:nvPicPr>
        <p:blipFill>
          <a:blip r:embed="rId2"/>
          <a:srcRect/>
          <a:stretch>
            <a:fillRect/>
          </a:stretch>
        </p:blipFill>
        <p:spPr bwMode="auto">
          <a:xfrm>
            <a:off x="43521" y="651804"/>
            <a:ext cx="5857875" cy="61722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5997085" y="1524000"/>
            <a:ext cx="3076575" cy="10191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4"/>
          <a:srcRect/>
          <a:stretch>
            <a:fillRect/>
          </a:stretch>
        </p:blipFill>
        <p:spPr bwMode="auto">
          <a:xfrm>
            <a:off x="5181600" y="3200400"/>
            <a:ext cx="3267075" cy="22860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304800" y="3048000"/>
            <a:ext cx="3886200" cy="2971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3200400"/>
            <a:ext cx="2667000" cy="2590800"/>
          </a:xfrm>
          <a:prstGeom prst="rect">
            <a:avLst/>
          </a:prstGeom>
          <a:noFill/>
          <a:ln w="41275"/>
          <a:effectLst>
            <a:outerShdw blurRad="50800" dist="38100" dir="2700000" algn="tl" rotWithShape="0">
              <a:srgbClr val="C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3657600" y="4495800"/>
            <a:ext cx="12954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886200" y="4038600"/>
            <a:ext cx="838200" cy="369332"/>
          </a:xfrm>
          <a:prstGeom prst="rect">
            <a:avLst/>
          </a:prstGeom>
          <a:noFill/>
        </p:spPr>
        <p:txBody>
          <a:bodyPr wrap="square" rtlCol="0">
            <a:spAutoFit/>
          </a:bodyPr>
          <a:lstStyle/>
          <a:p>
            <a:pPr algn="ctr"/>
            <a:r>
              <a:rPr lang="en-US" b="1" dirty="0"/>
              <a:t>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76200" y="1136230"/>
            <a:ext cx="8328846" cy="469896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p:cNvPicPr>
            <a:picLocks noChangeAspect="1" noChangeArrowheads="1"/>
          </p:cNvPicPr>
          <p:nvPr/>
        </p:nvPicPr>
        <p:blipFill>
          <a:blip r:embed="rId3"/>
          <a:srcRect/>
          <a:stretch>
            <a:fillRect/>
          </a:stretch>
        </p:blipFill>
        <p:spPr bwMode="auto">
          <a:xfrm>
            <a:off x="5133975" y="3495675"/>
            <a:ext cx="4010025" cy="847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txBox="1">
            <a:spLocks/>
          </p:cNvSpPr>
          <p:nvPr/>
        </p:nvSpPr>
        <p:spPr>
          <a:xfrm>
            <a:off x="0" y="0"/>
            <a:ext cx="9144000" cy="609600"/>
          </a:xfrm>
          <a:prstGeom prst="rect">
            <a:avLst/>
          </a:prstGeom>
        </p:spPr>
        <p:style>
          <a:lnRef idx="1">
            <a:schemeClr val="accent6"/>
          </a:lnRef>
          <a:fillRef idx="2">
            <a:schemeClr val="accent6"/>
          </a:fillRef>
          <a:effectRef idx="1">
            <a:schemeClr val="accent6"/>
          </a:effectRef>
          <a:fontRef idx="minor">
            <a:schemeClr val="dk1"/>
          </a:fontRef>
        </p:style>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1" i="0" u="none" strike="noStrike" kern="1200" cap="none" spc="0" normalizeH="0" baseline="0" noProof="0" dirty="0">
                <a:ln>
                  <a:noFill/>
                </a:ln>
                <a:solidFill>
                  <a:prstClr val="black"/>
                </a:solidFill>
                <a:effectLst/>
                <a:uLnTx/>
                <a:uFillTx/>
                <a:latin typeface="+mn-lt"/>
                <a:ea typeface="+mn-ea"/>
                <a:cs typeface="+mn-cs"/>
              </a:rPr>
              <a:t>Write a program to read a sentence and count the number of words</a:t>
            </a:r>
            <a:r>
              <a:rPr kumimoji="0" lang="en-US" sz="2100" b="1" i="0" u="none" strike="noStrike" kern="1200" cap="none" spc="0" normalizeH="0" noProof="0" dirty="0">
                <a:ln>
                  <a:noFill/>
                </a:ln>
                <a:solidFill>
                  <a:prstClr val="black"/>
                </a:solidFill>
                <a:effectLst/>
                <a:uLnTx/>
                <a:uFillTx/>
                <a:latin typeface="+mn-lt"/>
                <a:ea typeface="+mn-ea"/>
                <a:cs typeface="+mn-cs"/>
              </a:rPr>
              <a:t> </a:t>
            </a:r>
            <a:r>
              <a:rPr kumimoji="0" lang="en-US" sz="2100" b="1" i="0" u="none" strike="noStrike" kern="1200" cap="none" spc="0" normalizeH="0" baseline="0" noProof="0" dirty="0">
                <a:ln>
                  <a:noFill/>
                </a:ln>
                <a:solidFill>
                  <a:prstClr val="black"/>
                </a:solidFill>
                <a:effectLst/>
                <a:uLnTx/>
                <a:uFillTx/>
                <a:latin typeface="+mn-lt"/>
                <a:ea typeface="+mn-ea"/>
                <a:cs typeface="+mn-cs"/>
              </a:rPr>
              <a:t>in it.</a:t>
            </a:r>
            <a:endParaRPr kumimoji="0" lang="en-US" sz="21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762000"/>
          </a:xfrm>
          <a:prstGeom prst="rect">
            <a:avLst/>
          </a:prstGeom>
        </p:spPr>
        <p:style>
          <a:lnRef idx="1">
            <a:schemeClr val="accent6"/>
          </a:lnRef>
          <a:fillRef idx="2">
            <a:schemeClr val="accent6"/>
          </a:fillRef>
          <a:effectRef idx="1">
            <a:schemeClr val="accent6"/>
          </a:effectRef>
          <a:fontRef idx="minor">
            <a:schemeClr val="dk1"/>
          </a:fontRef>
        </p:style>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100" b="1" i="0" u="none" strike="noStrike" kern="1200" cap="none" spc="0" normalizeH="0" baseline="0" noProof="0" dirty="0">
                <a:ln>
                  <a:noFill/>
                </a:ln>
                <a:solidFill>
                  <a:prstClr val="black"/>
                </a:solidFill>
                <a:effectLst/>
                <a:uLnTx/>
                <a:uFillTx/>
                <a:latin typeface="+mn-lt"/>
                <a:ea typeface="+mn-ea"/>
                <a:cs typeface="+mn-cs"/>
              </a:rPr>
              <a:t>Write a program to read a sentence and count the number of characters, words,</a:t>
            </a:r>
            <a:r>
              <a:rPr kumimoji="0" lang="en-US" sz="2100" b="1" i="0" u="none" strike="noStrike" kern="1200" cap="none" spc="0" normalizeH="0" noProof="0" dirty="0">
                <a:ln>
                  <a:noFill/>
                </a:ln>
                <a:solidFill>
                  <a:prstClr val="black"/>
                </a:solidFill>
                <a:effectLst/>
                <a:uLnTx/>
                <a:uFillTx/>
                <a:latin typeface="+mn-lt"/>
                <a:ea typeface="+mn-ea"/>
                <a:cs typeface="+mn-cs"/>
              </a:rPr>
              <a:t> and spaces </a:t>
            </a:r>
            <a:r>
              <a:rPr kumimoji="0" lang="en-US" sz="2100" b="1" i="0" u="none" strike="noStrike" kern="1200" cap="none" spc="0" normalizeH="0" baseline="0" noProof="0" dirty="0">
                <a:ln>
                  <a:noFill/>
                </a:ln>
                <a:solidFill>
                  <a:prstClr val="black"/>
                </a:solidFill>
                <a:effectLst/>
                <a:uLnTx/>
                <a:uFillTx/>
                <a:latin typeface="+mn-lt"/>
                <a:ea typeface="+mn-ea"/>
                <a:cs typeface="+mn-cs"/>
              </a:rPr>
              <a:t>in it.</a:t>
            </a:r>
            <a:endParaRPr kumimoji="0" lang="en-US" sz="2100" b="1" i="0" u="none" strike="noStrike" kern="1200" cap="none" spc="0" normalizeH="0" baseline="0" noProof="0" dirty="0">
              <a:ln>
                <a:noFill/>
              </a:ln>
              <a:solidFill>
                <a:schemeClr val="dk1"/>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0" y="773724"/>
            <a:ext cx="6305310" cy="608427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3075" name="Picture 3"/>
          <p:cNvPicPr>
            <a:picLocks noChangeAspect="1" noChangeArrowheads="1"/>
          </p:cNvPicPr>
          <p:nvPr/>
        </p:nvPicPr>
        <p:blipFill>
          <a:blip r:embed="rId3"/>
          <a:srcRect/>
          <a:stretch>
            <a:fillRect/>
          </a:stretch>
        </p:blipFill>
        <p:spPr bwMode="auto">
          <a:xfrm>
            <a:off x="4997596" y="3055180"/>
            <a:ext cx="3994004" cy="1671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58200" cy="5334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3200" b="1" dirty="0"/>
              <a:t>Arrays of Strings</a:t>
            </a:r>
          </a:p>
        </p:txBody>
      </p:sp>
      <p:sp>
        <p:nvSpPr>
          <p:cNvPr id="3" name="Content Placeholder 2"/>
          <p:cNvSpPr>
            <a:spLocks noGrp="1"/>
          </p:cNvSpPr>
          <p:nvPr>
            <p:ph idx="1"/>
          </p:nvPr>
        </p:nvSpPr>
        <p:spPr>
          <a:xfrm>
            <a:off x="152400" y="685800"/>
            <a:ext cx="8839200" cy="6019800"/>
          </a:xfrm>
        </p:spPr>
        <p:style>
          <a:lnRef idx="1">
            <a:schemeClr val="accent1"/>
          </a:lnRef>
          <a:fillRef idx="2">
            <a:schemeClr val="accent1"/>
          </a:fillRef>
          <a:effectRef idx="1">
            <a:schemeClr val="accent1"/>
          </a:effectRef>
          <a:fontRef idx="minor">
            <a:schemeClr val="dk1"/>
          </a:fontRef>
        </p:style>
        <p:txBody>
          <a:bodyPr>
            <a:normAutofit/>
          </a:bodyPr>
          <a:lstStyle/>
          <a:p>
            <a:pPr algn="just">
              <a:lnSpc>
                <a:spcPct val="150000"/>
              </a:lnSpc>
              <a:spcBef>
                <a:spcPts val="0"/>
              </a:spcBef>
            </a:pPr>
            <a:r>
              <a:rPr lang="en-US" sz="2800" dirty="0">
                <a:solidFill>
                  <a:srgbClr val="273239"/>
                </a:solidFill>
                <a:latin typeface="urw-din"/>
              </a:rPr>
              <a:t>A</a:t>
            </a:r>
            <a:r>
              <a:rPr lang="en-US" sz="2800" b="0" i="0" dirty="0">
                <a:solidFill>
                  <a:srgbClr val="273239"/>
                </a:solidFill>
                <a:effectLst/>
                <a:latin typeface="urw-din"/>
              </a:rPr>
              <a:t>n array of strings in C is a two-dimensional array of character types. Each String is terminated with a null character (\0). It is an application of a 2d array.</a:t>
            </a:r>
          </a:p>
          <a:p>
            <a:pPr algn="just">
              <a:lnSpc>
                <a:spcPct val="150000"/>
              </a:lnSpc>
              <a:spcBef>
                <a:spcPts val="0"/>
              </a:spcBef>
            </a:pPr>
            <a:endParaRPr lang="en-US" sz="2800" dirty="0"/>
          </a:p>
          <a:p>
            <a:pPr marL="0" indent="0" algn="just">
              <a:lnSpc>
                <a:spcPct val="150000"/>
              </a:lnSpc>
              <a:spcBef>
                <a:spcPts val="0"/>
              </a:spcBef>
              <a:buNone/>
            </a:pPr>
            <a:endParaRPr lang="en-US" sz="2800" dirty="0"/>
          </a:p>
          <a:p>
            <a:pPr marL="0" indent="0" algn="just">
              <a:lnSpc>
                <a:spcPct val="150000"/>
              </a:lnSpc>
              <a:spcBef>
                <a:spcPts val="0"/>
              </a:spcBef>
              <a:buNone/>
            </a:pPr>
            <a:endParaRPr lang="en-US" sz="2800" dirty="0"/>
          </a:p>
          <a:p>
            <a:pPr algn="just">
              <a:lnSpc>
                <a:spcPct val="150000"/>
              </a:lnSpc>
              <a:spcBef>
                <a:spcPts val="0"/>
              </a:spcBef>
            </a:pPr>
            <a:endParaRPr lang="en-US" sz="2800" dirty="0"/>
          </a:p>
          <a:p>
            <a:pPr algn="just">
              <a:lnSpc>
                <a:spcPct val="150000"/>
              </a:lnSpc>
              <a:spcBef>
                <a:spcPts val="0"/>
              </a:spcBef>
            </a:pPr>
            <a:r>
              <a:rPr lang="en-US" sz="2800" dirty="0"/>
              <a:t>When we assign the number of rows and columns, we need to consider the Null Character to the length.</a:t>
            </a:r>
          </a:p>
        </p:txBody>
      </p:sp>
      <p:pic>
        <p:nvPicPr>
          <p:cNvPr id="11" name="Picture 10">
            <a:extLst>
              <a:ext uri="{FF2B5EF4-FFF2-40B4-BE49-F238E27FC236}">
                <a16:creationId xmlns:a16="http://schemas.microsoft.com/office/drawing/2014/main" id="{ABBBB1ED-19B6-6FFB-EEA1-57B9CAB4E197}"/>
              </a:ext>
            </a:extLst>
          </p:cNvPr>
          <p:cNvPicPr>
            <a:picLocks noChangeAspect="1"/>
          </p:cNvPicPr>
          <p:nvPr/>
        </p:nvPicPr>
        <p:blipFill>
          <a:blip r:embed="rId2"/>
          <a:stretch>
            <a:fillRect/>
          </a:stretch>
        </p:blipFill>
        <p:spPr>
          <a:xfrm>
            <a:off x="1556209" y="3048000"/>
            <a:ext cx="6031581" cy="1616168"/>
          </a:xfrm>
          <a:prstGeom prst="rect">
            <a:avLst/>
          </a:prstGeom>
        </p:spPr>
      </p:pic>
    </p:spTree>
    <p:extLst>
      <p:ext uri="{BB962C8B-B14F-4D97-AF65-F5344CB8AC3E}">
        <p14:creationId xmlns:p14="http://schemas.microsoft.com/office/powerpoint/2010/main" val="251696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6272"/>
            <a:ext cx="8458200" cy="725656"/>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a:bodyPr>
          <a:lstStyle/>
          <a:p>
            <a:r>
              <a:rPr lang="en-US" sz="3600" b="1" dirty="0"/>
              <a:t>String Taxonomy or Types of Strings</a:t>
            </a:r>
          </a:p>
        </p:txBody>
      </p:sp>
      <p:sp>
        <p:nvSpPr>
          <p:cNvPr id="3" name="Content Placeholder 2"/>
          <p:cNvSpPr>
            <a:spLocks noGrp="1"/>
          </p:cNvSpPr>
          <p:nvPr>
            <p:ph idx="1"/>
          </p:nvPr>
        </p:nvSpPr>
        <p:spPr>
          <a:xfrm>
            <a:off x="84408" y="990600"/>
            <a:ext cx="8991600" cy="5811128"/>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algn="just">
              <a:lnSpc>
                <a:spcPct val="120000"/>
              </a:lnSpc>
              <a:buNone/>
            </a:pPr>
            <a:r>
              <a:rPr lang="en-US" sz="3600" b="1" dirty="0"/>
              <a:t>There are two types of strings:</a:t>
            </a:r>
          </a:p>
          <a:p>
            <a:pPr marL="0" indent="0" algn="just">
              <a:lnSpc>
                <a:spcPct val="120000"/>
              </a:lnSpc>
              <a:spcBef>
                <a:spcPts val="0"/>
              </a:spcBef>
              <a:buNone/>
            </a:pPr>
            <a:r>
              <a:rPr lang="en-US" b="1" dirty="0"/>
              <a:t>1. Fixed-length string: </a:t>
            </a:r>
            <a:r>
              <a:rPr lang="en-US" sz="2400" dirty="0"/>
              <a:t>is a type of string where length of string is fixed, length of the string cannot be changed, once defined. For instance, if you have a large string and you have reserved smaller space then larger half of string will not be stored. In contrast, if you have a small string and you have reserved larger space then limited memory is wasted.</a:t>
            </a:r>
          </a:p>
          <a:p>
            <a:pPr marL="0" indent="-514350" algn="just">
              <a:lnSpc>
                <a:spcPct val="120000"/>
              </a:lnSpc>
              <a:buNone/>
            </a:pPr>
            <a:r>
              <a:rPr lang="en-US" b="1" dirty="0"/>
              <a:t>2. Variable length string: </a:t>
            </a:r>
            <a:r>
              <a:rPr lang="en-US" sz="2400" dirty="0"/>
              <a:t>is a type of string whose length is unknown as the name suggests. Storage container contracts and expands according to requirement of string length. But there has to be way to indicate the finish signal to compiler and for that purpose we have two general approaches and they are as follows:</a:t>
            </a:r>
          </a:p>
          <a:p>
            <a:pPr marL="457200" indent="-457200" algn="just">
              <a:lnSpc>
                <a:spcPct val="120000"/>
              </a:lnSpc>
              <a:buNone/>
            </a:pPr>
            <a:endParaRPr lang="en-US" sz="4000" b="1" dirty="0"/>
          </a:p>
          <a:p>
            <a:pPr marL="0" indent="0" algn="just">
              <a:lnSpc>
                <a:spcPct val="120000"/>
              </a:lnSpc>
              <a:spcBef>
                <a:spcPts val="0"/>
              </a:spcBef>
              <a:buNone/>
            </a:pPr>
            <a:endParaRPr 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FCD283-8DFF-AFA5-D5AE-4D33624E4F95}"/>
              </a:ext>
            </a:extLst>
          </p:cNvPr>
          <p:cNvPicPr>
            <a:picLocks noChangeAspect="1"/>
          </p:cNvPicPr>
          <p:nvPr/>
        </p:nvPicPr>
        <p:blipFill>
          <a:blip r:embed="rId2"/>
          <a:stretch>
            <a:fillRect/>
          </a:stretch>
        </p:blipFill>
        <p:spPr>
          <a:xfrm>
            <a:off x="2215748" y="76200"/>
            <a:ext cx="4712503" cy="4220763"/>
          </a:xfrm>
          <a:prstGeom prst="rect">
            <a:avLst/>
          </a:prstGeom>
        </p:spPr>
      </p:pic>
      <p:pic>
        <p:nvPicPr>
          <p:cNvPr id="7" name="Picture 6">
            <a:extLst>
              <a:ext uri="{FF2B5EF4-FFF2-40B4-BE49-F238E27FC236}">
                <a16:creationId xmlns:a16="http://schemas.microsoft.com/office/drawing/2014/main" id="{F85DD595-5F95-0885-B6B2-8E674F515484}"/>
              </a:ext>
            </a:extLst>
          </p:cNvPr>
          <p:cNvPicPr>
            <a:picLocks noChangeAspect="1"/>
          </p:cNvPicPr>
          <p:nvPr/>
        </p:nvPicPr>
        <p:blipFill>
          <a:blip r:embed="rId3"/>
          <a:stretch>
            <a:fillRect/>
          </a:stretch>
        </p:blipFill>
        <p:spPr>
          <a:xfrm>
            <a:off x="3581400" y="4495800"/>
            <a:ext cx="1981200" cy="2160533"/>
          </a:xfrm>
          <a:prstGeom prst="rect">
            <a:avLst/>
          </a:prstGeom>
        </p:spPr>
      </p:pic>
    </p:spTree>
    <p:extLst>
      <p:ext uri="{BB962C8B-B14F-4D97-AF65-F5344CB8AC3E}">
        <p14:creationId xmlns:p14="http://schemas.microsoft.com/office/powerpoint/2010/main" val="899017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58200" cy="5334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3200" b="1" dirty="0"/>
              <a:t>Arrays of Strings</a:t>
            </a:r>
          </a:p>
        </p:txBody>
      </p:sp>
      <p:sp>
        <p:nvSpPr>
          <p:cNvPr id="3" name="Content Placeholder 2"/>
          <p:cNvSpPr>
            <a:spLocks noGrp="1"/>
          </p:cNvSpPr>
          <p:nvPr>
            <p:ph idx="1"/>
          </p:nvPr>
        </p:nvSpPr>
        <p:spPr>
          <a:xfrm>
            <a:off x="152400" y="685800"/>
            <a:ext cx="8839200" cy="6019800"/>
          </a:xfrm>
        </p:spPr>
        <p:style>
          <a:lnRef idx="1">
            <a:schemeClr val="accent1"/>
          </a:lnRef>
          <a:fillRef idx="2">
            <a:schemeClr val="accent1"/>
          </a:fillRef>
          <a:effectRef idx="1">
            <a:schemeClr val="accent1"/>
          </a:effectRef>
          <a:fontRef idx="minor">
            <a:schemeClr val="dk1"/>
          </a:fontRef>
        </p:style>
        <p:txBody>
          <a:bodyPr>
            <a:normAutofit/>
          </a:bodyPr>
          <a:lstStyle/>
          <a:p>
            <a:pPr algn="just">
              <a:lnSpc>
                <a:spcPct val="150000"/>
              </a:lnSpc>
              <a:spcBef>
                <a:spcPts val="0"/>
              </a:spcBef>
            </a:pPr>
            <a:r>
              <a:rPr lang="en-US" sz="2800" dirty="0"/>
              <a:t>char Array[3][6] = {"Black", "Blame", "Black"} -&gt; {{'B', 'l', 'a', 'c', 'k', '\0'}, {'B', 'l', 'a', 'm', 'e', '\0'}, {'B', 'l', 'a', 'c', 'k', '\0'}}</a:t>
            </a:r>
          </a:p>
          <a:p>
            <a:pPr algn="just">
              <a:lnSpc>
                <a:spcPct val="150000"/>
              </a:lnSpc>
              <a:spcBef>
                <a:spcPts val="0"/>
              </a:spcBef>
            </a:pPr>
            <a:r>
              <a:rPr lang="en-US" sz="2800" dirty="0"/>
              <a:t>We cannot directly manipulate the Strings in the Array as a String is an immutable data type. The compiler raises an error:</a:t>
            </a:r>
          </a:p>
        </p:txBody>
      </p:sp>
      <p:pic>
        <p:nvPicPr>
          <p:cNvPr id="5" name="Picture 4">
            <a:extLst>
              <a:ext uri="{FF2B5EF4-FFF2-40B4-BE49-F238E27FC236}">
                <a16:creationId xmlns:a16="http://schemas.microsoft.com/office/drawing/2014/main" id="{A9EEFE95-7F47-DD52-5BDA-012202EC2166}"/>
              </a:ext>
            </a:extLst>
          </p:cNvPr>
          <p:cNvPicPr>
            <a:picLocks noChangeAspect="1"/>
          </p:cNvPicPr>
          <p:nvPr/>
        </p:nvPicPr>
        <p:blipFill>
          <a:blip r:embed="rId2"/>
          <a:stretch>
            <a:fillRect/>
          </a:stretch>
        </p:blipFill>
        <p:spPr>
          <a:xfrm>
            <a:off x="1981200" y="4114800"/>
            <a:ext cx="5638800" cy="2477261"/>
          </a:xfrm>
          <a:prstGeom prst="rect">
            <a:avLst/>
          </a:prstGeom>
        </p:spPr>
      </p:pic>
    </p:spTree>
    <p:extLst>
      <p:ext uri="{BB962C8B-B14F-4D97-AF65-F5344CB8AC3E}">
        <p14:creationId xmlns:p14="http://schemas.microsoft.com/office/powerpoint/2010/main" val="4125203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1C367-52A2-D514-5B33-5102C5907CEC}"/>
              </a:ext>
            </a:extLst>
          </p:cNvPr>
          <p:cNvSpPr>
            <a:spLocks noGrp="1"/>
          </p:cNvSpPr>
          <p:nvPr>
            <p:ph idx="1"/>
          </p:nvPr>
        </p:nvSpPr>
        <p:spPr>
          <a:xfrm>
            <a:off x="304800" y="685800"/>
            <a:ext cx="8610600" cy="6096000"/>
          </a:xfrm>
        </p:spPr>
        <p:txBody>
          <a:bodyPr>
            <a:normAutofit fontScale="92500" lnSpcReduction="20000"/>
          </a:bodyPr>
          <a:lstStyle/>
          <a:p>
            <a:pPr marL="0" indent="0" algn="just">
              <a:buNone/>
            </a:pPr>
            <a:r>
              <a:rPr lang="en-IN" sz="3500" b="1" dirty="0"/>
              <a:t>Reading Strings</a:t>
            </a:r>
          </a:p>
          <a:p>
            <a:pPr algn="just"/>
            <a:r>
              <a:rPr lang="en-IN" dirty="0"/>
              <a:t>The ways to read a string</a:t>
            </a:r>
          </a:p>
          <a:p>
            <a:pPr marL="0" indent="0" algn="just">
              <a:buNone/>
            </a:pPr>
            <a:r>
              <a:rPr lang="en-IN" dirty="0"/>
              <a:t>			char str[100];</a:t>
            </a:r>
          </a:p>
          <a:p>
            <a:pPr marL="971550" lvl="1" indent="-514350" algn="just">
              <a:buFont typeface="+mj-lt"/>
              <a:buAutoNum type="arabicPeriod"/>
            </a:pPr>
            <a:r>
              <a:rPr lang="en-IN" dirty="0"/>
              <a:t>Using </a:t>
            </a:r>
            <a:r>
              <a:rPr lang="en-IN" dirty="0" err="1"/>
              <a:t>scanf</a:t>
            </a:r>
            <a:r>
              <a:rPr lang="en-IN" dirty="0"/>
              <a:t>() function</a:t>
            </a:r>
          </a:p>
          <a:p>
            <a:pPr marL="1371600" lvl="2" indent="-514350" algn="just"/>
            <a:r>
              <a:rPr lang="en-IN" dirty="0"/>
              <a:t>The syntax is</a:t>
            </a:r>
          </a:p>
          <a:p>
            <a:pPr marL="857250" lvl="2" indent="0" algn="just">
              <a:buNone/>
            </a:pPr>
            <a:r>
              <a:rPr lang="en-IN" dirty="0"/>
              <a:t>			</a:t>
            </a:r>
            <a:r>
              <a:rPr lang="en-IN" dirty="0" err="1"/>
              <a:t>scanf</a:t>
            </a:r>
            <a:r>
              <a:rPr lang="en-IN" dirty="0"/>
              <a:t>(“%s”, str);</a:t>
            </a:r>
          </a:p>
          <a:p>
            <a:pPr marL="1200150" lvl="2" indent="-342900" algn="just"/>
            <a:r>
              <a:rPr lang="en-IN" dirty="0"/>
              <a:t>Unlike integer, float and char, %s format does not require the &amp; before the variable str.</a:t>
            </a:r>
          </a:p>
          <a:p>
            <a:pPr marL="1200150" lvl="2" indent="-342900" algn="just"/>
            <a:r>
              <a:rPr lang="en-IN" dirty="0"/>
              <a:t>Null character is appended automatically at the end of the string</a:t>
            </a:r>
          </a:p>
          <a:p>
            <a:pPr marL="1200150" lvl="2" indent="-342900" algn="just"/>
            <a:r>
              <a:rPr lang="en-IN" dirty="0"/>
              <a:t>The drawback with the </a:t>
            </a:r>
            <a:r>
              <a:rPr lang="en-IN" dirty="0" err="1"/>
              <a:t>scanf</a:t>
            </a:r>
            <a:r>
              <a:rPr lang="en-IN" dirty="0"/>
              <a:t>() function is that it terminates as soon as it finds a blank space</a:t>
            </a:r>
          </a:p>
          <a:p>
            <a:pPr marL="971550" lvl="1" indent="-514350" algn="just">
              <a:buFont typeface="+mj-lt"/>
              <a:buAutoNum type="arabicPeriod"/>
            </a:pPr>
            <a:r>
              <a:rPr lang="en-IN" dirty="0"/>
              <a:t>Using gets() function</a:t>
            </a:r>
          </a:p>
          <a:p>
            <a:pPr marL="1371600" lvl="2" indent="-514350" algn="just"/>
            <a:r>
              <a:rPr lang="en-IN" dirty="0"/>
              <a:t>The syntax is</a:t>
            </a:r>
          </a:p>
          <a:p>
            <a:pPr marL="857250" lvl="2" indent="0" algn="just">
              <a:buNone/>
            </a:pPr>
            <a:r>
              <a:rPr lang="en-IN" dirty="0"/>
              <a:t>			gets(str);</a:t>
            </a:r>
          </a:p>
          <a:p>
            <a:pPr marL="1200150" lvl="2" indent="-342900" algn="just"/>
            <a:r>
              <a:rPr lang="en-IN" dirty="0"/>
              <a:t>It overcomes the drawbacks of the </a:t>
            </a:r>
            <a:r>
              <a:rPr lang="en-IN" dirty="0" err="1"/>
              <a:t>scanf</a:t>
            </a:r>
            <a:r>
              <a:rPr lang="en-IN" dirty="0"/>
              <a:t>() function</a:t>
            </a:r>
          </a:p>
          <a:p>
            <a:pPr marL="857250" lvl="2" indent="0" algn="just">
              <a:buNone/>
            </a:pPr>
            <a:endParaRPr lang="en-IN" dirty="0"/>
          </a:p>
          <a:p>
            <a:pPr marL="857250" lvl="2" indent="0" algn="just">
              <a:buNone/>
            </a:pPr>
            <a:endParaRPr lang="en-IN" dirty="0"/>
          </a:p>
        </p:txBody>
      </p:sp>
      <p:sp>
        <p:nvSpPr>
          <p:cNvPr id="6" name="Title 1">
            <a:extLst>
              <a:ext uri="{FF2B5EF4-FFF2-40B4-BE49-F238E27FC236}">
                <a16:creationId xmlns:a16="http://schemas.microsoft.com/office/drawing/2014/main" id="{7B6178A4-2869-E18A-7690-EB6801342DD1}"/>
              </a:ext>
            </a:extLst>
          </p:cNvPr>
          <p:cNvSpPr txBox="1">
            <a:spLocks/>
          </p:cNvSpPr>
          <p:nvPr/>
        </p:nvSpPr>
        <p:spPr>
          <a:xfrm>
            <a:off x="381000" y="39384"/>
            <a:ext cx="8458200" cy="53340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dirty="0"/>
              <a:t>String and Character Functions</a:t>
            </a:r>
            <a:endParaRPr lang="en-US" sz="3200" b="1" dirty="0"/>
          </a:p>
        </p:txBody>
      </p:sp>
    </p:spTree>
    <p:extLst>
      <p:ext uri="{BB962C8B-B14F-4D97-AF65-F5344CB8AC3E}">
        <p14:creationId xmlns:p14="http://schemas.microsoft.com/office/powerpoint/2010/main" val="1397560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D6264-070E-1AE4-CF12-13DEE8B1378A}"/>
              </a:ext>
            </a:extLst>
          </p:cNvPr>
          <p:cNvSpPr>
            <a:spLocks noGrp="1"/>
          </p:cNvSpPr>
          <p:nvPr>
            <p:ph idx="1"/>
          </p:nvPr>
        </p:nvSpPr>
        <p:spPr>
          <a:xfrm>
            <a:off x="228600" y="304800"/>
            <a:ext cx="8686800" cy="6324600"/>
          </a:xfrm>
        </p:spPr>
        <p:txBody>
          <a:bodyPr>
            <a:normAutofit/>
          </a:bodyPr>
          <a:lstStyle/>
          <a:p>
            <a:pPr lvl="2" algn="just">
              <a:lnSpc>
                <a:spcPct val="110000"/>
              </a:lnSpc>
            </a:pPr>
            <a:r>
              <a:rPr lang="en-IN" dirty="0"/>
              <a:t>It takes the starting address of the string which will hold the input</a:t>
            </a:r>
          </a:p>
          <a:p>
            <a:pPr lvl="2" algn="just">
              <a:lnSpc>
                <a:spcPct val="110000"/>
              </a:lnSpc>
            </a:pPr>
            <a:r>
              <a:rPr lang="en-IN" dirty="0"/>
              <a:t>The string will then be automatically terminated with a null character</a:t>
            </a:r>
          </a:p>
          <a:p>
            <a:pPr marL="971550" lvl="1" indent="-514350" algn="just">
              <a:lnSpc>
                <a:spcPct val="110000"/>
              </a:lnSpc>
              <a:buFont typeface="+mj-lt"/>
              <a:buAutoNum type="arabicPeriod" startAt="3"/>
            </a:pPr>
            <a:r>
              <a:rPr lang="en-IN" dirty="0"/>
              <a:t>Using </a:t>
            </a:r>
            <a:r>
              <a:rPr lang="en-IN" dirty="0" err="1"/>
              <a:t>getchar</a:t>
            </a:r>
            <a:r>
              <a:rPr lang="en-IN" dirty="0"/>
              <a:t>(), </a:t>
            </a:r>
            <a:r>
              <a:rPr lang="en-IN" dirty="0" err="1"/>
              <a:t>getch</a:t>
            </a:r>
            <a:r>
              <a:rPr lang="en-IN" dirty="0"/>
              <a:t>() or </a:t>
            </a:r>
            <a:r>
              <a:rPr lang="en-IN" dirty="0" err="1"/>
              <a:t>getche</a:t>
            </a:r>
            <a:r>
              <a:rPr lang="en-IN" dirty="0"/>
              <a:t> function</a:t>
            </a:r>
          </a:p>
          <a:p>
            <a:pPr marL="457200" lvl="1" indent="0" algn="just">
              <a:lnSpc>
                <a:spcPct val="110000"/>
              </a:lnSpc>
              <a:buNone/>
            </a:pPr>
            <a:r>
              <a:rPr lang="en-IN" dirty="0"/>
              <a:t>				char </a:t>
            </a:r>
            <a:r>
              <a:rPr lang="en-IN" dirty="0" err="1"/>
              <a:t>ch</a:t>
            </a:r>
            <a:r>
              <a:rPr lang="en-IN" dirty="0"/>
              <a:t>;</a:t>
            </a:r>
          </a:p>
          <a:p>
            <a:pPr marL="1371600" lvl="2" indent="-514350" algn="just">
              <a:lnSpc>
                <a:spcPct val="110000"/>
              </a:lnSpc>
            </a:pPr>
            <a:r>
              <a:rPr lang="en-IN" dirty="0"/>
              <a:t>The syntax is</a:t>
            </a:r>
          </a:p>
          <a:p>
            <a:pPr marL="857250" lvl="2" indent="0" algn="just">
              <a:lnSpc>
                <a:spcPct val="110000"/>
              </a:lnSpc>
              <a:buNone/>
            </a:pPr>
            <a:r>
              <a:rPr lang="en-IN" dirty="0"/>
              <a:t>			</a:t>
            </a:r>
            <a:r>
              <a:rPr lang="en-IN" dirty="0" err="1"/>
              <a:t>getchar</a:t>
            </a:r>
            <a:r>
              <a:rPr lang="en-IN" dirty="0"/>
              <a:t>(</a:t>
            </a:r>
            <a:r>
              <a:rPr lang="en-IN" dirty="0" err="1"/>
              <a:t>ch</a:t>
            </a:r>
            <a:r>
              <a:rPr lang="en-IN" dirty="0"/>
              <a:t>);</a:t>
            </a:r>
          </a:p>
          <a:p>
            <a:pPr marL="1200150" lvl="2" indent="-342900" algn="just">
              <a:lnSpc>
                <a:spcPct val="110000"/>
              </a:lnSpc>
            </a:pPr>
            <a:r>
              <a:rPr lang="en-IN" dirty="0"/>
              <a:t>It reads a single character.</a:t>
            </a:r>
          </a:p>
          <a:p>
            <a:pPr marL="1200150" lvl="2" indent="-342900" algn="just">
              <a:lnSpc>
                <a:spcPct val="110000"/>
              </a:lnSpc>
            </a:pPr>
            <a:r>
              <a:rPr lang="en-IN" dirty="0"/>
              <a:t>It can be called repeatedly to read a sequence of single characters (until a terminating character is entered)</a:t>
            </a:r>
          </a:p>
          <a:p>
            <a:pPr marL="1200150" lvl="2" indent="-342900" algn="just">
              <a:lnSpc>
                <a:spcPct val="110000"/>
              </a:lnSpc>
            </a:pPr>
            <a:r>
              <a:rPr lang="en-IN" dirty="0"/>
              <a:t>In this method, null character must be appended manually at the end of the sequence</a:t>
            </a:r>
          </a:p>
          <a:p>
            <a:pPr marL="914400" lvl="2" indent="0" algn="just">
              <a:lnSpc>
                <a:spcPct val="110000"/>
              </a:lnSpc>
              <a:buNone/>
            </a:pPr>
            <a:endParaRPr lang="en-IN" dirty="0"/>
          </a:p>
        </p:txBody>
      </p:sp>
    </p:spTree>
    <p:extLst>
      <p:ext uri="{BB962C8B-B14F-4D97-AF65-F5344CB8AC3E}">
        <p14:creationId xmlns:p14="http://schemas.microsoft.com/office/powerpoint/2010/main" val="2030626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AF626-0164-7B12-4C22-830E1A3B3668}"/>
              </a:ext>
            </a:extLst>
          </p:cNvPr>
          <p:cNvSpPr>
            <a:spLocks noGrp="1"/>
          </p:cNvSpPr>
          <p:nvPr>
            <p:ph idx="1"/>
          </p:nvPr>
        </p:nvSpPr>
        <p:spPr>
          <a:xfrm>
            <a:off x="457200" y="533400"/>
            <a:ext cx="8229600" cy="5334000"/>
          </a:xfrm>
        </p:spPr>
        <p:txBody>
          <a:bodyPr/>
          <a:lstStyle/>
          <a:p>
            <a:pPr marL="0" indent="0" algn="just">
              <a:buNone/>
            </a:pPr>
            <a:r>
              <a:rPr lang="en-IN" b="1" dirty="0"/>
              <a:t>Writing Strings</a:t>
            </a:r>
          </a:p>
          <a:p>
            <a:pPr algn="just"/>
            <a:r>
              <a:rPr lang="en-IN" dirty="0"/>
              <a:t>Ways to display/write a string on the screen</a:t>
            </a:r>
          </a:p>
          <a:p>
            <a:pPr marL="971550" lvl="1" indent="-514350" algn="just">
              <a:buFont typeface="+mj-lt"/>
              <a:buAutoNum type="arabicPeriod"/>
            </a:pPr>
            <a:r>
              <a:rPr lang="en-IN" dirty="0"/>
              <a:t>Using </a:t>
            </a:r>
            <a:r>
              <a:rPr lang="en-IN" dirty="0" err="1"/>
              <a:t>printf</a:t>
            </a:r>
            <a:r>
              <a:rPr lang="en-IN" dirty="0"/>
              <a:t>() function</a:t>
            </a:r>
          </a:p>
          <a:p>
            <a:pPr marL="1371600" lvl="2" indent="-514350" algn="just"/>
            <a:r>
              <a:rPr lang="en-IN" dirty="0"/>
              <a:t>The syntax is</a:t>
            </a:r>
          </a:p>
          <a:p>
            <a:pPr marL="857250" lvl="2" indent="0" algn="just">
              <a:buNone/>
            </a:pPr>
            <a:r>
              <a:rPr lang="en-IN" dirty="0"/>
              <a:t>			</a:t>
            </a:r>
            <a:r>
              <a:rPr lang="en-IN" dirty="0" err="1"/>
              <a:t>printf</a:t>
            </a:r>
            <a:r>
              <a:rPr lang="en-IN" dirty="0"/>
              <a:t>(“%s”, str);</a:t>
            </a:r>
          </a:p>
          <a:p>
            <a:pPr marL="971550" lvl="1" indent="-514350" algn="just">
              <a:buFont typeface="+mj-lt"/>
              <a:buAutoNum type="arabicPeriod"/>
            </a:pPr>
            <a:r>
              <a:rPr lang="en-IN" dirty="0"/>
              <a:t>Using puts() function</a:t>
            </a:r>
          </a:p>
          <a:p>
            <a:pPr marL="1371600" lvl="2" indent="-514350" algn="just"/>
            <a:r>
              <a:rPr lang="en-IN" dirty="0"/>
              <a:t>The syntax is</a:t>
            </a:r>
          </a:p>
          <a:p>
            <a:pPr marL="857250" lvl="2" indent="0" algn="just">
              <a:buNone/>
            </a:pPr>
            <a:r>
              <a:rPr lang="en-IN" dirty="0"/>
              <a:t>			puts(str);</a:t>
            </a:r>
          </a:p>
          <a:p>
            <a:pPr marL="1200150" lvl="2" indent="-342900" algn="just"/>
            <a:r>
              <a:rPr lang="en-IN" dirty="0"/>
              <a:t>It terminates the line with a newline character (‘\n’) which was not done by </a:t>
            </a:r>
            <a:r>
              <a:rPr lang="en-IN" dirty="0" err="1"/>
              <a:t>printf</a:t>
            </a:r>
            <a:r>
              <a:rPr lang="en-IN" dirty="0"/>
              <a:t>() function</a:t>
            </a:r>
          </a:p>
        </p:txBody>
      </p:sp>
    </p:spTree>
    <p:extLst>
      <p:ext uri="{BB962C8B-B14F-4D97-AF65-F5344CB8AC3E}">
        <p14:creationId xmlns:p14="http://schemas.microsoft.com/office/powerpoint/2010/main" val="1940415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t>Pointers</a:t>
            </a:r>
          </a:p>
        </p:txBody>
      </p:sp>
    </p:spTree>
    <p:extLst>
      <p:ext uri="{BB962C8B-B14F-4D97-AF65-F5344CB8AC3E}">
        <p14:creationId xmlns:p14="http://schemas.microsoft.com/office/powerpoint/2010/main" val="4151696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524000"/>
            <a:ext cx="8229600" cy="4525963"/>
          </a:xfrm>
        </p:spPr>
        <p:txBody>
          <a:bodyPr>
            <a:normAutofit lnSpcReduction="10000"/>
          </a:bodyPr>
          <a:lstStyle/>
          <a:p>
            <a:pPr algn="just"/>
            <a:r>
              <a:rPr lang="en-US" dirty="0"/>
              <a:t>A pointer is a derived type in C that contains memory address as its value.</a:t>
            </a:r>
          </a:p>
          <a:p>
            <a:pPr algn="just"/>
            <a:r>
              <a:rPr lang="en-US" dirty="0"/>
              <a:t>Pointers can be used to return multiple values from a function via function arguments (output parameters).</a:t>
            </a:r>
          </a:p>
          <a:p>
            <a:pPr algn="just"/>
            <a:r>
              <a:rPr lang="en-US" dirty="0"/>
              <a:t>Pointers allow C to support dynamic memory management.</a:t>
            </a:r>
          </a:p>
          <a:p>
            <a:pPr algn="just"/>
            <a:r>
              <a:rPr lang="en-US" dirty="0"/>
              <a:t>Use of pointers increases the execution speed and thus reduces the program execution time.</a:t>
            </a:r>
          </a:p>
        </p:txBody>
      </p:sp>
    </p:spTree>
    <p:extLst>
      <p:ext uri="{BB962C8B-B14F-4D97-AF65-F5344CB8AC3E}">
        <p14:creationId xmlns:p14="http://schemas.microsoft.com/office/powerpoint/2010/main" val="1600507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Pointers</a:t>
            </a:r>
          </a:p>
        </p:txBody>
      </p:sp>
      <p:sp>
        <p:nvSpPr>
          <p:cNvPr id="3" name="Content Placeholder 2"/>
          <p:cNvSpPr>
            <a:spLocks noGrp="1"/>
          </p:cNvSpPr>
          <p:nvPr>
            <p:ph idx="1"/>
          </p:nvPr>
        </p:nvSpPr>
        <p:spPr>
          <a:xfrm>
            <a:off x="152400" y="1524000"/>
            <a:ext cx="5715000" cy="5105400"/>
          </a:xfrm>
        </p:spPr>
        <p:txBody>
          <a:bodyPr>
            <a:normAutofit fontScale="92500" lnSpcReduction="20000"/>
          </a:bodyPr>
          <a:lstStyle/>
          <a:p>
            <a:pPr algn="just"/>
            <a:r>
              <a:rPr lang="en-US" dirty="0"/>
              <a:t>Computer’s memory is a sequential collection of storage location.</a:t>
            </a:r>
          </a:p>
          <a:p>
            <a:pPr algn="just"/>
            <a:r>
              <a:rPr lang="en-US" dirty="0"/>
              <a:t>Each location, commonly known as a byte, is identified by an address associated with it.</a:t>
            </a:r>
          </a:p>
          <a:p>
            <a:pPr algn="just"/>
            <a:r>
              <a:rPr lang="en-US" dirty="0"/>
              <a:t>These addresses are numbered consecutively, starting from zero.</a:t>
            </a:r>
          </a:p>
          <a:p>
            <a:pPr algn="just"/>
            <a:r>
              <a:rPr lang="en-US" dirty="0"/>
              <a:t>The last address depends on the memory size.</a:t>
            </a:r>
          </a:p>
          <a:p>
            <a:pPr lvl="1" algn="just"/>
            <a:r>
              <a:rPr lang="en-US" dirty="0"/>
              <a:t>A computer system having 64K memory has its last address as 65535.</a:t>
            </a:r>
          </a:p>
        </p:txBody>
      </p:sp>
      <p:grpSp>
        <p:nvGrpSpPr>
          <p:cNvPr id="57" name="Group 56"/>
          <p:cNvGrpSpPr/>
          <p:nvPr/>
        </p:nvGrpSpPr>
        <p:grpSpPr>
          <a:xfrm>
            <a:off x="6705600" y="1371600"/>
            <a:ext cx="2065163" cy="5281570"/>
            <a:chOff x="6705600" y="1502688"/>
            <a:chExt cx="2065163" cy="5281570"/>
          </a:xfrm>
        </p:grpSpPr>
        <p:sp>
          <p:nvSpPr>
            <p:cNvPr id="4" name="Rectangle 3"/>
            <p:cNvSpPr/>
            <p:nvPr/>
          </p:nvSpPr>
          <p:spPr>
            <a:xfrm>
              <a:off x="6705600" y="1524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Rectangle 4"/>
            <p:cNvSpPr/>
            <p:nvPr/>
          </p:nvSpPr>
          <p:spPr>
            <a:xfrm>
              <a:off x="6705600" y="1905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Rectangle 5"/>
            <p:cNvSpPr/>
            <p:nvPr/>
          </p:nvSpPr>
          <p:spPr>
            <a:xfrm>
              <a:off x="6705600" y="2286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p:cNvSpPr/>
            <p:nvPr/>
          </p:nvSpPr>
          <p:spPr>
            <a:xfrm>
              <a:off x="6705600" y="2667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7"/>
            <p:cNvSpPr/>
            <p:nvPr/>
          </p:nvSpPr>
          <p:spPr>
            <a:xfrm>
              <a:off x="6705600" y="3048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Rectangle 8"/>
            <p:cNvSpPr/>
            <p:nvPr/>
          </p:nvSpPr>
          <p:spPr>
            <a:xfrm>
              <a:off x="6705600" y="3429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p:cNvSpPr/>
            <p:nvPr/>
          </p:nvSpPr>
          <p:spPr>
            <a:xfrm>
              <a:off x="6705600" y="3810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10"/>
            <p:cNvSpPr/>
            <p:nvPr/>
          </p:nvSpPr>
          <p:spPr>
            <a:xfrm>
              <a:off x="6705600" y="4191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Rectangle 11"/>
            <p:cNvSpPr/>
            <p:nvPr/>
          </p:nvSpPr>
          <p:spPr>
            <a:xfrm>
              <a:off x="6705600" y="4504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Rectangle 12"/>
            <p:cNvSpPr/>
            <p:nvPr/>
          </p:nvSpPr>
          <p:spPr>
            <a:xfrm>
              <a:off x="6705600" y="4885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13"/>
            <p:cNvSpPr/>
            <p:nvPr/>
          </p:nvSpPr>
          <p:spPr>
            <a:xfrm>
              <a:off x="6705600" y="5266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p:cNvSpPr/>
            <p:nvPr/>
          </p:nvSpPr>
          <p:spPr>
            <a:xfrm>
              <a:off x="6705600" y="5647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p:cNvSpPr/>
            <p:nvPr/>
          </p:nvSpPr>
          <p:spPr>
            <a:xfrm>
              <a:off x="6705600" y="6022258"/>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Rectangle 16"/>
            <p:cNvSpPr/>
            <p:nvPr/>
          </p:nvSpPr>
          <p:spPr>
            <a:xfrm>
              <a:off x="6705600" y="6403258"/>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TextBox 18"/>
            <p:cNvSpPr txBox="1"/>
            <p:nvPr/>
          </p:nvSpPr>
          <p:spPr>
            <a:xfrm>
              <a:off x="7999965" y="1502688"/>
              <a:ext cx="301686" cy="369332"/>
            </a:xfrm>
            <a:prstGeom prst="rect">
              <a:avLst/>
            </a:prstGeom>
            <a:noFill/>
          </p:spPr>
          <p:txBody>
            <a:bodyPr wrap="none" rtlCol="0">
              <a:spAutoFit/>
            </a:bodyPr>
            <a:lstStyle/>
            <a:p>
              <a:r>
                <a:rPr lang="en-US" b="1" dirty="0"/>
                <a:t>0</a:t>
              </a:r>
            </a:p>
          </p:txBody>
        </p:sp>
        <p:sp>
          <p:nvSpPr>
            <p:cNvPr id="20" name="Rectangle 19"/>
            <p:cNvSpPr/>
            <p:nvPr/>
          </p:nvSpPr>
          <p:spPr>
            <a:xfrm>
              <a:off x="7999965" y="1905000"/>
              <a:ext cx="301686" cy="369332"/>
            </a:xfrm>
            <a:prstGeom prst="rect">
              <a:avLst/>
            </a:prstGeom>
          </p:spPr>
          <p:txBody>
            <a:bodyPr wrap="none">
              <a:spAutoFit/>
            </a:bodyPr>
            <a:lstStyle/>
            <a:p>
              <a:r>
                <a:rPr lang="en-US" b="1" dirty="0"/>
                <a:t>1</a:t>
              </a:r>
            </a:p>
          </p:txBody>
        </p:sp>
        <p:sp>
          <p:nvSpPr>
            <p:cNvPr id="21" name="Rectangle 20"/>
            <p:cNvSpPr/>
            <p:nvPr/>
          </p:nvSpPr>
          <p:spPr>
            <a:xfrm>
              <a:off x="8001000" y="2297668"/>
              <a:ext cx="301686" cy="369332"/>
            </a:xfrm>
            <a:prstGeom prst="rect">
              <a:avLst/>
            </a:prstGeom>
          </p:spPr>
          <p:txBody>
            <a:bodyPr wrap="none">
              <a:spAutoFit/>
            </a:bodyPr>
            <a:lstStyle/>
            <a:p>
              <a:r>
                <a:rPr lang="en-US" b="1" dirty="0"/>
                <a:t>2</a:t>
              </a:r>
            </a:p>
          </p:txBody>
        </p:sp>
        <p:sp>
          <p:nvSpPr>
            <p:cNvPr id="22" name="Rectangle 21"/>
            <p:cNvSpPr/>
            <p:nvPr/>
          </p:nvSpPr>
          <p:spPr>
            <a:xfrm>
              <a:off x="8001000" y="2678668"/>
              <a:ext cx="301686" cy="369332"/>
            </a:xfrm>
            <a:prstGeom prst="rect">
              <a:avLst/>
            </a:prstGeom>
          </p:spPr>
          <p:txBody>
            <a:bodyPr wrap="none">
              <a:spAutoFit/>
            </a:bodyPr>
            <a:lstStyle/>
            <a:p>
              <a:r>
                <a:rPr lang="en-US" b="1" dirty="0"/>
                <a:t>3</a:t>
              </a:r>
            </a:p>
          </p:txBody>
        </p:sp>
        <p:sp>
          <p:nvSpPr>
            <p:cNvPr id="23" name="Rectangle 22"/>
            <p:cNvSpPr/>
            <p:nvPr/>
          </p:nvSpPr>
          <p:spPr>
            <a:xfrm>
              <a:off x="8001000" y="3059668"/>
              <a:ext cx="301686" cy="369332"/>
            </a:xfrm>
            <a:prstGeom prst="rect">
              <a:avLst/>
            </a:prstGeom>
          </p:spPr>
          <p:txBody>
            <a:bodyPr wrap="none">
              <a:spAutoFit/>
            </a:bodyPr>
            <a:lstStyle/>
            <a:p>
              <a:r>
                <a:rPr lang="en-US" b="1" dirty="0"/>
                <a:t>4</a:t>
              </a:r>
            </a:p>
          </p:txBody>
        </p:sp>
        <p:sp>
          <p:nvSpPr>
            <p:cNvPr id="24" name="Rectangle 23"/>
            <p:cNvSpPr/>
            <p:nvPr/>
          </p:nvSpPr>
          <p:spPr>
            <a:xfrm>
              <a:off x="8001000" y="3440668"/>
              <a:ext cx="301686" cy="369332"/>
            </a:xfrm>
            <a:prstGeom prst="rect">
              <a:avLst/>
            </a:prstGeom>
          </p:spPr>
          <p:txBody>
            <a:bodyPr wrap="none">
              <a:spAutoFit/>
            </a:bodyPr>
            <a:lstStyle/>
            <a:p>
              <a:r>
                <a:rPr lang="en-US" b="1" dirty="0"/>
                <a:t>5</a:t>
              </a:r>
            </a:p>
          </p:txBody>
        </p:sp>
        <p:sp>
          <p:nvSpPr>
            <p:cNvPr id="25" name="Rectangle 24"/>
            <p:cNvSpPr/>
            <p:nvPr/>
          </p:nvSpPr>
          <p:spPr>
            <a:xfrm>
              <a:off x="8001000" y="3821668"/>
              <a:ext cx="245580" cy="369332"/>
            </a:xfrm>
            <a:prstGeom prst="rect">
              <a:avLst/>
            </a:prstGeom>
          </p:spPr>
          <p:txBody>
            <a:bodyPr wrap="none">
              <a:spAutoFit/>
            </a:bodyPr>
            <a:lstStyle/>
            <a:p>
              <a:r>
                <a:rPr lang="en-US" b="1" dirty="0"/>
                <a:t>.</a:t>
              </a:r>
            </a:p>
          </p:txBody>
        </p:sp>
        <p:sp>
          <p:nvSpPr>
            <p:cNvPr id="26" name="Rectangle 25"/>
            <p:cNvSpPr/>
            <p:nvPr/>
          </p:nvSpPr>
          <p:spPr>
            <a:xfrm>
              <a:off x="8001000" y="4202668"/>
              <a:ext cx="245580" cy="369332"/>
            </a:xfrm>
            <a:prstGeom prst="rect">
              <a:avLst/>
            </a:prstGeom>
          </p:spPr>
          <p:txBody>
            <a:bodyPr wrap="none">
              <a:spAutoFit/>
            </a:bodyPr>
            <a:lstStyle/>
            <a:p>
              <a:r>
                <a:rPr lang="en-US" b="1" dirty="0"/>
                <a:t>.</a:t>
              </a:r>
            </a:p>
          </p:txBody>
        </p:sp>
        <p:sp>
          <p:nvSpPr>
            <p:cNvPr id="27" name="Rectangle 26"/>
            <p:cNvSpPr/>
            <p:nvPr/>
          </p:nvSpPr>
          <p:spPr>
            <a:xfrm>
              <a:off x="8001000" y="4507468"/>
              <a:ext cx="245580" cy="369332"/>
            </a:xfrm>
            <a:prstGeom prst="rect">
              <a:avLst/>
            </a:prstGeom>
          </p:spPr>
          <p:txBody>
            <a:bodyPr wrap="none">
              <a:spAutoFit/>
            </a:bodyPr>
            <a:lstStyle/>
            <a:p>
              <a:r>
                <a:rPr lang="en-US" b="1" dirty="0"/>
                <a:t>.</a:t>
              </a:r>
            </a:p>
          </p:txBody>
        </p:sp>
        <p:sp>
          <p:nvSpPr>
            <p:cNvPr id="28" name="Rectangle 27"/>
            <p:cNvSpPr/>
            <p:nvPr/>
          </p:nvSpPr>
          <p:spPr>
            <a:xfrm>
              <a:off x="8001000" y="4888468"/>
              <a:ext cx="245580" cy="369332"/>
            </a:xfrm>
            <a:prstGeom prst="rect">
              <a:avLst/>
            </a:prstGeom>
          </p:spPr>
          <p:txBody>
            <a:bodyPr wrap="none">
              <a:spAutoFit/>
            </a:bodyPr>
            <a:lstStyle/>
            <a:p>
              <a:r>
                <a:rPr lang="en-US" b="1" dirty="0"/>
                <a:t>.</a:t>
              </a:r>
            </a:p>
          </p:txBody>
        </p:sp>
        <p:sp>
          <p:nvSpPr>
            <p:cNvPr id="29" name="Rectangle 28"/>
            <p:cNvSpPr/>
            <p:nvPr/>
          </p:nvSpPr>
          <p:spPr>
            <a:xfrm>
              <a:off x="8001000" y="6412468"/>
              <a:ext cx="769763" cy="369332"/>
            </a:xfrm>
            <a:prstGeom prst="rect">
              <a:avLst/>
            </a:prstGeom>
          </p:spPr>
          <p:txBody>
            <a:bodyPr wrap="none">
              <a:spAutoFit/>
            </a:bodyPr>
            <a:lstStyle/>
            <a:p>
              <a:r>
                <a:rPr lang="en-US" b="1" dirty="0"/>
                <a:t>65535</a:t>
              </a:r>
            </a:p>
          </p:txBody>
        </p:sp>
      </p:grpSp>
    </p:spTree>
    <p:extLst>
      <p:ext uri="{BB962C8B-B14F-4D97-AF65-F5344CB8AC3E}">
        <p14:creationId xmlns:p14="http://schemas.microsoft.com/office/powerpoint/2010/main" val="1888774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76400" y="2438400"/>
            <a:ext cx="5562600" cy="2819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3400" y="1567543"/>
            <a:ext cx="8229600" cy="5029200"/>
          </a:xfrm>
        </p:spPr>
        <p:txBody>
          <a:bodyPr>
            <a:normAutofit lnSpcReduction="10000"/>
          </a:bodyPr>
          <a:lstStyle/>
          <a:p>
            <a:r>
              <a:rPr lang="en-US" dirty="0" err="1"/>
              <a:t>int</a:t>
            </a:r>
            <a:r>
              <a:rPr lang="en-US" dirty="0"/>
              <a:t> quantity = 250;</a:t>
            </a:r>
          </a:p>
          <a:p>
            <a:endParaRPr lang="en-US" dirty="0"/>
          </a:p>
          <a:p>
            <a:endParaRPr lang="en-US" dirty="0"/>
          </a:p>
          <a:p>
            <a:endParaRPr lang="en-US" dirty="0"/>
          </a:p>
          <a:p>
            <a:endParaRPr lang="en-US" dirty="0"/>
          </a:p>
          <a:p>
            <a:endParaRPr lang="en-US" dirty="0"/>
          </a:p>
          <a:p>
            <a:endParaRPr lang="en-US" dirty="0"/>
          </a:p>
          <a:p>
            <a:r>
              <a:rPr lang="en-US" dirty="0"/>
              <a:t>A variable that can hold address of another variable is called a pointer variable.</a:t>
            </a:r>
          </a:p>
        </p:txBody>
      </p:sp>
      <p:sp>
        <p:nvSpPr>
          <p:cNvPr id="4" name="TextBox 3"/>
          <p:cNvSpPr txBox="1"/>
          <p:nvPr/>
        </p:nvSpPr>
        <p:spPr>
          <a:xfrm>
            <a:off x="2241418" y="2438400"/>
            <a:ext cx="1404423" cy="523220"/>
          </a:xfrm>
          <a:prstGeom prst="rect">
            <a:avLst/>
          </a:prstGeom>
          <a:noFill/>
        </p:spPr>
        <p:txBody>
          <a:bodyPr wrap="none" rtlCol="0">
            <a:spAutoFit/>
          </a:bodyPr>
          <a:lstStyle/>
          <a:p>
            <a:r>
              <a:rPr lang="en-US" sz="2800" dirty="0"/>
              <a:t>quantity</a:t>
            </a:r>
          </a:p>
        </p:txBody>
      </p:sp>
      <p:sp>
        <p:nvSpPr>
          <p:cNvPr id="5" name="TextBox 4"/>
          <p:cNvSpPr txBox="1"/>
          <p:nvPr/>
        </p:nvSpPr>
        <p:spPr>
          <a:xfrm>
            <a:off x="5213218" y="2438400"/>
            <a:ext cx="1339982" cy="523220"/>
          </a:xfrm>
          <a:prstGeom prst="rect">
            <a:avLst/>
          </a:prstGeom>
          <a:noFill/>
        </p:spPr>
        <p:txBody>
          <a:bodyPr wrap="none" rtlCol="0">
            <a:spAutoFit/>
          </a:bodyPr>
          <a:lstStyle/>
          <a:p>
            <a:r>
              <a:rPr lang="en-US" sz="2800" dirty="0"/>
              <a:t>variable</a:t>
            </a:r>
          </a:p>
        </p:txBody>
      </p:sp>
      <p:sp>
        <p:nvSpPr>
          <p:cNvPr id="6" name="TextBox 5"/>
          <p:cNvSpPr txBox="1"/>
          <p:nvPr/>
        </p:nvSpPr>
        <p:spPr>
          <a:xfrm>
            <a:off x="5213218" y="3505200"/>
            <a:ext cx="961674" cy="523220"/>
          </a:xfrm>
          <a:prstGeom prst="rect">
            <a:avLst/>
          </a:prstGeom>
          <a:noFill/>
        </p:spPr>
        <p:txBody>
          <a:bodyPr wrap="none" rtlCol="0">
            <a:spAutoFit/>
          </a:bodyPr>
          <a:lstStyle/>
          <a:p>
            <a:r>
              <a:rPr lang="en-US" sz="2800" dirty="0"/>
              <a:t>value</a:t>
            </a:r>
          </a:p>
        </p:txBody>
      </p:sp>
      <p:sp>
        <p:nvSpPr>
          <p:cNvPr id="7" name="TextBox 6"/>
          <p:cNvSpPr txBox="1"/>
          <p:nvPr/>
        </p:nvSpPr>
        <p:spPr>
          <a:xfrm>
            <a:off x="5213218" y="4582180"/>
            <a:ext cx="1314847" cy="523220"/>
          </a:xfrm>
          <a:prstGeom prst="rect">
            <a:avLst/>
          </a:prstGeom>
          <a:noFill/>
        </p:spPr>
        <p:txBody>
          <a:bodyPr wrap="none" rtlCol="0">
            <a:spAutoFit/>
          </a:bodyPr>
          <a:lstStyle/>
          <a:p>
            <a:r>
              <a:rPr lang="en-US" sz="2800" dirty="0"/>
              <a:t>address</a:t>
            </a:r>
          </a:p>
        </p:txBody>
      </p:sp>
      <p:sp>
        <p:nvSpPr>
          <p:cNvPr id="9" name="TextBox 8"/>
          <p:cNvSpPr txBox="1"/>
          <p:nvPr/>
        </p:nvSpPr>
        <p:spPr>
          <a:xfrm>
            <a:off x="2513365" y="4572000"/>
            <a:ext cx="915635" cy="523220"/>
          </a:xfrm>
          <a:prstGeom prst="rect">
            <a:avLst/>
          </a:prstGeom>
          <a:noFill/>
        </p:spPr>
        <p:txBody>
          <a:bodyPr wrap="none" rtlCol="0">
            <a:spAutoFit/>
          </a:bodyPr>
          <a:lstStyle/>
          <a:p>
            <a:r>
              <a:rPr lang="en-US" sz="2800" dirty="0"/>
              <a:t>5000</a:t>
            </a:r>
          </a:p>
        </p:txBody>
      </p:sp>
      <p:cxnSp>
        <p:nvCxnSpPr>
          <p:cNvPr id="11" name="Straight Arrow Connector 10"/>
          <p:cNvCxnSpPr>
            <a:stCxn id="5" idx="1"/>
          </p:cNvCxnSpPr>
          <p:nvPr/>
        </p:nvCxnSpPr>
        <p:spPr>
          <a:xfrm flipH="1">
            <a:off x="3645841" y="2700010"/>
            <a:ext cx="156737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645841" y="3810000"/>
            <a:ext cx="156737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689218" y="4876800"/>
            <a:ext cx="156737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70525" y="3562084"/>
            <a:ext cx="1266293"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250</a:t>
            </a:r>
          </a:p>
        </p:txBody>
      </p:sp>
    </p:spTree>
    <p:extLst>
      <p:ext uri="{BB962C8B-B14F-4D97-AF65-F5344CB8AC3E}">
        <p14:creationId xmlns:p14="http://schemas.microsoft.com/office/powerpoint/2010/main" val="811503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00200" y="2057400"/>
            <a:ext cx="6248400" cy="3200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914400"/>
            <a:ext cx="8458200" cy="5867400"/>
          </a:xfrm>
        </p:spPr>
        <p:txBody>
          <a:bodyPr>
            <a:noAutofit/>
          </a:bodyPr>
          <a:lstStyle/>
          <a:p>
            <a:r>
              <a:rPr lang="en-US" sz="2400" dirty="0" err="1"/>
              <a:t>int</a:t>
            </a:r>
            <a:r>
              <a:rPr lang="en-US" sz="2400" dirty="0"/>
              <a:t> quantity = 250;</a:t>
            </a:r>
          </a:p>
          <a:p>
            <a:r>
              <a:rPr lang="en-US" sz="2400" dirty="0" err="1"/>
              <a:t>int</a:t>
            </a:r>
            <a:r>
              <a:rPr lang="en-US" sz="2400" dirty="0"/>
              <a:t> *p = &amp;quantity;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lgn="just"/>
            <a:endParaRPr lang="en-US" sz="2400" dirty="0"/>
          </a:p>
          <a:p>
            <a:pPr algn="just"/>
            <a:r>
              <a:rPr lang="en-US" sz="2400" dirty="0"/>
              <a:t>Since the value of the variable p is the address of the variable quantity, we may access the value of quantity by using the variable p, and therefore we say that the variable p points to the variable quantity. Thus p is the name of the pointer.</a:t>
            </a:r>
          </a:p>
          <a:p>
            <a:endParaRPr lang="en-US" sz="2400" dirty="0"/>
          </a:p>
        </p:txBody>
      </p:sp>
      <p:sp>
        <p:nvSpPr>
          <p:cNvPr id="4" name="TextBox 3"/>
          <p:cNvSpPr txBox="1"/>
          <p:nvPr/>
        </p:nvSpPr>
        <p:spPr>
          <a:xfrm>
            <a:off x="2133600" y="2842926"/>
            <a:ext cx="1404423" cy="523220"/>
          </a:xfrm>
          <a:prstGeom prst="rect">
            <a:avLst/>
          </a:prstGeom>
          <a:noFill/>
        </p:spPr>
        <p:txBody>
          <a:bodyPr wrap="none" rtlCol="0">
            <a:spAutoFit/>
          </a:bodyPr>
          <a:lstStyle/>
          <a:p>
            <a:r>
              <a:rPr lang="en-US" sz="2800" dirty="0"/>
              <a:t>quantity</a:t>
            </a:r>
          </a:p>
        </p:txBody>
      </p:sp>
      <p:sp>
        <p:nvSpPr>
          <p:cNvPr id="5" name="TextBox 4"/>
          <p:cNvSpPr txBox="1"/>
          <p:nvPr/>
        </p:nvSpPr>
        <p:spPr>
          <a:xfrm>
            <a:off x="2149075" y="2133600"/>
            <a:ext cx="1339982" cy="523220"/>
          </a:xfrm>
          <a:prstGeom prst="rect">
            <a:avLst/>
          </a:prstGeom>
          <a:noFill/>
        </p:spPr>
        <p:txBody>
          <a:bodyPr wrap="none" rtlCol="0">
            <a:spAutoFit/>
          </a:bodyPr>
          <a:lstStyle/>
          <a:p>
            <a:r>
              <a:rPr lang="en-US" sz="2800" dirty="0"/>
              <a:t>variable</a:t>
            </a:r>
          </a:p>
        </p:txBody>
      </p:sp>
      <p:sp>
        <p:nvSpPr>
          <p:cNvPr id="6" name="TextBox 5"/>
          <p:cNvSpPr txBox="1"/>
          <p:nvPr/>
        </p:nvSpPr>
        <p:spPr>
          <a:xfrm>
            <a:off x="4206384" y="2138864"/>
            <a:ext cx="961674" cy="523220"/>
          </a:xfrm>
          <a:prstGeom prst="rect">
            <a:avLst/>
          </a:prstGeom>
          <a:noFill/>
        </p:spPr>
        <p:txBody>
          <a:bodyPr wrap="none" rtlCol="0">
            <a:spAutoFit/>
          </a:bodyPr>
          <a:lstStyle/>
          <a:p>
            <a:r>
              <a:rPr lang="en-US" sz="2800" dirty="0"/>
              <a:t>value</a:t>
            </a:r>
          </a:p>
        </p:txBody>
      </p:sp>
      <p:sp>
        <p:nvSpPr>
          <p:cNvPr id="7" name="TextBox 6"/>
          <p:cNvSpPr txBox="1"/>
          <p:nvPr/>
        </p:nvSpPr>
        <p:spPr>
          <a:xfrm>
            <a:off x="6263875" y="2178193"/>
            <a:ext cx="1314847" cy="523220"/>
          </a:xfrm>
          <a:prstGeom prst="rect">
            <a:avLst/>
          </a:prstGeom>
          <a:noFill/>
        </p:spPr>
        <p:txBody>
          <a:bodyPr wrap="none" rtlCol="0">
            <a:spAutoFit/>
          </a:bodyPr>
          <a:lstStyle/>
          <a:p>
            <a:r>
              <a:rPr lang="en-US" sz="2800" dirty="0"/>
              <a:t>address</a:t>
            </a:r>
          </a:p>
        </p:txBody>
      </p:sp>
      <p:sp>
        <p:nvSpPr>
          <p:cNvPr id="8" name="TextBox 7"/>
          <p:cNvSpPr txBox="1"/>
          <p:nvPr/>
        </p:nvSpPr>
        <p:spPr>
          <a:xfrm>
            <a:off x="6463480" y="2843621"/>
            <a:ext cx="915635" cy="523220"/>
          </a:xfrm>
          <a:prstGeom prst="rect">
            <a:avLst/>
          </a:prstGeom>
          <a:noFill/>
        </p:spPr>
        <p:txBody>
          <a:bodyPr wrap="none" rtlCol="0">
            <a:spAutoFit/>
          </a:bodyPr>
          <a:lstStyle/>
          <a:p>
            <a:r>
              <a:rPr lang="en-US" sz="2800" dirty="0"/>
              <a:t>5000</a:t>
            </a:r>
          </a:p>
        </p:txBody>
      </p:sp>
      <p:sp>
        <p:nvSpPr>
          <p:cNvPr id="12" name="Rectangle 11"/>
          <p:cNvSpPr/>
          <p:nvPr/>
        </p:nvSpPr>
        <p:spPr>
          <a:xfrm>
            <a:off x="4054075" y="2843621"/>
            <a:ext cx="1266293"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250</a:t>
            </a:r>
          </a:p>
        </p:txBody>
      </p:sp>
      <p:sp>
        <p:nvSpPr>
          <p:cNvPr id="13" name="TextBox 12"/>
          <p:cNvSpPr txBox="1"/>
          <p:nvPr/>
        </p:nvSpPr>
        <p:spPr>
          <a:xfrm>
            <a:off x="2301475" y="4476831"/>
            <a:ext cx="373820" cy="523220"/>
          </a:xfrm>
          <a:prstGeom prst="rect">
            <a:avLst/>
          </a:prstGeom>
          <a:noFill/>
        </p:spPr>
        <p:txBody>
          <a:bodyPr wrap="none" rtlCol="0">
            <a:spAutoFit/>
          </a:bodyPr>
          <a:lstStyle/>
          <a:p>
            <a:r>
              <a:rPr lang="en-US" sz="2800" dirty="0"/>
              <a:t>p</a:t>
            </a:r>
          </a:p>
        </p:txBody>
      </p:sp>
      <p:sp>
        <p:nvSpPr>
          <p:cNvPr id="14" name="Rectangle 13"/>
          <p:cNvSpPr/>
          <p:nvPr/>
        </p:nvSpPr>
        <p:spPr>
          <a:xfrm>
            <a:off x="4054075" y="4468054"/>
            <a:ext cx="1266293"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5000</a:t>
            </a:r>
          </a:p>
        </p:txBody>
      </p:sp>
      <p:sp>
        <p:nvSpPr>
          <p:cNvPr id="15" name="TextBox 14"/>
          <p:cNvSpPr txBox="1"/>
          <p:nvPr/>
        </p:nvSpPr>
        <p:spPr>
          <a:xfrm>
            <a:off x="6463479" y="4476831"/>
            <a:ext cx="915635" cy="523220"/>
          </a:xfrm>
          <a:prstGeom prst="rect">
            <a:avLst/>
          </a:prstGeom>
          <a:noFill/>
        </p:spPr>
        <p:txBody>
          <a:bodyPr wrap="none" rtlCol="0">
            <a:spAutoFit/>
          </a:bodyPr>
          <a:lstStyle/>
          <a:p>
            <a:r>
              <a:rPr lang="en-US" sz="2800" dirty="0"/>
              <a:t>5012</a:t>
            </a:r>
          </a:p>
        </p:txBody>
      </p:sp>
      <p:cxnSp>
        <p:nvCxnSpPr>
          <p:cNvPr id="17" name="Straight Arrow Connector 16"/>
          <p:cNvCxnSpPr>
            <a:endCxn id="12" idx="3"/>
          </p:cNvCxnSpPr>
          <p:nvPr/>
        </p:nvCxnSpPr>
        <p:spPr>
          <a:xfrm flipH="1">
            <a:off x="5320368" y="3104536"/>
            <a:ext cx="486307" cy="69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06675" y="3104536"/>
            <a:ext cx="0" cy="162512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20368" y="4729664"/>
            <a:ext cx="486307"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62C3A3-5970-1474-0044-1D49026E0DF2}"/>
              </a:ext>
            </a:extLst>
          </p:cNvPr>
          <p:cNvSpPr/>
          <p:nvPr/>
        </p:nvSpPr>
        <p:spPr>
          <a:xfrm>
            <a:off x="7379114" y="190500"/>
            <a:ext cx="1504329" cy="1447800"/>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F1133EEB-951E-40F3-DA95-1945D37FF193}"/>
              </a:ext>
            </a:extLst>
          </p:cNvPr>
          <p:cNvSpPr/>
          <p:nvPr/>
        </p:nvSpPr>
        <p:spPr>
          <a:xfrm>
            <a:off x="7772400" y="533400"/>
            <a:ext cx="228600" cy="3048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D304702-D556-F546-0146-EE46AFAA03E9}"/>
              </a:ext>
            </a:extLst>
          </p:cNvPr>
          <p:cNvSpPr/>
          <p:nvPr/>
        </p:nvSpPr>
        <p:spPr>
          <a:xfrm>
            <a:off x="8221180" y="533399"/>
            <a:ext cx="199094" cy="304801"/>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A68CB4BC-D248-A913-3092-D79829F86265}"/>
              </a:ext>
            </a:extLst>
          </p:cNvPr>
          <p:cNvSpPr/>
          <p:nvPr/>
        </p:nvSpPr>
        <p:spPr>
          <a:xfrm>
            <a:off x="8001000" y="838200"/>
            <a:ext cx="199094"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Block Arc 27">
            <a:extLst>
              <a:ext uri="{FF2B5EF4-FFF2-40B4-BE49-F238E27FC236}">
                <a16:creationId xmlns:a16="http://schemas.microsoft.com/office/drawing/2014/main" id="{D056246D-0B31-B637-18C2-D5E898D7BB06}"/>
              </a:ext>
            </a:extLst>
          </p:cNvPr>
          <p:cNvSpPr/>
          <p:nvPr/>
        </p:nvSpPr>
        <p:spPr>
          <a:xfrm rot="10800000">
            <a:off x="7864578" y="1045552"/>
            <a:ext cx="533400" cy="271094"/>
          </a:xfrm>
          <a:prstGeom prst="blockArc">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7263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97C7F-F587-B40C-EC60-7F956BE4FF63}"/>
              </a:ext>
            </a:extLst>
          </p:cNvPr>
          <p:cNvSpPr>
            <a:spLocks noGrp="1"/>
          </p:cNvSpPr>
          <p:nvPr>
            <p:ph idx="1"/>
          </p:nvPr>
        </p:nvSpPr>
        <p:spPr>
          <a:xfrm>
            <a:off x="457200" y="304800"/>
            <a:ext cx="8229600" cy="5821363"/>
          </a:xfrm>
        </p:spPr>
        <p:txBody>
          <a:bodyPr>
            <a:normAutofit/>
          </a:bodyPr>
          <a:lstStyle/>
          <a:p>
            <a:pPr marL="457200" indent="-457200" algn="just">
              <a:lnSpc>
                <a:spcPct val="120000"/>
              </a:lnSpc>
              <a:buNone/>
            </a:pPr>
            <a:r>
              <a:rPr lang="en-US" sz="3200" b="1" dirty="0">
                <a:solidFill>
                  <a:srgbClr val="C00000"/>
                </a:solidFill>
              </a:rPr>
              <a:t>a. Length controlled string: </a:t>
            </a:r>
            <a:r>
              <a:rPr lang="en-US" sz="3200" dirty="0"/>
              <a:t>length information of string is stored as part of string. This information is stored as first byte and this is used as a counter. </a:t>
            </a:r>
          </a:p>
          <a:p>
            <a:pPr algn="just">
              <a:lnSpc>
                <a:spcPct val="120000"/>
              </a:lnSpc>
              <a:buNone/>
            </a:pPr>
            <a:r>
              <a:rPr lang="en-US" sz="3200" b="1" dirty="0">
                <a:solidFill>
                  <a:srgbClr val="C00000"/>
                </a:solidFill>
              </a:rPr>
              <a:t>b. Delimited variable length string: </a:t>
            </a:r>
            <a:r>
              <a:rPr lang="en-US" sz="3200" dirty="0">
                <a:solidFill>
                  <a:schemeClr val="tx1"/>
                </a:solidFill>
              </a:rPr>
              <a:t>is a type of string wherein a  delimiter (‘\0’) is used at end the string.</a:t>
            </a:r>
            <a:r>
              <a:rPr lang="en-US" sz="3200" b="1" dirty="0">
                <a:solidFill>
                  <a:srgbClr val="C00000"/>
                </a:solidFill>
              </a:rPr>
              <a:t>  </a:t>
            </a:r>
          </a:p>
          <a:p>
            <a:pPr marL="0" indent="-514350" algn="just">
              <a:lnSpc>
                <a:spcPct val="120000"/>
              </a:lnSpc>
              <a:buNone/>
            </a:pPr>
            <a:r>
              <a:rPr lang="en-US" b="1" dirty="0"/>
              <a:t>	</a:t>
            </a:r>
          </a:p>
          <a:p>
            <a:endParaRPr lang="en-IN" dirty="0"/>
          </a:p>
        </p:txBody>
      </p:sp>
      <p:pic>
        <p:nvPicPr>
          <p:cNvPr id="5" name="Picture 9">
            <a:extLst>
              <a:ext uri="{FF2B5EF4-FFF2-40B4-BE49-F238E27FC236}">
                <a16:creationId xmlns:a16="http://schemas.microsoft.com/office/drawing/2014/main" id="{97E15FA9-8AFD-3492-0B8D-091F70B4689C}"/>
              </a:ext>
            </a:extLst>
          </p:cNvPr>
          <p:cNvPicPr>
            <a:picLocks noChangeAspect="1" noChangeArrowheads="1"/>
          </p:cNvPicPr>
          <p:nvPr/>
        </p:nvPicPr>
        <p:blipFill>
          <a:blip r:embed="rId2"/>
          <a:srcRect/>
          <a:stretch>
            <a:fillRect/>
          </a:stretch>
        </p:blipFill>
        <p:spPr bwMode="auto">
          <a:xfrm>
            <a:off x="2286000" y="4729179"/>
            <a:ext cx="6287169" cy="1396984"/>
          </a:xfrm>
          <a:prstGeom prst="rect">
            <a:avLst/>
          </a:prstGeom>
          <a:noFill/>
          <a:ln w="76200" algn="ctr">
            <a:noFill/>
            <a:miter lim="800000"/>
            <a:headEnd/>
            <a:tailEnd/>
          </a:ln>
          <a:effectLst/>
        </p:spPr>
      </p:pic>
    </p:spTree>
    <p:extLst>
      <p:ext uri="{BB962C8B-B14F-4D97-AF65-F5344CB8AC3E}">
        <p14:creationId xmlns:p14="http://schemas.microsoft.com/office/powerpoint/2010/main" val="1588717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Address of a Variable</a:t>
            </a:r>
          </a:p>
        </p:txBody>
      </p:sp>
      <p:sp>
        <p:nvSpPr>
          <p:cNvPr id="3" name="Content Placeholder 2"/>
          <p:cNvSpPr>
            <a:spLocks noGrp="1"/>
          </p:cNvSpPr>
          <p:nvPr>
            <p:ph idx="1"/>
          </p:nvPr>
        </p:nvSpPr>
        <p:spPr>
          <a:xfrm>
            <a:off x="457200" y="1600200"/>
            <a:ext cx="8382000" cy="4525963"/>
          </a:xfrm>
        </p:spPr>
        <p:txBody>
          <a:bodyPr>
            <a:normAutofit lnSpcReduction="10000"/>
          </a:bodyPr>
          <a:lstStyle/>
          <a:p>
            <a:pPr algn="just"/>
            <a:r>
              <a:rPr lang="en-US" dirty="0"/>
              <a:t>We can access the address of a variable with the &amp; operator in C. </a:t>
            </a:r>
          </a:p>
          <a:p>
            <a:pPr lvl="1" algn="just"/>
            <a:r>
              <a:rPr lang="en-US" dirty="0"/>
              <a:t>We have already used &amp; operator in </a:t>
            </a:r>
            <a:r>
              <a:rPr lang="en-US" dirty="0" err="1"/>
              <a:t>scanf</a:t>
            </a:r>
            <a:r>
              <a:rPr lang="en-US" dirty="0"/>
              <a:t> function.</a:t>
            </a:r>
          </a:p>
          <a:p>
            <a:pPr algn="just"/>
            <a:r>
              <a:rPr lang="en-US" dirty="0"/>
              <a:t>The operator &amp; immediately preceding the variable returns the address of the variable associated with it.</a:t>
            </a:r>
          </a:p>
          <a:p>
            <a:pPr lvl="1" algn="just"/>
            <a:r>
              <a:rPr lang="en-US" dirty="0"/>
              <a:t>p = &amp;quantity; //assigns the address 5000 to p.</a:t>
            </a:r>
          </a:p>
          <a:p>
            <a:pPr algn="just"/>
            <a:r>
              <a:rPr lang="en-US" dirty="0"/>
              <a:t>The &amp; operator can be used only with a simple variable or an array element.</a:t>
            </a:r>
          </a:p>
        </p:txBody>
      </p:sp>
    </p:spTree>
    <p:extLst>
      <p:ext uri="{BB962C8B-B14F-4D97-AF65-F5344CB8AC3E}">
        <p14:creationId xmlns:p14="http://schemas.microsoft.com/office/powerpoint/2010/main" val="528915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4724400"/>
            <a:ext cx="7772400" cy="2057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152400"/>
            <a:ext cx="8229600" cy="4525963"/>
          </a:xfrm>
        </p:spPr>
        <p:txBody>
          <a:bodyPr>
            <a:normAutofit fontScale="62500" lnSpcReduction="20000"/>
          </a:bodyPr>
          <a:lstStyle/>
          <a:p>
            <a:pPr marL="0" indent="0">
              <a:buNone/>
            </a:pPr>
            <a:r>
              <a:rPr lang="en-US" dirty="0"/>
              <a:t>main()</a:t>
            </a:r>
          </a:p>
          <a:p>
            <a:pPr marL="0" indent="0">
              <a:buNone/>
            </a:pPr>
            <a:r>
              <a:rPr lang="en-US" dirty="0"/>
              <a:t>{</a:t>
            </a:r>
          </a:p>
          <a:p>
            <a:pPr marL="0" indent="0">
              <a:buNone/>
            </a:pPr>
            <a:r>
              <a:rPr lang="en-US" dirty="0"/>
              <a:t>	</a:t>
            </a:r>
            <a:r>
              <a:rPr lang="en-US" dirty="0" err="1"/>
              <a:t>int</a:t>
            </a:r>
            <a:r>
              <a:rPr lang="en-US" dirty="0"/>
              <a:t> a;</a:t>
            </a:r>
          </a:p>
          <a:p>
            <a:pPr marL="0" indent="0">
              <a:buNone/>
            </a:pPr>
            <a:r>
              <a:rPr lang="en-US" dirty="0"/>
              <a:t>	float p, q;</a:t>
            </a:r>
          </a:p>
          <a:p>
            <a:pPr marL="0" indent="0">
              <a:buNone/>
            </a:pPr>
            <a:r>
              <a:rPr lang="en-US" dirty="0"/>
              <a:t>	char choice;</a:t>
            </a:r>
          </a:p>
          <a:p>
            <a:pPr marL="0" indent="0">
              <a:buNone/>
            </a:pPr>
            <a:r>
              <a:rPr lang="en-US" dirty="0"/>
              <a:t>	a = 15;</a:t>
            </a:r>
          </a:p>
          <a:p>
            <a:pPr marL="0" indent="0">
              <a:buNone/>
            </a:pPr>
            <a:r>
              <a:rPr lang="en-US" dirty="0"/>
              <a:t>	p = 10.25f;</a:t>
            </a:r>
          </a:p>
          <a:p>
            <a:pPr marL="0" indent="0">
              <a:buNone/>
            </a:pPr>
            <a:r>
              <a:rPr lang="en-US" dirty="0"/>
              <a:t>	q = 5.46f;</a:t>
            </a:r>
          </a:p>
          <a:p>
            <a:pPr marL="0" indent="0">
              <a:buNone/>
            </a:pPr>
            <a:r>
              <a:rPr lang="en-US" dirty="0"/>
              <a:t>	choice = 'Y';</a:t>
            </a:r>
          </a:p>
          <a:p>
            <a:pPr marL="0" indent="0">
              <a:buNone/>
            </a:pPr>
            <a:r>
              <a:rPr lang="en-US" dirty="0"/>
              <a:t>	</a:t>
            </a:r>
            <a:r>
              <a:rPr lang="en-US" dirty="0" err="1"/>
              <a:t>printf</a:t>
            </a:r>
            <a:r>
              <a:rPr lang="en-US" dirty="0"/>
              <a:t>("%d is stored at address %u\n", a, &amp;a);</a:t>
            </a:r>
          </a:p>
          <a:p>
            <a:pPr marL="0" indent="0">
              <a:buNone/>
            </a:pPr>
            <a:r>
              <a:rPr lang="en-US" dirty="0"/>
              <a:t>	</a:t>
            </a:r>
            <a:r>
              <a:rPr lang="en-US" dirty="0" err="1"/>
              <a:t>printf</a:t>
            </a:r>
            <a:r>
              <a:rPr lang="en-US" dirty="0"/>
              <a:t>("%f is stored at address %u\n", p, &amp;p);</a:t>
            </a:r>
          </a:p>
          <a:p>
            <a:pPr marL="0" indent="0">
              <a:buNone/>
            </a:pPr>
            <a:r>
              <a:rPr lang="en-US" dirty="0"/>
              <a:t>	</a:t>
            </a:r>
            <a:r>
              <a:rPr lang="en-US" dirty="0" err="1"/>
              <a:t>printf</a:t>
            </a:r>
            <a:r>
              <a:rPr lang="en-US" dirty="0"/>
              <a:t>("%f is stored at address %u\n", q, &amp;q);</a:t>
            </a:r>
          </a:p>
          <a:p>
            <a:pPr marL="0" indent="0">
              <a:buNone/>
            </a:pPr>
            <a:r>
              <a:rPr lang="en-US" dirty="0"/>
              <a:t>	</a:t>
            </a:r>
            <a:r>
              <a:rPr lang="en-US" dirty="0" err="1"/>
              <a:t>printf</a:t>
            </a:r>
            <a:r>
              <a:rPr lang="en-US" dirty="0"/>
              <a:t>("%c is stored at address %u\n", choice, &amp;choice);</a:t>
            </a:r>
          </a:p>
          <a:p>
            <a:pPr marL="0" indent="0">
              <a:buNone/>
            </a:pPr>
            <a:r>
              <a:rPr lang="en-US" dirty="0"/>
              <a:t>}</a:t>
            </a:r>
          </a:p>
        </p:txBody>
      </p:sp>
      <p:sp>
        <p:nvSpPr>
          <p:cNvPr id="4" name="Rectangle 3"/>
          <p:cNvSpPr/>
          <p:nvPr/>
        </p:nvSpPr>
        <p:spPr>
          <a:xfrm>
            <a:off x="1371600" y="4785852"/>
            <a:ext cx="6629400" cy="1938992"/>
          </a:xfrm>
          <a:prstGeom prst="rect">
            <a:avLst/>
          </a:prstGeom>
        </p:spPr>
        <p:txBody>
          <a:bodyPr wrap="square">
            <a:spAutoFit/>
          </a:bodyPr>
          <a:lstStyle/>
          <a:p>
            <a:r>
              <a:rPr lang="en-US" sz="2400" b="1" dirty="0"/>
              <a:t>Output:</a:t>
            </a:r>
          </a:p>
          <a:p>
            <a:r>
              <a:rPr lang="en-US" sz="2400" dirty="0"/>
              <a:t>15 is stored at address 6356748</a:t>
            </a:r>
          </a:p>
          <a:p>
            <a:r>
              <a:rPr lang="en-US" sz="2400" dirty="0"/>
              <a:t>10.250000 is stored at address 6356744</a:t>
            </a:r>
          </a:p>
          <a:p>
            <a:r>
              <a:rPr lang="en-US" sz="2400" dirty="0"/>
              <a:t>5.460000 is stored at address 6356740</a:t>
            </a:r>
          </a:p>
          <a:p>
            <a:r>
              <a:rPr lang="en-US" sz="2400" dirty="0"/>
              <a:t>Y is stored at address 6356739</a:t>
            </a:r>
          </a:p>
        </p:txBody>
      </p:sp>
    </p:spTree>
    <p:extLst>
      <p:ext uri="{BB962C8B-B14F-4D97-AF65-F5344CB8AC3E}">
        <p14:creationId xmlns:p14="http://schemas.microsoft.com/office/powerpoint/2010/main" val="2766970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056" y="-1"/>
            <a:ext cx="8229600" cy="838201"/>
          </a:xfrm>
        </p:spPr>
        <p:txBody>
          <a:bodyPr/>
          <a:lstStyle/>
          <a:p>
            <a:r>
              <a:rPr lang="en-US" dirty="0"/>
              <a:t>Declaring Pointer Variables</a:t>
            </a:r>
          </a:p>
        </p:txBody>
      </p:sp>
      <p:sp>
        <p:nvSpPr>
          <p:cNvPr id="3" name="Content Placeholder 2"/>
          <p:cNvSpPr>
            <a:spLocks noGrp="1"/>
          </p:cNvSpPr>
          <p:nvPr>
            <p:ph idx="1"/>
          </p:nvPr>
        </p:nvSpPr>
        <p:spPr>
          <a:xfrm>
            <a:off x="457200" y="926689"/>
            <a:ext cx="8458200" cy="5550312"/>
          </a:xfrm>
        </p:spPr>
        <p:txBody>
          <a:bodyPr>
            <a:normAutofit/>
          </a:bodyPr>
          <a:lstStyle/>
          <a:p>
            <a:pPr algn="just"/>
            <a:r>
              <a:rPr lang="en-US" sz="2000" dirty="0" err="1"/>
              <a:t>datatype</a:t>
            </a:r>
            <a:r>
              <a:rPr lang="en-US" sz="2000" dirty="0"/>
              <a:t> *</a:t>
            </a:r>
            <a:r>
              <a:rPr lang="en-US" sz="2000" dirty="0" err="1"/>
              <a:t>ptr_name</a:t>
            </a:r>
            <a:r>
              <a:rPr lang="en-US" sz="2000" dirty="0"/>
              <a:t>;</a:t>
            </a:r>
          </a:p>
          <a:p>
            <a:pPr lvl="1" algn="just"/>
            <a:r>
              <a:rPr lang="en-US" sz="2000" dirty="0"/>
              <a:t>The </a:t>
            </a:r>
            <a:r>
              <a:rPr lang="en-US" sz="2000" dirty="0" err="1"/>
              <a:t>asterix</a:t>
            </a:r>
            <a:r>
              <a:rPr lang="en-US" sz="2000" dirty="0"/>
              <a:t> (*) tells that the variable </a:t>
            </a:r>
            <a:r>
              <a:rPr lang="en-US" sz="2000" dirty="0" err="1"/>
              <a:t>ptr_name</a:t>
            </a:r>
            <a:r>
              <a:rPr lang="en-US" sz="2000" dirty="0"/>
              <a:t> is a pointer variable.</a:t>
            </a:r>
          </a:p>
          <a:p>
            <a:pPr lvl="1" algn="just"/>
            <a:r>
              <a:rPr lang="en-US" sz="2000" dirty="0" err="1"/>
              <a:t>ptr_name</a:t>
            </a:r>
            <a:r>
              <a:rPr lang="en-US" sz="2000" dirty="0"/>
              <a:t> needs a memory location.</a:t>
            </a:r>
          </a:p>
          <a:p>
            <a:pPr lvl="1" algn="just"/>
            <a:r>
              <a:rPr lang="en-US" sz="2000" dirty="0" err="1"/>
              <a:t>ptr_name</a:t>
            </a:r>
            <a:r>
              <a:rPr lang="en-US" sz="2000" dirty="0"/>
              <a:t>  points to a variable of type </a:t>
            </a:r>
            <a:r>
              <a:rPr lang="en-US" sz="2000" i="1" dirty="0" err="1"/>
              <a:t>data_type</a:t>
            </a:r>
            <a:r>
              <a:rPr lang="en-US" sz="2000" i="1" dirty="0"/>
              <a:t>.</a:t>
            </a:r>
          </a:p>
          <a:p>
            <a:pPr algn="just"/>
            <a:r>
              <a:rPr lang="en-US" sz="2000" dirty="0" err="1"/>
              <a:t>int</a:t>
            </a:r>
            <a:r>
              <a:rPr lang="en-US" sz="2000" dirty="0"/>
              <a:t> *p; // declares the variable p as  a pointer variable that can point to an 	   // integer data type.</a:t>
            </a:r>
          </a:p>
          <a:p>
            <a:pPr algn="just"/>
            <a:r>
              <a:rPr lang="en-US" sz="2000" dirty="0"/>
              <a:t>float *q; // declares the variable q as  a pointer variable that can point to 	      // an float data type.</a:t>
            </a:r>
          </a:p>
          <a:p>
            <a:pPr algn="just"/>
            <a:r>
              <a:rPr lang="en-US" sz="2000" dirty="0"/>
              <a:t>Since the memory locations corresponding to p and q have not been assigned any values, these contain garbage value and therefore point to unknown locations.</a:t>
            </a:r>
          </a:p>
          <a:p>
            <a:pPr lvl="1" algn="just"/>
            <a:r>
              <a:rPr lang="en-US" sz="2000" dirty="0"/>
              <a:t>Example: int *p;</a:t>
            </a:r>
          </a:p>
        </p:txBody>
      </p:sp>
      <p:sp>
        <p:nvSpPr>
          <p:cNvPr id="4" name="Rectangle 3"/>
          <p:cNvSpPr/>
          <p:nvPr/>
        </p:nvSpPr>
        <p:spPr>
          <a:xfrm>
            <a:off x="3352800" y="5397912"/>
            <a:ext cx="6858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endParaRPr lang="en-US" dirty="0">
              <a:solidFill>
                <a:schemeClr val="tx1"/>
              </a:solidFill>
            </a:endParaRPr>
          </a:p>
        </p:txBody>
      </p:sp>
      <p:sp>
        <p:nvSpPr>
          <p:cNvPr id="5" name="Rectangle 4"/>
          <p:cNvSpPr/>
          <p:nvPr/>
        </p:nvSpPr>
        <p:spPr>
          <a:xfrm>
            <a:off x="2667000" y="5397912"/>
            <a:ext cx="685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a:solidFill>
                  <a:schemeClr val="tx1"/>
                </a:solidFill>
              </a:rPr>
              <a:t>p</a:t>
            </a:r>
          </a:p>
        </p:txBody>
      </p:sp>
      <p:cxnSp>
        <p:nvCxnSpPr>
          <p:cNvPr id="7" name="Straight Arrow Connector 6"/>
          <p:cNvCxnSpPr>
            <a:stCxn id="4" idx="3"/>
          </p:cNvCxnSpPr>
          <p:nvPr/>
        </p:nvCxnSpPr>
        <p:spPr>
          <a:xfrm>
            <a:off x="4038600" y="5664612"/>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79140" y="5383164"/>
            <a:ext cx="685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a:solidFill>
                  <a:schemeClr val="tx1"/>
                </a:solidFill>
              </a:rPr>
              <a:t>?</a:t>
            </a:r>
          </a:p>
        </p:txBody>
      </p:sp>
      <p:sp>
        <p:nvSpPr>
          <p:cNvPr id="9" name="TextBox 8"/>
          <p:cNvSpPr txBox="1"/>
          <p:nvPr/>
        </p:nvSpPr>
        <p:spPr>
          <a:xfrm>
            <a:off x="3200400" y="5943600"/>
            <a:ext cx="1143000" cy="707886"/>
          </a:xfrm>
          <a:prstGeom prst="rect">
            <a:avLst/>
          </a:prstGeom>
          <a:noFill/>
        </p:spPr>
        <p:txBody>
          <a:bodyPr wrap="square" rtlCol="0">
            <a:spAutoFit/>
          </a:bodyPr>
          <a:lstStyle/>
          <a:p>
            <a:r>
              <a:rPr lang="en-US" sz="2000" dirty="0"/>
              <a:t>contains garbage</a:t>
            </a:r>
          </a:p>
        </p:txBody>
      </p:sp>
      <p:sp>
        <p:nvSpPr>
          <p:cNvPr id="10" name="TextBox 9"/>
          <p:cNvSpPr txBox="1"/>
          <p:nvPr/>
        </p:nvSpPr>
        <p:spPr>
          <a:xfrm>
            <a:off x="5562600" y="5921514"/>
            <a:ext cx="2057400" cy="707886"/>
          </a:xfrm>
          <a:prstGeom prst="rect">
            <a:avLst/>
          </a:prstGeom>
          <a:noFill/>
        </p:spPr>
        <p:txBody>
          <a:bodyPr wrap="square" rtlCol="0">
            <a:spAutoFit/>
          </a:bodyPr>
          <a:lstStyle/>
          <a:p>
            <a:r>
              <a:rPr lang="en-US" sz="2000" dirty="0"/>
              <a:t>points to unknown location </a:t>
            </a:r>
          </a:p>
        </p:txBody>
      </p:sp>
    </p:spTree>
    <p:extLst>
      <p:ext uri="{BB962C8B-B14F-4D97-AF65-F5344CB8AC3E}">
        <p14:creationId xmlns:p14="http://schemas.microsoft.com/office/powerpoint/2010/main" val="1660190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of Pointer Variable</a:t>
            </a:r>
          </a:p>
        </p:txBody>
      </p:sp>
      <p:sp>
        <p:nvSpPr>
          <p:cNvPr id="3" name="Content Placeholder 2"/>
          <p:cNvSpPr>
            <a:spLocks noGrp="1"/>
          </p:cNvSpPr>
          <p:nvPr>
            <p:ph idx="1"/>
          </p:nvPr>
        </p:nvSpPr>
        <p:spPr>
          <a:xfrm>
            <a:off x="457200" y="1524000"/>
            <a:ext cx="8229600" cy="4525963"/>
          </a:xfrm>
        </p:spPr>
        <p:txBody>
          <a:bodyPr/>
          <a:lstStyle/>
          <a:p>
            <a:pPr algn="just"/>
            <a:r>
              <a:rPr lang="en-US" dirty="0"/>
              <a:t>The process of assigning the address of a variable to a pointer variable is known as initialization.</a:t>
            </a:r>
          </a:p>
          <a:p>
            <a:pPr lvl="1" algn="just"/>
            <a:r>
              <a:rPr lang="en-US" dirty="0"/>
              <a:t>Uninitialized pointers will have unknown values.</a:t>
            </a:r>
          </a:p>
          <a:p>
            <a:pPr lvl="1" algn="just"/>
            <a:r>
              <a:rPr lang="en-US" dirty="0"/>
              <a:t>It is important to initialize pointer variables before they are used in the program.</a:t>
            </a:r>
          </a:p>
          <a:p>
            <a:pPr lvl="2" algn="just"/>
            <a:r>
              <a:rPr lang="en-US" dirty="0" err="1"/>
              <a:t>int</a:t>
            </a:r>
            <a:r>
              <a:rPr lang="en-US" dirty="0"/>
              <a:t> quantity;</a:t>
            </a:r>
          </a:p>
          <a:p>
            <a:pPr lvl="2" algn="just"/>
            <a:r>
              <a:rPr lang="en-US" dirty="0" err="1"/>
              <a:t>int</a:t>
            </a:r>
            <a:r>
              <a:rPr lang="en-US" dirty="0"/>
              <a:t> *p;</a:t>
            </a:r>
          </a:p>
          <a:p>
            <a:pPr lvl="2" algn="just"/>
            <a:r>
              <a:rPr lang="en-US" dirty="0"/>
              <a:t>p = &amp;quantity;</a:t>
            </a:r>
          </a:p>
        </p:txBody>
      </p:sp>
      <p:sp>
        <p:nvSpPr>
          <p:cNvPr id="4" name="Right Brace 3"/>
          <p:cNvSpPr/>
          <p:nvPr/>
        </p:nvSpPr>
        <p:spPr>
          <a:xfrm>
            <a:off x="3581400" y="5105400"/>
            <a:ext cx="3048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018935" y="5255567"/>
            <a:ext cx="2530501" cy="461665"/>
          </a:xfrm>
          <a:prstGeom prst="rect">
            <a:avLst/>
          </a:prstGeom>
          <a:noFill/>
        </p:spPr>
        <p:txBody>
          <a:bodyPr wrap="none" rtlCol="0">
            <a:spAutoFit/>
          </a:bodyPr>
          <a:lstStyle/>
          <a:p>
            <a:r>
              <a:rPr lang="en-US" sz="2400" dirty="0" err="1"/>
              <a:t>int</a:t>
            </a:r>
            <a:r>
              <a:rPr lang="en-US" sz="2400" dirty="0"/>
              <a:t> *p = &amp;quantity;</a:t>
            </a:r>
          </a:p>
        </p:txBody>
      </p:sp>
    </p:spTree>
    <p:extLst>
      <p:ext uri="{BB962C8B-B14F-4D97-AF65-F5344CB8AC3E}">
        <p14:creationId xmlns:p14="http://schemas.microsoft.com/office/powerpoint/2010/main" val="1689239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of Pointer Variable</a:t>
            </a:r>
          </a:p>
        </p:txBody>
      </p:sp>
      <p:sp>
        <p:nvSpPr>
          <p:cNvPr id="3" name="Content Placeholder 2"/>
          <p:cNvSpPr>
            <a:spLocks noGrp="1"/>
          </p:cNvSpPr>
          <p:nvPr>
            <p:ph idx="1"/>
          </p:nvPr>
        </p:nvSpPr>
        <p:spPr>
          <a:xfrm>
            <a:off x="457200" y="1600200"/>
            <a:ext cx="8458200" cy="5105400"/>
          </a:xfrm>
        </p:spPr>
        <p:txBody>
          <a:bodyPr>
            <a:normAutofit fontScale="70000" lnSpcReduction="20000"/>
          </a:bodyPr>
          <a:lstStyle/>
          <a:p>
            <a:pPr algn="just">
              <a:lnSpc>
                <a:spcPct val="120000"/>
              </a:lnSpc>
            </a:pPr>
            <a:r>
              <a:rPr lang="en-US" dirty="0"/>
              <a:t>We must ensure that the pointer variables always point to the corresponding type of data. </a:t>
            </a:r>
          </a:p>
          <a:p>
            <a:pPr lvl="1" algn="just">
              <a:lnSpc>
                <a:spcPct val="120000"/>
              </a:lnSpc>
            </a:pPr>
            <a:r>
              <a:rPr lang="en-US" dirty="0"/>
              <a:t>float a, b;</a:t>
            </a:r>
          </a:p>
          <a:p>
            <a:pPr lvl="1" algn="just">
              <a:lnSpc>
                <a:spcPct val="120000"/>
              </a:lnSpc>
            </a:pPr>
            <a:r>
              <a:rPr lang="en-US" dirty="0" err="1"/>
              <a:t>int</a:t>
            </a:r>
            <a:r>
              <a:rPr lang="en-US" dirty="0"/>
              <a:t> sum, *p;</a:t>
            </a:r>
          </a:p>
          <a:p>
            <a:pPr lvl="1" algn="just">
              <a:lnSpc>
                <a:spcPct val="120000"/>
              </a:lnSpc>
            </a:pPr>
            <a:r>
              <a:rPr lang="en-US" dirty="0"/>
              <a:t>p = &amp;a; // Wrong</a:t>
            </a:r>
          </a:p>
          <a:p>
            <a:pPr algn="just">
              <a:lnSpc>
                <a:spcPct val="120000"/>
              </a:lnSpc>
            </a:pPr>
            <a:r>
              <a:rPr lang="en-US" dirty="0"/>
              <a:t>It is possible to declare combine declaration of simple variable, declaration and initialization pointer variable in one statement.</a:t>
            </a:r>
          </a:p>
          <a:p>
            <a:pPr lvl="1" algn="just">
              <a:lnSpc>
                <a:spcPct val="120000"/>
              </a:lnSpc>
            </a:pPr>
            <a:r>
              <a:rPr lang="en-US" dirty="0" err="1"/>
              <a:t>int</a:t>
            </a:r>
            <a:r>
              <a:rPr lang="en-US" dirty="0"/>
              <a:t> a, *p = &amp;a;</a:t>
            </a:r>
          </a:p>
          <a:p>
            <a:pPr lvl="1" algn="just">
              <a:lnSpc>
                <a:spcPct val="120000"/>
              </a:lnSpc>
            </a:pPr>
            <a:r>
              <a:rPr lang="en-US" dirty="0"/>
              <a:t>Declares a as an integer variable and p as a pointer variable and then initializes p to address of a.</a:t>
            </a:r>
          </a:p>
          <a:p>
            <a:pPr algn="just">
              <a:lnSpc>
                <a:spcPct val="120000"/>
              </a:lnSpc>
            </a:pPr>
            <a:r>
              <a:rPr lang="en-US" dirty="0"/>
              <a:t>We can also define a pointer variable with an initial value of NULL or zero.</a:t>
            </a:r>
          </a:p>
          <a:p>
            <a:pPr lvl="1" algn="just">
              <a:lnSpc>
                <a:spcPct val="120000"/>
              </a:lnSpc>
            </a:pPr>
            <a:r>
              <a:rPr lang="en-US" dirty="0" err="1"/>
              <a:t>int</a:t>
            </a:r>
            <a:r>
              <a:rPr lang="en-US" dirty="0"/>
              <a:t> *p = NULL;	// same as </a:t>
            </a:r>
            <a:r>
              <a:rPr lang="en-US" dirty="0" err="1"/>
              <a:t>int</a:t>
            </a:r>
            <a:r>
              <a:rPr lang="en-US" dirty="0"/>
              <a:t> *p = 0;</a:t>
            </a:r>
          </a:p>
        </p:txBody>
      </p:sp>
    </p:spTree>
    <p:extLst>
      <p:ext uri="{BB962C8B-B14F-4D97-AF65-F5344CB8AC3E}">
        <p14:creationId xmlns:p14="http://schemas.microsoft.com/office/powerpoint/2010/main" val="2614868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143000"/>
          </a:xfrm>
        </p:spPr>
        <p:txBody>
          <a:bodyPr>
            <a:normAutofit fontScale="90000"/>
          </a:bodyPr>
          <a:lstStyle/>
          <a:p>
            <a:r>
              <a:rPr lang="en-US" dirty="0"/>
              <a:t>Accessing a Variable Through its Pointer</a:t>
            </a:r>
          </a:p>
        </p:txBody>
      </p:sp>
      <p:sp>
        <p:nvSpPr>
          <p:cNvPr id="3" name="Content Placeholder 2"/>
          <p:cNvSpPr>
            <a:spLocks noGrp="1"/>
          </p:cNvSpPr>
          <p:nvPr>
            <p:ph idx="1"/>
          </p:nvPr>
        </p:nvSpPr>
        <p:spPr/>
        <p:txBody>
          <a:bodyPr>
            <a:normAutofit fontScale="92500"/>
          </a:bodyPr>
          <a:lstStyle/>
          <a:p>
            <a:pPr algn="just"/>
            <a:r>
              <a:rPr lang="en-US" dirty="0"/>
              <a:t>To access value of a variable using the pointer, we use the asterisk (*) operator, also known as the indirection operator or </a:t>
            </a:r>
            <a:r>
              <a:rPr lang="en-US" b="1" dirty="0"/>
              <a:t>dereferencing operator</a:t>
            </a:r>
            <a:r>
              <a:rPr lang="en-US" dirty="0"/>
              <a:t>.</a:t>
            </a:r>
          </a:p>
          <a:p>
            <a:pPr lvl="1" algn="just"/>
            <a:r>
              <a:rPr lang="en-US" dirty="0" err="1"/>
              <a:t>int</a:t>
            </a:r>
            <a:r>
              <a:rPr lang="en-US" dirty="0"/>
              <a:t> quantity, *p, n;</a:t>
            </a:r>
          </a:p>
          <a:p>
            <a:pPr lvl="1" algn="just"/>
            <a:r>
              <a:rPr lang="en-US" dirty="0"/>
              <a:t>quantity = 250;</a:t>
            </a:r>
          </a:p>
          <a:p>
            <a:pPr lvl="1" algn="just"/>
            <a:r>
              <a:rPr lang="en-US" dirty="0"/>
              <a:t>p = &amp;quantity;</a:t>
            </a:r>
          </a:p>
          <a:p>
            <a:pPr lvl="1" algn="just"/>
            <a:r>
              <a:rPr lang="en-US" dirty="0"/>
              <a:t>n = *p; // equivalent to </a:t>
            </a:r>
            <a:r>
              <a:rPr lang="en-US" dirty="0">
                <a:solidFill>
                  <a:srgbClr val="FF0000"/>
                </a:solidFill>
              </a:rPr>
              <a:t>n = *&amp;quantity; </a:t>
            </a:r>
            <a:r>
              <a:rPr lang="en-US" dirty="0"/>
              <a:t>which in turn 	          // is equivalent to </a:t>
            </a:r>
            <a:r>
              <a:rPr lang="en-US" dirty="0">
                <a:solidFill>
                  <a:srgbClr val="FF0000"/>
                </a:solidFill>
              </a:rPr>
              <a:t>n = quantity;</a:t>
            </a:r>
          </a:p>
          <a:p>
            <a:pPr lvl="1" algn="just"/>
            <a:r>
              <a:rPr lang="en-US" dirty="0"/>
              <a:t>Here *p returns the value of the variable quantity.</a:t>
            </a:r>
          </a:p>
          <a:p>
            <a:pPr lvl="1" algn="just"/>
            <a:endParaRPr lang="en-US" dirty="0"/>
          </a:p>
        </p:txBody>
      </p:sp>
    </p:spTree>
    <p:extLst>
      <p:ext uri="{BB962C8B-B14F-4D97-AF65-F5344CB8AC3E}">
        <p14:creationId xmlns:p14="http://schemas.microsoft.com/office/powerpoint/2010/main" val="4011680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4557252"/>
            <a:ext cx="6248400" cy="228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0556" y="63245"/>
            <a:ext cx="8229600" cy="4525963"/>
          </a:xfrm>
        </p:spPr>
        <p:txBody>
          <a:bodyPr>
            <a:noAutofit/>
          </a:bodyPr>
          <a:lstStyle/>
          <a:p>
            <a:pPr marL="0" indent="0">
              <a:spcBef>
                <a:spcPts val="0"/>
              </a:spcBef>
              <a:buNone/>
            </a:pPr>
            <a:r>
              <a:rPr lang="en-US" sz="2000" dirty="0"/>
              <a:t>main()</a:t>
            </a:r>
          </a:p>
          <a:p>
            <a:pPr marL="0" indent="0">
              <a:spcBef>
                <a:spcPts val="0"/>
              </a:spcBef>
              <a:buNone/>
            </a:pPr>
            <a:r>
              <a:rPr lang="en-US" sz="2000" dirty="0"/>
              <a:t>{</a:t>
            </a:r>
          </a:p>
          <a:p>
            <a:pPr marL="0" indent="0">
              <a:spcBef>
                <a:spcPts val="0"/>
              </a:spcBef>
              <a:buNone/>
            </a:pPr>
            <a:r>
              <a:rPr lang="en-US" sz="2000" dirty="0"/>
              <a:t>    </a:t>
            </a:r>
            <a:r>
              <a:rPr lang="en-US" sz="2000" dirty="0" err="1"/>
              <a:t>int</a:t>
            </a:r>
            <a:r>
              <a:rPr lang="en-US" sz="2000" dirty="0"/>
              <a:t> a, b;</a:t>
            </a:r>
          </a:p>
          <a:p>
            <a:pPr marL="0" indent="0">
              <a:spcBef>
                <a:spcPts val="0"/>
              </a:spcBef>
              <a:buNone/>
            </a:pPr>
            <a:r>
              <a:rPr lang="en-US" sz="2000" dirty="0"/>
              <a:t>    </a:t>
            </a:r>
            <a:r>
              <a:rPr lang="en-US" sz="2000" dirty="0" err="1"/>
              <a:t>int</a:t>
            </a:r>
            <a:r>
              <a:rPr lang="en-US" sz="2000" dirty="0"/>
              <a:t> *p;</a:t>
            </a:r>
          </a:p>
          <a:p>
            <a:pPr marL="0" indent="0">
              <a:spcBef>
                <a:spcPts val="0"/>
              </a:spcBef>
              <a:buNone/>
            </a:pPr>
            <a:r>
              <a:rPr lang="en-US" sz="2000" dirty="0"/>
              <a:t>    a = 15;</a:t>
            </a:r>
          </a:p>
          <a:p>
            <a:pPr marL="0" indent="0">
              <a:spcBef>
                <a:spcPts val="0"/>
              </a:spcBef>
              <a:buNone/>
            </a:pPr>
            <a:r>
              <a:rPr lang="en-US" sz="2000" dirty="0"/>
              <a:t>    p = &amp;a;</a:t>
            </a:r>
          </a:p>
          <a:p>
            <a:pPr marL="0" indent="0">
              <a:spcBef>
                <a:spcPts val="0"/>
              </a:spcBef>
              <a:buNone/>
            </a:pPr>
            <a:r>
              <a:rPr lang="en-US" sz="2000" dirty="0"/>
              <a:t>    b = *p;</a:t>
            </a:r>
          </a:p>
          <a:p>
            <a:pPr marL="0" indent="0">
              <a:spcBef>
                <a:spcPts val="0"/>
              </a:spcBef>
              <a:buNone/>
            </a:pPr>
            <a:r>
              <a:rPr lang="en-US" sz="2000" dirty="0"/>
              <a:t>    </a:t>
            </a:r>
            <a:r>
              <a:rPr lang="en-US" sz="2000" dirty="0" err="1"/>
              <a:t>printf</a:t>
            </a:r>
            <a:r>
              <a:rPr lang="en-US" sz="2000" dirty="0"/>
              <a:t>("Value of a is %d and address is %u\n", a, &amp;a);</a:t>
            </a:r>
          </a:p>
          <a:p>
            <a:pPr marL="0" indent="0">
              <a:spcBef>
                <a:spcPts val="0"/>
              </a:spcBef>
              <a:buNone/>
            </a:pPr>
            <a:r>
              <a:rPr lang="en-US" sz="2000" dirty="0"/>
              <a:t>    </a:t>
            </a:r>
            <a:r>
              <a:rPr lang="en-US" sz="2000" dirty="0" err="1"/>
              <a:t>printf</a:t>
            </a:r>
            <a:r>
              <a:rPr lang="en-US" sz="2000" dirty="0"/>
              <a:t>("Value of a is %d and address is %u\n", *&amp;a, &amp;a);</a:t>
            </a:r>
          </a:p>
          <a:p>
            <a:pPr marL="0" indent="0">
              <a:spcBef>
                <a:spcPts val="0"/>
              </a:spcBef>
              <a:buNone/>
            </a:pPr>
            <a:r>
              <a:rPr lang="en-US" sz="2000" dirty="0"/>
              <a:t>    </a:t>
            </a:r>
            <a:r>
              <a:rPr lang="en-US" sz="2000" dirty="0" err="1"/>
              <a:t>printf</a:t>
            </a:r>
            <a:r>
              <a:rPr lang="en-US" sz="2000" dirty="0"/>
              <a:t>("Value of a is %d and address is %u\n", *p, p);</a:t>
            </a:r>
          </a:p>
          <a:p>
            <a:pPr marL="0" indent="0">
              <a:spcBef>
                <a:spcPts val="0"/>
              </a:spcBef>
              <a:buNone/>
            </a:pPr>
            <a:r>
              <a:rPr lang="en-US" sz="2000" dirty="0"/>
              <a:t>    </a:t>
            </a:r>
            <a:r>
              <a:rPr lang="en-US" sz="2000" dirty="0" err="1"/>
              <a:t>printf</a:t>
            </a:r>
            <a:r>
              <a:rPr lang="en-US" sz="2000" dirty="0"/>
              <a:t>("%d is the address pointed to by %u\n", p, &amp;p);</a:t>
            </a:r>
          </a:p>
          <a:p>
            <a:pPr marL="0" indent="0">
              <a:spcBef>
                <a:spcPts val="0"/>
              </a:spcBef>
              <a:buNone/>
            </a:pPr>
            <a:r>
              <a:rPr lang="en-US" sz="2000" dirty="0"/>
              <a:t>    </a:t>
            </a:r>
            <a:r>
              <a:rPr lang="en-US" sz="2000" dirty="0" err="1"/>
              <a:t>printf</a:t>
            </a:r>
            <a:r>
              <a:rPr lang="en-US" sz="2000" dirty="0"/>
              <a:t>("Value of b is %d and address is %u\n", b, &amp;b);</a:t>
            </a:r>
          </a:p>
          <a:p>
            <a:pPr marL="0" indent="0">
              <a:spcBef>
                <a:spcPts val="0"/>
              </a:spcBef>
              <a:buNone/>
            </a:pPr>
            <a:r>
              <a:rPr lang="en-US" sz="2000" dirty="0"/>
              <a:t>    *p = 25;</a:t>
            </a:r>
          </a:p>
          <a:p>
            <a:pPr marL="0" indent="0">
              <a:spcBef>
                <a:spcPts val="0"/>
              </a:spcBef>
              <a:buNone/>
            </a:pPr>
            <a:r>
              <a:rPr lang="en-US" sz="2000" dirty="0"/>
              <a:t>    </a:t>
            </a:r>
            <a:r>
              <a:rPr lang="en-US" sz="2000" dirty="0" err="1"/>
              <a:t>printf</a:t>
            </a:r>
            <a:r>
              <a:rPr lang="en-US" sz="2000" dirty="0"/>
              <a:t>("Now the value of a is %d", a);</a:t>
            </a:r>
          </a:p>
          <a:p>
            <a:pPr marL="0" indent="0">
              <a:spcBef>
                <a:spcPts val="0"/>
              </a:spcBef>
              <a:buNone/>
            </a:pPr>
            <a:r>
              <a:rPr lang="en-US" sz="2000" dirty="0"/>
              <a:t>}</a:t>
            </a:r>
          </a:p>
          <a:p>
            <a:pPr marL="0" indent="0">
              <a:spcBef>
                <a:spcPts val="0"/>
              </a:spcBef>
              <a:buNone/>
            </a:pPr>
            <a:endParaRPr lang="en-US" sz="2000" dirty="0"/>
          </a:p>
        </p:txBody>
      </p:sp>
      <p:sp>
        <p:nvSpPr>
          <p:cNvPr id="4" name="Rectangle 3"/>
          <p:cNvSpPr/>
          <p:nvPr/>
        </p:nvSpPr>
        <p:spPr>
          <a:xfrm>
            <a:off x="2895600" y="4724400"/>
            <a:ext cx="5943600" cy="1938992"/>
          </a:xfrm>
          <a:prstGeom prst="rect">
            <a:avLst/>
          </a:prstGeom>
        </p:spPr>
        <p:txBody>
          <a:bodyPr wrap="square">
            <a:spAutoFit/>
          </a:bodyPr>
          <a:lstStyle/>
          <a:p>
            <a:r>
              <a:rPr lang="en-US" sz="2000" dirty="0"/>
              <a:t>Value of a is 15 and address is 6356748</a:t>
            </a:r>
          </a:p>
          <a:p>
            <a:r>
              <a:rPr lang="en-US" sz="2000" dirty="0"/>
              <a:t>Value of a is 15 and address is 6356748</a:t>
            </a:r>
          </a:p>
          <a:p>
            <a:r>
              <a:rPr lang="en-US" sz="2000" dirty="0"/>
              <a:t>Value of a is 15 and address is 6356748</a:t>
            </a:r>
          </a:p>
          <a:p>
            <a:r>
              <a:rPr lang="en-US" sz="2000" dirty="0"/>
              <a:t>6356748 is the address pointed to by 6356740</a:t>
            </a:r>
          </a:p>
          <a:p>
            <a:r>
              <a:rPr lang="en-US" sz="2000" dirty="0"/>
              <a:t>Value of b is 15 and address is 6356744</a:t>
            </a:r>
          </a:p>
          <a:p>
            <a:r>
              <a:rPr lang="en-US" sz="2000" dirty="0"/>
              <a:t>Now the value of a is 25</a:t>
            </a:r>
          </a:p>
        </p:txBody>
      </p:sp>
    </p:spTree>
    <p:extLst>
      <p:ext uri="{BB962C8B-B14F-4D97-AF65-F5344CB8AC3E}">
        <p14:creationId xmlns:p14="http://schemas.microsoft.com/office/powerpoint/2010/main" val="146960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8511" y="0"/>
            <a:ext cx="697692" cy="369332"/>
          </a:xfrm>
          <a:prstGeom prst="rect">
            <a:avLst/>
          </a:prstGeom>
          <a:noFill/>
        </p:spPr>
        <p:txBody>
          <a:bodyPr wrap="none" rtlCol="0">
            <a:spAutoFit/>
          </a:bodyPr>
          <a:lstStyle/>
          <a:p>
            <a:r>
              <a:rPr lang="en-US" dirty="0">
                <a:solidFill>
                  <a:srgbClr val="FF0000"/>
                </a:solidFill>
              </a:rPr>
              <a:t>Stage</a:t>
            </a:r>
          </a:p>
        </p:txBody>
      </p:sp>
      <p:sp>
        <p:nvSpPr>
          <p:cNvPr id="5" name="TextBox 4"/>
          <p:cNvSpPr txBox="1"/>
          <p:nvPr/>
        </p:nvSpPr>
        <p:spPr>
          <a:xfrm>
            <a:off x="3312974" y="0"/>
            <a:ext cx="4459426" cy="369332"/>
          </a:xfrm>
          <a:prstGeom prst="rect">
            <a:avLst/>
          </a:prstGeom>
          <a:noFill/>
        </p:spPr>
        <p:txBody>
          <a:bodyPr wrap="none" rtlCol="0">
            <a:spAutoFit/>
          </a:bodyPr>
          <a:lstStyle/>
          <a:p>
            <a:r>
              <a:rPr lang="en-US" dirty="0">
                <a:solidFill>
                  <a:srgbClr val="FF0000"/>
                </a:solidFill>
              </a:rPr>
              <a:t>Values stored in locations and their addresses</a:t>
            </a:r>
          </a:p>
        </p:txBody>
      </p:sp>
      <p:grpSp>
        <p:nvGrpSpPr>
          <p:cNvPr id="16" name="Group 15"/>
          <p:cNvGrpSpPr/>
          <p:nvPr/>
        </p:nvGrpSpPr>
        <p:grpSpPr>
          <a:xfrm>
            <a:off x="819173" y="228600"/>
            <a:ext cx="7158441" cy="1413897"/>
            <a:chOff x="523568" y="1263444"/>
            <a:chExt cx="7401232" cy="1445332"/>
          </a:xfrm>
        </p:grpSpPr>
        <p:sp>
          <p:nvSpPr>
            <p:cNvPr id="6" name="TextBox 5"/>
            <p:cNvSpPr txBox="1"/>
            <p:nvPr/>
          </p:nvSpPr>
          <p:spPr>
            <a:xfrm>
              <a:off x="523568" y="1788467"/>
              <a:ext cx="1304220" cy="377543"/>
            </a:xfrm>
            <a:prstGeom prst="rect">
              <a:avLst/>
            </a:prstGeom>
            <a:noFill/>
          </p:spPr>
          <p:txBody>
            <a:bodyPr wrap="none" rtlCol="0">
              <a:spAutoFit/>
            </a:bodyPr>
            <a:lstStyle/>
            <a:p>
              <a:r>
                <a:rPr lang="en-US" dirty="0"/>
                <a:t>Declaration</a:t>
              </a:r>
            </a:p>
          </p:txBody>
        </p:sp>
        <p:sp>
          <p:nvSpPr>
            <p:cNvPr id="7" name="Rectangle 6"/>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Box 7"/>
            <p:cNvSpPr txBox="1"/>
            <p:nvPr/>
          </p:nvSpPr>
          <p:spPr>
            <a:xfrm>
              <a:off x="3456038" y="1263444"/>
              <a:ext cx="305289" cy="377543"/>
            </a:xfrm>
            <a:prstGeom prst="rect">
              <a:avLst/>
            </a:prstGeom>
            <a:noFill/>
          </p:spPr>
          <p:txBody>
            <a:bodyPr wrap="none" rtlCol="0">
              <a:spAutoFit/>
            </a:bodyPr>
            <a:lstStyle/>
            <a:p>
              <a:r>
                <a:rPr lang="en-US" dirty="0"/>
                <a:t>a</a:t>
              </a:r>
            </a:p>
          </p:txBody>
        </p:sp>
        <p:sp>
          <p:nvSpPr>
            <p:cNvPr id="9" name="Rectangle 8"/>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TextBox 9"/>
            <p:cNvSpPr txBox="1"/>
            <p:nvPr/>
          </p:nvSpPr>
          <p:spPr>
            <a:xfrm>
              <a:off x="5275006" y="1263444"/>
              <a:ext cx="316889" cy="377543"/>
            </a:xfrm>
            <a:prstGeom prst="rect">
              <a:avLst/>
            </a:prstGeom>
            <a:noFill/>
          </p:spPr>
          <p:txBody>
            <a:bodyPr wrap="none" rtlCol="0">
              <a:spAutoFit/>
            </a:bodyPr>
            <a:lstStyle/>
            <a:p>
              <a:r>
                <a:rPr lang="en-US" dirty="0"/>
                <a:t>b</a:t>
              </a:r>
            </a:p>
          </p:txBody>
        </p:sp>
        <p:sp>
          <p:nvSpPr>
            <p:cNvPr id="11" name="Rectangle 10"/>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7103806" y="1295400"/>
              <a:ext cx="316889" cy="377543"/>
            </a:xfrm>
            <a:prstGeom prst="rect">
              <a:avLst/>
            </a:prstGeom>
            <a:noFill/>
          </p:spPr>
          <p:txBody>
            <a:bodyPr wrap="none" rtlCol="0">
              <a:spAutoFit/>
            </a:bodyPr>
            <a:lstStyle/>
            <a:p>
              <a:r>
                <a:rPr lang="en-US" dirty="0"/>
                <a:t>p</a:t>
              </a:r>
            </a:p>
          </p:txBody>
        </p:sp>
        <p:sp>
          <p:nvSpPr>
            <p:cNvPr id="13" name="Rectangle 12"/>
            <p:cNvSpPr/>
            <p:nvPr/>
          </p:nvSpPr>
          <p:spPr>
            <a:xfrm>
              <a:off x="3120208" y="2394156"/>
              <a:ext cx="852221" cy="314620"/>
            </a:xfrm>
            <a:prstGeom prst="rect">
              <a:avLst/>
            </a:prstGeom>
          </p:spPr>
          <p:txBody>
            <a:bodyPr wrap="none">
              <a:spAutoFit/>
            </a:bodyPr>
            <a:lstStyle/>
            <a:p>
              <a:r>
                <a:rPr lang="en-US" sz="1400" dirty="0"/>
                <a:t>6356748</a:t>
              </a:r>
            </a:p>
          </p:txBody>
        </p:sp>
        <p:sp>
          <p:nvSpPr>
            <p:cNvPr id="14" name="Rectangle 13"/>
            <p:cNvSpPr/>
            <p:nvPr/>
          </p:nvSpPr>
          <p:spPr>
            <a:xfrm>
              <a:off x="4960374" y="2394156"/>
              <a:ext cx="852221" cy="314620"/>
            </a:xfrm>
            <a:prstGeom prst="rect">
              <a:avLst/>
            </a:prstGeom>
          </p:spPr>
          <p:txBody>
            <a:bodyPr wrap="none">
              <a:spAutoFit/>
            </a:bodyPr>
            <a:lstStyle/>
            <a:p>
              <a:r>
                <a:rPr lang="en-US" sz="1400" dirty="0"/>
                <a:t>6356744</a:t>
              </a:r>
            </a:p>
          </p:txBody>
        </p:sp>
        <p:sp>
          <p:nvSpPr>
            <p:cNvPr id="15" name="Rectangle 14"/>
            <p:cNvSpPr/>
            <p:nvPr/>
          </p:nvSpPr>
          <p:spPr>
            <a:xfrm>
              <a:off x="6767976" y="2394156"/>
              <a:ext cx="852221" cy="314620"/>
            </a:xfrm>
            <a:prstGeom prst="rect">
              <a:avLst/>
            </a:prstGeom>
          </p:spPr>
          <p:txBody>
            <a:bodyPr wrap="none">
              <a:spAutoFit/>
            </a:bodyPr>
            <a:lstStyle/>
            <a:p>
              <a:r>
                <a:rPr lang="en-US" sz="1400" dirty="0"/>
                <a:t>6356740</a:t>
              </a:r>
            </a:p>
          </p:txBody>
        </p:sp>
      </p:grpSp>
      <p:grpSp>
        <p:nvGrpSpPr>
          <p:cNvPr id="17" name="Group 16"/>
          <p:cNvGrpSpPr/>
          <p:nvPr/>
        </p:nvGrpSpPr>
        <p:grpSpPr>
          <a:xfrm>
            <a:off x="830319" y="1570704"/>
            <a:ext cx="7238377" cy="1413897"/>
            <a:chOff x="523568" y="1263444"/>
            <a:chExt cx="7401232" cy="1445332"/>
          </a:xfrm>
        </p:grpSpPr>
        <p:sp>
          <p:nvSpPr>
            <p:cNvPr id="18" name="TextBox 17"/>
            <p:cNvSpPr txBox="1"/>
            <p:nvPr/>
          </p:nvSpPr>
          <p:spPr>
            <a:xfrm>
              <a:off x="523568" y="1788467"/>
              <a:ext cx="767412" cy="377543"/>
            </a:xfrm>
            <a:prstGeom prst="rect">
              <a:avLst/>
            </a:prstGeom>
            <a:noFill/>
          </p:spPr>
          <p:txBody>
            <a:bodyPr wrap="none" rtlCol="0">
              <a:spAutoFit/>
            </a:bodyPr>
            <a:lstStyle/>
            <a:p>
              <a:r>
                <a:rPr lang="en-US" dirty="0"/>
                <a:t>a = 10</a:t>
              </a:r>
            </a:p>
          </p:txBody>
        </p:sp>
        <p:sp>
          <p:nvSpPr>
            <p:cNvPr id="19" name="Rectangle 18"/>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20" name="TextBox 19"/>
            <p:cNvSpPr txBox="1"/>
            <p:nvPr/>
          </p:nvSpPr>
          <p:spPr>
            <a:xfrm>
              <a:off x="3456038" y="1263444"/>
              <a:ext cx="301917" cy="377543"/>
            </a:xfrm>
            <a:prstGeom prst="rect">
              <a:avLst/>
            </a:prstGeom>
            <a:noFill/>
          </p:spPr>
          <p:txBody>
            <a:bodyPr wrap="none" rtlCol="0">
              <a:spAutoFit/>
            </a:bodyPr>
            <a:lstStyle/>
            <a:p>
              <a:r>
                <a:rPr lang="en-US" dirty="0"/>
                <a:t>a</a:t>
              </a:r>
            </a:p>
          </p:txBody>
        </p:sp>
        <p:sp>
          <p:nvSpPr>
            <p:cNvPr id="21" name="Rectangle 20"/>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TextBox 21"/>
            <p:cNvSpPr txBox="1"/>
            <p:nvPr/>
          </p:nvSpPr>
          <p:spPr>
            <a:xfrm>
              <a:off x="5275006" y="1263444"/>
              <a:ext cx="313390" cy="377543"/>
            </a:xfrm>
            <a:prstGeom prst="rect">
              <a:avLst/>
            </a:prstGeom>
            <a:noFill/>
          </p:spPr>
          <p:txBody>
            <a:bodyPr wrap="none" rtlCol="0">
              <a:spAutoFit/>
            </a:bodyPr>
            <a:lstStyle/>
            <a:p>
              <a:r>
                <a:rPr lang="en-US" dirty="0"/>
                <a:t>b</a:t>
              </a:r>
            </a:p>
          </p:txBody>
        </p:sp>
        <p:sp>
          <p:nvSpPr>
            <p:cNvPr id="23" name="Rectangle 22"/>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p:cNvSpPr txBox="1"/>
            <p:nvPr/>
          </p:nvSpPr>
          <p:spPr>
            <a:xfrm>
              <a:off x="7103806" y="1295400"/>
              <a:ext cx="313390" cy="377543"/>
            </a:xfrm>
            <a:prstGeom prst="rect">
              <a:avLst/>
            </a:prstGeom>
            <a:noFill/>
          </p:spPr>
          <p:txBody>
            <a:bodyPr wrap="none" rtlCol="0">
              <a:spAutoFit/>
            </a:bodyPr>
            <a:lstStyle/>
            <a:p>
              <a:r>
                <a:rPr lang="en-US" dirty="0"/>
                <a:t>p</a:t>
              </a:r>
            </a:p>
          </p:txBody>
        </p:sp>
        <p:sp>
          <p:nvSpPr>
            <p:cNvPr id="25" name="Rectangle 24"/>
            <p:cNvSpPr/>
            <p:nvPr/>
          </p:nvSpPr>
          <p:spPr>
            <a:xfrm>
              <a:off x="3120208" y="2394156"/>
              <a:ext cx="842810" cy="314620"/>
            </a:xfrm>
            <a:prstGeom prst="rect">
              <a:avLst/>
            </a:prstGeom>
          </p:spPr>
          <p:txBody>
            <a:bodyPr wrap="none">
              <a:spAutoFit/>
            </a:bodyPr>
            <a:lstStyle/>
            <a:p>
              <a:r>
                <a:rPr lang="en-US" sz="1400" dirty="0"/>
                <a:t>6356748</a:t>
              </a:r>
            </a:p>
          </p:txBody>
        </p:sp>
        <p:sp>
          <p:nvSpPr>
            <p:cNvPr id="26" name="Rectangle 25"/>
            <p:cNvSpPr/>
            <p:nvPr/>
          </p:nvSpPr>
          <p:spPr>
            <a:xfrm>
              <a:off x="4960374" y="2394156"/>
              <a:ext cx="842810" cy="314620"/>
            </a:xfrm>
            <a:prstGeom prst="rect">
              <a:avLst/>
            </a:prstGeom>
          </p:spPr>
          <p:txBody>
            <a:bodyPr wrap="none">
              <a:spAutoFit/>
            </a:bodyPr>
            <a:lstStyle/>
            <a:p>
              <a:r>
                <a:rPr lang="en-US" sz="1400" dirty="0"/>
                <a:t>6356744</a:t>
              </a:r>
            </a:p>
          </p:txBody>
        </p:sp>
        <p:sp>
          <p:nvSpPr>
            <p:cNvPr id="27" name="Rectangle 26"/>
            <p:cNvSpPr/>
            <p:nvPr/>
          </p:nvSpPr>
          <p:spPr>
            <a:xfrm>
              <a:off x="6767976" y="2394156"/>
              <a:ext cx="842810" cy="314620"/>
            </a:xfrm>
            <a:prstGeom prst="rect">
              <a:avLst/>
            </a:prstGeom>
          </p:spPr>
          <p:txBody>
            <a:bodyPr wrap="none">
              <a:spAutoFit/>
            </a:bodyPr>
            <a:lstStyle/>
            <a:p>
              <a:r>
                <a:rPr lang="en-US" sz="1400" dirty="0"/>
                <a:t>6356740</a:t>
              </a:r>
            </a:p>
          </p:txBody>
        </p:sp>
      </p:grpSp>
      <p:grpSp>
        <p:nvGrpSpPr>
          <p:cNvPr id="28" name="Group 27"/>
          <p:cNvGrpSpPr/>
          <p:nvPr/>
        </p:nvGrpSpPr>
        <p:grpSpPr>
          <a:xfrm>
            <a:off x="838200" y="2866104"/>
            <a:ext cx="7238377" cy="1413897"/>
            <a:chOff x="523568" y="1263444"/>
            <a:chExt cx="7401232" cy="1445332"/>
          </a:xfrm>
        </p:grpSpPr>
        <p:sp>
          <p:nvSpPr>
            <p:cNvPr id="29" name="TextBox 28"/>
            <p:cNvSpPr txBox="1"/>
            <p:nvPr/>
          </p:nvSpPr>
          <p:spPr>
            <a:xfrm>
              <a:off x="523568" y="1788467"/>
              <a:ext cx="813307" cy="377543"/>
            </a:xfrm>
            <a:prstGeom prst="rect">
              <a:avLst/>
            </a:prstGeom>
            <a:noFill/>
          </p:spPr>
          <p:txBody>
            <a:bodyPr wrap="none" rtlCol="0">
              <a:spAutoFit/>
            </a:bodyPr>
            <a:lstStyle/>
            <a:p>
              <a:r>
                <a:rPr lang="en-US" dirty="0"/>
                <a:t>p = &amp;a</a:t>
              </a:r>
            </a:p>
          </p:txBody>
        </p:sp>
        <p:sp>
          <p:nvSpPr>
            <p:cNvPr id="30" name="Rectangle 29"/>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31" name="TextBox 30"/>
            <p:cNvSpPr txBox="1"/>
            <p:nvPr/>
          </p:nvSpPr>
          <p:spPr>
            <a:xfrm>
              <a:off x="3456038" y="1263444"/>
              <a:ext cx="301917" cy="377543"/>
            </a:xfrm>
            <a:prstGeom prst="rect">
              <a:avLst/>
            </a:prstGeom>
            <a:noFill/>
          </p:spPr>
          <p:txBody>
            <a:bodyPr wrap="none" rtlCol="0">
              <a:spAutoFit/>
            </a:bodyPr>
            <a:lstStyle/>
            <a:p>
              <a:r>
                <a:rPr lang="en-US" dirty="0"/>
                <a:t>a</a:t>
              </a:r>
            </a:p>
          </p:txBody>
        </p:sp>
        <p:sp>
          <p:nvSpPr>
            <p:cNvPr id="32" name="Rectangle 31"/>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TextBox 32"/>
            <p:cNvSpPr txBox="1"/>
            <p:nvPr/>
          </p:nvSpPr>
          <p:spPr>
            <a:xfrm>
              <a:off x="5275006" y="1263444"/>
              <a:ext cx="313390" cy="377543"/>
            </a:xfrm>
            <a:prstGeom prst="rect">
              <a:avLst/>
            </a:prstGeom>
            <a:noFill/>
          </p:spPr>
          <p:txBody>
            <a:bodyPr wrap="none" rtlCol="0">
              <a:spAutoFit/>
            </a:bodyPr>
            <a:lstStyle/>
            <a:p>
              <a:r>
                <a:rPr lang="en-US" dirty="0"/>
                <a:t>b</a:t>
              </a:r>
            </a:p>
          </p:txBody>
        </p:sp>
        <p:sp>
          <p:nvSpPr>
            <p:cNvPr id="34" name="Rectangle 33"/>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6356748</a:t>
              </a:r>
            </a:p>
          </p:txBody>
        </p:sp>
        <p:sp>
          <p:nvSpPr>
            <p:cNvPr id="35" name="TextBox 34"/>
            <p:cNvSpPr txBox="1"/>
            <p:nvPr/>
          </p:nvSpPr>
          <p:spPr>
            <a:xfrm>
              <a:off x="7103806" y="1295400"/>
              <a:ext cx="313390" cy="377543"/>
            </a:xfrm>
            <a:prstGeom prst="rect">
              <a:avLst/>
            </a:prstGeom>
            <a:noFill/>
          </p:spPr>
          <p:txBody>
            <a:bodyPr wrap="none" rtlCol="0">
              <a:spAutoFit/>
            </a:bodyPr>
            <a:lstStyle/>
            <a:p>
              <a:r>
                <a:rPr lang="en-US" dirty="0"/>
                <a:t>p</a:t>
              </a:r>
            </a:p>
          </p:txBody>
        </p:sp>
        <p:sp>
          <p:nvSpPr>
            <p:cNvPr id="36" name="Rectangle 35"/>
            <p:cNvSpPr/>
            <p:nvPr/>
          </p:nvSpPr>
          <p:spPr>
            <a:xfrm>
              <a:off x="3120208" y="2394156"/>
              <a:ext cx="842810" cy="314620"/>
            </a:xfrm>
            <a:prstGeom prst="rect">
              <a:avLst/>
            </a:prstGeom>
          </p:spPr>
          <p:txBody>
            <a:bodyPr wrap="none">
              <a:spAutoFit/>
            </a:bodyPr>
            <a:lstStyle/>
            <a:p>
              <a:r>
                <a:rPr lang="en-US" sz="1400" dirty="0"/>
                <a:t>6356748</a:t>
              </a:r>
            </a:p>
          </p:txBody>
        </p:sp>
        <p:sp>
          <p:nvSpPr>
            <p:cNvPr id="37" name="Rectangle 36"/>
            <p:cNvSpPr/>
            <p:nvPr/>
          </p:nvSpPr>
          <p:spPr>
            <a:xfrm>
              <a:off x="4960374" y="2394156"/>
              <a:ext cx="842810" cy="314620"/>
            </a:xfrm>
            <a:prstGeom prst="rect">
              <a:avLst/>
            </a:prstGeom>
          </p:spPr>
          <p:txBody>
            <a:bodyPr wrap="none">
              <a:spAutoFit/>
            </a:bodyPr>
            <a:lstStyle/>
            <a:p>
              <a:r>
                <a:rPr lang="en-US" sz="1400" dirty="0"/>
                <a:t>6356744</a:t>
              </a:r>
            </a:p>
          </p:txBody>
        </p:sp>
        <p:sp>
          <p:nvSpPr>
            <p:cNvPr id="38" name="Rectangle 37"/>
            <p:cNvSpPr/>
            <p:nvPr/>
          </p:nvSpPr>
          <p:spPr>
            <a:xfrm>
              <a:off x="6767976" y="2394156"/>
              <a:ext cx="842810" cy="314620"/>
            </a:xfrm>
            <a:prstGeom prst="rect">
              <a:avLst/>
            </a:prstGeom>
          </p:spPr>
          <p:txBody>
            <a:bodyPr wrap="none">
              <a:spAutoFit/>
            </a:bodyPr>
            <a:lstStyle/>
            <a:p>
              <a:r>
                <a:rPr lang="en-US" sz="1400" dirty="0"/>
                <a:t>6356740</a:t>
              </a:r>
            </a:p>
          </p:txBody>
        </p:sp>
      </p:grpSp>
      <p:grpSp>
        <p:nvGrpSpPr>
          <p:cNvPr id="39" name="Group 38"/>
          <p:cNvGrpSpPr/>
          <p:nvPr/>
        </p:nvGrpSpPr>
        <p:grpSpPr>
          <a:xfrm>
            <a:off x="838200" y="4146756"/>
            <a:ext cx="7238377" cy="1413897"/>
            <a:chOff x="523568" y="1263444"/>
            <a:chExt cx="7401232" cy="1445332"/>
          </a:xfrm>
        </p:grpSpPr>
        <p:sp>
          <p:nvSpPr>
            <p:cNvPr id="40" name="TextBox 39"/>
            <p:cNvSpPr txBox="1"/>
            <p:nvPr/>
          </p:nvSpPr>
          <p:spPr>
            <a:xfrm>
              <a:off x="523568" y="1788467"/>
              <a:ext cx="782164" cy="377543"/>
            </a:xfrm>
            <a:prstGeom prst="rect">
              <a:avLst/>
            </a:prstGeom>
            <a:noFill/>
          </p:spPr>
          <p:txBody>
            <a:bodyPr wrap="none" rtlCol="0">
              <a:spAutoFit/>
            </a:bodyPr>
            <a:lstStyle/>
            <a:p>
              <a:r>
                <a:rPr lang="en-US" dirty="0"/>
                <a:t>b = *p</a:t>
              </a:r>
            </a:p>
          </p:txBody>
        </p:sp>
        <p:sp>
          <p:nvSpPr>
            <p:cNvPr id="41" name="Rectangle 40"/>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42" name="TextBox 41"/>
            <p:cNvSpPr txBox="1"/>
            <p:nvPr/>
          </p:nvSpPr>
          <p:spPr>
            <a:xfrm>
              <a:off x="3456038" y="1263444"/>
              <a:ext cx="301917" cy="377543"/>
            </a:xfrm>
            <a:prstGeom prst="rect">
              <a:avLst/>
            </a:prstGeom>
            <a:noFill/>
          </p:spPr>
          <p:txBody>
            <a:bodyPr wrap="none" rtlCol="0">
              <a:spAutoFit/>
            </a:bodyPr>
            <a:lstStyle/>
            <a:p>
              <a:r>
                <a:rPr lang="en-US" dirty="0"/>
                <a:t>a</a:t>
              </a:r>
            </a:p>
          </p:txBody>
        </p:sp>
        <p:sp>
          <p:nvSpPr>
            <p:cNvPr id="43" name="Rectangle 42"/>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44" name="TextBox 43"/>
            <p:cNvSpPr txBox="1"/>
            <p:nvPr/>
          </p:nvSpPr>
          <p:spPr>
            <a:xfrm>
              <a:off x="5275006" y="1263444"/>
              <a:ext cx="313390" cy="377543"/>
            </a:xfrm>
            <a:prstGeom prst="rect">
              <a:avLst/>
            </a:prstGeom>
            <a:noFill/>
          </p:spPr>
          <p:txBody>
            <a:bodyPr wrap="none" rtlCol="0">
              <a:spAutoFit/>
            </a:bodyPr>
            <a:lstStyle/>
            <a:p>
              <a:r>
                <a:rPr lang="en-US" dirty="0"/>
                <a:t>b</a:t>
              </a:r>
            </a:p>
          </p:txBody>
        </p:sp>
        <p:sp>
          <p:nvSpPr>
            <p:cNvPr id="45" name="Rectangle 44"/>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6356748</a:t>
              </a:r>
            </a:p>
          </p:txBody>
        </p:sp>
        <p:sp>
          <p:nvSpPr>
            <p:cNvPr id="46" name="TextBox 45"/>
            <p:cNvSpPr txBox="1"/>
            <p:nvPr/>
          </p:nvSpPr>
          <p:spPr>
            <a:xfrm>
              <a:off x="7103806" y="1295400"/>
              <a:ext cx="313390" cy="377543"/>
            </a:xfrm>
            <a:prstGeom prst="rect">
              <a:avLst/>
            </a:prstGeom>
            <a:noFill/>
          </p:spPr>
          <p:txBody>
            <a:bodyPr wrap="none" rtlCol="0">
              <a:spAutoFit/>
            </a:bodyPr>
            <a:lstStyle/>
            <a:p>
              <a:r>
                <a:rPr lang="en-US" dirty="0"/>
                <a:t>p</a:t>
              </a:r>
            </a:p>
          </p:txBody>
        </p:sp>
        <p:sp>
          <p:nvSpPr>
            <p:cNvPr id="47" name="Rectangle 46"/>
            <p:cNvSpPr/>
            <p:nvPr/>
          </p:nvSpPr>
          <p:spPr>
            <a:xfrm>
              <a:off x="3120208" y="2394156"/>
              <a:ext cx="842810" cy="314620"/>
            </a:xfrm>
            <a:prstGeom prst="rect">
              <a:avLst/>
            </a:prstGeom>
          </p:spPr>
          <p:txBody>
            <a:bodyPr wrap="none">
              <a:spAutoFit/>
            </a:bodyPr>
            <a:lstStyle/>
            <a:p>
              <a:r>
                <a:rPr lang="en-US" sz="1400" dirty="0"/>
                <a:t>6356748</a:t>
              </a:r>
            </a:p>
          </p:txBody>
        </p:sp>
        <p:sp>
          <p:nvSpPr>
            <p:cNvPr id="48" name="Rectangle 47"/>
            <p:cNvSpPr/>
            <p:nvPr/>
          </p:nvSpPr>
          <p:spPr>
            <a:xfrm>
              <a:off x="4960374" y="2394156"/>
              <a:ext cx="842810" cy="314620"/>
            </a:xfrm>
            <a:prstGeom prst="rect">
              <a:avLst/>
            </a:prstGeom>
          </p:spPr>
          <p:txBody>
            <a:bodyPr wrap="none">
              <a:spAutoFit/>
            </a:bodyPr>
            <a:lstStyle/>
            <a:p>
              <a:r>
                <a:rPr lang="en-US" sz="1400" dirty="0"/>
                <a:t>6356744</a:t>
              </a:r>
            </a:p>
          </p:txBody>
        </p:sp>
        <p:sp>
          <p:nvSpPr>
            <p:cNvPr id="49" name="Rectangle 48"/>
            <p:cNvSpPr/>
            <p:nvPr/>
          </p:nvSpPr>
          <p:spPr>
            <a:xfrm>
              <a:off x="6767976" y="2394156"/>
              <a:ext cx="842810" cy="314620"/>
            </a:xfrm>
            <a:prstGeom prst="rect">
              <a:avLst/>
            </a:prstGeom>
          </p:spPr>
          <p:txBody>
            <a:bodyPr wrap="none">
              <a:spAutoFit/>
            </a:bodyPr>
            <a:lstStyle/>
            <a:p>
              <a:r>
                <a:rPr lang="en-US" sz="1400" dirty="0"/>
                <a:t>6356740</a:t>
              </a:r>
            </a:p>
          </p:txBody>
        </p:sp>
      </p:grpSp>
      <p:grpSp>
        <p:nvGrpSpPr>
          <p:cNvPr id="50" name="Group 49"/>
          <p:cNvGrpSpPr/>
          <p:nvPr/>
        </p:nvGrpSpPr>
        <p:grpSpPr>
          <a:xfrm>
            <a:off x="838823" y="5442156"/>
            <a:ext cx="7238377" cy="1413897"/>
            <a:chOff x="523568" y="1263444"/>
            <a:chExt cx="7401232" cy="1445332"/>
          </a:xfrm>
        </p:grpSpPr>
        <p:sp>
          <p:nvSpPr>
            <p:cNvPr id="51" name="TextBox 50"/>
            <p:cNvSpPr txBox="1"/>
            <p:nvPr/>
          </p:nvSpPr>
          <p:spPr>
            <a:xfrm>
              <a:off x="523568" y="1788467"/>
              <a:ext cx="782164" cy="377543"/>
            </a:xfrm>
            <a:prstGeom prst="rect">
              <a:avLst/>
            </a:prstGeom>
            <a:noFill/>
          </p:spPr>
          <p:txBody>
            <a:bodyPr wrap="none" rtlCol="0">
              <a:spAutoFit/>
            </a:bodyPr>
            <a:lstStyle/>
            <a:p>
              <a:r>
                <a:rPr lang="en-US" dirty="0"/>
                <a:t>b = *p</a:t>
              </a:r>
            </a:p>
          </p:txBody>
        </p:sp>
        <p:sp>
          <p:nvSpPr>
            <p:cNvPr id="52" name="Rectangle 51"/>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53" name="TextBox 52"/>
            <p:cNvSpPr txBox="1"/>
            <p:nvPr/>
          </p:nvSpPr>
          <p:spPr>
            <a:xfrm>
              <a:off x="3456038" y="1263444"/>
              <a:ext cx="301917" cy="377543"/>
            </a:xfrm>
            <a:prstGeom prst="rect">
              <a:avLst/>
            </a:prstGeom>
            <a:noFill/>
          </p:spPr>
          <p:txBody>
            <a:bodyPr wrap="none" rtlCol="0">
              <a:spAutoFit/>
            </a:bodyPr>
            <a:lstStyle/>
            <a:p>
              <a:r>
                <a:rPr lang="en-US" dirty="0"/>
                <a:t>a</a:t>
              </a:r>
            </a:p>
          </p:txBody>
        </p:sp>
        <p:sp>
          <p:nvSpPr>
            <p:cNvPr id="54" name="Rectangle 53"/>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55" name="TextBox 54"/>
            <p:cNvSpPr txBox="1"/>
            <p:nvPr/>
          </p:nvSpPr>
          <p:spPr>
            <a:xfrm>
              <a:off x="5275006" y="1263444"/>
              <a:ext cx="313390" cy="377543"/>
            </a:xfrm>
            <a:prstGeom prst="rect">
              <a:avLst/>
            </a:prstGeom>
            <a:noFill/>
          </p:spPr>
          <p:txBody>
            <a:bodyPr wrap="none" rtlCol="0">
              <a:spAutoFit/>
            </a:bodyPr>
            <a:lstStyle/>
            <a:p>
              <a:r>
                <a:rPr lang="en-US" dirty="0"/>
                <a:t>b</a:t>
              </a:r>
            </a:p>
          </p:txBody>
        </p:sp>
        <p:sp>
          <p:nvSpPr>
            <p:cNvPr id="56" name="Rectangle 55"/>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6356748</a:t>
              </a:r>
            </a:p>
          </p:txBody>
        </p:sp>
        <p:sp>
          <p:nvSpPr>
            <p:cNvPr id="57" name="TextBox 56"/>
            <p:cNvSpPr txBox="1"/>
            <p:nvPr/>
          </p:nvSpPr>
          <p:spPr>
            <a:xfrm>
              <a:off x="7103806" y="1295400"/>
              <a:ext cx="313390" cy="377543"/>
            </a:xfrm>
            <a:prstGeom prst="rect">
              <a:avLst/>
            </a:prstGeom>
            <a:noFill/>
          </p:spPr>
          <p:txBody>
            <a:bodyPr wrap="none" rtlCol="0">
              <a:spAutoFit/>
            </a:bodyPr>
            <a:lstStyle/>
            <a:p>
              <a:r>
                <a:rPr lang="en-US" dirty="0"/>
                <a:t>p</a:t>
              </a:r>
            </a:p>
          </p:txBody>
        </p:sp>
        <p:sp>
          <p:nvSpPr>
            <p:cNvPr id="58" name="Rectangle 57"/>
            <p:cNvSpPr/>
            <p:nvPr/>
          </p:nvSpPr>
          <p:spPr>
            <a:xfrm>
              <a:off x="3120208" y="2394156"/>
              <a:ext cx="842810" cy="314620"/>
            </a:xfrm>
            <a:prstGeom prst="rect">
              <a:avLst/>
            </a:prstGeom>
          </p:spPr>
          <p:txBody>
            <a:bodyPr wrap="none">
              <a:spAutoFit/>
            </a:bodyPr>
            <a:lstStyle/>
            <a:p>
              <a:r>
                <a:rPr lang="en-US" sz="1400" dirty="0"/>
                <a:t>6356748</a:t>
              </a:r>
            </a:p>
          </p:txBody>
        </p:sp>
        <p:sp>
          <p:nvSpPr>
            <p:cNvPr id="59" name="Rectangle 58"/>
            <p:cNvSpPr/>
            <p:nvPr/>
          </p:nvSpPr>
          <p:spPr>
            <a:xfrm>
              <a:off x="4960374" y="2394156"/>
              <a:ext cx="842810" cy="314620"/>
            </a:xfrm>
            <a:prstGeom prst="rect">
              <a:avLst/>
            </a:prstGeom>
          </p:spPr>
          <p:txBody>
            <a:bodyPr wrap="none">
              <a:spAutoFit/>
            </a:bodyPr>
            <a:lstStyle/>
            <a:p>
              <a:r>
                <a:rPr lang="en-US" sz="1400" dirty="0"/>
                <a:t>6356744</a:t>
              </a:r>
            </a:p>
          </p:txBody>
        </p:sp>
        <p:sp>
          <p:nvSpPr>
            <p:cNvPr id="60" name="Rectangle 59"/>
            <p:cNvSpPr/>
            <p:nvPr/>
          </p:nvSpPr>
          <p:spPr>
            <a:xfrm>
              <a:off x="6767976" y="2394156"/>
              <a:ext cx="842810" cy="314620"/>
            </a:xfrm>
            <a:prstGeom prst="rect">
              <a:avLst/>
            </a:prstGeom>
          </p:spPr>
          <p:txBody>
            <a:bodyPr wrap="none">
              <a:spAutoFit/>
            </a:bodyPr>
            <a:lstStyle/>
            <a:p>
              <a:r>
                <a:rPr lang="en-US" sz="1400" dirty="0"/>
                <a:t>6356740</a:t>
              </a:r>
            </a:p>
          </p:txBody>
        </p:sp>
      </p:grpSp>
    </p:spTree>
    <p:extLst>
      <p:ext uri="{BB962C8B-B14F-4D97-AF65-F5344CB8AC3E}">
        <p14:creationId xmlns:p14="http://schemas.microsoft.com/office/powerpoint/2010/main" val="21030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B5BE-3973-538F-A04B-C3D7E932B9F5}"/>
              </a:ext>
            </a:extLst>
          </p:cNvPr>
          <p:cNvSpPr>
            <a:spLocks noGrp="1"/>
          </p:cNvSpPr>
          <p:nvPr>
            <p:ph type="title"/>
          </p:nvPr>
        </p:nvSpPr>
        <p:spPr>
          <a:xfrm>
            <a:off x="457199" y="152400"/>
            <a:ext cx="8229600" cy="715962"/>
          </a:xfrm>
        </p:spPr>
        <p:txBody>
          <a:bodyPr>
            <a:normAutofit fontScale="90000"/>
          </a:bodyPr>
          <a:lstStyle/>
          <a:p>
            <a:r>
              <a:rPr lang="en-IN" dirty="0"/>
              <a:t>Call by Value/ Pass by Value</a:t>
            </a:r>
          </a:p>
        </p:txBody>
      </p:sp>
      <p:pic>
        <p:nvPicPr>
          <p:cNvPr id="9" name="Picture 8">
            <a:extLst>
              <a:ext uri="{FF2B5EF4-FFF2-40B4-BE49-F238E27FC236}">
                <a16:creationId xmlns:a16="http://schemas.microsoft.com/office/drawing/2014/main" id="{BE7328B3-00C2-2140-05E3-615C61F2BC4C}"/>
              </a:ext>
            </a:extLst>
          </p:cNvPr>
          <p:cNvPicPr>
            <a:picLocks noChangeAspect="1"/>
          </p:cNvPicPr>
          <p:nvPr/>
        </p:nvPicPr>
        <p:blipFill>
          <a:blip r:embed="rId2"/>
          <a:stretch>
            <a:fillRect/>
          </a:stretch>
        </p:blipFill>
        <p:spPr>
          <a:xfrm>
            <a:off x="1867476" y="6042870"/>
            <a:ext cx="5409048" cy="662730"/>
          </a:xfrm>
          <a:prstGeom prst="rect">
            <a:avLst/>
          </a:prstGeom>
        </p:spPr>
      </p:pic>
      <p:sp>
        <p:nvSpPr>
          <p:cNvPr id="10" name="TextBox 9">
            <a:extLst>
              <a:ext uri="{FF2B5EF4-FFF2-40B4-BE49-F238E27FC236}">
                <a16:creationId xmlns:a16="http://schemas.microsoft.com/office/drawing/2014/main" id="{02D05157-FE17-CADE-365D-5A8441F72095}"/>
              </a:ext>
            </a:extLst>
          </p:cNvPr>
          <p:cNvSpPr txBox="1"/>
          <p:nvPr/>
        </p:nvSpPr>
        <p:spPr>
          <a:xfrm>
            <a:off x="3371242" y="5641905"/>
            <a:ext cx="2514600" cy="369332"/>
          </a:xfrm>
          <a:prstGeom prst="rect">
            <a:avLst/>
          </a:prstGeom>
          <a:noFill/>
        </p:spPr>
        <p:txBody>
          <a:bodyPr wrap="square" rtlCol="0">
            <a:spAutoFit/>
          </a:bodyPr>
          <a:lstStyle/>
          <a:p>
            <a:pPr algn="ctr"/>
            <a:r>
              <a:rPr lang="en-IN" b="1" dirty="0"/>
              <a:t>OUTPUT</a:t>
            </a:r>
          </a:p>
        </p:txBody>
      </p:sp>
      <p:pic>
        <p:nvPicPr>
          <p:cNvPr id="12" name="Picture 11">
            <a:extLst>
              <a:ext uri="{FF2B5EF4-FFF2-40B4-BE49-F238E27FC236}">
                <a16:creationId xmlns:a16="http://schemas.microsoft.com/office/drawing/2014/main" id="{BBB2A3BB-7A4E-D9B7-788A-B319C0D34720}"/>
              </a:ext>
            </a:extLst>
          </p:cNvPr>
          <p:cNvPicPr>
            <a:picLocks noChangeAspect="1"/>
          </p:cNvPicPr>
          <p:nvPr/>
        </p:nvPicPr>
        <p:blipFill>
          <a:blip r:embed="rId3"/>
          <a:stretch>
            <a:fillRect/>
          </a:stretch>
        </p:blipFill>
        <p:spPr>
          <a:xfrm>
            <a:off x="765909" y="973931"/>
            <a:ext cx="7612182" cy="4636341"/>
          </a:xfrm>
          <a:prstGeom prst="rect">
            <a:avLst/>
          </a:prstGeom>
        </p:spPr>
      </p:pic>
    </p:spTree>
    <p:extLst>
      <p:ext uri="{BB962C8B-B14F-4D97-AF65-F5344CB8AC3E}">
        <p14:creationId xmlns:p14="http://schemas.microsoft.com/office/powerpoint/2010/main" val="3535657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B5BE-3973-538F-A04B-C3D7E932B9F5}"/>
              </a:ext>
            </a:extLst>
          </p:cNvPr>
          <p:cNvSpPr>
            <a:spLocks noGrp="1"/>
          </p:cNvSpPr>
          <p:nvPr>
            <p:ph type="title"/>
          </p:nvPr>
        </p:nvSpPr>
        <p:spPr>
          <a:xfrm>
            <a:off x="457199" y="152400"/>
            <a:ext cx="8229600" cy="715962"/>
          </a:xfrm>
        </p:spPr>
        <p:txBody>
          <a:bodyPr>
            <a:normAutofit fontScale="90000"/>
          </a:bodyPr>
          <a:lstStyle/>
          <a:p>
            <a:r>
              <a:rPr lang="en-IN" dirty="0"/>
              <a:t>Call by Reference/ Pass by Reference</a:t>
            </a:r>
          </a:p>
        </p:txBody>
      </p:sp>
      <p:sp>
        <p:nvSpPr>
          <p:cNvPr id="10" name="TextBox 9">
            <a:extLst>
              <a:ext uri="{FF2B5EF4-FFF2-40B4-BE49-F238E27FC236}">
                <a16:creationId xmlns:a16="http://schemas.microsoft.com/office/drawing/2014/main" id="{02D05157-FE17-CADE-365D-5A8441F72095}"/>
              </a:ext>
            </a:extLst>
          </p:cNvPr>
          <p:cNvSpPr txBox="1"/>
          <p:nvPr/>
        </p:nvSpPr>
        <p:spPr>
          <a:xfrm>
            <a:off x="3314699" y="5634626"/>
            <a:ext cx="2514600" cy="369332"/>
          </a:xfrm>
          <a:prstGeom prst="rect">
            <a:avLst/>
          </a:prstGeom>
          <a:noFill/>
        </p:spPr>
        <p:txBody>
          <a:bodyPr wrap="square" rtlCol="0">
            <a:spAutoFit/>
          </a:bodyPr>
          <a:lstStyle/>
          <a:p>
            <a:pPr algn="ctr"/>
            <a:r>
              <a:rPr lang="en-IN" b="1" dirty="0"/>
              <a:t>OUTPUT</a:t>
            </a:r>
          </a:p>
        </p:txBody>
      </p:sp>
      <p:pic>
        <p:nvPicPr>
          <p:cNvPr id="4" name="Picture 3">
            <a:extLst>
              <a:ext uri="{FF2B5EF4-FFF2-40B4-BE49-F238E27FC236}">
                <a16:creationId xmlns:a16="http://schemas.microsoft.com/office/drawing/2014/main" id="{1377DEBF-76C3-06EE-E807-FA8216330A7B}"/>
              </a:ext>
            </a:extLst>
          </p:cNvPr>
          <p:cNvPicPr>
            <a:picLocks noChangeAspect="1"/>
          </p:cNvPicPr>
          <p:nvPr/>
        </p:nvPicPr>
        <p:blipFill>
          <a:blip r:embed="rId2"/>
          <a:stretch>
            <a:fillRect/>
          </a:stretch>
        </p:blipFill>
        <p:spPr>
          <a:xfrm>
            <a:off x="798274" y="990951"/>
            <a:ext cx="7547450" cy="4583361"/>
          </a:xfrm>
          <a:prstGeom prst="rect">
            <a:avLst/>
          </a:prstGeom>
        </p:spPr>
      </p:pic>
      <p:pic>
        <p:nvPicPr>
          <p:cNvPr id="6" name="Picture 5">
            <a:extLst>
              <a:ext uri="{FF2B5EF4-FFF2-40B4-BE49-F238E27FC236}">
                <a16:creationId xmlns:a16="http://schemas.microsoft.com/office/drawing/2014/main" id="{D22313DA-759E-DA1C-6D65-7F1641748377}"/>
              </a:ext>
            </a:extLst>
          </p:cNvPr>
          <p:cNvPicPr>
            <a:picLocks noChangeAspect="1"/>
          </p:cNvPicPr>
          <p:nvPr/>
        </p:nvPicPr>
        <p:blipFill>
          <a:blip r:embed="rId3"/>
          <a:stretch>
            <a:fillRect/>
          </a:stretch>
        </p:blipFill>
        <p:spPr>
          <a:xfrm>
            <a:off x="2133600" y="6064273"/>
            <a:ext cx="5083850" cy="655088"/>
          </a:xfrm>
          <a:prstGeom prst="rect">
            <a:avLst/>
          </a:prstGeom>
        </p:spPr>
      </p:pic>
    </p:spTree>
    <p:extLst>
      <p:ext uri="{BB962C8B-B14F-4D97-AF65-F5344CB8AC3E}">
        <p14:creationId xmlns:p14="http://schemas.microsoft.com/office/powerpoint/2010/main" val="306454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685800"/>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a:bodyPr>
          <a:lstStyle/>
          <a:p>
            <a:r>
              <a:rPr lang="en-US" sz="3600" b="1" dirty="0">
                <a:solidFill>
                  <a:schemeClr val="tx1"/>
                </a:solidFill>
              </a:rPr>
              <a:t>Declaring a String</a:t>
            </a:r>
          </a:p>
        </p:txBody>
      </p:sp>
      <p:sp>
        <p:nvSpPr>
          <p:cNvPr id="3" name="Content Placeholder 2"/>
          <p:cNvSpPr>
            <a:spLocks noGrp="1"/>
          </p:cNvSpPr>
          <p:nvPr>
            <p:ph idx="1"/>
          </p:nvPr>
        </p:nvSpPr>
        <p:spPr>
          <a:xfrm>
            <a:off x="381000" y="1295400"/>
            <a:ext cx="8458200" cy="5257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b="1" u="sng" dirty="0"/>
              <a:t>Syntax of Declaring a string:</a:t>
            </a:r>
          </a:p>
          <a:p>
            <a:pPr marL="0" indent="0">
              <a:spcBef>
                <a:spcPts val="0"/>
              </a:spcBef>
              <a:buNone/>
            </a:pPr>
            <a:endParaRPr lang="en-US" dirty="0"/>
          </a:p>
          <a:p>
            <a:pPr marL="0" indent="0">
              <a:spcBef>
                <a:spcPts val="0"/>
              </a:spcBef>
              <a:buNone/>
            </a:pPr>
            <a:endParaRPr lang="en-US" dirty="0"/>
          </a:p>
          <a:p>
            <a:pPr marL="0" indent="0">
              <a:spcBef>
                <a:spcPts val="0"/>
              </a:spcBef>
              <a:buNone/>
            </a:pPr>
            <a:r>
              <a:rPr lang="en-US" b="1" u="sng" dirty="0"/>
              <a:t>Example:</a:t>
            </a:r>
          </a:p>
          <a:p>
            <a:pPr marL="0" indent="0">
              <a:spcBef>
                <a:spcPts val="0"/>
              </a:spcBef>
              <a:buNone/>
            </a:pPr>
            <a:r>
              <a:rPr lang="en-US" dirty="0"/>
              <a:t>	</a:t>
            </a:r>
            <a:endParaRPr lang="en-US" b="1" dirty="0">
              <a:solidFill>
                <a:srgbClr val="C00000"/>
              </a:solidFill>
            </a:endParaRPr>
          </a:p>
          <a:p>
            <a:pPr marL="0" indent="0">
              <a:spcBef>
                <a:spcPts val="0"/>
              </a:spcBef>
              <a:buNone/>
            </a:pPr>
            <a:endParaRPr lang="en-US" sz="2000" b="1" dirty="0">
              <a:solidFill>
                <a:schemeClr val="tx1"/>
              </a:solidFill>
            </a:endParaRPr>
          </a:p>
          <a:p>
            <a:pPr marL="0" indent="0">
              <a:spcBef>
                <a:spcPts val="0"/>
              </a:spcBef>
              <a:buNone/>
            </a:pPr>
            <a:r>
              <a:rPr lang="en-US" sz="2000" b="1" dirty="0">
                <a:solidFill>
                  <a:schemeClr val="tx1"/>
                </a:solidFill>
              </a:rPr>
              <a:t>10 memory blocks are allocated, each block of one byte size, therefore, total size is 10 bytes , from the above declaration, as shown below,</a:t>
            </a:r>
          </a:p>
        </p:txBody>
      </p:sp>
      <p:graphicFrame>
        <p:nvGraphicFramePr>
          <p:cNvPr id="7" name="Table 6"/>
          <p:cNvGraphicFramePr>
            <a:graphicFrameLocks noGrp="1"/>
          </p:cNvGraphicFramePr>
          <p:nvPr/>
        </p:nvGraphicFramePr>
        <p:xfrm>
          <a:off x="1219200" y="4897120"/>
          <a:ext cx="6477000" cy="111252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b="1" dirty="0">
                          <a:solidFill>
                            <a:schemeClr val="tx1"/>
                          </a:solidFill>
                        </a:rPr>
                        <a:t>S[0]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1" dirty="0">
                          <a:solidFill>
                            <a:schemeClr val="tx1"/>
                          </a:solidFill>
                        </a:rPr>
                        <a:t>S[9]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r>
                        <a:rPr lang="en-US" b="0" dirty="0">
                          <a:solidFill>
                            <a:srgbClr val="C00000"/>
                          </a:solidFill>
                        </a:rPr>
                        <a:t>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b="0" dirty="0">
                          <a:solidFill>
                            <a:srgbClr val="C00000"/>
                          </a:solidFill>
                        </a:rPr>
                        <a:t>1009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
        <p:nvSpPr>
          <p:cNvPr id="9" name="TextBox 8"/>
          <p:cNvSpPr txBox="1"/>
          <p:nvPr/>
        </p:nvSpPr>
        <p:spPr>
          <a:xfrm>
            <a:off x="1752600" y="2067580"/>
            <a:ext cx="381000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dirty="0">
                <a:solidFill>
                  <a:schemeClr val="tx1"/>
                </a:solidFill>
              </a:rPr>
              <a:t>char string_name[size];</a:t>
            </a:r>
          </a:p>
        </p:txBody>
      </p:sp>
      <p:sp>
        <p:nvSpPr>
          <p:cNvPr id="10" name="TextBox 9"/>
          <p:cNvSpPr txBox="1"/>
          <p:nvPr/>
        </p:nvSpPr>
        <p:spPr>
          <a:xfrm>
            <a:off x="1905000" y="3439180"/>
            <a:ext cx="198120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dirty="0">
                <a:solidFill>
                  <a:schemeClr val="tx1"/>
                </a:solidFill>
              </a:rPr>
              <a:t>char s[10];</a:t>
            </a:r>
          </a:p>
        </p:txBody>
      </p:sp>
      <p:cxnSp>
        <p:nvCxnSpPr>
          <p:cNvPr id="11" name="Straight Arrow Connector 10"/>
          <p:cNvCxnSpPr/>
          <p:nvPr/>
        </p:nvCxnSpPr>
        <p:spPr>
          <a:xfrm rot="5400000" flipH="1" flipV="1">
            <a:off x="2476500" y="2933700"/>
            <a:ext cx="1066800" cy="228600"/>
          </a:xfrm>
          <a:prstGeom prst="straightConnector1">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3276600" y="2514600"/>
            <a:ext cx="1524000" cy="1066800"/>
          </a:xfrm>
          <a:prstGeom prst="straightConnector1">
            <a:avLst/>
          </a:prstGeom>
          <a:ln w="25400">
            <a:tailEnd type="arrow"/>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914400" y="4876800"/>
            <a:ext cx="304800" cy="369332"/>
          </a:xfrm>
          <a:prstGeom prst="rect">
            <a:avLst/>
          </a:prstGeom>
          <a:noFill/>
        </p:spPr>
        <p:txBody>
          <a:bodyPr wrap="square" rtlCol="0">
            <a:spAutoFit/>
          </a:bodyPr>
          <a:lstStyle/>
          <a:p>
            <a:r>
              <a:rPr lang="en-US" b="1" dirty="0"/>
              <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685800"/>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a:bodyPr>
          <a:lstStyle/>
          <a:p>
            <a:r>
              <a:rPr lang="en-US" sz="3600" b="1" dirty="0">
                <a:solidFill>
                  <a:schemeClr val="tx1"/>
                </a:solidFill>
              </a:rPr>
              <a:t>Initializing a String</a:t>
            </a:r>
            <a:endParaRPr lang="en-US" sz="3600" b="1" dirty="0"/>
          </a:p>
        </p:txBody>
      </p:sp>
      <p:sp>
        <p:nvSpPr>
          <p:cNvPr id="3" name="Content Placeholder 2"/>
          <p:cNvSpPr>
            <a:spLocks noGrp="1"/>
          </p:cNvSpPr>
          <p:nvPr>
            <p:ph idx="1"/>
          </p:nvPr>
        </p:nvSpPr>
        <p:spPr>
          <a:xfrm>
            <a:off x="152400" y="1066800"/>
            <a:ext cx="8839200" cy="5638800"/>
          </a:xfrm>
        </p:spPr>
        <p:style>
          <a:lnRef idx="1">
            <a:schemeClr val="accent1"/>
          </a:lnRef>
          <a:fillRef idx="2">
            <a:schemeClr val="accent1"/>
          </a:fillRef>
          <a:effectRef idx="1">
            <a:schemeClr val="accent1"/>
          </a:effectRef>
          <a:fontRef idx="minor">
            <a:schemeClr val="dk1"/>
          </a:fontRef>
        </p:style>
        <p:txBody>
          <a:bodyPr/>
          <a:lstStyle/>
          <a:p>
            <a:pPr marL="0" indent="0">
              <a:spcBef>
                <a:spcPts val="0"/>
              </a:spcBef>
              <a:buNone/>
            </a:pPr>
            <a:r>
              <a:rPr lang="en-US" dirty="0"/>
              <a:t> </a:t>
            </a:r>
          </a:p>
        </p:txBody>
      </p:sp>
      <p:cxnSp>
        <p:nvCxnSpPr>
          <p:cNvPr id="15" name="Straight Connector 14"/>
          <p:cNvCxnSpPr/>
          <p:nvPr/>
        </p:nvCxnSpPr>
        <p:spPr>
          <a:xfrm rot="5400000" flipH="1" flipV="1">
            <a:off x="6630194" y="2133600"/>
            <a:ext cx="4572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04800" y="1143000"/>
            <a:ext cx="8534400" cy="4227969"/>
            <a:chOff x="304800" y="1143000"/>
            <a:chExt cx="8534400" cy="4227969"/>
          </a:xfrm>
        </p:grpSpPr>
        <p:sp>
          <p:nvSpPr>
            <p:cNvPr id="4" name="TextBox 3"/>
            <p:cNvSpPr txBox="1"/>
            <p:nvPr/>
          </p:nvSpPr>
          <p:spPr>
            <a:xfrm>
              <a:off x="685800" y="2286000"/>
              <a:ext cx="2819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t>Compile time initialization</a:t>
              </a:r>
            </a:p>
          </p:txBody>
        </p:sp>
        <p:sp>
          <p:nvSpPr>
            <p:cNvPr id="5" name="TextBox 4"/>
            <p:cNvSpPr txBox="1"/>
            <p:nvPr/>
          </p:nvSpPr>
          <p:spPr>
            <a:xfrm>
              <a:off x="5715000" y="2362200"/>
              <a:ext cx="2438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514350" indent="-514350" algn="ctr">
                <a:spcBef>
                  <a:spcPts val="0"/>
                </a:spcBef>
              </a:pPr>
              <a:r>
                <a:rPr lang="en-US" b="1" dirty="0"/>
                <a:t>Run time initialization</a:t>
              </a:r>
            </a:p>
          </p:txBody>
        </p:sp>
        <p:sp>
          <p:nvSpPr>
            <p:cNvPr id="6" name="TextBox 5"/>
            <p:cNvSpPr txBox="1"/>
            <p:nvPr/>
          </p:nvSpPr>
          <p:spPr>
            <a:xfrm>
              <a:off x="3352800" y="1143000"/>
              <a:ext cx="2438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514350" indent="-514350" algn="ctr">
                <a:spcBef>
                  <a:spcPts val="0"/>
                </a:spcBef>
              </a:pPr>
              <a:r>
                <a:rPr lang="en-US" b="1" dirty="0"/>
                <a:t>Initializing a String</a:t>
              </a:r>
              <a:endParaRPr lang="en-US" dirty="0"/>
            </a:p>
          </p:txBody>
        </p:sp>
        <p:cxnSp>
          <p:nvCxnSpPr>
            <p:cNvPr id="8" name="Straight Connector 7"/>
            <p:cNvCxnSpPr/>
            <p:nvPr/>
          </p:nvCxnSpPr>
          <p:spPr>
            <a:xfrm>
              <a:off x="2057400" y="1905000"/>
              <a:ext cx="480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1867694" y="2095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2"/>
            </p:cNvCxnSpPr>
            <p:nvPr/>
          </p:nvCxnSpPr>
          <p:spPr>
            <a:xfrm rot="5400000">
              <a:off x="4375666" y="1708666"/>
              <a:ext cx="39266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4800" y="3124200"/>
              <a:ext cx="4114800"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US" sz="2000" dirty="0"/>
                <a:t>char s[6]={ ‘H’, ’E, ’L’, ’L’, ’O’, ’\0’ }; </a:t>
              </a:r>
            </a:p>
            <a:p>
              <a:pPr marL="342900" indent="-342900"/>
              <a:r>
                <a:rPr lang="en-US" sz="2000" dirty="0"/>
                <a:t>	</a:t>
              </a:r>
              <a:r>
                <a:rPr lang="en-US" sz="2000" dirty="0">
                  <a:solidFill>
                    <a:srgbClr val="C00000"/>
                  </a:solidFill>
                </a:rPr>
                <a:t>// Character constant, note in this we need to explicitly specify null character(‘\0’)</a:t>
              </a:r>
            </a:p>
            <a:p>
              <a:pPr marL="342900" indent="-342900"/>
              <a:r>
                <a:rPr lang="en-US" sz="2000" dirty="0"/>
                <a:t>2. char s[6]=“HELLO”; </a:t>
              </a:r>
            </a:p>
            <a:p>
              <a:pPr marL="342900" indent="-342900"/>
              <a:r>
                <a:rPr lang="en-US" sz="2000" dirty="0"/>
                <a:t>	</a:t>
              </a:r>
              <a:r>
                <a:rPr lang="en-US" sz="2000" dirty="0">
                  <a:solidFill>
                    <a:srgbClr val="C00000"/>
                  </a:solidFill>
                </a:rPr>
                <a:t>// String initialization</a:t>
              </a:r>
            </a:p>
            <a:p>
              <a:pPr marL="342900" indent="-342900"/>
              <a:r>
                <a:rPr lang="en-US" sz="2000" dirty="0">
                  <a:solidFill>
                    <a:schemeClr val="tx1"/>
                  </a:solidFill>
                </a:rPr>
                <a:t>3</a:t>
              </a:r>
              <a:r>
                <a:rPr lang="en-US" sz="2000" dirty="0">
                  <a:solidFill>
                    <a:srgbClr val="C00000"/>
                  </a:solidFill>
                </a:rPr>
                <a:t>. </a:t>
              </a:r>
              <a:r>
                <a:rPr lang="en-US" sz="2000" dirty="0"/>
                <a:t>char s[ ]=“HELLO”; </a:t>
              </a:r>
              <a:r>
                <a:rPr lang="en-US" sz="2000" dirty="0">
                  <a:solidFill>
                    <a:srgbClr val="C00000"/>
                  </a:solidFill>
                </a:rPr>
                <a:t>// Without size</a:t>
              </a:r>
            </a:p>
          </p:txBody>
        </p:sp>
        <p:sp>
          <p:nvSpPr>
            <p:cNvPr id="38" name="TextBox 37"/>
            <p:cNvSpPr txBox="1"/>
            <p:nvPr/>
          </p:nvSpPr>
          <p:spPr>
            <a:xfrm>
              <a:off x="4724400" y="3166408"/>
              <a:ext cx="41148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r>
                <a:rPr lang="en-US" sz="2000" dirty="0"/>
                <a:t>1. Using scanf()</a:t>
              </a:r>
            </a:p>
            <a:p>
              <a:pPr marL="342900" indent="-342900"/>
              <a:r>
                <a:rPr lang="en-US" sz="2000" dirty="0"/>
                <a:t>   char s[6];</a:t>
              </a:r>
            </a:p>
            <a:p>
              <a:pPr marL="342900" indent="-342900"/>
              <a:r>
                <a:rPr lang="en-US" sz="2000" dirty="0"/>
                <a:t>   scanf(“%s”, s);</a:t>
              </a:r>
            </a:p>
            <a:p>
              <a:pPr marL="342900" indent="-342900"/>
              <a:r>
                <a:rPr lang="en-US" sz="2000" dirty="0"/>
                <a:t>2. Using gets()</a:t>
              </a:r>
            </a:p>
            <a:p>
              <a:pPr marL="342900" indent="-342900"/>
              <a:r>
                <a:rPr lang="en-US" sz="2000" dirty="0"/>
                <a:t>	char s[6];</a:t>
              </a:r>
            </a:p>
            <a:p>
              <a:pPr marL="342900" indent="-342900"/>
              <a:r>
                <a:rPr lang="en-US" sz="2000" dirty="0"/>
                <a:t>	gets(s)</a:t>
              </a:r>
            </a:p>
          </p:txBody>
        </p:sp>
        <p:cxnSp>
          <p:nvCxnSpPr>
            <p:cNvPr id="40" name="Straight Connector 39"/>
            <p:cNvCxnSpPr/>
            <p:nvPr/>
          </p:nvCxnSpPr>
          <p:spPr>
            <a:xfrm rot="5400000">
              <a:off x="1829594" y="2895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6630194" y="2971006"/>
              <a:ext cx="457200" cy="1588"/>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6" name="Table 15"/>
          <p:cNvGraphicFramePr>
            <a:graphicFrameLocks noGrp="1"/>
          </p:cNvGraphicFramePr>
          <p:nvPr/>
        </p:nvGraphicFramePr>
        <p:xfrm>
          <a:off x="2667000" y="5638800"/>
          <a:ext cx="3886200" cy="74168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tblGrid>
              <a:tr h="370840">
                <a:tc>
                  <a:txBody>
                    <a:bodyPr/>
                    <a:lstStyle/>
                    <a:p>
                      <a:pPr algn="ctr"/>
                      <a:r>
                        <a:rPr lang="en-US"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S[0]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b="1" dirty="0">
                          <a:solidFill>
                            <a:schemeClr val="tx1"/>
                          </a:solidFill>
                        </a:rPr>
                        <a:t>S[1]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b="1" dirty="0">
                          <a:solidFill>
                            <a:schemeClr val="tx1"/>
                          </a:solidFill>
                        </a:rPr>
                        <a:t>S[2]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b="1" dirty="0">
                          <a:solidFill>
                            <a:schemeClr val="tx1"/>
                          </a:solidFill>
                        </a:rPr>
                        <a:t>S[3]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b="1" dirty="0">
                          <a:solidFill>
                            <a:schemeClr val="tx1"/>
                          </a:solidFill>
                        </a:rPr>
                        <a:t>S[4]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b="1" dirty="0">
                          <a:solidFill>
                            <a:schemeClr val="tx1"/>
                          </a:solidFill>
                        </a:rPr>
                        <a:t>S[5]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609600"/>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a:bodyPr>
          <a:lstStyle/>
          <a:p>
            <a:r>
              <a:rPr lang="en-US" sz="3200" b="1" dirty="0"/>
              <a:t>A Simple Program to Scan and Print a string</a:t>
            </a:r>
          </a:p>
        </p:txBody>
      </p:sp>
      <p:sp>
        <p:nvSpPr>
          <p:cNvPr id="3" name="Content Placeholder 2"/>
          <p:cNvSpPr>
            <a:spLocks noGrp="1"/>
          </p:cNvSpPr>
          <p:nvPr>
            <p:ph idx="1"/>
          </p:nvPr>
        </p:nvSpPr>
        <p:spPr>
          <a:xfrm>
            <a:off x="130124" y="858128"/>
            <a:ext cx="8915400" cy="5943600"/>
          </a:xfrm>
          <a:ln w="25400" cap="sq">
            <a:solidFill>
              <a:srgbClr val="000000"/>
            </a:solidFill>
            <a:prstDash val="solid"/>
            <a:miter lim="800000"/>
          </a:ln>
          <a:effectLst>
            <a:outerShdw blurRad="50800" dist="38100" dir="2700000" algn="tl"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just">
              <a:spcBef>
                <a:spcPts val="0"/>
              </a:spcBef>
            </a:pPr>
            <a:r>
              <a:rPr lang="en-US" sz="2000" dirty="0"/>
              <a:t>  Both programs help us to scan and print a string, the only difference is, in first program scanf() is used and second gets() is used, however both are input functions which help us to scan a string.</a:t>
            </a:r>
          </a:p>
          <a:p>
            <a:pPr marL="0" indent="0" algn="just">
              <a:spcBef>
                <a:spcPts val="0"/>
              </a:spcBef>
            </a:pPr>
            <a:r>
              <a:rPr lang="en-US" sz="2000" b="1" dirty="0"/>
              <a:t> scanf(): </a:t>
            </a:r>
            <a:r>
              <a:rPr lang="en-US" sz="2000" dirty="0"/>
              <a:t>reads input until it encounters whitespace or newline. Once it encounters any of the two it stops and ends the string there itself with the delimiter.</a:t>
            </a:r>
          </a:p>
          <a:p>
            <a:pPr marL="0" indent="0" algn="just">
              <a:spcBef>
                <a:spcPts val="0"/>
              </a:spcBef>
            </a:pPr>
            <a:r>
              <a:rPr lang="en-US" sz="2000" b="1" dirty="0"/>
              <a:t> gets(): </a:t>
            </a:r>
            <a:r>
              <a:rPr lang="en-US" sz="2000" dirty="0"/>
              <a:t>reads a string until it encounters newline, once it encounters newline it ends the string there itself with the delimiter. </a:t>
            </a:r>
          </a:p>
          <a:p>
            <a:pPr marL="0" indent="0" algn="just">
              <a:spcBef>
                <a:spcPts val="0"/>
              </a:spcBef>
            </a:pPr>
            <a:endParaRPr lang="en-US" sz="2400" dirty="0"/>
          </a:p>
          <a:p>
            <a:pPr marL="0" indent="0" algn="just">
              <a:spcBef>
                <a:spcPts val="0"/>
              </a:spcBef>
            </a:pPr>
            <a:endParaRPr lang="en-US" sz="2400" dirty="0"/>
          </a:p>
        </p:txBody>
      </p:sp>
      <p:pic>
        <p:nvPicPr>
          <p:cNvPr id="1034" name="Picture 10"/>
          <p:cNvPicPr>
            <a:picLocks noChangeAspect="1" noChangeArrowheads="1"/>
          </p:cNvPicPr>
          <p:nvPr/>
        </p:nvPicPr>
        <p:blipFill>
          <a:blip r:embed="rId2"/>
          <a:srcRect/>
          <a:stretch>
            <a:fillRect/>
          </a:stretch>
        </p:blipFill>
        <p:spPr bwMode="auto">
          <a:xfrm>
            <a:off x="4596605" y="3276600"/>
            <a:ext cx="4322315" cy="2133600"/>
          </a:xfrm>
          <a:prstGeom prst="rect">
            <a:avLst/>
          </a:prstGeom>
          <a:ln w="25400" cap="sq">
            <a:solidFill>
              <a:srgbClr val="000000"/>
            </a:solidFill>
            <a:prstDash val="solid"/>
            <a:miter lim="800000"/>
          </a:ln>
          <a:effectLst>
            <a:outerShdw blurRad="50800" dist="38100" dir="2700000" algn="tl" rotWithShape="0">
              <a:srgbClr val="000000">
                <a:alpha val="43000"/>
              </a:srgbClr>
            </a:outerShdw>
          </a:effectLst>
        </p:spPr>
      </p:pic>
      <p:pic>
        <p:nvPicPr>
          <p:cNvPr id="1037" name="Picture 13"/>
          <p:cNvPicPr>
            <a:picLocks noChangeAspect="1" noChangeArrowheads="1"/>
          </p:cNvPicPr>
          <p:nvPr/>
        </p:nvPicPr>
        <p:blipFill>
          <a:blip r:embed="rId3"/>
          <a:srcRect/>
          <a:stretch>
            <a:fillRect/>
          </a:stretch>
        </p:blipFill>
        <p:spPr bwMode="auto">
          <a:xfrm>
            <a:off x="253070" y="3276600"/>
            <a:ext cx="4172390" cy="2109810"/>
          </a:xfrm>
          <a:prstGeom prst="rect">
            <a:avLst/>
          </a:prstGeom>
          <a:ln w="254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8BA5F04-B99F-D9D3-612A-4134E5468DDF}"/>
              </a:ext>
            </a:extLst>
          </p:cNvPr>
          <p:cNvPicPr>
            <a:picLocks noChangeAspect="1"/>
          </p:cNvPicPr>
          <p:nvPr/>
        </p:nvPicPr>
        <p:blipFill>
          <a:blip r:embed="rId4"/>
          <a:stretch>
            <a:fillRect/>
          </a:stretch>
        </p:blipFill>
        <p:spPr>
          <a:xfrm>
            <a:off x="1295400" y="5572387"/>
            <a:ext cx="2551210" cy="1128932"/>
          </a:xfrm>
          <a:prstGeom prst="rect">
            <a:avLst/>
          </a:prstGeom>
        </p:spPr>
      </p:pic>
      <p:pic>
        <p:nvPicPr>
          <p:cNvPr id="7" name="Picture 6">
            <a:extLst>
              <a:ext uri="{FF2B5EF4-FFF2-40B4-BE49-F238E27FC236}">
                <a16:creationId xmlns:a16="http://schemas.microsoft.com/office/drawing/2014/main" id="{6839B544-5D06-0448-C354-8DAC91516D7F}"/>
              </a:ext>
            </a:extLst>
          </p:cNvPr>
          <p:cNvPicPr>
            <a:picLocks noChangeAspect="1"/>
          </p:cNvPicPr>
          <p:nvPr/>
        </p:nvPicPr>
        <p:blipFill>
          <a:blip r:embed="rId5"/>
          <a:stretch>
            <a:fillRect/>
          </a:stretch>
        </p:blipFill>
        <p:spPr>
          <a:xfrm>
            <a:off x="4997167" y="5572387"/>
            <a:ext cx="2776107" cy="11007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685800"/>
          </a:xfr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Autofit/>
          </a:bodyPr>
          <a:lstStyle/>
          <a:p>
            <a:pPr algn="l"/>
            <a:r>
              <a:rPr lang="en-US" sz="2800" b="1" dirty="0"/>
              <a:t>String Handling Functions/String Manipulation Functions</a:t>
            </a:r>
          </a:p>
        </p:txBody>
      </p:sp>
      <p:sp>
        <p:nvSpPr>
          <p:cNvPr id="3" name="Content Placeholder 2"/>
          <p:cNvSpPr>
            <a:spLocks noGrp="1"/>
          </p:cNvSpPr>
          <p:nvPr>
            <p:ph idx="1"/>
          </p:nvPr>
        </p:nvSpPr>
        <p:spPr>
          <a:xfrm>
            <a:off x="152400" y="1143000"/>
            <a:ext cx="8839200" cy="5562600"/>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just">
              <a:spcBef>
                <a:spcPts val="0"/>
              </a:spcBef>
              <a:buNone/>
            </a:pPr>
            <a:r>
              <a:rPr lang="en-US" sz="2400" dirty="0"/>
              <a:t>	Strings have a very rich built in functions, for processing the string, which are defined in the header file &lt;</a:t>
            </a:r>
            <a:r>
              <a:rPr lang="en-US" sz="2400" dirty="0" err="1"/>
              <a:t>string.h</a:t>
            </a:r>
            <a:r>
              <a:rPr lang="en-US" sz="2400" dirty="0"/>
              <a:t>&gt;, hence if we want to use any of the string built in functions we need to include the  header file in our program. Below are few important and basic string handling functions,</a:t>
            </a:r>
          </a:p>
        </p:txBody>
      </p:sp>
      <p:graphicFrame>
        <p:nvGraphicFramePr>
          <p:cNvPr id="5" name="Table 4"/>
          <p:cNvGraphicFramePr>
            <a:graphicFrameLocks noGrp="1"/>
          </p:cNvGraphicFramePr>
          <p:nvPr/>
        </p:nvGraphicFramePr>
        <p:xfrm>
          <a:off x="1066800" y="3154680"/>
          <a:ext cx="7391400" cy="3169920"/>
        </p:xfrm>
        <a:graphic>
          <a:graphicData uri="http://schemas.openxmlformats.org/drawingml/2006/table">
            <a:tbl>
              <a:tblPr firstRow="1" bandRow="1">
                <a:tableStyleId>{93296810-A885-4BE3-A3E7-6D5BEEA58F35}</a:tableStyleId>
              </a:tblPr>
              <a:tblGrid>
                <a:gridCol w="1755457">
                  <a:extLst>
                    <a:ext uri="{9D8B030D-6E8A-4147-A177-3AD203B41FA5}">
                      <a16:colId xmlns:a16="http://schemas.microsoft.com/office/drawing/2014/main" val="20000"/>
                    </a:ext>
                  </a:extLst>
                </a:gridCol>
                <a:gridCol w="5635943">
                  <a:extLst>
                    <a:ext uri="{9D8B030D-6E8A-4147-A177-3AD203B41FA5}">
                      <a16:colId xmlns:a16="http://schemas.microsoft.com/office/drawing/2014/main" val="20001"/>
                    </a:ext>
                  </a:extLst>
                </a:gridCol>
              </a:tblGrid>
              <a:tr h="370840">
                <a:tc>
                  <a:txBody>
                    <a:bodyPr/>
                    <a:lstStyle/>
                    <a:p>
                      <a:pPr algn="ctr"/>
                      <a:r>
                        <a:rPr lang="en-US" sz="2000" b="1" dirty="0"/>
                        <a:t>Functions</a:t>
                      </a:r>
                      <a:endParaRPr lang="en-US" sz="2000" b="1" dirty="0">
                        <a:solidFill>
                          <a:schemeClr val="tx1"/>
                        </a:solidFill>
                      </a:endParaRPr>
                    </a:p>
                  </a:txBody>
                  <a:tcPr/>
                </a:tc>
                <a:tc>
                  <a:txBody>
                    <a:bodyPr/>
                    <a:lstStyle/>
                    <a:p>
                      <a:pPr algn="ctr"/>
                      <a:r>
                        <a:rPr lang="en-US" sz="2000" b="1" dirty="0"/>
                        <a:t>Description</a:t>
                      </a:r>
                    </a:p>
                  </a:txBody>
                  <a:tcPr/>
                </a:tc>
                <a:extLst>
                  <a:ext uri="{0D108BD9-81ED-4DB2-BD59-A6C34878D82A}">
                    <a16:rowId xmlns:a16="http://schemas.microsoft.com/office/drawing/2014/main" val="10000"/>
                  </a:ext>
                </a:extLst>
              </a:tr>
              <a:tr h="370840">
                <a:tc>
                  <a:txBody>
                    <a:bodyPr/>
                    <a:lstStyle/>
                    <a:p>
                      <a:r>
                        <a:rPr lang="en-US" sz="2000" b="1" dirty="0"/>
                        <a:t>strlen(s)</a:t>
                      </a:r>
                    </a:p>
                  </a:txBody>
                  <a:tcPr/>
                </a:tc>
                <a:tc>
                  <a:txBody>
                    <a:bodyPr/>
                    <a:lstStyle/>
                    <a:p>
                      <a:r>
                        <a:rPr lang="en-US" sz="2000" b="1" dirty="0"/>
                        <a:t>Find the length of the given string</a:t>
                      </a:r>
                    </a:p>
                  </a:txBody>
                  <a:tcPr/>
                </a:tc>
                <a:extLst>
                  <a:ext uri="{0D108BD9-81ED-4DB2-BD59-A6C34878D82A}">
                    <a16:rowId xmlns:a16="http://schemas.microsoft.com/office/drawing/2014/main" val="10001"/>
                  </a:ext>
                </a:extLst>
              </a:tr>
              <a:tr h="370840">
                <a:tc>
                  <a:txBody>
                    <a:bodyPr/>
                    <a:lstStyle/>
                    <a:p>
                      <a:r>
                        <a:rPr lang="en-US" sz="2000" b="1" dirty="0"/>
                        <a:t>strrev(s)</a:t>
                      </a:r>
                    </a:p>
                  </a:txBody>
                  <a:tcPr/>
                </a:tc>
                <a:tc>
                  <a:txBody>
                    <a:bodyPr/>
                    <a:lstStyle/>
                    <a:p>
                      <a:r>
                        <a:rPr lang="en-US" sz="2000" b="1" dirty="0"/>
                        <a:t>Reverses the given</a:t>
                      </a:r>
                      <a:r>
                        <a:rPr lang="en-US" sz="2000" b="1" baseline="0" dirty="0"/>
                        <a:t> string</a:t>
                      </a:r>
                      <a:endParaRPr lang="en-US" sz="2000" b="1" dirty="0"/>
                    </a:p>
                  </a:txBody>
                  <a:tcPr/>
                </a:tc>
                <a:extLst>
                  <a:ext uri="{0D108BD9-81ED-4DB2-BD59-A6C34878D82A}">
                    <a16:rowId xmlns:a16="http://schemas.microsoft.com/office/drawing/2014/main" val="10002"/>
                  </a:ext>
                </a:extLst>
              </a:tr>
              <a:tr h="370840">
                <a:tc>
                  <a:txBody>
                    <a:bodyPr/>
                    <a:lstStyle/>
                    <a:p>
                      <a:r>
                        <a:rPr lang="en-US" sz="2000" b="1" dirty="0"/>
                        <a:t>strcpy(s1,s2)</a:t>
                      </a:r>
                    </a:p>
                  </a:txBody>
                  <a:tcPr/>
                </a:tc>
                <a:tc>
                  <a:txBody>
                    <a:bodyPr/>
                    <a:lstStyle/>
                    <a:p>
                      <a:r>
                        <a:rPr lang="en-US" sz="2000" b="1" dirty="0"/>
                        <a:t>Copies</a:t>
                      </a:r>
                      <a:r>
                        <a:rPr lang="en-US" sz="2000" b="1" baseline="0" dirty="0"/>
                        <a:t> one string to another string</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strcmp(s1,s2)</a:t>
                      </a:r>
                    </a:p>
                  </a:txBody>
                  <a:tcPr/>
                </a:tc>
                <a:tc>
                  <a:txBody>
                    <a:bodyPr/>
                    <a:lstStyle/>
                    <a:p>
                      <a:r>
                        <a:rPr lang="en-US" sz="2000" b="1" dirty="0"/>
                        <a:t>Compares two strings for equality</a:t>
                      </a:r>
                    </a:p>
                  </a:txBody>
                  <a:tcPr/>
                </a:tc>
                <a:extLst>
                  <a:ext uri="{0D108BD9-81ED-4DB2-BD59-A6C34878D82A}">
                    <a16:rowId xmlns:a16="http://schemas.microsoft.com/office/drawing/2014/main" val="10004"/>
                  </a:ext>
                </a:extLst>
              </a:tr>
              <a:tr h="370840">
                <a:tc>
                  <a:txBody>
                    <a:bodyPr/>
                    <a:lstStyle/>
                    <a:p>
                      <a:r>
                        <a:rPr lang="en-US" sz="2000" b="1" dirty="0"/>
                        <a:t>strcat(s1,s2)</a:t>
                      </a:r>
                    </a:p>
                  </a:txBody>
                  <a:tcPr/>
                </a:tc>
                <a:tc>
                  <a:txBody>
                    <a:bodyPr/>
                    <a:lstStyle/>
                    <a:p>
                      <a:r>
                        <a:rPr lang="en-US" sz="2000" b="1" dirty="0"/>
                        <a:t>Concatenates or Joins two strings</a:t>
                      </a:r>
                    </a:p>
                  </a:txBody>
                  <a:tcPr/>
                </a:tc>
                <a:extLst>
                  <a:ext uri="{0D108BD9-81ED-4DB2-BD59-A6C34878D82A}">
                    <a16:rowId xmlns:a16="http://schemas.microsoft.com/office/drawing/2014/main" val="10005"/>
                  </a:ext>
                </a:extLst>
              </a:tr>
              <a:tr h="370840">
                <a:tc>
                  <a:txBody>
                    <a:bodyPr/>
                    <a:lstStyle/>
                    <a:p>
                      <a:r>
                        <a:rPr lang="en-US" sz="2000" b="1" dirty="0"/>
                        <a:t>strlwr(s)</a:t>
                      </a:r>
                    </a:p>
                  </a:txBody>
                  <a:tcPr/>
                </a:tc>
                <a:tc>
                  <a:txBody>
                    <a:bodyPr/>
                    <a:lstStyle/>
                    <a:p>
                      <a:r>
                        <a:rPr lang="en-US" sz="2000" b="1" dirty="0"/>
                        <a:t>Converts the given</a:t>
                      </a:r>
                      <a:r>
                        <a:rPr lang="en-US" sz="2000" b="1" baseline="0" dirty="0"/>
                        <a:t> string to lower case string</a:t>
                      </a:r>
                      <a:endParaRPr lang="en-US" sz="2000" b="1" dirty="0"/>
                    </a:p>
                  </a:txBody>
                  <a:tcPr/>
                </a:tc>
                <a:extLst>
                  <a:ext uri="{0D108BD9-81ED-4DB2-BD59-A6C34878D82A}">
                    <a16:rowId xmlns:a16="http://schemas.microsoft.com/office/drawing/2014/main" val="10006"/>
                  </a:ext>
                </a:extLst>
              </a:tr>
              <a:tr h="370840">
                <a:tc>
                  <a:txBody>
                    <a:bodyPr/>
                    <a:lstStyle/>
                    <a:p>
                      <a:r>
                        <a:rPr lang="en-US" sz="2000" b="1" dirty="0"/>
                        <a:t>strupr(s)</a:t>
                      </a:r>
                    </a:p>
                  </a:txBody>
                  <a:tcPr/>
                </a:tc>
                <a:tc>
                  <a:txBody>
                    <a:bodyPr/>
                    <a:lstStyle/>
                    <a:p>
                      <a:r>
                        <a:rPr lang="en-US" sz="2000" b="1" dirty="0"/>
                        <a:t>Converts the given</a:t>
                      </a:r>
                      <a:r>
                        <a:rPr lang="en-US" sz="2000" b="1" baseline="0" dirty="0"/>
                        <a:t> string to uppercase string</a:t>
                      </a:r>
                      <a:endParaRPr lang="en-US" sz="2000" b="1"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teemitimages.com/640x0/http:/eitworld.com/c/C33.jpg"/>
          <p:cNvPicPr>
            <a:picLocks noChangeAspect="1" noChangeArrowheads="1"/>
          </p:cNvPicPr>
          <p:nvPr/>
        </p:nvPicPr>
        <p:blipFill>
          <a:blip r:embed="rId2"/>
          <a:srcRect/>
          <a:stretch>
            <a:fillRect/>
          </a:stretch>
        </p:blipFill>
        <p:spPr bwMode="auto">
          <a:xfrm>
            <a:off x="162364" y="30653"/>
            <a:ext cx="8798756" cy="6759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1641</TotalTime>
  <Words>3343</Words>
  <Application>Microsoft Office PowerPoint</Application>
  <PresentationFormat>On-screen Show (4:3)</PresentationFormat>
  <Paragraphs>556</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Aparajita</vt:lpstr>
      <vt:lpstr>Arial</vt:lpstr>
      <vt:lpstr>Calibri</vt:lpstr>
      <vt:lpstr>urw-din</vt:lpstr>
      <vt:lpstr>Office Theme</vt:lpstr>
      <vt:lpstr>Strings in C</vt:lpstr>
      <vt:lpstr>Strings</vt:lpstr>
      <vt:lpstr>String Taxonomy or Types of Strings</vt:lpstr>
      <vt:lpstr>PowerPoint Presentation</vt:lpstr>
      <vt:lpstr>Declaring a String</vt:lpstr>
      <vt:lpstr>Initializing a String</vt:lpstr>
      <vt:lpstr>A Simple Program to Scan and Print a string</vt:lpstr>
      <vt:lpstr>String Handling Functions/String Manipulation Functions</vt:lpstr>
      <vt:lpstr>PowerPoint Presentation</vt:lpstr>
      <vt:lpstr>String Handling Functions</vt:lpstr>
      <vt:lpstr>String Handling Functions</vt:lpstr>
      <vt:lpstr>String Handling Functions</vt:lpstr>
      <vt:lpstr>String Handling Functions</vt:lpstr>
      <vt:lpstr>String Handling Functions</vt:lpstr>
      <vt:lpstr>String Handling Functions</vt:lpstr>
      <vt:lpstr>PowerPoint Presentation</vt:lpstr>
      <vt:lpstr>PowerPoint Presentation</vt:lpstr>
      <vt:lpstr>Write a C program to read a string and find the length of the string without using built-in function</vt:lpstr>
      <vt:lpstr>PowerPoint Presentation</vt:lpstr>
      <vt:lpstr>Write a C program to read a string s1 and copy its content to another string s2 without using built-in function</vt:lpstr>
      <vt:lpstr>PowerPoint Presentation</vt:lpstr>
      <vt:lpstr>Write a C program to read two strings s1 and s2 and then concatenate both strings without using built-in function</vt:lpstr>
      <vt:lpstr>Write a C program to read a string s and then reverse it without using built-in function</vt:lpstr>
      <vt:lpstr>Write a C program to read a string s and then reverse it without using built-in function</vt:lpstr>
      <vt:lpstr>Write a program to read a sentence and count the frequency of the given  character in the sentence.</vt:lpstr>
      <vt:lpstr>Write a program to read a sentence and count the frequency of each vowel in it.</vt:lpstr>
      <vt:lpstr>PowerPoint Presentation</vt:lpstr>
      <vt:lpstr>PowerPoint Presentation</vt:lpstr>
      <vt:lpstr>Arrays of Strings</vt:lpstr>
      <vt:lpstr>PowerPoint Presentation</vt:lpstr>
      <vt:lpstr>Arrays of Strings</vt:lpstr>
      <vt:lpstr>PowerPoint Presentation</vt:lpstr>
      <vt:lpstr>PowerPoint Presentation</vt:lpstr>
      <vt:lpstr>PowerPoint Presentation</vt:lpstr>
      <vt:lpstr>Pointers</vt:lpstr>
      <vt:lpstr>Introduction</vt:lpstr>
      <vt:lpstr>Understanding Pointers</vt:lpstr>
      <vt:lpstr>PowerPoint Presentation</vt:lpstr>
      <vt:lpstr>PowerPoint Presentation</vt:lpstr>
      <vt:lpstr>Accessing the Address of a Variable</vt:lpstr>
      <vt:lpstr>PowerPoint Presentation</vt:lpstr>
      <vt:lpstr>Declaring Pointer Variables</vt:lpstr>
      <vt:lpstr>Initialization of Pointer Variable</vt:lpstr>
      <vt:lpstr>Initialization of Pointer Variable</vt:lpstr>
      <vt:lpstr>Accessing a Variable Through its Pointer</vt:lpstr>
      <vt:lpstr>PowerPoint Presentation</vt:lpstr>
      <vt:lpstr>PowerPoint Presentation</vt:lpstr>
      <vt:lpstr>Call by Value/ Pass by Value</vt:lpstr>
      <vt:lpstr>Call by Reference/ Pass by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in C</dc:title>
  <dc:creator>Raghava</dc:creator>
  <cp:lastModifiedBy>diksha gunaji</cp:lastModifiedBy>
  <cp:revision>238</cp:revision>
  <dcterms:created xsi:type="dcterms:W3CDTF">2006-08-16T00:00:00Z</dcterms:created>
  <dcterms:modified xsi:type="dcterms:W3CDTF">2023-04-22T11:14:44Z</dcterms:modified>
</cp:coreProperties>
</file>