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5" r:id="rId19"/>
    <p:sldId id="273" r:id="rId20"/>
    <p:sldId id="271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28591C-183C-43DC-A00C-E9932F39A0DC}">
          <p14:sldIdLst>
            <p14:sldId id="256"/>
            <p14:sldId id="257"/>
            <p14:sldId id="27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4"/>
            <p14:sldId id="270"/>
            <p14:sldId id="275"/>
            <p14:sldId id="273"/>
          </p14:sldIdLst>
        </p14:section>
        <p14:section name="Untitled Section" id="{EBFF5826-B5CF-488B-9156-48BACCA22D8B}">
          <p14:sldIdLst>
            <p14:sldId id="271"/>
            <p14:sldId id="272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5D0B2-46F4-416F-A2B4-B7D3BE81F4DF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EAAC40-2C78-40C7-94F5-DE2190F125A1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1893201C-AF42-4653-BF76-2873CD8B5A36}" type="parTrans" cxnId="{F6CE31AD-F67B-4290-A8BA-4EA40FC451A2}">
      <dgm:prSet/>
      <dgm:spPr/>
      <dgm:t>
        <a:bodyPr/>
        <a:lstStyle/>
        <a:p>
          <a:endParaRPr lang="en-US"/>
        </a:p>
      </dgm:t>
    </dgm:pt>
    <dgm:pt modelId="{535569E2-5C38-4E3D-A380-B313195CB7A1}" type="sibTrans" cxnId="{F6CE31AD-F67B-4290-A8BA-4EA40FC451A2}">
      <dgm:prSet/>
      <dgm:spPr/>
      <dgm:t>
        <a:bodyPr/>
        <a:lstStyle/>
        <a:p>
          <a:endParaRPr lang="en-US"/>
        </a:p>
      </dgm:t>
    </dgm:pt>
    <dgm:pt modelId="{108F27B7-0FD6-4B93-BB3B-F5928B68BBD5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AB93E907-E22A-4EE5-988F-9AE4DADF8892}" type="parTrans" cxnId="{3624735A-EE21-45F8-AC55-A8E5AA97C53A}">
      <dgm:prSet/>
      <dgm:spPr/>
      <dgm:t>
        <a:bodyPr/>
        <a:lstStyle/>
        <a:p>
          <a:endParaRPr lang="en-US"/>
        </a:p>
      </dgm:t>
    </dgm:pt>
    <dgm:pt modelId="{C72639CB-7B12-4917-8B3A-8024D63971FE}" type="sibTrans" cxnId="{3624735A-EE21-45F8-AC55-A8E5AA97C53A}">
      <dgm:prSet/>
      <dgm:spPr/>
      <dgm:t>
        <a:bodyPr/>
        <a:lstStyle/>
        <a:p>
          <a:endParaRPr lang="en-US"/>
        </a:p>
      </dgm:t>
    </dgm:pt>
    <dgm:pt modelId="{C0884D43-3DA1-4885-91FB-F42BF9030740}">
      <dgm:prSet phldrT="[Text]"/>
      <dgm:spPr/>
      <dgm:t>
        <a:bodyPr/>
        <a:lstStyle/>
        <a:p>
          <a:r>
            <a:rPr lang="en-US" dirty="0"/>
            <a:t>Effective computational operations</a:t>
          </a:r>
        </a:p>
      </dgm:t>
    </dgm:pt>
    <dgm:pt modelId="{835FE8D6-4013-41FD-BC5E-4AEC0120CFF6}" type="parTrans" cxnId="{0B1D82A7-F90A-4BF9-8BE2-B92424DC4667}">
      <dgm:prSet/>
      <dgm:spPr/>
      <dgm:t>
        <a:bodyPr/>
        <a:lstStyle/>
        <a:p>
          <a:endParaRPr lang="en-US"/>
        </a:p>
      </dgm:t>
    </dgm:pt>
    <dgm:pt modelId="{2BADC706-0F58-432A-9627-7B01F06589B0}" type="sibTrans" cxnId="{0B1D82A7-F90A-4BF9-8BE2-B92424DC4667}">
      <dgm:prSet/>
      <dgm:spPr/>
      <dgm:t>
        <a:bodyPr/>
        <a:lstStyle/>
        <a:p>
          <a:endParaRPr lang="en-US"/>
        </a:p>
      </dgm:t>
    </dgm:pt>
    <dgm:pt modelId="{2B487514-4028-43EB-A200-3CF8C860C597}">
      <dgm:prSet phldrT="[Text]"/>
      <dgm:spPr/>
      <dgm:t>
        <a:bodyPr/>
        <a:lstStyle/>
        <a:p>
          <a:r>
            <a:rPr lang="en-US" dirty="0"/>
            <a:t>Unambiguous operations</a:t>
          </a:r>
        </a:p>
      </dgm:t>
    </dgm:pt>
    <dgm:pt modelId="{9BF1BBC6-99A9-46C7-A09C-3E0144E454D6}" type="parTrans" cxnId="{B1AE050F-FE3F-4D22-8DAA-F0B4D83AD7E4}">
      <dgm:prSet/>
      <dgm:spPr/>
      <dgm:t>
        <a:bodyPr/>
        <a:lstStyle/>
        <a:p>
          <a:endParaRPr lang="en-US"/>
        </a:p>
      </dgm:t>
    </dgm:pt>
    <dgm:pt modelId="{C1C450B4-A53F-461C-B586-0E0AFAED6AFC}" type="sibTrans" cxnId="{B1AE050F-FE3F-4D22-8DAA-F0B4D83AD7E4}">
      <dgm:prSet/>
      <dgm:spPr/>
      <dgm:t>
        <a:bodyPr/>
        <a:lstStyle/>
        <a:p>
          <a:endParaRPr lang="en-US"/>
        </a:p>
      </dgm:t>
    </dgm:pt>
    <dgm:pt modelId="{15C85333-E98A-4F25-9994-4CF6020A9A38}">
      <dgm:prSet phldrT="[Text]"/>
      <dgm:spPr/>
      <dgm:t>
        <a:bodyPr/>
        <a:lstStyle/>
        <a:p>
          <a:r>
            <a:rPr lang="en-US" dirty="0"/>
            <a:t>Well ordered</a:t>
          </a:r>
        </a:p>
      </dgm:t>
    </dgm:pt>
    <dgm:pt modelId="{D6ABA8E6-2A6B-4D7D-9E6B-5E0C4A11BAF3}" type="parTrans" cxnId="{346D13E2-7F5E-401F-9AB3-3964BA912572}">
      <dgm:prSet/>
      <dgm:spPr/>
      <dgm:t>
        <a:bodyPr/>
        <a:lstStyle/>
        <a:p>
          <a:endParaRPr lang="en-US"/>
        </a:p>
      </dgm:t>
    </dgm:pt>
    <dgm:pt modelId="{680A044C-B6EC-4648-85F2-9413D46E5E7C}" type="sibTrans" cxnId="{346D13E2-7F5E-401F-9AB3-3964BA912572}">
      <dgm:prSet/>
      <dgm:spPr/>
      <dgm:t>
        <a:bodyPr/>
        <a:lstStyle/>
        <a:p>
          <a:endParaRPr lang="en-US"/>
        </a:p>
      </dgm:t>
    </dgm:pt>
    <dgm:pt modelId="{AB8AEC1B-1B10-448A-9AB8-9291EE949FE7}">
      <dgm:prSet phldrT="[Text]"/>
      <dgm:spPr/>
      <dgm:t>
        <a:bodyPr/>
        <a:lstStyle/>
        <a:p>
          <a:r>
            <a:rPr lang="en-US" dirty="0"/>
            <a:t>Has a result</a:t>
          </a:r>
        </a:p>
      </dgm:t>
    </dgm:pt>
    <dgm:pt modelId="{FC968304-2CBF-4893-9C77-4DD92CC0798D}" type="parTrans" cxnId="{32227AAF-41AF-4261-BB83-E616D9F4DC9A}">
      <dgm:prSet/>
      <dgm:spPr/>
      <dgm:t>
        <a:bodyPr/>
        <a:lstStyle/>
        <a:p>
          <a:endParaRPr lang="en-US"/>
        </a:p>
      </dgm:t>
    </dgm:pt>
    <dgm:pt modelId="{EB4AB227-7E77-4E11-9173-7C7E944B5A66}" type="sibTrans" cxnId="{32227AAF-41AF-4261-BB83-E616D9F4DC9A}">
      <dgm:prSet/>
      <dgm:spPr/>
      <dgm:t>
        <a:bodyPr/>
        <a:lstStyle/>
        <a:p>
          <a:endParaRPr lang="en-US"/>
        </a:p>
      </dgm:t>
    </dgm:pt>
    <dgm:pt modelId="{16AE2D9D-E980-4798-AD1B-47DC8B31E0FF}">
      <dgm:prSet phldrT="[Text]"/>
      <dgm:spPr/>
      <dgm:t>
        <a:bodyPr/>
        <a:lstStyle/>
        <a:p>
          <a:r>
            <a:rPr lang="en-US" dirty="0"/>
            <a:t>Takes finite amount of time</a:t>
          </a:r>
        </a:p>
      </dgm:t>
    </dgm:pt>
    <dgm:pt modelId="{5925C118-244B-41A3-AF35-59B90F468890}" type="parTrans" cxnId="{A5FD5265-E2E6-4A7D-A0D3-6C2205DBFADD}">
      <dgm:prSet/>
      <dgm:spPr/>
      <dgm:t>
        <a:bodyPr/>
        <a:lstStyle/>
        <a:p>
          <a:endParaRPr lang="en-US"/>
        </a:p>
      </dgm:t>
    </dgm:pt>
    <dgm:pt modelId="{78F8224F-14AE-4105-BF14-5559F7270AE3}" type="sibTrans" cxnId="{A5FD5265-E2E6-4A7D-A0D3-6C2205DBFADD}">
      <dgm:prSet/>
      <dgm:spPr/>
      <dgm:t>
        <a:bodyPr/>
        <a:lstStyle/>
        <a:p>
          <a:endParaRPr lang="en-US"/>
        </a:p>
      </dgm:t>
    </dgm:pt>
    <dgm:pt modelId="{8551039F-835E-4FE8-9743-2AF9E7C34848}" type="pres">
      <dgm:prSet presAssocID="{9875D0B2-46F4-416F-A2B4-B7D3BE81F4D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3107802-9751-415A-95E5-5CD6E710E313}" type="pres">
      <dgm:prSet presAssocID="{6CEAAC40-2C78-40C7-94F5-DE2190F125A1}" presName="centerShape" presStyleLbl="node0" presStyleIdx="0" presStyleCnt="1"/>
      <dgm:spPr/>
    </dgm:pt>
    <dgm:pt modelId="{DFB7E550-4385-4286-AD74-FFF9BE922890}" type="pres">
      <dgm:prSet presAssocID="{AB93E907-E22A-4EE5-988F-9AE4DADF8892}" presName="parTrans" presStyleLbl="bgSibTrans2D1" presStyleIdx="0" presStyleCnt="6"/>
      <dgm:spPr/>
    </dgm:pt>
    <dgm:pt modelId="{466DCE9A-B0CC-4373-9BC9-C461621AB707}" type="pres">
      <dgm:prSet presAssocID="{108F27B7-0FD6-4B93-BB3B-F5928B68BBD5}" presName="node" presStyleLbl="node1" presStyleIdx="0" presStyleCnt="6">
        <dgm:presLayoutVars>
          <dgm:bulletEnabled val="1"/>
        </dgm:presLayoutVars>
      </dgm:prSet>
      <dgm:spPr/>
    </dgm:pt>
    <dgm:pt modelId="{1D0BFB5D-5E44-427D-8F44-5849725383AB}" type="pres">
      <dgm:prSet presAssocID="{835FE8D6-4013-41FD-BC5E-4AEC0120CFF6}" presName="parTrans" presStyleLbl="bgSibTrans2D1" presStyleIdx="1" presStyleCnt="6"/>
      <dgm:spPr/>
    </dgm:pt>
    <dgm:pt modelId="{1E86D3DA-F51F-4181-ACE4-FE1162473921}" type="pres">
      <dgm:prSet presAssocID="{C0884D43-3DA1-4885-91FB-F42BF9030740}" presName="node" presStyleLbl="node1" presStyleIdx="1" presStyleCnt="6">
        <dgm:presLayoutVars>
          <dgm:bulletEnabled val="1"/>
        </dgm:presLayoutVars>
      </dgm:prSet>
      <dgm:spPr/>
    </dgm:pt>
    <dgm:pt modelId="{0553603F-F8A8-439D-A861-FD3D9E991ED4}" type="pres">
      <dgm:prSet presAssocID="{9BF1BBC6-99A9-46C7-A09C-3E0144E454D6}" presName="parTrans" presStyleLbl="bgSibTrans2D1" presStyleIdx="2" presStyleCnt="6"/>
      <dgm:spPr/>
    </dgm:pt>
    <dgm:pt modelId="{5272D4F8-BF58-4926-AF55-F4C28E4ED401}" type="pres">
      <dgm:prSet presAssocID="{2B487514-4028-43EB-A200-3CF8C860C597}" presName="node" presStyleLbl="node1" presStyleIdx="2" presStyleCnt="6">
        <dgm:presLayoutVars>
          <dgm:bulletEnabled val="1"/>
        </dgm:presLayoutVars>
      </dgm:prSet>
      <dgm:spPr/>
    </dgm:pt>
    <dgm:pt modelId="{0A9D6800-3B2F-4F2D-8F9E-7BF9CD5CB29C}" type="pres">
      <dgm:prSet presAssocID="{D6ABA8E6-2A6B-4D7D-9E6B-5E0C4A11BAF3}" presName="parTrans" presStyleLbl="bgSibTrans2D1" presStyleIdx="3" presStyleCnt="6"/>
      <dgm:spPr/>
    </dgm:pt>
    <dgm:pt modelId="{12E1DAEC-D5BD-4744-8992-903EE3AEB2AF}" type="pres">
      <dgm:prSet presAssocID="{15C85333-E98A-4F25-9994-4CF6020A9A38}" presName="node" presStyleLbl="node1" presStyleIdx="3" presStyleCnt="6">
        <dgm:presLayoutVars>
          <dgm:bulletEnabled val="1"/>
        </dgm:presLayoutVars>
      </dgm:prSet>
      <dgm:spPr/>
    </dgm:pt>
    <dgm:pt modelId="{5C85543A-9311-424A-B3FB-697A5653C478}" type="pres">
      <dgm:prSet presAssocID="{FC968304-2CBF-4893-9C77-4DD92CC0798D}" presName="parTrans" presStyleLbl="bgSibTrans2D1" presStyleIdx="4" presStyleCnt="6"/>
      <dgm:spPr/>
    </dgm:pt>
    <dgm:pt modelId="{E67D5F82-FC13-42F2-ACE5-A4FA8525303C}" type="pres">
      <dgm:prSet presAssocID="{AB8AEC1B-1B10-448A-9AB8-9291EE949FE7}" presName="node" presStyleLbl="node1" presStyleIdx="4" presStyleCnt="6">
        <dgm:presLayoutVars>
          <dgm:bulletEnabled val="1"/>
        </dgm:presLayoutVars>
      </dgm:prSet>
      <dgm:spPr/>
    </dgm:pt>
    <dgm:pt modelId="{E02E1E86-E981-4B17-B99D-3773A777B12D}" type="pres">
      <dgm:prSet presAssocID="{5925C118-244B-41A3-AF35-59B90F468890}" presName="parTrans" presStyleLbl="bgSibTrans2D1" presStyleIdx="5" presStyleCnt="6"/>
      <dgm:spPr/>
    </dgm:pt>
    <dgm:pt modelId="{2C319FB1-B962-4EE7-830E-0573A75C287E}" type="pres">
      <dgm:prSet presAssocID="{16AE2D9D-E980-4798-AD1B-47DC8B31E0FF}" presName="node" presStyleLbl="node1" presStyleIdx="5" presStyleCnt="6">
        <dgm:presLayoutVars>
          <dgm:bulletEnabled val="1"/>
        </dgm:presLayoutVars>
      </dgm:prSet>
      <dgm:spPr/>
    </dgm:pt>
  </dgm:ptLst>
  <dgm:cxnLst>
    <dgm:cxn modelId="{F28E4104-94D9-4764-AC47-FE0A6E6E3195}" type="presOf" srcId="{6CEAAC40-2C78-40C7-94F5-DE2190F125A1}" destId="{C3107802-9751-415A-95E5-5CD6E710E313}" srcOrd="0" destOrd="0" presId="urn:microsoft.com/office/officeart/2005/8/layout/radial4"/>
    <dgm:cxn modelId="{AF25BB04-E25F-4DCB-BA82-21F68744461D}" type="presOf" srcId="{2B487514-4028-43EB-A200-3CF8C860C597}" destId="{5272D4F8-BF58-4926-AF55-F4C28E4ED401}" srcOrd="0" destOrd="0" presId="urn:microsoft.com/office/officeart/2005/8/layout/radial4"/>
    <dgm:cxn modelId="{B1AE050F-FE3F-4D22-8DAA-F0B4D83AD7E4}" srcId="{6CEAAC40-2C78-40C7-94F5-DE2190F125A1}" destId="{2B487514-4028-43EB-A200-3CF8C860C597}" srcOrd="2" destOrd="0" parTransId="{9BF1BBC6-99A9-46C7-A09C-3E0144E454D6}" sibTransId="{C1C450B4-A53F-461C-B586-0E0AFAED6AFC}"/>
    <dgm:cxn modelId="{EA955A12-BC45-4028-9F06-C0E12F703BC6}" type="presOf" srcId="{D6ABA8E6-2A6B-4D7D-9E6B-5E0C4A11BAF3}" destId="{0A9D6800-3B2F-4F2D-8F9E-7BF9CD5CB29C}" srcOrd="0" destOrd="0" presId="urn:microsoft.com/office/officeart/2005/8/layout/radial4"/>
    <dgm:cxn modelId="{BF034C25-2D91-4785-9DBD-F812D4E0A580}" type="presOf" srcId="{5925C118-244B-41A3-AF35-59B90F468890}" destId="{E02E1E86-E981-4B17-B99D-3773A777B12D}" srcOrd="0" destOrd="0" presId="urn:microsoft.com/office/officeart/2005/8/layout/radial4"/>
    <dgm:cxn modelId="{D4DC1B2E-1048-4A80-BCD0-3F85943CEC38}" type="presOf" srcId="{AB8AEC1B-1B10-448A-9AB8-9291EE949FE7}" destId="{E67D5F82-FC13-42F2-ACE5-A4FA8525303C}" srcOrd="0" destOrd="0" presId="urn:microsoft.com/office/officeart/2005/8/layout/radial4"/>
    <dgm:cxn modelId="{E358ED30-AEA2-4624-B6E3-BE4FB3143253}" type="presOf" srcId="{108F27B7-0FD6-4B93-BB3B-F5928B68BBD5}" destId="{466DCE9A-B0CC-4373-9BC9-C461621AB707}" srcOrd="0" destOrd="0" presId="urn:microsoft.com/office/officeart/2005/8/layout/radial4"/>
    <dgm:cxn modelId="{A5FD5265-E2E6-4A7D-A0D3-6C2205DBFADD}" srcId="{6CEAAC40-2C78-40C7-94F5-DE2190F125A1}" destId="{16AE2D9D-E980-4798-AD1B-47DC8B31E0FF}" srcOrd="5" destOrd="0" parTransId="{5925C118-244B-41A3-AF35-59B90F468890}" sibTransId="{78F8224F-14AE-4105-BF14-5559F7270AE3}"/>
    <dgm:cxn modelId="{36FB7E4C-4E24-474A-A59E-983E54AABA77}" type="presOf" srcId="{AB93E907-E22A-4EE5-988F-9AE4DADF8892}" destId="{DFB7E550-4385-4286-AD74-FFF9BE922890}" srcOrd="0" destOrd="0" presId="urn:microsoft.com/office/officeart/2005/8/layout/radial4"/>
    <dgm:cxn modelId="{3C246E59-B2B7-47BC-85A8-70CA46B2150A}" type="presOf" srcId="{16AE2D9D-E980-4798-AD1B-47DC8B31E0FF}" destId="{2C319FB1-B962-4EE7-830E-0573A75C287E}" srcOrd="0" destOrd="0" presId="urn:microsoft.com/office/officeart/2005/8/layout/radial4"/>
    <dgm:cxn modelId="{3624735A-EE21-45F8-AC55-A8E5AA97C53A}" srcId="{6CEAAC40-2C78-40C7-94F5-DE2190F125A1}" destId="{108F27B7-0FD6-4B93-BB3B-F5928B68BBD5}" srcOrd="0" destOrd="0" parTransId="{AB93E907-E22A-4EE5-988F-9AE4DADF8892}" sibTransId="{C72639CB-7B12-4917-8B3A-8024D63971FE}"/>
    <dgm:cxn modelId="{1FA0DF7A-A0EC-4C76-9A1A-415B12A81A13}" type="presOf" srcId="{835FE8D6-4013-41FD-BC5E-4AEC0120CFF6}" destId="{1D0BFB5D-5E44-427D-8F44-5849725383AB}" srcOrd="0" destOrd="0" presId="urn:microsoft.com/office/officeart/2005/8/layout/radial4"/>
    <dgm:cxn modelId="{EBC7FA90-848A-4627-B000-D8A4C5E390A1}" type="presOf" srcId="{9875D0B2-46F4-416F-A2B4-B7D3BE81F4DF}" destId="{8551039F-835E-4FE8-9743-2AF9E7C34848}" srcOrd="0" destOrd="0" presId="urn:microsoft.com/office/officeart/2005/8/layout/radial4"/>
    <dgm:cxn modelId="{0B1D82A7-F90A-4BF9-8BE2-B92424DC4667}" srcId="{6CEAAC40-2C78-40C7-94F5-DE2190F125A1}" destId="{C0884D43-3DA1-4885-91FB-F42BF9030740}" srcOrd="1" destOrd="0" parTransId="{835FE8D6-4013-41FD-BC5E-4AEC0120CFF6}" sibTransId="{2BADC706-0F58-432A-9627-7B01F06589B0}"/>
    <dgm:cxn modelId="{A55D7BAC-8039-45FC-ABCE-6703CD653578}" type="presOf" srcId="{C0884D43-3DA1-4885-91FB-F42BF9030740}" destId="{1E86D3DA-F51F-4181-ACE4-FE1162473921}" srcOrd="0" destOrd="0" presId="urn:microsoft.com/office/officeart/2005/8/layout/radial4"/>
    <dgm:cxn modelId="{F6CE31AD-F67B-4290-A8BA-4EA40FC451A2}" srcId="{9875D0B2-46F4-416F-A2B4-B7D3BE81F4DF}" destId="{6CEAAC40-2C78-40C7-94F5-DE2190F125A1}" srcOrd="0" destOrd="0" parTransId="{1893201C-AF42-4653-BF76-2873CD8B5A36}" sibTransId="{535569E2-5C38-4E3D-A380-B313195CB7A1}"/>
    <dgm:cxn modelId="{32227AAF-41AF-4261-BB83-E616D9F4DC9A}" srcId="{6CEAAC40-2C78-40C7-94F5-DE2190F125A1}" destId="{AB8AEC1B-1B10-448A-9AB8-9291EE949FE7}" srcOrd="4" destOrd="0" parTransId="{FC968304-2CBF-4893-9C77-4DD92CC0798D}" sibTransId="{EB4AB227-7E77-4E11-9173-7C7E944B5A66}"/>
    <dgm:cxn modelId="{D08215B5-EF95-4629-A55C-525485BFAB1A}" type="presOf" srcId="{15C85333-E98A-4F25-9994-4CF6020A9A38}" destId="{12E1DAEC-D5BD-4744-8992-903EE3AEB2AF}" srcOrd="0" destOrd="0" presId="urn:microsoft.com/office/officeart/2005/8/layout/radial4"/>
    <dgm:cxn modelId="{9EE342B5-36B6-4CFF-808B-5E39D1506062}" type="presOf" srcId="{9BF1BBC6-99A9-46C7-A09C-3E0144E454D6}" destId="{0553603F-F8A8-439D-A861-FD3D9E991ED4}" srcOrd="0" destOrd="0" presId="urn:microsoft.com/office/officeart/2005/8/layout/radial4"/>
    <dgm:cxn modelId="{D89C7CC3-EA59-4959-B920-289137E4F75C}" type="presOf" srcId="{FC968304-2CBF-4893-9C77-4DD92CC0798D}" destId="{5C85543A-9311-424A-B3FB-697A5653C478}" srcOrd="0" destOrd="0" presId="urn:microsoft.com/office/officeart/2005/8/layout/radial4"/>
    <dgm:cxn modelId="{346D13E2-7F5E-401F-9AB3-3964BA912572}" srcId="{6CEAAC40-2C78-40C7-94F5-DE2190F125A1}" destId="{15C85333-E98A-4F25-9994-4CF6020A9A38}" srcOrd="3" destOrd="0" parTransId="{D6ABA8E6-2A6B-4D7D-9E6B-5E0C4A11BAF3}" sibTransId="{680A044C-B6EC-4648-85F2-9413D46E5E7C}"/>
    <dgm:cxn modelId="{BA85A712-8827-4BF8-8FAB-26139352F853}" type="presParOf" srcId="{8551039F-835E-4FE8-9743-2AF9E7C34848}" destId="{C3107802-9751-415A-95E5-5CD6E710E313}" srcOrd="0" destOrd="0" presId="urn:microsoft.com/office/officeart/2005/8/layout/radial4"/>
    <dgm:cxn modelId="{4D71785B-E8DC-485E-87CB-627D8EF5C1FF}" type="presParOf" srcId="{8551039F-835E-4FE8-9743-2AF9E7C34848}" destId="{DFB7E550-4385-4286-AD74-FFF9BE922890}" srcOrd="1" destOrd="0" presId="urn:microsoft.com/office/officeart/2005/8/layout/radial4"/>
    <dgm:cxn modelId="{CC59C751-4FEE-42AA-8CD7-230AB4BA2193}" type="presParOf" srcId="{8551039F-835E-4FE8-9743-2AF9E7C34848}" destId="{466DCE9A-B0CC-4373-9BC9-C461621AB707}" srcOrd="2" destOrd="0" presId="urn:microsoft.com/office/officeart/2005/8/layout/radial4"/>
    <dgm:cxn modelId="{66AC72FC-E547-41AF-9BE9-7479E986E3C1}" type="presParOf" srcId="{8551039F-835E-4FE8-9743-2AF9E7C34848}" destId="{1D0BFB5D-5E44-427D-8F44-5849725383AB}" srcOrd="3" destOrd="0" presId="urn:microsoft.com/office/officeart/2005/8/layout/radial4"/>
    <dgm:cxn modelId="{8C588B90-B43A-4D43-AB6F-B112475922EF}" type="presParOf" srcId="{8551039F-835E-4FE8-9743-2AF9E7C34848}" destId="{1E86D3DA-F51F-4181-ACE4-FE1162473921}" srcOrd="4" destOrd="0" presId="urn:microsoft.com/office/officeart/2005/8/layout/radial4"/>
    <dgm:cxn modelId="{BD200383-6DAB-4F7C-8171-415E5186340C}" type="presParOf" srcId="{8551039F-835E-4FE8-9743-2AF9E7C34848}" destId="{0553603F-F8A8-439D-A861-FD3D9E991ED4}" srcOrd="5" destOrd="0" presId="urn:microsoft.com/office/officeart/2005/8/layout/radial4"/>
    <dgm:cxn modelId="{AE158516-16BF-4A3E-BBDB-03B5911C42CF}" type="presParOf" srcId="{8551039F-835E-4FE8-9743-2AF9E7C34848}" destId="{5272D4F8-BF58-4926-AF55-F4C28E4ED401}" srcOrd="6" destOrd="0" presId="urn:microsoft.com/office/officeart/2005/8/layout/radial4"/>
    <dgm:cxn modelId="{7F6435D2-8C8E-4F59-AF73-866A3D3E2F7F}" type="presParOf" srcId="{8551039F-835E-4FE8-9743-2AF9E7C34848}" destId="{0A9D6800-3B2F-4F2D-8F9E-7BF9CD5CB29C}" srcOrd="7" destOrd="0" presId="urn:microsoft.com/office/officeart/2005/8/layout/radial4"/>
    <dgm:cxn modelId="{976840A5-14D2-4D19-92B0-37311E629183}" type="presParOf" srcId="{8551039F-835E-4FE8-9743-2AF9E7C34848}" destId="{12E1DAEC-D5BD-4744-8992-903EE3AEB2AF}" srcOrd="8" destOrd="0" presId="urn:microsoft.com/office/officeart/2005/8/layout/radial4"/>
    <dgm:cxn modelId="{547D6741-1750-48C3-BD0A-1F6CDFE704E7}" type="presParOf" srcId="{8551039F-835E-4FE8-9743-2AF9E7C34848}" destId="{5C85543A-9311-424A-B3FB-697A5653C478}" srcOrd="9" destOrd="0" presId="urn:microsoft.com/office/officeart/2005/8/layout/radial4"/>
    <dgm:cxn modelId="{F111D9B0-10FE-4B96-9B30-3209CA5D7675}" type="presParOf" srcId="{8551039F-835E-4FE8-9743-2AF9E7C34848}" destId="{E67D5F82-FC13-42F2-ACE5-A4FA8525303C}" srcOrd="10" destOrd="0" presId="urn:microsoft.com/office/officeart/2005/8/layout/radial4"/>
    <dgm:cxn modelId="{56459225-5A0F-4283-84EA-D1D1DD99CD22}" type="presParOf" srcId="{8551039F-835E-4FE8-9743-2AF9E7C34848}" destId="{E02E1E86-E981-4B17-B99D-3773A777B12D}" srcOrd="11" destOrd="0" presId="urn:microsoft.com/office/officeart/2005/8/layout/radial4"/>
    <dgm:cxn modelId="{E9509376-8391-4234-9927-F515DFAA0B69}" type="presParOf" srcId="{8551039F-835E-4FE8-9743-2AF9E7C34848}" destId="{2C319FB1-B962-4EE7-830E-0573A75C287E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07802-9751-415A-95E5-5CD6E710E313}">
      <dsp:nvSpPr>
        <dsp:cNvPr id="0" name=""/>
        <dsp:cNvSpPr/>
      </dsp:nvSpPr>
      <dsp:spPr>
        <a:xfrm>
          <a:off x="2660992" y="2272135"/>
          <a:ext cx="1859462" cy="1859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</a:t>
          </a:r>
        </a:p>
      </dsp:txBody>
      <dsp:txXfrm>
        <a:off x="2933304" y="2544447"/>
        <a:ext cx="1314838" cy="1314838"/>
      </dsp:txXfrm>
    </dsp:sp>
    <dsp:sp modelId="{DFB7E550-4385-4286-AD74-FFF9BE922890}">
      <dsp:nvSpPr>
        <dsp:cNvPr id="0" name=""/>
        <dsp:cNvSpPr/>
      </dsp:nvSpPr>
      <dsp:spPr>
        <a:xfrm rot="10800000">
          <a:off x="772119" y="2936892"/>
          <a:ext cx="1784985" cy="5299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DCE9A-B0CC-4373-9BC9-C461621AB707}">
      <dsp:nvSpPr>
        <dsp:cNvPr id="0" name=""/>
        <dsp:cNvSpPr/>
      </dsp:nvSpPr>
      <dsp:spPr>
        <a:xfrm>
          <a:off x="121307" y="2681216"/>
          <a:ext cx="1301623" cy="10412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input</a:t>
          </a:r>
        </a:p>
      </dsp:txBody>
      <dsp:txXfrm>
        <a:off x="151806" y="2711715"/>
        <a:ext cx="1240625" cy="980300"/>
      </dsp:txXfrm>
    </dsp:sp>
    <dsp:sp modelId="{1D0BFB5D-5E44-427D-8F44-5849725383AB}">
      <dsp:nvSpPr>
        <dsp:cNvPr id="0" name=""/>
        <dsp:cNvSpPr/>
      </dsp:nvSpPr>
      <dsp:spPr>
        <a:xfrm rot="12960000">
          <a:off x="1139974" y="1804752"/>
          <a:ext cx="1784985" cy="52994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6D3DA-F51F-4181-ACE4-FE1162473921}">
      <dsp:nvSpPr>
        <dsp:cNvPr id="0" name=""/>
        <dsp:cNvSpPr/>
      </dsp:nvSpPr>
      <dsp:spPr>
        <a:xfrm>
          <a:off x="659613" y="1024482"/>
          <a:ext cx="1301623" cy="10412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Effective computational operations</a:t>
          </a:r>
        </a:p>
      </dsp:txBody>
      <dsp:txXfrm>
        <a:off x="690112" y="1054981"/>
        <a:ext cx="1240625" cy="980300"/>
      </dsp:txXfrm>
    </dsp:sp>
    <dsp:sp modelId="{0553603F-F8A8-439D-A861-FD3D9E991ED4}">
      <dsp:nvSpPr>
        <dsp:cNvPr id="0" name=""/>
        <dsp:cNvSpPr/>
      </dsp:nvSpPr>
      <dsp:spPr>
        <a:xfrm rot="15120000">
          <a:off x="2103029" y="1105051"/>
          <a:ext cx="1784985" cy="52994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2D4F8-BF58-4926-AF55-F4C28E4ED401}">
      <dsp:nvSpPr>
        <dsp:cNvPr id="0" name=""/>
        <dsp:cNvSpPr/>
      </dsp:nvSpPr>
      <dsp:spPr>
        <a:xfrm>
          <a:off x="2068915" y="564"/>
          <a:ext cx="1301623" cy="10412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Unambiguous operations</a:t>
          </a:r>
        </a:p>
      </dsp:txBody>
      <dsp:txXfrm>
        <a:off x="2099414" y="31063"/>
        <a:ext cx="1240625" cy="980300"/>
      </dsp:txXfrm>
    </dsp:sp>
    <dsp:sp modelId="{0A9D6800-3B2F-4F2D-8F9E-7BF9CD5CB29C}">
      <dsp:nvSpPr>
        <dsp:cNvPr id="0" name=""/>
        <dsp:cNvSpPr/>
      </dsp:nvSpPr>
      <dsp:spPr>
        <a:xfrm rot="17280000">
          <a:off x="3293432" y="1105051"/>
          <a:ext cx="1784985" cy="52994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1DAEC-D5BD-4744-8992-903EE3AEB2AF}">
      <dsp:nvSpPr>
        <dsp:cNvPr id="0" name=""/>
        <dsp:cNvSpPr/>
      </dsp:nvSpPr>
      <dsp:spPr>
        <a:xfrm>
          <a:off x="3810908" y="564"/>
          <a:ext cx="1301623" cy="10412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Well ordered</a:t>
          </a:r>
        </a:p>
      </dsp:txBody>
      <dsp:txXfrm>
        <a:off x="3841407" y="31063"/>
        <a:ext cx="1240625" cy="980300"/>
      </dsp:txXfrm>
    </dsp:sp>
    <dsp:sp modelId="{5C85543A-9311-424A-B3FB-697A5653C478}">
      <dsp:nvSpPr>
        <dsp:cNvPr id="0" name=""/>
        <dsp:cNvSpPr/>
      </dsp:nvSpPr>
      <dsp:spPr>
        <a:xfrm rot="19440000">
          <a:off x="4256488" y="1804752"/>
          <a:ext cx="1784985" cy="529946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D5F82-FC13-42F2-ACE5-A4FA8525303C}">
      <dsp:nvSpPr>
        <dsp:cNvPr id="0" name=""/>
        <dsp:cNvSpPr/>
      </dsp:nvSpPr>
      <dsp:spPr>
        <a:xfrm>
          <a:off x="5220211" y="1024482"/>
          <a:ext cx="1301623" cy="10412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Has a result</a:t>
          </a:r>
        </a:p>
      </dsp:txBody>
      <dsp:txXfrm>
        <a:off x="5250710" y="1054981"/>
        <a:ext cx="1240625" cy="980300"/>
      </dsp:txXfrm>
    </dsp:sp>
    <dsp:sp modelId="{E02E1E86-E981-4B17-B99D-3773A777B12D}">
      <dsp:nvSpPr>
        <dsp:cNvPr id="0" name=""/>
        <dsp:cNvSpPr/>
      </dsp:nvSpPr>
      <dsp:spPr>
        <a:xfrm>
          <a:off x="4624343" y="2936892"/>
          <a:ext cx="1784985" cy="5299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19FB1-B962-4EE7-830E-0573A75C287E}">
      <dsp:nvSpPr>
        <dsp:cNvPr id="0" name=""/>
        <dsp:cNvSpPr/>
      </dsp:nvSpPr>
      <dsp:spPr>
        <a:xfrm>
          <a:off x="5758516" y="2681216"/>
          <a:ext cx="1301623" cy="10412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Takes finite amount of time</a:t>
          </a:r>
        </a:p>
      </dsp:txBody>
      <dsp:txXfrm>
        <a:off x="5789015" y="2711715"/>
        <a:ext cx="1240625" cy="980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FC2B-5CDD-4AF2-9B08-AEBA1393681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2EACB-AE08-4373-86ED-DAC5FF5E5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19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2EACB-AE08-4373-86ED-DAC5FF5E510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1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6614-8A21-4E1A-8C6D-9D7D7D060661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8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E001-AB38-4379-AADB-5499A8A6263B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5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79C-6973-45A4-B43B-4F3F688AF8C6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9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B8D-1DB4-40F4-B8CF-83BAD44C8F3E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4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A82-27AB-43D8-8B80-E2AA43A4B6E0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63AD-C1EC-4B9D-9321-B6DE88AA9AF9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A99-D636-42B0-80F7-7BE03C44B992}" type="datetime1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8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7461-6895-4FDC-B3BC-490133A9EC06}" type="datetime1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DACC-EFA2-4310-8800-DD69DA37FC1F}" type="datetime1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7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5A71-324E-41FA-956D-45CBFF5F992F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19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236A-AD10-4917-9629-23DE988354AD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9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9CCE-C0A2-49F6-9C8D-78E0B7C63407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569-6543-4CB1-BA04-5D602F075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93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ompiler-tutori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rpreter-patter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language" TargetMode="External"/><Relationship Id="rId2" Type="http://schemas.openxmlformats.org/officeDocument/2006/relationships/hyperlink" Target="https://en.wikipedia.org/wiki/Sequ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xecution_(computing)" TargetMode="External"/><Relationship Id="rId4" Type="http://schemas.openxmlformats.org/officeDocument/2006/relationships/hyperlink" Target="https://en.wikipedia.org/wiki/Comput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of Problem solving and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84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three types of error that can occur:</a:t>
            </a:r>
            <a:endParaRPr lang="en-US" dirty="0"/>
          </a:p>
          <a:p>
            <a:r>
              <a:rPr lang="en-US" dirty="0"/>
              <a:t>syntax errors.</a:t>
            </a:r>
          </a:p>
          <a:p>
            <a:r>
              <a:rPr lang="en-US" dirty="0"/>
              <a:t>logic errors/semantic errors</a:t>
            </a:r>
          </a:p>
          <a:p>
            <a:r>
              <a:rPr lang="en-US" dirty="0"/>
              <a:t>runtime errors.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695-1AC9-4B57-B08C-96D25557AAAE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7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Syntax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 a syntax error is an error in the syntax of a sequence of characters or tokens that is intended to be written in a particular programming language. For compiled languages, syntax errors are detected at compile-time. A program will not compile until all syntax errors are corrected.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8D2-A547-4715-B361-600B1E05A74C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highlight>
                  <a:srgbClr val="FFFF00"/>
                </a:highlight>
              </a:rPr>
              <a:t>Semantic</a:t>
            </a:r>
            <a:r>
              <a:rPr lang="en-US" dirty="0">
                <a:highlight>
                  <a:srgbClr val="FFFF00"/>
                </a:highlight>
              </a:rPr>
              <a:t> errors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i="1" dirty="0"/>
              <a:t>Semantic</a:t>
            </a:r>
            <a:r>
              <a:rPr lang="en-US" dirty="0"/>
              <a:t> errors are mistakes in the meaning of the code. For example, you can use the wrong variable name or call a function with the wrong arguments.</a:t>
            </a:r>
          </a:p>
          <a:p>
            <a:r>
              <a:rPr lang="en-US" dirty="0"/>
              <a:t>Semantic errors are errors that occur when the code written by the programmer makes no sense to the compiler, even though it is syntactically correct.</a:t>
            </a:r>
          </a:p>
          <a:p>
            <a:r>
              <a:rPr lang="en-US" dirty="0"/>
              <a:t>A logic </a:t>
            </a:r>
            <a:r>
              <a:rPr lang="en-US" i="1" dirty="0"/>
              <a:t>error</a:t>
            </a:r>
            <a:r>
              <a:rPr lang="en-US" dirty="0"/>
              <a:t> is an </a:t>
            </a:r>
            <a:r>
              <a:rPr lang="en-US" i="1" dirty="0"/>
              <a:t>error</a:t>
            </a:r>
            <a:r>
              <a:rPr lang="en-US" dirty="0"/>
              <a:t> in the way a program works. The program can run but does not do what it is expected to do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49B-DC55-40E2-9961-34D024850DC6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6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Runtime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i="1" dirty="0"/>
              <a:t>error</a:t>
            </a:r>
            <a:r>
              <a:rPr lang="en-US" dirty="0"/>
              <a:t> has occurred during </a:t>
            </a:r>
            <a:r>
              <a:rPr lang="en-US" i="1" dirty="0"/>
              <a:t>runtime</a:t>
            </a:r>
            <a:r>
              <a:rPr lang="en-US" dirty="0"/>
              <a:t> which means that occurs during program execution that is after compilation of the program.</a:t>
            </a:r>
          </a:p>
          <a:p>
            <a:r>
              <a:rPr lang="en-US" dirty="0"/>
              <a:t>Also called as exceptions.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01FA-9E08-4C8F-8BAE-CD9FE86A00AB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2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en-US" dirty="0"/>
              <a:t>Natural Languages Vs Formal Languages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5"/>
                    </a14:imgEffect>
                    <a14:imgEffect>
                      <a14:saturation sat="7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2290" r="2089"/>
          <a:stretch/>
        </p:blipFill>
        <p:spPr>
          <a:xfrm>
            <a:off x="1137425" y="1655180"/>
            <a:ext cx="9291365" cy="444453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7B-6758-41B7-A2ED-D3F587D87DA2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8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24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Paradigm – 2 Approaches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19228"/>
              </p:ext>
            </p:extLst>
          </p:nvPr>
        </p:nvGraphicFramePr>
        <p:xfrm>
          <a:off x="121298" y="2397967"/>
          <a:ext cx="11411338" cy="38084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705669">
                  <a:extLst>
                    <a:ext uri="{9D8B030D-6E8A-4147-A177-3AD203B41FA5}">
                      <a16:colId xmlns:a16="http://schemas.microsoft.com/office/drawing/2014/main" val="1213493847"/>
                    </a:ext>
                  </a:extLst>
                </a:gridCol>
                <a:gridCol w="5705669">
                  <a:extLst>
                    <a:ext uri="{9D8B030D-6E8A-4147-A177-3AD203B41FA5}">
                      <a16:colId xmlns:a16="http://schemas.microsoft.com/office/drawing/2014/main" val="2638125604"/>
                    </a:ext>
                  </a:extLst>
                </a:gridCol>
              </a:tblGrid>
              <a:tr h="6824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Procedural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Object-oriented programming </a:t>
                      </a:r>
                      <a:endParaRPr lang="en-IN" sz="1400" dirty="0"/>
                    </a:p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88541"/>
                  </a:ext>
                </a:extLst>
              </a:tr>
              <a:tr h="59800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effectLst/>
                        </a:rPr>
                        <a:t>In procedural programming data and operations on data are separated.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5410" marR="188595" indent="5715" algn="ctr">
                        <a:lnSpc>
                          <a:spcPct val="118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</a:t>
                      </a:r>
                      <a:r>
                        <a:rPr lang="en-US" sz="1400" spc="1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object-oriented</a:t>
                      </a:r>
                      <a:r>
                        <a:rPr lang="en-US" sz="1400" spc="2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programming</a:t>
                      </a:r>
                      <a:r>
                        <a:rPr lang="en-US" sz="1400" spc="21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the</a:t>
                      </a:r>
                      <a:r>
                        <a:rPr lang="en-US" sz="1400" spc="5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focus is</a:t>
                      </a:r>
                      <a:r>
                        <a:rPr lang="en-US" sz="1400" spc="6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on</a:t>
                      </a:r>
                      <a:r>
                        <a:rPr lang="en-US" sz="1400" spc="1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the</a:t>
                      </a:r>
                      <a:r>
                        <a:rPr lang="en-US" sz="1400" spc="9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operations</a:t>
                      </a:r>
                      <a:r>
                        <a:rPr lang="en-US" sz="1400" spc="17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of</a:t>
                      </a:r>
                      <a:r>
                        <a:rPr lang="en-US" sz="1400" spc="13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objects</a:t>
                      </a:r>
                      <a:r>
                        <a:rPr lang="en-US" sz="1400" spc="8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which</a:t>
                      </a:r>
                      <a:r>
                        <a:rPr lang="en-US" sz="1400" spc="18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are</a:t>
                      </a:r>
                      <a:r>
                        <a:rPr lang="en-US" sz="1400" spc="7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 combination</a:t>
                      </a:r>
                      <a:r>
                        <a:rPr lang="en-US" sz="1400" spc="32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of</a:t>
                      </a:r>
                      <a:r>
                        <a:rPr lang="en-US" sz="1400" spc="15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data</a:t>
                      </a:r>
                      <a:r>
                        <a:rPr lang="en-US" sz="1400" spc="15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and</a:t>
                      </a:r>
                      <a:r>
                        <a:rPr lang="en-US" sz="1400" spc="6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procedures.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6109460"/>
                  </a:ext>
                </a:extLst>
              </a:tr>
              <a:tr h="63160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effectLst/>
                        </a:rPr>
                        <a:t>Procedural programming  does not support the concept of data hiding and encapsulation.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9695" marR="394335" indent="5715" algn="ctr">
                        <a:lnSpc>
                          <a:spcPct val="118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Object-oriented</a:t>
                      </a:r>
                      <a:r>
                        <a:rPr lang="en-US" sz="1400" spc="-7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programming</a:t>
                      </a:r>
                      <a:r>
                        <a:rPr lang="en-US" sz="1400" spc="-2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supports the</a:t>
                      </a:r>
                      <a:r>
                        <a:rPr lang="en-US" sz="1400" spc="-12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concept</a:t>
                      </a:r>
                      <a:r>
                        <a:rPr lang="en-US" sz="1400" spc="-9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of</a:t>
                      </a:r>
                      <a:r>
                        <a:rPr lang="en-US" sz="1400" spc="-8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data</a:t>
                      </a:r>
                      <a:r>
                        <a:rPr lang="en-US" sz="1400" spc="-12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hiding</a:t>
                      </a:r>
                      <a:r>
                        <a:rPr lang="en-US" sz="1400" spc="-1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and encapsulation.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1045630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Follows top –down programming approach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9695" marR="394335" indent="5715" algn="ctr">
                        <a:lnSpc>
                          <a:spcPct val="118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 follows bottom-up approach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6986519"/>
                  </a:ext>
                </a:extLst>
              </a:tr>
              <a:tr h="471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Has limitations when size of program increases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9695" marR="394335" indent="5715" algn="ctr">
                        <a:lnSpc>
                          <a:spcPct val="118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Scalable programs can be developed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5149667"/>
                  </a:ext>
                </a:extLst>
              </a:tr>
              <a:tr h="9254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Usage of Global data for sharing information between functions is allowed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9695" marR="394335" indent="5715" algn="ctr">
                        <a:lnSpc>
                          <a:spcPct val="118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can be easily moved between methods and controlled through</a:t>
                      </a:r>
                      <a:r>
                        <a:rPr lang="en-US" sz="1400" baseline="0" dirty="0">
                          <a:effectLst/>
                        </a:rPr>
                        <a:t> access specifiers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184388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BAF1-156A-4FF6-A720-5B3A2AAC1453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15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366"/>
            <a:ext cx="105156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Procedural  and  Object-oriented programming</a:t>
            </a:r>
          </a:p>
          <a:p>
            <a:r>
              <a:rPr lang="en-US" dirty="0"/>
              <a:t>Differences listed in Table: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32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Compiler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linkClick r:id="rId2"/>
              </a:rPr>
              <a:t>compiler</a:t>
            </a:r>
            <a:r>
              <a:rPr lang="en-US" dirty="0"/>
              <a:t> is a software program that follows the syntax rule of programming language to convert a source code to machine code.</a:t>
            </a:r>
          </a:p>
          <a:p>
            <a:r>
              <a:rPr lang="en-US" dirty="0"/>
              <a:t> It cannot fix any error if present in a program; it generates an error message, and you have to correct it yourself in the program's syntax. </a:t>
            </a:r>
          </a:p>
          <a:p>
            <a:r>
              <a:rPr lang="en-US" dirty="0"/>
              <a:t>If your written program is correct (contains no error), then the compiler will convert your entire source code into machine code. </a:t>
            </a:r>
          </a:p>
          <a:p>
            <a:r>
              <a:rPr lang="en-US" dirty="0"/>
              <a:t>A compiler </a:t>
            </a:r>
            <a:r>
              <a:rPr lang="en-US" b="1" dirty="0"/>
              <a:t>converts complete source code</a:t>
            </a:r>
            <a:r>
              <a:rPr lang="en-US" dirty="0"/>
              <a:t> into machine code at once. And finally, your program get executes.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32B-A0DC-41EA-B874-9B055F9BA706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8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60" y="1690688"/>
            <a:ext cx="8623138" cy="506687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Compiled Programming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8A4-CF6E-4EB4-9D86-94550A2BF672}" type="datetime1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5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2"/>
              </a:rPr>
              <a:t>interpreter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2"/>
              </a:rPr>
              <a:t>interpreter</a:t>
            </a:r>
            <a:r>
              <a:rPr lang="en-US" dirty="0"/>
              <a:t> is also a software program that translates a source code into a machine language. However, an interpreter converts high-level programming language into machine language </a:t>
            </a:r>
            <a:r>
              <a:rPr lang="en-US" b="1" dirty="0"/>
              <a:t>line-by-line</a:t>
            </a:r>
            <a:r>
              <a:rPr lang="en-US" dirty="0"/>
              <a:t> while interpreting and running the program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589-550D-41AC-BCD5-B1E7C55C8372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0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Interpreted Programming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803" y="1690688"/>
            <a:ext cx="7747322" cy="466345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17A7-B79B-45C3-8309-ED6B166CECAA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5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32067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What is problem solving in programming?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A program is </a:t>
            </a:r>
            <a:r>
              <a:rPr lang="en-US" b="1" dirty="0">
                <a:effectLst/>
              </a:rPr>
              <a:t>a list of instructions or program statements composed in such a way as to enable a computer to solve a problem</a:t>
            </a:r>
            <a:r>
              <a:rPr lang="en-US" dirty="0">
                <a:effectLst/>
              </a:rPr>
              <a:t>. The problem to be solved is broken down into successively smaller parts.</a:t>
            </a:r>
          </a:p>
          <a:p>
            <a:r>
              <a:rPr lang="en-US" dirty="0"/>
              <a:t>There are four broad steps to the problem-solving method: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Devise a plan.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Carry out the plan.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back. </a:t>
            </a:r>
          </a:p>
          <a:p>
            <a:pPr marL="0" indent="0">
              <a:buNone/>
            </a:pPr>
            <a:r>
              <a:rPr lang="en-IN" dirty="0"/>
              <a:t>Thus, problem solving is </a:t>
            </a:r>
            <a:r>
              <a:rPr lang="en-IN" b="1" dirty="0"/>
              <a:t>the process of identifying a problem, developing an algorithm for the identified problem and finally implementing the algorithm to develop a computer program</a:t>
            </a:r>
            <a:r>
              <a:rPr lang="en-IN" dirty="0"/>
              <a:t>.</a:t>
            </a:r>
            <a:endParaRPr lang="en-US" dirty="0"/>
          </a:p>
          <a:p>
            <a:endParaRPr lang="en-US" dirty="0">
              <a:effectLst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DFF-7A35-458F-A2E4-DE739794EC33}" type="datetime1">
              <a:rPr lang="en-IN" smtClean="0"/>
              <a:t>15-09-2023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KLS,GIT,Belagavi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0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Interpreted vs. Compiled -Differences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05606"/>
              </p:ext>
            </p:extLst>
          </p:nvPr>
        </p:nvGraphicFramePr>
        <p:xfrm>
          <a:off x="1568897" y="1491929"/>
          <a:ext cx="8128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068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4050258"/>
                    </a:ext>
                  </a:extLst>
                </a:gridCol>
              </a:tblGrid>
              <a:tr h="3340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Interpreted</a:t>
                      </a:r>
                      <a:endParaRPr lang="en-IN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Compiled</a:t>
                      </a:r>
                      <a:endParaRPr lang="en-IN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66007"/>
                  </a:ext>
                </a:extLst>
              </a:tr>
              <a:tr h="835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source code is directly executed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an interpreter.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source code is first converted into a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level code and then executed.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1951259"/>
                  </a:ext>
                </a:extLst>
              </a:tr>
              <a:tr h="835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executes the program step-by-step.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compiler translates a program completely before it starts executing.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370298"/>
                  </a:ext>
                </a:extLst>
              </a:tr>
              <a:tr h="83509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Debugging is easy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debugging is difficult for a compiled  program.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02710"/>
                  </a:ext>
                </a:extLst>
              </a:tr>
              <a:tr h="835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generate an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code.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 generate an intermediate code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31033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A2A-7658-407B-9046-F65BFDA969DD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20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2C4161-96B2-58C8-02F9-494D77B321B8}"/>
              </a:ext>
            </a:extLst>
          </p:cNvPr>
          <p:cNvSpPr/>
          <p:nvPr/>
        </p:nvSpPr>
        <p:spPr>
          <a:xfrm>
            <a:off x="1544731" y="5441949"/>
            <a:ext cx="4073337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Python, JavaScript, Ruby, PHP, Perl.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B3E8F-849A-AE26-8D78-EF308DB59E3C}"/>
              </a:ext>
            </a:extLst>
          </p:cNvPr>
          <p:cNvCxnSpPr>
            <a:endCxn id="4" idx="2"/>
          </p:cNvCxnSpPr>
          <p:nvPr/>
        </p:nvCxnSpPr>
        <p:spPr>
          <a:xfrm>
            <a:off x="5623560" y="5515289"/>
            <a:ext cx="9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5B7D1-7E89-5BEB-D736-2B08FE208617}"/>
              </a:ext>
            </a:extLst>
          </p:cNvPr>
          <p:cNvCxnSpPr/>
          <p:nvPr/>
        </p:nvCxnSpPr>
        <p:spPr>
          <a:xfrm>
            <a:off x="10168128" y="8778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B7B963-F831-98DE-A02E-FC99003E5B06}"/>
              </a:ext>
            </a:extLst>
          </p:cNvPr>
          <p:cNvCxnSpPr/>
          <p:nvPr/>
        </p:nvCxnSpPr>
        <p:spPr>
          <a:xfrm>
            <a:off x="5623560" y="5534529"/>
            <a:ext cx="0" cy="895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5AB8B-6968-F2F9-F715-A56D8FA65DEB}"/>
              </a:ext>
            </a:extLst>
          </p:cNvPr>
          <p:cNvSpPr/>
          <p:nvPr/>
        </p:nvSpPr>
        <p:spPr>
          <a:xfrm>
            <a:off x="5628228" y="5515288"/>
            <a:ext cx="4114799" cy="80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C, C++, Java, Go, Rust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0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Typed vs </a:t>
            </a:r>
            <a:r>
              <a:rPr lang="en-US" dirty="0" err="1">
                <a:highlight>
                  <a:srgbClr val="FFFF00"/>
                </a:highlight>
              </a:rPr>
              <a:t>Typeless</a:t>
            </a:r>
            <a:r>
              <a:rPr lang="en-US" dirty="0">
                <a:highlight>
                  <a:srgbClr val="FFFF00"/>
                </a:highlight>
              </a:rPr>
              <a:t> Programming Languages</a:t>
            </a:r>
            <a:endParaRPr lang="en-IN" dirty="0">
              <a:highlight>
                <a:srgbClr val="FFFF00"/>
              </a:highligh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13422"/>
              </p:ext>
            </p:extLst>
          </p:nvPr>
        </p:nvGraphicFramePr>
        <p:xfrm>
          <a:off x="117264" y="1635062"/>
          <a:ext cx="11957472" cy="47212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{AF606853-7671-496A-8E4F-DF71F8EC918B}</a:tableStyleId>
              </a:tblPr>
              <a:tblGrid>
                <a:gridCol w="6312527">
                  <a:extLst>
                    <a:ext uri="{9D8B030D-6E8A-4147-A177-3AD203B41FA5}">
                      <a16:colId xmlns:a16="http://schemas.microsoft.com/office/drawing/2014/main" val="2873283344"/>
                    </a:ext>
                  </a:extLst>
                </a:gridCol>
                <a:gridCol w="5644945">
                  <a:extLst>
                    <a:ext uri="{9D8B030D-6E8A-4147-A177-3AD203B41FA5}">
                      <a16:colId xmlns:a16="http://schemas.microsoft.com/office/drawing/2014/main" val="141153953"/>
                    </a:ext>
                  </a:extLst>
                </a:gridCol>
              </a:tblGrid>
              <a:tr h="701943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highlight>
                            <a:srgbClr val="00FF00"/>
                          </a:highlight>
                        </a:rPr>
                        <a:t>Typed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highlight>
                            <a:srgbClr val="00FF00"/>
                          </a:highlight>
                        </a:rPr>
                        <a:t>Typeless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21594791"/>
                  </a:ext>
                </a:extLst>
              </a:tr>
              <a:tr h="701943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Declaring variables by specifying its data types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 value of the variable determines the data type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524311672"/>
                  </a:ext>
                </a:extLst>
              </a:tr>
              <a:tr h="701943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Type checking is made at compile time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Type checking is made at  Runtime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39811413"/>
                  </a:ext>
                </a:extLst>
              </a:tr>
              <a:tr h="1211573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Programmer has to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keep track of different types and assign values accordingly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 need to keep track,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its determined by type of the value a variable holds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61339508"/>
                  </a:ext>
                </a:extLst>
              </a:tr>
              <a:tr h="701943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Easy to understand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Difficult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in understanding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28540291"/>
                  </a:ext>
                </a:extLst>
              </a:tr>
              <a:tr h="701943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Ex: C,C++,Java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Ex:- Python, 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Perl,PHP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97711600"/>
                  </a:ext>
                </a:extLst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39BB-3561-4F13-BFB4-EB3FEEF9ED9F}" type="datetime1">
              <a:rPr lang="en-IN" smtClean="0"/>
              <a:t>15-09-2023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3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Flowcharts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0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Algorithms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788"/>
            <a:ext cx="10515600" cy="4351338"/>
          </a:xfrm>
        </p:spPr>
        <p:txBody>
          <a:bodyPr/>
          <a:lstStyle/>
          <a:p>
            <a:r>
              <a:rPr lang="en-US" dirty="0"/>
              <a:t>A set of rules/instructions that must be followed when solving a particular problem or a specific task.</a:t>
            </a:r>
          </a:p>
          <a:p>
            <a:r>
              <a:rPr lang="en-US" b="1" dirty="0"/>
              <a:t>Algorithms can be simple and complex depending on what you want to achieve.</a:t>
            </a:r>
          </a:p>
          <a:p>
            <a:r>
              <a:rPr lang="en-US" i="1" dirty="0"/>
              <a:t>Algorithm</a:t>
            </a:r>
            <a:r>
              <a:rPr lang="en-US" dirty="0"/>
              <a:t> is generally developed before the actual coding is done.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56" y="3886997"/>
            <a:ext cx="4686300" cy="2819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12D9-406F-4578-8796-74787F1A66EC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03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need for algorithms: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1.Algorithms are necessary for solving complex problems efficiently and effectively. </a:t>
            </a:r>
          </a:p>
          <a:p>
            <a:r>
              <a:rPr lang="en-US" dirty="0"/>
              <a:t>2.They help to automate processes and make them more reliable, faster, and easier to perform.</a:t>
            </a:r>
          </a:p>
          <a:p>
            <a:r>
              <a:rPr lang="en-US" dirty="0"/>
              <a:t>3.Algorithms also enable computers to perform tasks that would be difficult or impossible for humans to do manually.</a:t>
            </a:r>
          </a:p>
          <a:p>
            <a:r>
              <a:rPr lang="en-US" dirty="0"/>
              <a:t>4.They are used in various fields such as mathematics, computer science, engineering, finance, and many others to optimize processes, analyze data, make predictions, and provide solutions to problems.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76A5-F726-4BB6-A05E-0008B4752435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934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Characteristics of an Algorithm?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18247975"/>
              </p:ext>
            </p:extLst>
          </p:nvPr>
        </p:nvGraphicFramePr>
        <p:xfrm>
          <a:off x="3710329" y="1990846"/>
          <a:ext cx="7181448" cy="413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3F9C-A9E2-4B9C-8E49-B8DC9247F85A}" type="datetime1">
              <a:rPr lang="en-IN" smtClean="0"/>
              <a:t>15-09-2023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6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435"/>
            <a:ext cx="10515600" cy="564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Advantages of Algorithms:</a:t>
            </a:r>
          </a:p>
          <a:p>
            <a:r>
              <a:rPr lang="en-US" dirty="0"/>
              <a:t>It is easy to understand.</a:t>
            </a:r>
          </a:p>
          <a:p>
            <a:r>
              <a:rPr lang="en-US" dirty="0"/>
              <a:t>An algorithm is a step-wise representation of a solution to a given problem.</a:t>
            </a:r>
          </a:p>
          <a:p>
            <a:r>
              <a:rPr lang="en-US" dirty="0"/>
              <a:t>In Algorithm the problem is broken down into smaller pieces or steps hence, it is easier for the programmer to convert it into an actual program.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Disadvantages of Algorithms:</a:t>
            </a:r>
          </a:p>
          <a:p>
            <a:r>
              <a:rPr lang="en-US" dirty="0"/>
              <a:t>Writing an algorithm takes a long time so it is time-consuming.</a:t>
            </a:r>
          </a:p>
          <a:p>
            <a:r>
              <a:rPr lang="en-US" dirty="0"/>
              <a:t>Understanding complex logic through algorithms can be very difficult.</a:t>
            </a:r>
          </a:p>
          <a:p>
            <a:r>
              <a:rPr lang="en-US" dirty="0"/>
              <a:t>Branching and Looping statements are difficult to show in Algorithms</a:t>
            </a:r>
            <a:r>
              <a:rPr lang="en-US" b="1" dirty="0"/>
              <a:t>(imp)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FDA2-9AAB-4CE9-8856-78F083592467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77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- write an algorithm to find larger of the two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Input: Two numbers </a:t>
            </a:r>
            <a:r>
              <a:rPr lang="en-US" b="1" dirty="0" err="1"/>
              <a:t>x,y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Output: Larger number – x or y</a:t>
            </a:r>
          </a:p>
          <a:p>
            <a:r>
              <a:rPr lang="en-US" dirty="0"/>
              <a:t>Step 1: start</a:t>
            </a:r>
          </a:p>
          <a:p>
            <a:r>
              <a:rPr lang="en-US" dirty="0"/>
              <a:t>Step2: Read values of x and y </a:t>
            </a:r>
          </a:p>
          <a:p>
            <a:r>
              <a:rPr lang="en-US" dirty="0"/>
              <a:t>Step3: compare x and y : if x&gt;y then</a:t>
            </a:r>
          </a:p>
          <a:p>
            <a:r>
              <a:rPr lang="en-US" dirty="0"/>
              <a:t>Step4 : x is larger</a:t>
            </a:r>
          </a:p>
          <a:p>
            <a:r>
              <a:rPr lang="en-US" dirty="0"/>
              <a:t>Stpep5: else</a:t>
            </a:r>
          </a:p>
          <a:p>
            <a:r>
              <a:rPr lang="en-US" dirty="0"/>
              <a:t>Step6:y is larger</a:t>
            </a:r>
          </a:p>
          <a:p>
            <a:r>
              <a:rPr lang="en-US" dirty="0"/>
              <a:t>Step7:stop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BBFF-5B79-422B-AA72-5B74BE40DAE9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5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FFFF00"/>
                </a:highlight>
              </a:rPr>
              <a:t>Flowchart: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solution of any problem in picture form is called flowchart. It is the one of the most important technique to depict an algorithm.</a:t>
            </a:r>
          </a:p>
          <a:p>
            <a:r>
              <a:rPr lang="en-US" b="1" dirty="0"/>
              <a:t>Advantage of Flowchart:</a:t>
            </a:r>
            <a:endParaRPr lang="en-US" dirty="0"/>
          </a:p>
          <a:p>
            <a:r>
              <a:rPr lang="en-US" dirty="0"/>
              <a:t>Easier to understand</a:t>
            </a:r>
          </a:p>
          <a:p>
            <a:r>
              <a:rPr lang="en-US" dirty="0"/>
              <a:t>Helps to understand logic of problem</a:t>
            </a:r>
          </a:p>
          <a:p>
            <a:r>
              <a:rPr lang="en-US" dirty="0"/>
              <a:t>Easy to draw</a:t>
            </a:r>
          </a:p>
          <a:p>
            <a:r>
              <a:rPr lang="en-US" dirty="0"/>
              <a:t>Complex problem can be represent using less symbols</a:t>
            </a:r>
          </a:p>
          <a:p>
            <a:r>
              <a:rPr lang="en-US" dirty="0"/>
              <a:t>It is the way to documenting any problem</a:t>
            </a:r>
          </a:p>
          <a:p>
            <a:r>
              <a:rPr lang="en-US" dirty="0"/>
              <a:t>Helps in debugging process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C8C3-FD9E-4FC1-81F7-D6D30D92B6E2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414462"/>
            <a:ext cx="10530250" cy="43960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9B33-1797-449D-997F-3ADDB84D5FFA}" type="datetime1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69" y="279400"/>
            <a:ext cx="4060062" cy="607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8255" y="1785923"/>
            <a:ext cx="2224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problem solving steps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A15-0910-44E5-BF82-C28F0F3C7AA5}" type="datetime1">
              <a:rPr lang="en-IN" smtClean="0"/>
              <a:t>15-09-2023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0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computer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program </a:t>
            </a:r>
            <a:r>
              <a:rPr lang="en-US" i="1" dirty="0"/>
              <a:t>consists of code that is executed on a computer to perform particular tasks</a:t>
            </a:r>
            <a:r>
              <a:rPr lang="en-US" dirty="0"/>
              <a:t>. This code is written by programmers.</a:t>
            </a:r>
          </a:p>
          <a:p>
            <a:r>
              <a:rPr lang="en-IN" dirty="0"/>
              <a:t>Computer programming is </a:t>
            </a:r>
            <a:r>
              <a:rPr lang="en-IN" b="1" dirty="0"/>
              <a:t>the process of writing code to facilitate specific actions in a computer, application or software program, and instructs them on how to perform</a:t>
            </a:r>
            <a:r>
              <a:rPr lang="en-IN" dirty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computer program</a:t>
            </a:r>
            <a:r>
              <a:rPr lang="en-US" dirty="0"/>
              <a:t> is a </a:t>
            </a:r>
            <a:r>
              <a:rPr lang="en-US" dirty="0">
                <a:hlinkClick r:id="rId2" tooltip="Sequence"/>
              </a:rPr>
              <a:t>sequence</a:t>
            </a:r>
            <a:r>
              <a:rPr lang="en-US" dirty="0"/>
              <a:t> or set of instructions in a </a:t>
            </a:r>
            <a:r>
              <a:rPr lang="en-US" dirty="0">
                <a:hlinkClick r:id="rId3" tooltip="Programming language"/>
              </a:rPr>
              <a:t>programming language</a:t>
            </a:r>
            <a:r>
              <a:rPr lang="en-US" dirty="0"/>
              <a:t> for a </a:t>
            </a:r>
            <a:r>
              <a:rPr lang="en-US" dirty="0">
                <a:hlinkClick r:id="rId4" tooltip="Computer"/>
              </a:rPr>
              <a:t>computer</a:t>
            </a:r>
            <a:r>
              <a:rPr lang="en-US" dirty="0"/>
              <a:t> to </a:t>
            </a:r>
            <a:r>
              <a:rPr lang="en-US" dirty="0">
                <a:hlinkClick r:id="rId5" tooltip="Execution (computing)"/>
              </a:rPr>
              <a:t>execute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2694-C70F-4B13-8A5B-1B1151173260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Python programing?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is </a:t>
            </a:r>
            <a:r>
              <a:rPr lang="en-IN" b="1" dirty="0"/>
              <a:t>a computer programming language often used to build websites and software, automate tasks, and conduct data analysis</a:t>
            </a:r>
            <a:r>
              <a:rPr lang="en-IN" dirty="0"/>
              <a:t>. Python is a general-purpose language, meaning it can be used to create a variety of different programs and isn't specialized for any specific problems.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53C2-99E7-4785-824C-D9924DA58841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5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0" y="320675"/>
            <a:ext cx="10515600" cy="1325563"/>
          </a:xfrm>
        </p:spPr>
        <p:txBody>
          <a:bodyPr/>
          <a:lstStyle/>
          <a:p>
            <a:r>
              <a:rPr lang="en-IN" b="1" dirty="0">
                <a:highlight>
                  <a:srgbClr val="FFFF00"/>
                </a:highlight>
              </a:rPr>
              <a:t>Characteristics of A Computer Program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Efficiency.</a:t>
            </a:r>
          </a:p>
          <a:p>
            <a:r>
              <a:rPr lang="en-US" dirty="0"/>
              <a:t>Flexibility.</a:t>
            </a:r>
          </a:p>
          <a:p>
            <a:r>
              <a:rPr lang="en-US" dirty="0"/>
              <a:t>Usability.</a:t>
            </a:r>
          </a:p>
          <a:p>
            <a:r>
              <a:rPr lang="en-US" dirty="0"/>
              <a:t>Reliability.</a:t>
            </a:r>
          </a:p>
          <a:p>
            <a:r>
              <a:rPr lang="en-US" dirty="0"/>
              <a:t>Portability.</a:t>
            </a:r>
          </a:p>
          <a:p>
            <a:r>
              <a:rPr lang="en-US" dirty="0"/>
              <a:t>Maintainability.</a:t>
            </a:r>
          </a:p>
          <a:p>
            <a:r>
              <a:rPr lang="en-US" dirty="0"/>
              <a:t>Good documentation.</a:t>
            </a:r>
          </a:p>
          <a:p>
            <a:r>
              <a:rPr lang="en-US" dirty="0"/>
              <a:t>Good User Interface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51-981F-4CCD-A129-E08CBAC4A443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79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software bug is </a:t>
            </a:r>
            <a:r>
              <a:rPr lang="en-IN" b="1" dirty="0"/>
              <a:t>an error, flaw or fault in the design, development, or operation of computer software that causes it to produce an incorrect or unexpected result, or to behave in unintended ways</a:t>
            </a:r>
            <a:r>
              <a:rPr lang="en-I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65B-43AB-420A-B3FA-D52F10A7063E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9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Debugging is </a:t>
            </a:r>
            <a:r>
              <a:rPr lang="en-IN" b="1" dirty="0"/>
              <a:t>the process of finding and fixing errors or bugs in the source code of any software</a:t>
            </a:r>
            <a:r>
              <a:rPr lang="en-IN" dirty="0"/>
              <a:t>. When software does not work as expected, computer programmers study the code to determine why any errors occurred.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1EC5-3F60-46D8-9411-AA287E741232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Errors are </a:t>
            </a:r>
            <a:r>
              <a:rPr lang="en-IN" b="1" dirty="0"/>
              <a:t>the problems or the faults that occur in the program, which makes the </a:t>
            </a:r>
            <a:r>
              <a:rPr lang="en-IN" b="1" dirty="0" err="1"/>
              <a:t>behavior</a:t>
            </a:r>
            <a:r>
              <a:rPr lang="en-IN" b="1" dirty="0"/>
              <a:t> of the program abnormal</a:t>
            </a:r>
            <a:r>
              <a:rPr lang="en-IN" dirty="0"/>
              <a:t>, and experienced developers can also make these faults. Programming errors are also known as the bugs or faults, and the process of removing these bugs is known as debugging.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1464-53F9-4986-841F-B65D9947428E}" type="datetime1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KLS,GIT,Belagavi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569-6543-4CB1-BA04-5D602F07514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6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1617</Words>
  <Application>Microsoft Office PowerPoint</Application>
  <PresentationFormat>Widescreen</PresentationFormat>
  <Paragraphs>227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Unit 1</vt:lpstr>
      <vt:lpstr>What is problem solving in programming?</vt:lpstr>
      <vt:lpstr>PowerPoint Presentation</vt:lpstr>
      <vt:lpstr>What is computer programming?</vt:lpstr>
      <vt:lpstr>What is Python programing?</vt:lpstr>
      <vt:lpstr>Characteristics of A Computer Program</vt:lpstr>
      <vt:lpstr>Software Bug</vt:lpstr>
      <vt:lpstr>Debugging</vt:lpstr>
      <vt:lpstr>Errors</vt:lpstr>
      <vt:lpstr>PowerPoint Presentation</vt:lpstr>
      <vt:lpstr>A Syntax error</vt:lpstr>
      <vt:lpstr>Semantic errors</vt:lpstr>
      <vt:lpstr>Runtime Error</vt:lpstr>
      <vt:lpstr>Natural Languages Vs Formal Languages</vt:lpstr>
      <vt:lpstr>Programming Paradigm – 2 Approaches </vt:lpstr>
      <vt:lpstr>Compiler</vt:lpstr>
      <vt:lpstr>Compiled Programming</vt:lpstr>
      <vt:lpstr>An interpreter</vt:lpstr>
      <vt:lpstr>Interpreted Programming</vt:lpstr>
      <vt:lpstr>Interpreted vs. Compiled -Differences</vt:lpstr>
      <vt:lpstr>Typed vs Typeless Programming Languages</vt:lpstr>
      <vt:lpstr>Algorithms and Flowcharts</vt:lpstr>
      <vt:lpstr>Algorithms</vt:lpstr>
      <vt:lpstr>What is the need for algorithms:</vt:lpstr>
      <vt:lpstr>Characteristics of an Algorithm?</vt:lpstr>
      <vt:lpstr>PowerPoint Presentation</vt:lpstr>
      <vt:lpstr>EX: - write an algorithm to find larger of the two numbers</vt:lpstr>
      <vt:lpstr>Flowchart: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Diksha Gunaji</cp:lastModifiedBy>
  <cp:revision>49</cp:revision>
  <dcterms:created xsi:type="dcterms:W3CDTF">2023-05-29T11:07:17Z</dcterms:created>
  <dcterms:modified xsi:type="dcterms:W3CDTF">2023-09-15T16:21:16Z</dcterms:modified>
</cp:coreProperties>
</file>