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5" r:id="rId1"/>
  </p:sldMasterIdLst>
  <p:notesMasterIdLst>
    <p:notesMasterId r:id="rId37"/>
  </p:notesMasterIdLst>
  <p:sldIdLst>
    <p:sldId id="258" r:id="rId2"/>
    <p:sldId id="263" r:id="rId3"/>
    <p:sldId id="264" r:id="rId4"/>
    <p:sldId id="266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0" r:id="rId26"/>
    <p:sldId id="300" r:id="rId27"/>
    <p:sldId id="301" r:id="rId28"/>
    <p:sldId id="302" r:id="rId29"/>
    <p:sldId id="304" r:id="rId30"/>
    <p:sldId id="306" r:id="rId31"/>
    <p:sldId id="308" r:id="rId32"/>
    <p:sldId id="310" r:id="rId33"/>
    <p:sldId id="312" r:id="rId34"/>
    <p:sldId id="313" r:id="rId35"/>
    <p:sldId id="31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0"/>
  </p:normalViewPr>
  <p:slideViewPr>
    <p:cSldViewPr>
      <p:cViewPr varScale="1">
        <p:scale>
          <a:sx n="78" d="100"/>
          <a:sy n="78" d="100"/>
        </p:scale>
        <p:origin x="159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ksha gunaji" userId="0884375ddd28c582" providerId="LiveId" clId="{51351F5C-087B-4D9D-9FA3-859F03D9E8A4}"/>
    <pc:docChg chg="modSld">
      <pc:chgData name="diksha gunaji" userId="0884375ddd28c582" providerId="LiveId" clId="{51351F5C-087B-4D9D-9FA3-859F03D9E8A4}" dt="2023-07-04T16:26:54.398" v="20" actId="1076"/>
      <pc:docMkLst>
        <pc:docMk/>
      </pc:docMkLst>
      <pc:sldChg chg="modSp mod">
        <pc:chgData name="diksha gunaji" userId="0884375ddd28c582" providerId="LiveId" clId="{51351F5C-087B-4D9D-9FA3-859F03D9E8A4}" dt="2023-07-04T14:56:13.369" v="16" actId="14100"/>
        <pc:sldMkLst>
          <pc:docMk/>
          <pc:sldMk cId="0" sldId="263"/>
        </pc:sldMkLst>
        <pc:spChg chg="mod">
          <ac:chgData name="diksha gunaji" userId="0884375ddd28c582" providerId="LiveId" clId="{51351F5C-087B-4D9D-9FA3-859F03D9E8A4}" dt="2023-07-04T14:56:13.369" v="16" actId="14100"/>
          <ac:spMkLst>
            <pc:docMk/>
            <pc:sldMk cId="0" sldId="263"/>
            <ac:spMk id="3" creationId="{00000000-0000-0000-0000-000000000000}"/>
          </ac:spMkLst>
        </pc:spChg>
        <pc:spChg chg="mod">
          <ac:chgData name="diksha gunaji" userId="0884375ddd28c582" providerId="LiveId" clId="{51351F5C-087B-4D9D-9FA3-859F03D9E8A4}" dt="2023-07-01T17:18:48.670" v="0" actId="13926"/>
          <ac:spMkLst>
            <pc:docMk/>
            <pc:sldMk cId="0" sldId="263"/>
            <ac:spMk id="5" creationId="{00000000-0000-0000-0000-000000000000}"/>
          </ac:spMkLst>
        </pc:spChg>
      </pc:sldChg>
      <pc:sldChg chg="modSp mod">
        <pc:chgData name="diksha gunaji" userId="0884375ddd28c582" providerId="LiveId" clId="{51351F5C-087B-4D9D-9FA3-859F03D9E8A4}" dt="2023-07-04T16:26:54.398" v="20" actId="1076"/>
        <pc:sldMkLst>
          <pc:docMk/>
          <pc:sldMk cId="0" sldId="264"/>
        </pc:sldMkLst>
        <pc:spChg chg="mod">
          <ac:chgData name="diksha gunaji" userId="0884375ddd28c582" providerId="LiveId" clId="{51351F5C-087B-4D9D-9FA3-859F03D9E8A4}" dt="2023-07-04T16:26:54.398" v="20" actId="1076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diksha gunaji" userId="0884375ddd28c582" providerId="LiveId" clId="{51351F5C-087B-4D9D-9FA3-859F03D9E8A4}" dt="2023-07-01T17:21:00.629" v="1" actId="13926"/>
        <pc:sldMkLst>
          <pc:docMk/>
          <pc:sldMk cId="0" sldId="275"/>
        </pc:sldMkLst>
        <pc:spChg chg="mod">
          <ac:chgData name="diksha gunaji" userId="0884375ddd28c582" providerId="LiveId" clId="{51351F5C-087B-4D9D-9FA3-859F03D9E8A4}" dt="2023-07-01T17:21:00.629" v="1" actId="13926"/>
          <ac:spMkLst>
            <pc:docMk/>
            <pc:sldMk cId="0" sldId="275"/>
            <ac:spMk id="2" creationId="{00000000-0000-0000-0000-000000000000}"/>
          </ac:spMkLst>
        </pc:spChg>
      </pc:sldChg>
    </pc:docChg>
  </pc:docChgLst>
  <pc:docChgLst>
    <pc:chgData name="Diksha Gunaji" userId="0884375ddd28c582" providerId="LiveId" clId="{CC78B215-8014-49EA-B766-3C930389A25D}"/>
    <pc:docChg chg="modSld">
      <pc:chgData name="Diksha Gunaji" userId="0884375ddd28c582" providerId="LiveId" clId="{CC78B215-8014-49EA-B766-3C930389A25D}" dt="2023-09-20T13:40:16.863" v="1" actId="14100"/>
      <pc:docMkLst>
        <pc:docMk/>
      </pc:docMkLst>
      <pc:sldChg chg="modSp mod">
        <pc:chgData name="Diksha Gunaji" userId="0884375ddd28c582" providerId="LiveId" clId="{CC78B215-8014-49EA-B766-3C930389A25D}" dt="2023-09-20T13:40:16.863" v="1" actId="14100"/>
        <pc:sldMkLst>
          <pc:docMk/>
          <pc:sldMk cId="0" sldId="263"/>
        </pc:sldMkLst>
        <pc:spChg chg="mod">
          <ac:chgData name="Diksha Gunaji" userId="0884375ddd28c582" providerId="LiveId" clId="{CC78B215-8014-49EA-B766-3C930389A25D}" dt="2023-09-20T13:40:16.863" v="1" actId="14100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CAF46-B0E3-4BB5-B209-D3DC435AF1A7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A4775-E839-4576-A706-31B57BC32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1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6D4-204C-27E0-B19A-2A94D1ECE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D6B0F-6007-E2DE-33EA-3D9A3D835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4D71C-6A5B-DEF7-62E1-FF456326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801B-6E30-428C-8EA9-576A27FB2D6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240F-608A-CD3A-3F2A-3CB89FC6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CD590-1B14-D1DA-E44C-4C95DC46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8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3F5F-630C-EB6C-267B-CEC84A12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E3DA2-501D-0A07-1C1C-156A3AE4E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93D6-603D-1FCB-A099-CB4E2DA3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2378-3234-41F6-BADC-E085BC558C68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ADC6-469F-916D-2241-0286F067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E230-5518-ECE5-D726-35F2CCDA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97C0C-ACCC-370C-2996-90121349F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FF1FB-3B87-5DD2-CAB3-5150744B5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9EAD-91E3-CBF7-EC74-BE725CF8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507A-BE3D-4E8A-ADA2-0A19C7A90134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CED13-8CFE-E8A8-304E-F3B52041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54C7-23D1-BFA5-248C-D088B55A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9BF4-08D3-4969-1B0E-74DCF25B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4DB8-1822-CE61-A5CE-8636485A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2C4FE-F644-0BF2-EE92-A13DD842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B581-356D-4BCD-9796-8E8023A12D0C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40595-8C67-A65D-FDE8-B21983E6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1B20C-E9E8-13F9-08C9-9E9F2EFF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4275-44E0-D145-68B4-CB26816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24923-9E67-42B1-A4C2-B3AD5114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DB3A-0CEC-23A4-8E12-2D31D34C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A6B9-D02B-41AF-BE9D-E1AE1A43DDE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C0E6-C96D-77C6-DB8B-8231D662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44309-8BD2-01C2-7889-1CD43C9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15A4-310A-8CCB-093D-EB2F05AB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B2E4-E830-A4D6-767A-C5E3B24C9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35F0E-CA7D-B949-FA90-4C99610BC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AF36C-952A-77E4-A792-079D3025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D789-D049-4C9D-AB16-31C0B08B741E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A886-C174-34D2-314F-18C3D4AF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6C1AC-55E3-7A01-3393-A792345C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A84-E906-AADB-2954-F73DA4A1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0B78-4954-2B6A-DAE5-8B4D4DE4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3F330-E1BB-936A-D077-8D0DCF12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103F2-48BF-72D8-EF73-B79BDF1C8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BDAC2-2323-7924-5356-B82066178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B21BF-3256-7536-498E-71133D7C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4EB-F20C-4801-B243-6690BD4917D6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F47F6-305E-6451-652E-BD140E08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8F716-9E19-1C7D-749A-DF6F9DB5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DBCA-1A80-3B73-1F3D-4BD5EBB7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3324C-430B-89FA-3648-DD1A291C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96F-99AC-4CCF-A230-E8D14B8F60C7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8EF4D-09BE-137E-BEF0-CF742C05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9164C-16DC-1496-7460-E49B3311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3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0AABE-A66E-BB96-BBF6-06445E76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C74F-F95B-44A8-B6B0-750EE90AB44B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A17C1-F88B-375A-F9AE-2A991413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28E57-EE08-FFD2-D374-49754FAB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0EB0-F58B-DDCE-811E-D31FD82E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7E7B-D287-E835-B83A-B3D3FD740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AF0E8-8F9E-5E8A-BBB6-BA188B9ED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55676-C13C-6BB5-9AD1-C98EB0E5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89FD-C9DC-467C-AE29-3BE3F3DA76D2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ADBDA-E2AE-F130-6EDA-C7FFD2F6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AD40-7CD1-C113-1111-AC112B0A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1036-8C90-5777-DD8A-A4770C00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AB9BA-C7D8-E7D0-4657-90F95FFBA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329E8-D75A-A83B-26AE-E9DDA627B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821C0-C479-2410-FF34-6A32BC5E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B8BB-97D2-41C3-903C-3DD28F59CB06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A8FF7-749E-CD16-DFD4-EAB74486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0E9F4-9C0C-C9DF-139B-4AF01281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4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5F3C8-E10A-DC41-A38A-26E73F98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CDE9B-F3D9-F165-EBA8-ECC1C02E4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963A-552A-AF9C-5C8A-D3981C5F9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7E63-300E-40F7-AB30-354690B684CC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122F5-1310-C1CB-F14E-184BBF3EF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AC5A0-8BB2-A628-0BE8-59F6EBCFA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1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1122363"/>
            <a:ext cx="8458200" cy="23876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6000" dirty="0">
                <a:latin typeface="Bahnschrift SemiCondensed" panose="020B0502040204020203" pitchFamily="34" charset="0"/>
              </a:rPr>
              <a:t>Learning Python Programming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7543800" cy="1274762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Arial Rounded MT Bold" panose="020F0704030504030204" pitchFamily="34" charset="0"/>
              </a:rPr>
              <a:t>Dr.Sudhindra</a:t>
            </a:r>
            <a:r>
              <a:rPr lang="en-US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 Rounded MT Bold" panose="020F0704030504030204" pitchFamily="34" charset="0"/>
              </a:rPr>
              <a:t>B.Deshpande</a:t>
            </a:r>
            <a:endParaRPr lang="en-US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Associate Professor</a:t>
            </a:r>
          </a:p>
          <a:p>
            <a:r>
              <a:rPr lang="en-US" dirty="0" err="1">
                <a:solidFill>
                  <a:schemeClr val="accent1"/>
                </a:solidFill>
                <a:latin typeface="Arial Rounded MT Bold" panose="020F0704030504030204" pitchFamily="34" charset="0"/>
              </a:rPr>
              <a:t>KLS,Gogte</a:t>
            </a:r>
            <a:r>
              <a:rPr lang="en-US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Institute of Technology, Belagavi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0A727-FB40-2404-EC87-B191D363F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701"/>
            <a:ext cx="2255715" cy="21109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  <a:latin typeface="Arial Rounded MT Bold" pitchFamily="34" charset="0"/>
              </a:rPr>
              <a:t>Lines and 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2600"/>
            <a:ext cx="7886700" cy="30511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/>
              <a:t>No braces required to indicate blocks of code for class and function definitions or flow control.</a:t>
            </a:r>
          </a:p>
          <a:p>
            <a:r>
              <a:rPr lang="en-US" sz="2800" dirty="0"/>
              <a:t> Blocks of code are denoted by line </a:t>
            </a:r>
            <a:r>
              <a:rPr lang="en-US" sz="2800" b="1" u="sng" dirty="0"/>
              <a:t>indentation</a:t>
            </a:r>
            <a:r>
              <a:rPr lang="en-US" sz="2800" dirty="0"/>
              <a:t>, which is rigidly </a:t>
            </a:r>
            <a:r>
              <a:rPr lang="en-US" sz="2800" b="1" u="sng" dirty="0"/>
              <a:t>enforced</a:t>
            </a:r>
            <a:r>
              <a:rPr lang="en-US" sz="2800" dirty="0"/>
              <a:t>.</a:t>
            </a:r>
          </a:p>
          <a:p>
            <a:r>
              <a:rPr lang="en-US" sz="2800" dirty="0"/>
              <a:t>The number of spaces in the indentation is variable, but all statements within the block must be indented the same amount.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9FF1-4163-AAA1-F2F8-C464A68E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974A-5D44-4817-8F4E-C92FB786D84F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DC43-02E9-94C4-6ED3-376C18B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21A7-4949-7466-7BCC-323CD6D5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006"/>
            <a:ext cx="36576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u="sng" dirty="0">
                <a:solidFill>
                  <a:schemeClr val="accent1"/>
                </a:solidFill>
              </a:rPr>
              <a:t>Correct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3276600" cy="25955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419600" y="381000"/>
            <a:ext cx="365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Correct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828800"/>
            <a:ext cx="3505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4953000" y="3581400"/>
            <a:ext cx="1763446" cy="1182858"/>
          </a:xfrm>
          <a:custGeom>
            <a:avLst/>
            <a:gdLst>
              <a:gd name="connsiteX0" fmla="*/ 987576 w 1763446"/>
              <a:gd name="connsiteY0" fmla="*/ 56270 h 1631852"/>
              <a:gd name="connsiteX1" fmla="*/ 649952 w 1763446"/>
              <a:gd name="connsiteY1" fmla="*/ 56270 h 1631852"/>
              <a:gd name="connsiteX2" fmla="*/ 565546 w 1763446"/>
              <a:gd name="connsiteY2" fmla="*/ 112541 h 1631852"/>
              <a:gd name="connsiteX3" fmla="*/ 410801 w 1763446"/>
              <a:gd name="connsiteY3" fmla="*/ 239150 h 1631852"/>
              <a:gd name="connsiteX4" fmla="*/ 410801 w 1763446"/>
              <a:gd name="connsiteY4" fmla="*/ 239150 h 1631852"/>
              <a:gd name="connsiteX5" fmla="*/ 368598 w 1763446"/>
              <a:gd name="connsiteY5" fmla="*/ 281353 h 1631852"/>
              <a:gd name="connsiteX6" fmla="*/ 340463 w 1763446"/>
              <a:gd name="connsiteY6" fmla="*/ 323556 h 1631852"/>
              <a:gd name="connsiteX7" fmla="*/ 256056 w 1763446"/>
              <a:gd name="connsiteY7" fmla="*/ 379827 h 1631852"/>
              <a:gd name="connsiteX8" fmla="*/ 199786 w 1763446"/>
              <a:gd name="connsiteY8" fmla="*/ 464233 h 1631852"/>
              <a:gd name="connsiteX9" fmla="*/ 157583 w 1763446"/>
              <a:gd name="connsiteY9" fmla="*/ 548640 h 1631852"/>
              <a:gd name="connsiteX10" fmla="*/ 101312 w 1763446"/>
              <a:gd name="connsiteY10" fmla="*/ 604910 h 1631852"/>
              <a:gd name="connsiteX11" fmla="*/ 59109 w 1763446"/>
              <a:gd name="connsiteY11" fmla="*/ 731520 h 1631852"/>
              <a:gd name="connsiteX12" fmla="*/ 2838 w 1763446"/>
              <a:gd name="connsiteY12" fmla="*/ 886264 h 1631852"/>
              <a:gd name="connsiteX13" fmla="*/ 30973 w 1763446"/>
              <a:gd name="connsiteY13" fmla="*/ 1336430 h 1631852"/>
              <a:gd name="connsiteX14" fmla="*/ 115380 w 1763446"/>
              <a:gd name="connsiteY14" fmla="*/ 1420836 h 1631852"/>
              <a:gd name="connsiteX15" fmla="*/ 199786 w 1763446"/>
              <a:gd name="connsiteY15" fmla="*/ 1491175 h 1631852"/>
              <a:gd name="connsiteX16" fmla="*/ 326395 w 1763446"/>
              <a:gd name="connsiteY16" fmla="*/ 1533378 h 1631852"/>
              <a:gd name="connsiteX17" fmla="*/ 509275 w 1763446"/>
              <a:gd name="connsiteY17" fmla="*/ 1589649 h 1631852"/>
              <a:gd name="connsiteX18" fmla="*/ 748426 w 1763446"/>
              <a:gd name="connsiteY18" fmla="*/ 1631852 h 1631852"/>
              <a:gd name="connsiteX19" fmla="*/ 1001644 w 1763446"/>
              <a:gd name="connsiteY19" fmla="*/ 1603716 h 1631852"/>
              <a:gd name="connsiteX20" fmla="*/ 1100118 w 1763446"/>
              <a:gd name="connsiteY20" fmla="*/ 1519310 h 1631852"/>
              <a:gd name="connsiteX21" fmla="*/ 1142321 w 1763446"/>
              <a:gd name="connsiteY21" fmla="*/ 1491175 h 1631852"/>
              <a:gd name="connsiteX22" fmla="*/ 1240795 w 1763446"/>
              <a:gd name="connsiteY22" fmla="*/ 1392701 h 1631852"/>
              <a:gd name="connsiteX23" fmla="*/ 1325201 w 1763446"/>
              <a:gd name="connsiteY23" fmla="*/ 1322363 h 1631852"/>
              <a:gd name="connsiteX24" fmla="*/ 1395540 w 1763446"/>
              <a:gd name="connsiteY24" fmla="*/ 1252024 h 1631852"/>
              <a:gd name="connsiteX25" fmla="*/ 1437743 w 1763446"/>
              <a:gd name="connsiteY25" fmla="*/ 1209821 h 1631852"/>
              <a:gd name="connsiteX26" fmla="*/ 1465878 w 1763446"/>
              <a:gd name="connsiteY26" fmla="*/ 1167618 h 1631852"/>
              <a:gd name="connsiteX27" fmla="*/ 1550284 w 1763446"/>
              <a:gd name="connsiteY27" fmla="*/ 1083212 h 1631852"/>
              <a:gd name="connsiteX28" fmla="*/ 1578420 w 1763446"/>
              <a:gd name="connsiteY28" fmla="*/ 1055076 h 1631852"/>
              <a:gd name="connsiteX29" fmla="*/ 1606555 w 1763446"/>
              <a:gd name="connsiteY29" fmla="*/ 1012873 h 1631852"/>
              <a:gd name="connsiteX30" fmla="*/ 1662826 w 1763446"/>
              <a:gd name="connsiteY30" fmla="*/ 914400 h 1631852"/>
              <a:gd name="connsiteX31" fmla="*/ 1705029 w 1763446"/>
              <a:gd name="connsiteY31" fmla="*/ 886264 h 1631852"/>
              <a:gd name="connsiteX32" fmla="*/ 1733164 w 1763446"/>
              <a:gd name="connsiteY32" fmla="*/ 844061 h 1631852"/>
              <a:gd name="connsiteX33" fmla="*/ 1761300 w 1763446"/>
              <a:gd name="connsiteY33" fmla="*/ 745587 h 1631852"/>
              <a:gd name="connsiteX34" fmla="*/ 1747232 w 1763446"/>
              <a:gd name="connsiteY34" fmla="*/ 365760 h 1631852"/>
              <a:gd name="connsiteX35" fmla="*/ 1705029 w 1763446"/>
              <a:gd name="connsiteY35" fmla="*/ 309489 h 1631852"/>
              <a:gd name="connsiteX36" fmla="*/ 1690961 w 1763446"/>
              <a:gd name="connsiteY36" fmla="*/ 253218 h 1631852"/>
              <a:gd name="connsiteX37" fmla="*/ 1662826 w 1763446"/>
              <a:gd name="connsiteY37" fmla="*/ 196947 h 1631852"/>
              <a:gd name="connsiteX38" fmla="*/ 1620623 w 1763446"/>
              <a:gd name="connsiteY38" fmla="*/ 112541 h 1631852"/>
              <a:gd name="connsiteX39" fmla="*/ 1536216 w 1763446"/>
              <a:gd name="connsiteY39" fmla="*/ 70338 h 1631852"/>
              <a:gd name="connsiteX40" fmla="*/ 1381472 w 1763446"/>
              <a:gd name="connsiteY40" fmla="*/ 28135 h 1631852"/>
              <a:gd name="connsiteX41" fmla="*/ 1156389 w 1763446"/>
              <a:gd name="connsiteY41" fmla="*/ 14067 h 1631852"/>
              <a:gd name="connsiteX42" fmla="*/ 1100118 w 1763446"/>
              <a:gd name="connsiteY42" fmla="*/ 0 h 163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63446" h="1631852">
                <a:moveTo>
                  <a:pt x="987576" y="56270"/>
                </a:moveTo>
                <a:cubicBezTo>
                  <a:pt x="864227" y="15156"/>
                  <a:pt x="877875" y="14062"/>
                  <a:pt x="649952" y="56270"/>
                </a:cubicBezTo>
                <a:cubicBezTo>
                  <a:pt x="616703" y="62427"/>
                  <a:pt x="565546" y="112541"/>
                  <a:pt x="565546" y="112541"/>
                </a:cubicBezTo>
                <a:cubicBezTo>
                  <a:pt x="496800" y="204203"/>
                  <a:pt x="543225" y="156386"/>
                  <a:pt x="410801" y="239150"/>
                </a:cubicBezTo>
                <a:lnTo>
                  <a:pt x="410801" y="239150"/>
                </a:lnTo>
                <a:cubicBezTo>
                  <a:pt x="396733" y="253218"/>
                  <a:pt x="381334" y="266069"/>
                  <a:pt x="368598" y="281353"/>
                </a:cubicBezTo>
                <a:cubicBezTo>
                  <a:pt x="357774" y="294341"/>
                  <a:pt x="353187" y="312423"/>
                  <a:pt x="340463" y="323556"/>
                </a:cubicBezTo>
                <a:cubicBezTo>
                  <a:pt x="315015" y="345823"/>
                  <a:pt x="284192" y="361070"/>
                  <a:pt x="256056" y="379827"/>
                </a:cubicBezTo>
                <a:cubicBezTo>
                  <a:pt x="237299" y="407962"/>
                  <a:pt x="210479" y="432154"/>
                  <a:pt x="199786" y="464233"/>
                </a:cubicBezTo>
                <a:cubicBezTo>
                  <a:pt x="186171" y="505079"/>
                  <a:pt x="187331" y="513934"/>
                  <a:pt x="157583" y="548640"/>
                </a:cubicBezTo>
                <a:cubicBezTo>
                  <a:pt x="140320" y="568780"/>
                  <a:pt x="120069" y="586153"/>
                  <a:pt x="101312" y="604910"/>
                </a:cubicBezTo>
                <a:cubicBezTo>
                  <a:pt x="49725" y="708082"/>
                  <a:pt x="91835" y="611525"/>
                  <a:pt x="59109" y="731520"/>
                </a:cubicBezTo>
                <a:cubicBezTo>
                  <a:pt x="43631" y="788273"/>
                  <a:pt x="24410" y="832333"/>
                  <a:pt x="2838" y="886264"/>
                </a:cubicBezTo>
                <a:cubicBezTo>
                  <a:pt x="12216" y="1036319"/>
                  <a:pt x="0" y="1189307"/>
                  <a:pt x="30973" y="1336430"/>
                </a:cubicBezTo>
                <a:cubicBezTo>
                  <a:pt x="39170" y="1375366"/>
                  <a:pt x="87244" y="1392700"/>
                  <a:pt x="115380" y="1420836"/>
                </a:cubicBezTo>
                <a:cubicBezTo>
                  <a:pt x="143545" y="1449001"/>
                  <a:pt x="162158" y="1470271"/>
                  <a:pt x="199786" y="1491175"/>
                </a:cubicBezTo>
                <a:cubicBezTo>
                  <a:pt x="254971" y="1521833"/>
                  <a:pt x="270972" y="1516751"/>
                  <a:pt x="326395" y="1533378"/>
                </a:cubicBezTo>
                <a:cubicBezTo>
                  <a:pt x="392518" y="1553215"/>
                  <a:pt x="440610" y="1575344"/>
                  <a:pt x="509275" y="1589649"/>
                </a:cubicBezTo>
                <a:cubicBezTo>
                  <a:pt x="588522" y="1606159"/>
                  <a:pt x="748426" y="1631852"/>
                  <a:pt x="748426" y="1631852"/>
                </a:cubicBezTo>
                <a:cubicBezTo>
                  <a:pt x="832832" y="1622473"/>
                  <a:pt x="918218" y="1619607"/>
                  <a:pt x="1001644" y="1603716"/>
                </a:cubicBezTo>
                <a:cubicBezTo>
                  <a:pt x="1029327" y="1598443"/>
                  <a:pt x="1089301" y="1528581"/>
                  <a:pt x="1100118" y="1519310"/>
                </a:cubicBezTo>
                <a:cubicBezTo>
                  <a:pt x="1112955" y="1508307"/>
                  <a:pt x="1129754" y="1502485"/>
                  <a:pt x="1142321" y="1491175"/>
                </a:cubicBezTo>
                <a:cubicBezTo>
                  <a:pt x="1176826" y="1460121"/>
                  <a:pt x="1207970" y="1425526"/>
                  <a:pt x="1240795" y="1392701"/>
                </a:cubicBezTo>
                <a:cubicBezTo>
                  <a:pt x="1410186" y="1223310"/>
                  <a:pt x="1168516" y="1459462"/>
                  <a:pt x="1325201" y="1322363"/>
                </a:cubicBezTo>
                <a:cubicBezTo>
                  <a:pt x="1350155" y="1300528"/>
                  <a:pt x="1372094" y="1275470"/>
                  <a:pt x="1395540" y="1252024"/>
                </a:cubicBezTo>
                <a:cubicBezTo>
                  <a:pt x="1409608" y="1237956"/>
                  <a:pt x="1426708" y="1226374"/>
                  <a:pt x="1437743" y="1209821"/>
                </a:cubicBezTo>
                <a:cubicBezTo>
                  <a:pt x="1447121" y="1195753"/>
                  <a:pt x="1454646" y="1180255"/>
                  <a:pt x="1465878" y="1167618"/>
                </a:cubicBezTo>
                <a:cubicBezTo>
                  <a:pt x="1492313" y="1137879"/>
                  <a:pt x="1522149" y="1111347"/>
                  <a:pt x="1550284" y="1083212"/>
                </a:cubicBezTo>
                <a:cubicBezTo>
                  <a:pt x="1559663" y="1073833"/>
                  <a:pt x="1571063" y="1066112"/>
                  <a:pt x="1578420" y="1055076"/>
                </a:cubicBezTo>
                <a:cubicBezTo>
                  <a:pt x="1587798" y="1041008"/>
                  <a:pt x="1598167" y="1027553"/>
                  <a:pt x="1606555" y="1012873"/>
                </a:cubicBezTo>
                <a:cubicBezTo>
                  <a:pt x="1621268" y="987125"/>
                  <a:pt x="1639975" y="937251"/>
                  <a:pt x="1662826" y="914400"/>
                </a:cubicBezTo>
                <a:cubicBezTo>
                  <a:pt x="1674781" y="902445"/>
                  <a:pt x="1690961" y="895643"/>
                  <a:pt x="1705029" y="886264"/>
                </a:cubicBezTo>
                <a:cubicBezTo>
                  <a:pt x="1714407" y="872196"/>
                  <a:pt x="1725603" y="859183"/>
                  <a:pt x="1733164" y="844061"/>
                </a:cubicBezTo>
                <a:cubicBezTo>
                  <a:pt x="1743255" y="823878"/>
                  <a:pt x="1756792" y="763618"/>
                  <a:pt x="1761300" y="745587"/>
                </a:cubicBezTo>
                <a:cubicBezTo>
                  <a:pt x="1756611" y="618978"/>
                  <a:pt x="1763446" y="491414"/>
                  <a:pt x="1747232" y="365760"/>
                </a:cubicBezTo>
                <a:cubicBezTo>
                  <a:pt x="1744232" y="342507"/>
                  <a:pt x="1715514" y="330460"/>
                  <a:pt x="1705029" y="309489"/>
                </a:cubicBezTo>
                <a:cubicBezTo>
                  <a:pt x="1696382" y="292196"/>
                  <a:pt x="1697750" y="271321"/>
                  <a:pt x="1690961" y="253218"/>
                </a:cubicBezTo>
                <a:cubicBezTo>
                  <a:pt x="1683598" y="233582"/>
                  <a:pt x="1671087" y="216222"/>
                  <a:pt x="1662826" y="196947"/>
                </a:cubicBezTo>
                <a:cubicBezTo>
                  <a:pt x="1638826" y="140946"/>
                  <a:pt x="1662212" y="164527"/>
                  <a:pt x="1620623" y="112541"/>
                </a:cubicBezTo>
                <a:cubicBezTo>
                  <a:pt x="1587322" y="70916"/>
                  <a:pt x="1592953" y="87359"/>
                  <a:pt x="1536216" y="70338"/>
                </a:cubicBezTo>
                <a:cubicBezTo>
                  <a:pt x="1474789" y="51910"/>
                  <a:pt x="1444077" y="34098"/>
                  <a:pt x="1381472" y="28135"/>
                </a:cubicBezTo>
                <a:cubicBezTo>
                  <a:pt x="1306637" y="21008"/>
                  <a:pt x="1231417" y="18756"/>
                  <a:pt x="1156389" y="14067"/>
                </a:cubicBezTo>
                <a:lnTo>
                  <a:pt x="1100118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5410200"/>
            <a:ext cx="7696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all the continuous lines indented with same number of spaces would form a block.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FB5F2-89BA-993E-DFF6-A901A7D7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73CF-5DFF-4F8E-9E41-8A3D5D2C9B18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69AF1-E483-871C-579A-CA8AFB55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0969D-ACAE-4A23-2D1E-2765C705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Arial Rounded MT Bold" pitchFamily="34" charset="0"/>
              </a:rPr>
              <a:t>Multi-Line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use of the line continuation character (\) to denote that the line should continue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152774"/>
            <a:ext cx="4571999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531B4-08B3-2618-D892-F0A436B4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6AEC-DF06-4992-9CE1-AFE544B7BB3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F377-DCE4-DE47-78D8-52511C47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2D8B1-7FAD-DCD1-BC94-6D15053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Arial Rounded MT Bold" pitchFamily="34" charset="0"/>
              </a:rPr>
              <a:t>Multi-Line Statements…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/>
              <a:t>Statements contained within the [], {}, or () brackets do not need to use the line continuation character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76600"/>
            <a:ext cx="6248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3F91C-0C51-F423-D32E-A8BF33FC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8B75-013D-480D-84B4-E415F05DF872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8B61-A3A5-6809-CD6F-F6E03421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4DCA-06B2-F5FD-2F71-33C111AD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Quotation in Python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/>
              <a:t>Python accepts single ('), double (") and triple (''' or """) quotes to denote string literals, as long as the same type of quote starts and ends the string.</a:t>
            </a:r>
          </a:p>
          <a:p>
            <a:r>
              <a:rPr lang="en-US" sz="2800" dirty="0"/>
              <a:t>Triple quotes are used to span the string across multiple lines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267200"/>
            <a:ext cx="678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742C9-C7A0-3707-39D4-C3E62896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A30B-BE5A-458C-BDCA-89C6AC22BD6C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D1A5-C8AC-DBF1-B5C9-21772598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9BA7-E2CC-FEDA-46BB-3D41923F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Comments in Python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81950" cy="19081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A hash sign (#) that is not inside a string literal begins a comment. </a:t>
            </a:r>
          </a:p>
          <a:p>
            <a:r>
              <a:rPr lang="en-US" sz="2400" dirty="0"/>
              <a:t>All characters after the # and up to the end of the physical line are part of the comment and the Python interpreter ignores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92B42-AC95-FA03-E9B1-7AF94FF3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959-232E-4C56-A25F-BDB69FB41D09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6D510-4139-8FEF-2144-AB1795BE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305A-3524-8A9C-762E-436396FE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Waiting for the User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displays the prompt, the statement saying , and waits for the user to take action: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input("\n\n Press ENTER key to exit.")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4D08-2B04-40BA-8950-E6BF0452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5DC3-3450-4718-A0A5-28CB40CCBF31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14BE-F4FF-AF61-B5DF-30A3076B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E813C-C7EC-1251-4695-0F463B83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 Rounded MT Bold" pitchFamily="34" charset="0"/>
              </a:rPr>
              <a:t>Multiple Statements on a Single Line</a:t>
            </a:r>
            <a:endParaRPr lang="en-US" sz="36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semicolon ( ; ) allows multiple statements on the single line given that neither statement starts a new code block.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E7DE4-CC9F-F37E-6962-5A5BABD4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30-8B7F-4048-81B1-86070E3A7899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A9B94-8D23-40FA-F374-381590A8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E790-7D98-DC08-F79E-2B20748B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 Rounded MT Bold" pitchFamily="34" charset="0"/>
              </a:rPr>
              <a:t>Variables in Python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FCF04-405F-AE90-A0CF-5D1A321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FE7-5CA2-468C-83A1-F77E038BF3A5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0ADB3-3802-CC9D-3C78-B4D8E34E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E00D1-C7EF-8E76-BB6C-702FB9A4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  <a:latin typeface="Arial Rounded MT Bold" pitchFamily="34" charset="0"/>
              </a:rPr>
              <a:t>Assigning Values to Variables</a:t>
            </a:r>
            <a:endParaRPr lang="en-US" sz="36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Python variables do not need explicit declaration to reserve memory space. </a:t>
            </a:r>
          </a:p>
          <a:p>
            <a:r>
              <a:rPr lang="en-US" dirty="0"/>
              <a:t>The declaration happens automatically when you assign a value to a variable.</a:t>
            </a:r>
          </a:p>
          <a:p>
            <a:r>
              <a:rPr lang="en-US" dirty="0"/>
              <a:t> The equal sign (=) is used to assign values to variables.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   Example :   num=100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51E2-C98A-C9CE-5BBC-83915FCD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C666-CD5F-453A-8400-A68B910355E2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7EEC0-4C86-1707-5FA4-3291ECB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447A6-C43B-62CF-4897-E59DF355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763000" cy="365759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Python is a </a:t>
            </a:r>
            <a:r>
              <a:rPr lang="en-US" sz="1800" dirty="0">
                <a:solidFill>
                  <a:srgbClr val="C00000"/>
                </a:solidFill>
              </a:rPr>
              <a:t>high-level, interpreted, interactive and object-oriented</a:t>
            </a:r>
            <a:r>
              <a:rPr lang="en-US" sz="1800" dirty="0"/>
              <a:t> scripting language.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Python is designed to be </a:t>
            </a:r>
            <a:r>
              <a:rPr lang="en-US" sz="1800" dirty="0">
                <a:solidFill>
                  <a:srgbClr val="C00000"/>
                </a:solidFill>
              </a:rPr>
              <a:t>highly readable</a:t>
            </a:r>
            <a:r>
              <a:rPr lang="en-US" sz="18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It uses </a:t>
            </a:r>
            <a:r>
              <a:rPr lang="en-US" sz="1800" dirty="0">
                <a:solidFill>
                  <a:srgbClr val="C00000"/>
                </a:solidFill>
              </a:rPr>
              <a:t>English keywords </a:t>
            </a:r>
            <a:r>
              <a:rPr lang="en-US" sz="1800" dirty="0"/>
              <a:t>frequently where as other languages use punctuation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It has </a:t>
            </a:r>
            <a:r>
              <a:rPr lang="en-US" sz="1800" dirty="0">
                <a:solidFill>
                  <a:srgbClr val="C00000"/>
                </a:solidFill>
              </a:rPr>
              <a:t>fewer syntactical constructions </a:t>
            </a:r>
            <a:r>
              <a:rPr lang="en-US" sz="1800" dirty="0"/>
              <a:t>than other languages.</a:t>
            </a:r>
          </a:p>
          <a:p>
            <a:r>
              <a:rPr lang="en-US" sz="1800" dirty="0">
                <a:solidFill>
                  <a:srgbClr val="C00000"/>
                </a:solidFill>
              </a:rPr>
              <a:t>Easy-to-learn: </a:t>
            </a:r>
            <a:r>
              <a:rPr lang="en-US" sz="1800" dirty="0">
                <a:solidFill>
                  <a:schemeClr val="tx1"/>
                </a:solidFill>
              </a:rPr>
              <a:t>Python has few keywords, simple structure, and a clearly defined syntax. This allows the student to pick up the language quickly.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Easy-to-read: </a:t>
            </a:r>
            <a:r>
              <a:rPr lang="en-US" sz="1800" dirty="0">
                <a:solidFill>
                  <a:schemeClr val="tx1"/>
                </a:solidFill>
              </a:rPr>
              <a:t>Python code is more clearly defined and visible to the eyes.</a:t>
            </a:r>
          </a:p>
          <a:p>
            <a:r>
              <a:rPr lang="en-US" sz="1800" dirty="0">
                <a:solidFill>
                  <a:srgbClr val="C00000"/>
                </a:solidFill>
              </a:rPr>
              <a:t>Easy-to-maintain: </a:t>
            </a:r>
            <a:r>
              <a:rPr lang="en-US" sz="1800" dirty="0">
                <a:solidFill>
                  <a:schemeClr val="tx1"/>
                </a:solidFill>
              </a:rPr>
              <a:t>Python's source code is fairly easy-to-maintain.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63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42273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Bahnschrift SemiCondensed" panose="020B0502040204020203" pitchFamily="34" charset="0"/>
              </a:rPr>
              <a:t>Salient features: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6EA6B-745D-551C-32AA-829A0031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864B-C88D-4EB2-ABF2-6CA31E593DCD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5F9DE-3DC5-1FFB-F315-CDDC11EE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23CF4-34C2-F2E4-6532-5818124E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Multiple Assignment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you to assign a single value to several variables simultaneously.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= b = c = 1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an integer object is created with the value 1, and all three variables are assigned to the same memory location.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9F8F0-EC33-EC3C-4982-E064EAE8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51CB-D562-4CD2-A095-BB22478E2DB0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6E2C-4E20-B53A-7767-154D90FF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5083-787E-24E7-8464-FC03483F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Multiple Assignment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assign multiple objects to multiple variables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a, b, c = 1, 2, "john“</a:t>
            </a:r>
          </a:p>
          <a:p>
            <a:pPr>
              <a:buNone/>
            </a:pPr>
            <a:r>
              <a:rPr lang="en-US" dirty="0"/>
              <a:t>Same as: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a = 1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b=2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c=“john”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324CB-BADC-7C0A-C6A7-1EF54651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06D1-EF20-430D-915D-128D2313D450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9818A-6F0B-4775-4390-0DA4E1AF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6469-48A3-E7ED-6A39-D2C8E797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Standard Data Types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Python has </a:t>
            </a:r>
            <a:r>
              <a:rPr lang="en-US" b="1" i="1" dirty="0">
                <a:solidFill>
                  <a:srgbClr val="C00000"/>
                </a:solidFill>
              </a:rPr>
              <a:t>FIVE</a:t>
            </a:r>
            <a:r>
              <a:rPr lang="en-US" dirty="0"/>
              <a:t> standard data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Tuple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Dictionary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D3A8-6D75-616E-2922-634624A9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C40B-3B38-46D7-9FAE-59D763E3DB91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DE1B-C0A4-1B1E-5CEE-290B6070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7D0A-CE05-AF97-0A54-017795B4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Python Numbers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data types store numeric values. </a:t>
            </a:r>
          </a:p>
          <a:p>
            <a:r>
              <a:rPr lang="en-US" dirty="0"/>
              <a:t>Number objects are created when you assign a value to them.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Examples:</a:t>
            </a:r>
          </a:p>
          <a:p>
            <a:r>
              <a:rPr lang="en-US" dirty="0"/>
              <a:t>A=10</a:t>
            </a:r>
          </a:p>
          <a:p>
            <a:r>
              <a:rPr lang="en-US" dirty="0"/>
              <a:t>B=20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A0BAB-D47B-972A-A913-4A742FBC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C2EF-9EA2-44FF-B7B5-BC6C42E8122B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EB147-A522-0383-A79A-EB9319E6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1ED3-9653-F713-BB1F-34B9269F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Numeric data types in Python 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Python supports four different numerical types: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(signed integers)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long (long integers, they can also be represented in octal and hexadecimal)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float (floating point real values)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complex (complex numbers)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44556-D6E6-BD7F-A204-20925B99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2541-43F7-4A50-9C4B-E23A5CF025AF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FE1D-3240-E6E0-A246-D603E40E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1CBD-C01C-C3CF-1637-94F7C45A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Deleting a variable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n-US" dirty="0"/>
              <a:t>We can delete the reference to a number object by using the </a:t>
            </a:r>
            <a:r>
              <a:rPr lang="en-US" b="1" dirty="0"/>
              <a:t>del </a:t>
            </a:r>
            <a:r>
              <a:rPr lang="en-US" dirty="0"/>
              <a:t>statement.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del var1[,var2[,var3[....,</a:t>
            </a:r>
            <a:r>
              <a:rPr lang="en-US" dirty="0" err="1"/>
              <a:t>varN</a:t>
            </a:r>
            <a:r>
              <a:rPr lang="en-US" dirty="0"/>
              <a:t>]]]]</a:t>
            </a:r>
          </a:p>
          <a:p>
            <a:pPr>
              <a:buNone/>
            </a:pPr>
            <a:r>
              <a:rPr lang="en-US" dirty="0"/>
              <a:t>Examples: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648200"/>
            <a:ext cx="45720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/>
              <a:t>del </a:t>
            </a:r>
            <a:r>
              <a:rPr lang="en-US" sz="2800" dirty="0" err="1"/>
              <a:t>var</a:t>
            </a:r>
            <a:endParaRPr lang="en-US" sz="2800" dirty="0"/>
          </a:p>
          <a:p>
            <a:r>
              <a:rPr lang="en-US" sz="2800" dirty="0"/>
              <a:t>del </a:t>
            </a:r>
            <a:r>
              <a:rPr lang="en-US" sz="2800" dirty="0" err="1"/>
              <a:t>var_a</a:t>
            </a:r>
            <a:r>
              <a:rPr lang="en-US" sz="2800" dirty="0"/>
              <a:t>, </a:t>
            </a:r>
            <a:r>
              <a:rPr lang="en-US" sz="2800" dirty="0" err="1"/>
              <a:t>var_b</a:t>
            </a:r>
            <a:endParaRPr lang="en-US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9A571-F019-9C2C-B43E-2704B398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AE22-5FD7-4197-B87C-F5230F990208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2CBD0-E9EB-5E51-F43D-86C661DE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716F0-538D-2726-B7D2-8A15C17E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16764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Python Operators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</a:rPr>
              <a:t>Types of Operators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(Relational)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Membership Operators</a:t>
            </a:r>
          </a:p>
          <a:p>
            <a:r>
              <a:rPr lang="en-US" dirty="0"/>
              <a:t>Identity 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D509-F7C1-F499-BEF6-8A901B39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16A9-E3EC-4E6C-B7CC-193B043DD1EF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09AC2-2139-543F-02B2-B4F75F12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7813-722A-FF4A-D122-87267D01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66" y="-20425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Python Arithmetic Operators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45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204" y="4267200"/>
            <a:ext cx="8382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D2E6A-CB35-559D-1B85-26549F85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A471-FC1F-4CF0-8F75-60D2B0E9EFD0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2B1EA-703E-C6A3-9CB3-1EE6BF27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D8A9D-872B-8E2D-E25D-A205B8E1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Python Comparison Operators</a:t>
            </a:r>
            <a:r>
              <a:rPr lang="en-US" sz="3600" dirty="0">
                <a:solidFill>
                  <a:srgbClr val="C00000"/>
                </a:solidFill>
                <a:latin typeface="Arial Rounded MT Bold" pitchFamily="34" charset="0"/>
              </a:rPr>
              <a:t> / </a:t>
            </a:r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Relational operators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696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419600"/>
            <a:ext cx="7696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3E6BF-1718-42D3-1B30-25C7D94D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960-BB06-4418-B130-1FD46AAE6BB0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EEF34-48CC-3845-881F-A28E5328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BFC25-9C1F-F257-B416-576D1146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C00000"/>
                </a:solidFill>
                <a:latin typeface="Bahnschrift SemiCondensed" panose="020B0502040204020203" pitchFamily="34" charset="0"/>
                <a:ea typeface="+mn-ea"/>
                <a:cs typeface="+mn-cs"/>
              </a:rPr>
              <a:t>Python is Interpreted and </a:t>
            </a:r>
            <a:r>
              <a:rPr lang="en-US" sz="4000" b="1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Interactive: </a:t>
            </a:r>
            <a:endParaRPr lang="en-US" sz="4000" b="1" dirty="0">
              <a:solidFill>
                <a:srgbClr val="C00000"/>
              </a:solidFill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832" y="2133600"/>
            <a:ext cx="9067800" cy="160337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Python is processed at runtime by the interpreter.</a:t>
            </a:r>
          </a:p>
          <a:p>
            <a:r>
              <a:rPr lang="en-US" dirty="0"/>
              <a:t>You do not need to compile your program before executing it.</a:t>
            </a:r>
          </a:p>
          <a:p>
            <a:r>
              <a:rPr lang="en-US" dirty="0"/>
              <a:t>You can actually sit at a Python prompt and interact with the interpreter directly to write your programs.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79FC-2D3D-74BE-068C-3E2CFE13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6807-5C8E-426A-BDA6-0E382F329D15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86DC4-2F14-46B1-8416-32BD8F63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2AB80-4D19-5210-9711-B232DCAE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Python Assignment Operators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467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10000"/>
            <a:ext cx="73152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4A20C-8E66-7AF8-D20B-9EF3D594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262-9ADE-4939-AD81-50ACB44842B0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B7B77-8213-8D9F-2D7F-625FDAD4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8C42D-22CA-3A72-B79E-2B0D8483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Python Bitwise Operators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848599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267200"/>
            <a:ext cx="784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DACBA-D84D-0D23-5E14-034874C8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781D-2731-46FA-87DF-1112926E5523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565B7-9A22-1119-7E55-2549BB53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8A610-EDC5-116F-2A2A-2413D2C5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Python Logical Operators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46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75626-6100-84DA-6002-77BE5A2B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953A-B58C-4860-B890-9FC7145EDBBD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19259-ECB8-F44A-6319-EC5B6183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D5601-ECB6-D999-B2EA-3F1973A6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Python Membership Operators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/>
          </a:bodyPr>
          <a:lstStyle/>
          <a:p>
            <a:r>
              <a:rPr lang="en-US" dirty="0"/>
              <a:t>membership operators test for membership in a sequence, such as strings, lists, or </a:t>
            </a:r>
            <a:r>
              <a:rPr lang="en-US" dirty="0" err="1"/>
              <a:t>tuples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28924"/>
            <a:ext cx="8229599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6482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028E-5944-E1E8-B872-BC0EF837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1B50-56A9-4401-BEFC-9ABD3D92D196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25DC-43E7-B3EC-1C3A-75E58B2D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EDB2A-B67A-69D6-6E92-047157C5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latin typeface="Arial Rounded MT Bold" pitchFamily="34" charset="0"/>
              </a:rPr>
              <a:t>Python Identity Operators</a:t>
            </a:r>
            <a:endParaRPr lang="en-US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Identity operators compare the memory locations of two objects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86024"/>
            <a:ext cx="7696200" cy="338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68E5-AFE5-5D56-DC2F-DA65BAB6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7D0-7CC2-4963-9D12-6A343059C93D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2710-D10F-E7A8-81BB-5193C5DA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44F4-73CE-9B57-B741-50ACFED9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Arial Rounded MT Bold" pitchFamily="34" charset="0"/>
              </a:rPr>
              <a:t>The following table lists all operators from highest precedence to lowest.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DCD88-1833-29A9-F51D-6163CA35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F6C2-3E1B-4149-8851-0DDC38B68523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9F90C-7E74-843D-F850-5EF65219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54290-8014-C486-72D0-233FCD5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Python is Object-Oriented: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2895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Python supports Object-Oriented technique of programming and helps to achieve the following:</a:t>
            </a:r>
          </a:p>
          <a:p>
            <a:pPr lvl="1"/>
            <a:r>
              <a:rPr lang="en-US" sz="2000" dirty="0"/>
              <a:t>Security to data(data encapsulation)</a:t>
            </a:r>
          </a:p>
          <a:p>
            <a:pPr lvl="1"/>
            <a:r>
              <a:rPr lang="en-US" sz="2000" dirty="0"/>
              <a:t>Data and code reusability  (inheritance                                                               /polymorphism)</a:t>
            </a:r>
          </a:p>
          <a:p>
            <a:pPr lvl="1"/>
            <a:r>
              <a:rPr lang="en-US" sz="2000" dirty="0"/>
              <a:t>Distributed software development (modular development)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2EDC-F563-994F-C4F8-35CCC982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A873-33CF-4214-9B76-F5676A6CD9C3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632F4-59E0-651C-C064-8C8B5EBC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ABE1-275E-4EA6-B738-2C87B091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87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/>
              <a:t>A broad standard library: Python's bulk of the library is very portable and </a:t>
            </a:r>
            <a:r>
              <a:rPr lang="en-US" sz="2800" dirty="0"/>
              <a:t>cross-platform compatible on UNIX, Windows, and Macintosh.</a:t>
            </a:r>
          </a:p>
          <a:p>
            <a:r>
              <a:rPr lang="en-US" sz="2800" dirty="0"/>
              <a:t> </a:t>
            </a:r>
            <a:r>
              <a:rPr lang="en-US" sz="2800" b="1" dirty="0"/>
              <a:t>Interactive Mode: Python has support for an interactive mode which allows </a:t>
            </a:r>
            <a:r>
              <a:rPr lang="en-US" sz="2800" dirty="0"/>
              <a:t>interactive testing and debugging of snippets of code.</a:t>
            </a:r>
          </a:p>
          <a:p>
            <a:r>
              <a:rPr lang="en-US" sz="2800" b="1" dirty="0"/>
              <a:t>Portable: Python can run on a wide variety of hardware platforms and has the </a:t>
            </a:r>
            <a:r>
              <a:rPr lang="en-US" sz="2800" dirty="0"/>
              <a:t>same interface on all platforms.</a:t>
            </a:r>
          </a:p>
          <a:p>
            <a:r>
              <a:rPr lang="en-US" sz="2800" b="1" dirty="0"/>
              <a:t>Extendable: You can add low-level modules to the Python interpreter, </a:t>
            </a:r>
            <a:r>
              <a:rPr lang="en-US" sz="2800" dirty="0"/>
              <a:t>these</a:t>
            </a:r>
            <a:r>
              <a:rPr lang="en-US" sz="2800" b="1" dirty="0"/>
              <a:t> </a:t>
            </a:r>
            <a:r>
              <a:rPr lang="en-US" sz="2800" dirty="0"/>
              <a:t>modules enable programmers to add to or customize their tools to be more efficient.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810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 Rounded MT Bold" pitchFamily="34" charset="0"/>
              </a:rPr>
              <a:t>Additional Features</a:t>
            </a:r>
            <a:endParaRPr lang="en-US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BD5A8-6989-EC58-58E2-23AC1F40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630A-90CD-497E-8C1B-82483EBDDCE1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82C8-A06A-A2AE-EA46-9F1EF750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5349D-2543-B2A6-B360-D596EF6E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/>
              <a:t>Databases: Python provides interfaces to all major commercial databases.</a:t>
            </a:r>
          </a:p>
          <a:p>
            <a:r>
              <a:rPr lang="en-US" sz="2800" b="1" dirty="0"/>
              <a:t>GUI Programming: Python supports GUI applications that can be created and </a:t>
            </a:r>
            <a:r>
              <a:rPr lang="en-US" sz="2800" dirty="0"/>
              <a:t>ported to many system calls, libraries, and windows systems, such as Windows MFC, Macintosh, and the X Window system of Unix.</a:t>
            </a:r>
          </a:p>
          <a:p>
            <a:r>
              <a:rPr lang="en-US" sz="2800" b="1" dirty="0"/>
              <a:t>Scalable: Python provides a better structure and support for large programs </a:t>
            </a:r>
            <a:r>
              <a:rPr lang="en-US" sz="2800" dirty="0"/>
              <a:t>than shell scripting.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810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 Rounded MT Bold" pitchFamily="34" charset="0"/>
              </a:rPr>
              <a:t>Additional Features</a:t>
            </a:r>
            <a:endParaRPr lang="en-US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CC29E-A5B7-015E-4327-5FBE9A00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AA1B-7B83-400C-9540-443904E231BB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D48F-C16D-BFAF-5E41-2FCE983E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57C4-3724-E77B-93CC-DA5CD807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3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/>
              <a:t>It supports functional and structured programming methods as well as OOP.</a:t>
            </a:r>
          </a:p>
          <a:p>
            <a:r>
              <a:rPr lang="en-US" sz="2800" dirty="0"/>
              <a:t> It can be used as a scripting language or can be compiled to byte-code for building large applications.</a:t>
            </a:r>
          </a:p>
          <a:p>
            <a:r>
              <a:rPr lang="en-US" sz="2800" dirty="0"/>
              <a:t>It provides very high-level dynamic data types and supports dynamic type checking.</a:t>
            </a:r>
          </a:p>
          <a:p>
            <a:r>
              <a:rPr lang="en-US" sz="2800" dirty="0"/>
              <a:t>It supports automatic garbage collection.</a:t>
            </a:r>
          </a:p>
          <a:p>
            <a:r>
              <a:rPr lang="en-US" sz="2800" dirty="0"/>
              <a:t> It can be easily integrated with C, C++, COM, ActiveX, CORBA, and Java.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810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 Rounded MT Bold" pitchFamily="34" charset="0"/>
              </a:rPr>
              <a:t>Additional Features</a:t>
            </a:r>
            <a:endParaRPr lang="en-US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B0A6D-C56B-CA50-A9F8-DD7C1EAA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9B54-97A2-4DA6-805A-4365AD213DBD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CA6D5-19ED-71A1-2928-95D59FA3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F979-FE8B-D2FC-A36D-521B2350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Arial Rounded MT Bold" pitchFamily="34" charset="0"/>
              </a:rPr>
              <a:t>Modes of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1. Interactive Mode Programming:</a:t>
            </a:r>
          </a:p>
          <a:p>
            <a:r>
              <a:rPr lang="en-US" dirty="0"/>
              <a:t>Invoking the interpreter without passing a script file as a parameter brings up the prompt</a:t>
            </a:r>
          </a:p>
          <a:p>
            <a:pPr>
              <a:buNone/>
            </a:pPr>
            <a:r>
              <a:rPr lang="en-US" b="1" dirty="0"/>
              <a:t>2</a:t>
            </a:r>
            <a:r>
              <a:rPr lang="en-US" dirty="0"/>
              <a:t>.</a:t>
            </a:r>
            <a:r>
              <a:rPr lang="en-US" b="1" dirty="0"/>
              <a:t>Script Mode Programming</a:t>
            </a:r>
          </a:p>
          <a:p>
            <a:r>
              <a:rPr lang="en-US" dirty="0"/>
              <a:t>Invoking the interpreter with a script parameter begins execution of the script and continues until the script is finished. When the script is finished, the interpreter is no longer active.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0E65-567A-6F0C-995F-EAB2B99D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52A4-22DE-48F3-8875-482181BD5C28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314E-B828-0041-854A-129FE3B6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EB01-4F47-39E6-8BFD-D4104B6F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highlight>
                  <a:srgbClr val="FFFF00"/>
                </a:highlight>
                <a:latin typeface="Arial Rounded MT Bold" pitchFamily="34" charset="0"/>
              </a:rPr>
              <a:t>Keywords in Python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75869"/>
            <a:ext cx="6781800" cy="4306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5C204-53AA-BDA7-4256-74227E63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C152-51FB-4EED-92FA-38F279CB18FA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5CEBD-2F02-3600-9D1E-247388E6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Dr.Sudhindra B.D. [ KLS,GIT,Belagavi]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8DC30-3BE8-C6E8-10E6-41C4E113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4294</TotalTime>
  <Words>1644</Words>
  <Application>Microsoft Office PowerPoint</Application>
  <PresentationFormat>On-screen Show (4:3)</PresentationFormat>
  <Paragraphs>229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Rounded MT Bold</vt:lpstr>
      <vt:lpstr>Bahnschrift SemiCondensed</vt:lpstr>
      <vt:lpstr>Calibri</vt:lpstr>
      <vt:lpstr>Calibri Light</vt:lpstr>
      <vt:lpstr>Wingdings</vt:lpstr>
      <vt:lpstr>Office Theme</vt:lpstr>
      <vt:lpstr>Learning Python Programming </vt:lpstr>
      <vt:lpstr>PowerPoint Presentation</vt:lpstr>
      <vt:lpstr>Python is Interpreted and Interactive: </vt:lpstr>
      <vt:lpstr>Python is Object-Oriented:</vt:lpstr>
      <vt:lpstr>PowerPoint Presentation</vt:lpstr>
      <vt:lpstr>PowerPoint Presentation</vt:lpstr>
      <vt:lpstr>PowerPoint Presentation</vt:lpstr>
      <vt:lpstr>Modes of Programming</vt:lpstr>
      <vt:lpstr>Keywords in Python</vt:lpstr>
      <vt:lpstr>Lines and Indentation</vt:lpstr>
      <vt:lpstr>Correct</vt:lpstr>
      <vt:lpstr>Multi-Line Statements</vt:lpstr>
      <vt:lpstr>Multi-Line Statements…</vt:lpstr>
      <vt:lpstr>Quotation in Python</vt:lpstr>
      <vt:lpstr>Comments in Python</vt:lpstr>
      <vt:lpstr>Waiting for the User</vt:lpstr>
      <vt:lpstr>Multiple Statements on a Single Line</vt:lpstr>
      <vt:lpstr>Variables in Python</vt:lpstr>
      <vt:lpstr>Assigning Values to Variables</vt:lpstr>
      <vt:lpstr>Multiple Assignment</vt:lpstr>
      <vt:lpstr>Multiple Assignment</vt:lpstr>
      <vt:lpstr>Standard Data Types</vt:lpstr>
      <vt:lpstr>Python Numbers</vt:lpstr>
      <vt:lpstr>Numeric data types in Python </vt:lpstr>
      <vt:lpstr>Deleting a variable</vt:lpstr>
      <vt:lpstr>PowerPoint Presentation</vt:lpstr>
      <vt:lpstr>Types of Operators</vt:lpstr>
      <vt:lpstr>Python Arithmetic Operators</vt:lpstr>
      <vt:lpstr>Python Comparison Operators / Relational operators</vt:lpstr>
      <vt:lpstr>Python Assignment Operators</vt:lpstr>
      <vt:lpstr>Python Bitwise Operators</vt:lpstr>
      <vt:lpstr>Python Logical Operators</vt:lpstr>
      <vt:lpstr>Python Membership Operators</vt:lpstr>
      <vt:lpstr>Python Identity Operators</vt:lpstr>
      <vt:lpstr>The following table lists all operators from highest precedence to lowest.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sudhi</dc:creator>
  <cp:lastModifiedBy>Diksha Gunaji</cp:lastModifiedBy>
  <cp:revision>109</cp:revision>
  <dcterms:created xsi:type="dcterms:W3CDTF">2006-08-16T00:00:00Z</dcterms:created>
  <dcterms:modified xsi:type="dcterms:W3CDTF">2023-09-20T13:40:20Z</dcterms:modified>
</cp:coreProperties>
</file>