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8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F630-0C95-4D3D-95E0-CB713257322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1B73-7012-46C4-933A-76D32F5F5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650" y="328613"/>
            <a:ext cx="687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/>
              <a:t>Decision Making Statements</a:t>
            </a:r>
            <a:endParaRPr lang="en-US" sz="4400" b="1"/>
          </a:p>
        </p:txBody>
      </p:sp>
      <p:sp>
        <p:nvSpPr>
          <p:cNvPr id="3" name="TextBox 2"/>
          <p:cNvSpPr txBox="1"/>
          <p:nvPr/>
        </p:nvSpPr>
        <p:spPr>
          <a:xfrm>
            <a:off x="628650" y="1314450"/>
            <a:ext cx="104370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It is the anticipation  of conditions occurring during the execution of program and specified actions taken according to the conditions</a:t>
            </a:r>
          </a:p>
          <a:p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628650" y="3008174"/>
            <a:ext cx="719844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Types of conditional statements</a:t>
            </a:r>
          </a:p>
          <a:p>
            <a:endParaRPr lang="en-US" sz="3200"/>
          </a:p>
          <a:p>
            <a:r>
              <a:rPr lang="en-US" sz="3200" smtClean="0"/>
              <a:t>If statement (conditional)</a:t>
            </a:r>
          </a:p>
          <a:p>
            <a:r>
              <a:rPr lang="en-US" sz="3200" smtClean="0"/>
              <a:t>If else statement (alternative)</a:t>
            </a:r>
          </a:p>
          <a:p>
            <a:r>
              <a:rPr lang="en-US" sz="3200" smtClean="0"/>
              <a:t>If elif else statement (chained conditional)</a:t>
            </a:r>
          </a:p>
          <a:p>
            <a:r>
              <a:rPr lang="en-US" sz="3200" smtClean="0"/>
              <a:t>Nested conditional </a:t>
            </a:r>
          </a:p>
        </p:txBody>
      </p:sp>
    </p:spTree>
    <p:extLst>
      <p:ext uri="{BB962C8B-B14F-4D97-AF65-F5344CB8AC3E}">
        <p14:creationId xmlns:p14="http://schemas.microsoft.com/office/powerpoint/2010/main" val="31138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5279266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Example:</a:t>
            </a:r>
          </a:p>
          <a:p>
            <a:r>
              <a:rPr lang="en-US" sz="3200" smtClean="0"/>
              <a:t>a = 10</a:t>
            </a:r>
          </a:p>
          <a:p>
            <a:r>
              <a:rPr lang="en-US" sz="3200" smtClean="0"/>
              <a:t>b = 40</a:t>
            </a:r>
          </a:p>
          <a:p>
            <a:r>
              <a:rPr lang="en-US" sz="3200" smtClean="0"/>
              <a:t>c = 6</a:t>
            </a:r>
          </a:p>
          <a:p>
            <a:r>
              <a:rPr lang="en-US" sz="3200" smtClean="0"/>
              <a:t>If (a&gt;b) and (a&gt;c):</a:t>
            </a:r>
          </a:p>
          <a:p>
            <a:r>
              <a:rPr lang="en-US" sz="3200"/>
              <a:t>	</a:t>
            </a:r>
            <a:r>
              <a:rPr lang="en-US" sz="3200" smtClean="0"/>
              <a:t>print (“a is the greatest”)</a:t>
            </a:r>
          </a:p>
          <a:p>
            <a:r>
              <a:rPr lang="en-US" sz="3200"/>
              <a:t>e</a:t>
            </a:r>
            <a:r>
              <a:rPr lang="en-US" sz="3200" smtClean="0"/>
              <a:t>lif (b&gt;a) and (b&gt;c):</a:t>
            </a:r>
          </a:p>
          <a:p>
            <a:r>
              <a:rPr lang="en-US" sz="3200" smtClean="0"/>
              <a:t>	print (“b is the greatest”)</a:t>
            </a:r>
          </a:p>
          <a:p>
            <a:r>
              <a:rPr lang="en-US" sz="3200"/>
              <a:t>e</a:t>
            </a:r>
            <a:r>
              <a:rPr lang="en-US" sz="3200" smtClean="0"/>
              <a:t>lse:</a:t>
            </a:r>
          </a:p>
          <a:p>
            <a:r>
              <a:rPr lang="en-US" sz="3200"/>
              <a:t>	</a:t>
            </a:r>
            <a:r>
              <a:rPr lang="en-US" sz="3200" smtClean="0"/>
              <a:t>print (“c is the greatest”)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4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935" y="370505"/>
            <a:ext cx="6804299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Nested conditional</a:t>
            </a:r>
          </a:p>
          <a:p>
            <a:endParaRPr lang="en-US" sz="3200"/>
          </a:p>
          <a:p>
            <a:r>
              <a:rPr lang="en-US" sz="3200" i="1" u="sng" smtClean="0"/>
              <a:t>Syntax:</a:t>
            </a:r>
          </a:p>
          <a:p>
            <a:r>
              <a:rPr lang="en-US" sz="3200" smtClean="0"/>
              <a:t>			If  (condn 1):</a:t>
            </a:r>
          </a:p>
          <a:p>
            <a:r>
              <a:rPr lang="en-US" sz="3200" smtClean="0"/>
              <a:t>				if (condn 2):</a:t>
            </a:r>
          </a:p>
          <a:p>
            <a:r>
              <a:rPr lang="en-US" sz="3200" smtClean="0"/>
              <a:t>					statement 1</a:t>
            </a:r>
          </a:p>
          <a:p>
            <a:r>
              <a:rPr lang="en-US" sz="3200" smtClean="0"/>
              <a:t>			else:</a:t>
            </a:r>
          </a:p>
          <a:p>
            <a:r>
              <a:rPr lang="en-US" sz="3200" smtClean="0"/>
              <a:t>					statement 2</a:t>
            </a:r>
          </a:p>
          <a:p>
            <a:r>
              <a:rPr lang="en-US" sz="3200" smtClean="0"/>
              <a:t>			else :</a:t>
            </a:r>
          </a:p>
          <a:p>
            <a:r>
              <a:rPr lang="en-US" sz="3200" smtClean="0"/>
              <a:t>				statement 3</a:t>
            </a:r>
          </a:p>
          <a:p>
            <a:r>
              <a:rPr lang="en-US" sz="3200" smtClean="0"/>
              <a:t> </a:t>
            </a:r>
          </a:p>
          <a:p>
            <a:endParaRPr lang="en-US" sz="3200" smtClean="0"/>
          </a:p>
        </p:txBody>
      </p:sp>
    </p:spTree>
    <p:extLst>
      <p:ext uri="{BB962C8B-B14F-4D97-AF65-F5344CB8AC3E}">
        <p14:creationId xmlns:p14="http://schemas.microsoft.com/office/powerpoint/2010/main" val="21452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5887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59" name="Group 58"/>
          <p:cNvGrpSpPr/>
          <p:nvPr/>
        </p:nvGrpSpPr>
        <p:grpSpPr>
          <a:xfrm>
            <a:off x="924507" y="0"/>
            <a:ext cx="10423245" cy="6687625"/>
            <a:chOff x="851936" y="-98139"/>
            <a:chExt cx="10423245" cy="6687625"/>
          </a:xfrm>
        </p:grpSpPr>
        <p:grpSp>
          <p:nvGrpSpPr>
            <p:cNvPr id="3" name="Group 2"/>
            <p:cNvGrpSpPr/>
            <p:nvPr/>
          </p:nvGrpSpPr>
          <p:grpSpPr>
            <a:xfrm>
              <a:off x="851936" y="-98139"/>
              <a:ext cx="10423245" cy="6687625"/>
              <a:chOff x="851936" y="-98139"/>
              <a:chExt cx="10423245" cy="6687625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4321351" y="5747672"/>
                <a:ext cx="0" cy="8418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9257060" y="4257028"/>
                <a:ext cx="1831854" cy="9743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228032" y="4491459"/>
                <a:ext cx="20471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Statement 3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51936" y="-98139"/>
                <a:ext cx="9152261" cy="6223168"/>
                <a:chOff x="851936" y="-98139"/>
                <a:chExt cx="9152261" cy="6223168"/>
              </a:xfrm>
            </p:grpSpPr>
            <p:sp>
              <p:nvSpPr>
                <p:cNvPr id="8" name="Diamond 7"/>
                <p:cNvSpPr/>
                <p:nvPr/>
              </p:nvSpPr>
              <p:spPr>
                <a:xfrm>
                  <a:off x="4018109" y="-98139"/>
                  <a:ext cx="2029892" cy="2029892"/>
                </a:xfrm>
                <a:prstGeom prst="diamond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135291" y="624821"/>
                  <a:ext cx="191271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If condn 1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5964244" y="916074"/>
                  <a:ext cx="396352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033055" y="1932074"/>
                  <a:ext cx="0" cy="231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/>
                <p:cNvSpPr/>
                <p:nvPr/>
              </p:nvSpPr>
              <p:spPr>
                <a:xfrm>
                  <a:off x="907944" y="3743944"/>
                  <a:ext cx="1831854" cy="974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78916" y="3978375"/>
                  <a:ext cx="204714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Statement 1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851936" y="3047189"/>
                  <a:ext cx="8419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true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84372" y="2738841"/>
                  <a:ext cx="98568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false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724852" y="3208332"/>
                  <a:ext cx="0" cy="4945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732937" y="5747672"/>
                  <a:ext cx="605893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Diamond 18"/>
                <p:cNvSpPr/>
                <p:nvPr/>
              </p:nvSpPr>
              <p:spPr>
                <a:xfrm>
                  <a:off x="4018109" y="2211062"/>
                  <a:ext cx="2029892" cy="2029892"/>
                </a:xfrm>
                <a:prstGeom prst="diamond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934774" y="4491366"/>
                  <a:ext cx="1831854" cy="974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934774" y="4716923"/>
                  <a:ext cx="204714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Statement 2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6048001" y="3226008"/>
                  <a:ext cx="174386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9927771" y="916074"/>
                  <a:ext cx="0" cy="33150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7768998" y="3226008"/>
                  <a:ext cx="0" cy="12363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7772853" y="5501052"/>
                  <a:ext cx="0" cy="2466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10004197" y="5231362"/>
                  <a:ext cx="0" cy="89366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8" name="Straight Arrow Connector 37"/>
            <p:cNvCxnSpPr/>
            <p:nvPr/>
          </p:nvCxnSpPr>
          <p:spPr>
            <a:xfrm flipH="1">
              <a:off x="1732937" y="3208332"/>
              <a:ext cx="22851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724852" y="4707810"/>
              <a:ext cx="0" cy="10398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4321351" y="6125029"/>
              <a:ext cx="56828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258322" y="2939813"/>
              <a:ext cx="19127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If condn 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83318" y="442735"/>
              <a:ext cx="985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31132" y="1708150"/>
              <a:ext cx="841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486" y="23845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>
                <a:solidFill>
                  <a:prstClr val="black"/>
                </a:solidFill>
              </a:rPr>
              <a:t>Example: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x </a:t>
            </a:r>
            <a:r>
              <a:rPr lang="en-US" sz="3200">
                <a:solidFill>
                  <a:prstClr val="black"/>
                </a:solidFill>
              </a:rPr>
              <a:t>= 10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y </a:t>
            </a:r>
            <a:r>
              <a:rPr lang="en-US" sz="3200">
                <a:solidFill>
                  <a:prstClr val="black"/>
                </a:solidFill>
              </a:rPr>
              <a:t>= 40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If (x==y) 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print </a:t>
            </a:r>
            <a:r>
              <a:rPr lang="en-US" sz="3200" smtClean="0">
                <a:solidFill>
                  <a:prstClr val="black"/>
                </a:solidFill>
              </a:rPr>
              <a:t>(“x and y are equal”)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else: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if (x&lt;y):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print </a:t>
            </a:r>
            <a:r>
              <a:rPr lang="en-US" sz="3200" smtClean="0">
                <a:solidFill>
                  <a:prstClr val="black"/>
                </a:solidFill>
              </a:rPr>
              <a:t>(“x </a:t>
            </a:r>
            <a:r>
              <a:rPr lang="en-US" sz="3200">
                <a:solidFill>
                  <a:prstClr val="black"/>
                </a:solidFill>
              </a:rPr>
              <a:t>is </a:t>
            </a:r>
            <a:r>
              <a:rPr lang="en-US" sz="3200" smtClean="0">
                <a:solidFill>
                  <a:prstClr val="black"/>
                </a:solidFill>
              </a:rPr>
              <a:t>lesser than y”)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else: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 (x is greater than y”)</a:t>
            </a:r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112103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/>
              <a:t>Iteration/looping </a:t>
            </a:r>
          </a:p>
          <a:p>
            <a:r>
              <a:rPr lang="en-US" sz="3200" smtClean="0"/>
              <a:t>Block of statement -----repeatedly executed -----multiple number of times-----until a condition is satisfied</a:t>
            </a:r>
          </a:p>
          <a:p>
            <a:endParaRPr lang="en-US" sz="3200" smtClean="0"/>
          </a:p>
          <a:p>
            <a:pPr marL="571500" indent="-571500">
              <a:buAutoNum type="romanLcParenBoth"/>
            </a:pPr>
            <a:r>
              <a:rPr lang="en-US" sz="3200" smtClean="0"/>
              <a:t>While loop</a:t>
            </a:r>
          </a:p>
          <a:p>
            <a:pPr marL="571500" indent="-571500">
              <a:buAutoNum type="romanLcParenBoth"/>
            </a:pPr>
            <a:r>
              <a:rPr lang="en-US" sz="3200" smtClean="0"/>
              <a:t>For loop</a:t>
            </a:r>
          </a:p>
          <a:p>
            <a:pPr marL="571500" indent="-571500">
              <a:buAutoNum type="romanLcParenBoth"/>
            </a:pPr>
            <a:r>
              <a:rPr lang="en-US" sz="3200" smtClean="0"/>
              <a:t>Nested loop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11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112103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While loop</a:t>
            </a:r>
          </a:p>
          <a:p>
            <a:r>
              <a:rPr lang="en-US" sz="3200" smtClean="0"/>
              <a:t>---entry controlled loop statements which means the condition is evaluated first and if it is true, then the body of the loop is executed</a:t>
            </a:r>
          </a:p>
          <a:p>
            <a:endParaRPr lang="en-US" sz="3200"/>
          </a:p>
          <a:p>
            <a:r>
              <a:rPr lang="en-US" sz="3200" i="1" u="sng" smtClean="0"/>
              <a:t>syntax</a:t>
            </a:r>
            <a:r>
              <a:rPr lang="en-US" sz="3200" i="1" smtClean="0"/>
              <a:t>:</a:t>
            </a:r>
          </a:p>
          <a:p>
            <a:r>
              <a:rPr lang="en-US" sz="3200" i="1" smtClean="0"/>
              <a:t>	</a:t>
            </a:r>
            <a:r>
              <a:rPr lang="en-US" sz="3200" smtClean="0"/>
              <a:t>initialization</a:t>
            </a:r>
          </a:p>
          <a:p>
            <a:r>
              <a:rPr lang="en-US" sz="3200"/>
              <a:t>	</a:t>
            </a:r>
            <a:r>
              <a:rPr lang="en-US" sz="3200" smtClean="0"/>
              <a:t>while (condn):</a:t>
            </a:r>
          </a:p>
          <a:p>
            <a:r>
              <a:rPr lang="en-US" sz="3200"/>
              <a:t>	</a:t>
            </a:r>
            <a:r>
              <a:rPr lang="en-US" sz="3200" smtClean="0"/>
              <a:t>	body of the loop</a:t>
            </a:r>
          </a:p>
          <a:p>
            <a:r>
              <a:rPr lang="en-US" sz="3200"/>
              <a:t>	</a:t>
            </a:r>
            <a:r>
              <a:rPr lang="en-US" sz="3200" smtClean="0"/>
              <a:t>	increment variable</a:t>
            </a:r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712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5887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70" name="Group 69"/>
          <p:cNvGrpSpPr/>
          <p:nvPr/>
        </p:nvGrpSpPr>
        <p:grpSpPr>
          <a:xfrm>
            <a:off x="3828377" y="158879"/>
            <a:ext cx="4290736" cy="6417640"/>
            <a:chOff x="3828377" y="158879"/>
            <a:chExt cx="4290736" cy="6417640"/>
          </a:xfrm>
        </p:grpSpPr>
        <p:grpSp>
          <p:nvGrpSpPr>
            <p:cNvPr id="66" name="Group 65"/>
            <p:cNvGrpSpPr/>
            <p:nvPr/>
          </p:nvGrpSpPr>
          <p:grpSpPr>
            <a:xfrm>
              <a:off x="3828377" y="158879"/>
              <a:ext cx="4087281" cy="6417640"/>
              <a:chOff x="1818507" y="379598"/>
              <a:chExt cx="4087281" cy="6417640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1818507" y="5276769"/>
                <a:ext cx="192672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1818507" y="379598"/>
                <a:ext cx="4087281" cy="6363197"/>
                <a:chOff x="1818507" y="379598"/>
                <a:chExt cx="4087281" cy="63631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818507" y="379598"/>
                  <a:ext cx="4087281" cy="5439490"/>
                  <a:chOff x="1818507" y="379598"/>
                  <a:chExt cx="4087281" cy="5439490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2899800" y="379598"/>
                    <a:ext cx="2022537" cy="65562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988211" y="443944"/>
                    <a:ext cx="204714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initialization</a:t>
                    </a:r>
                  </a:p>
                </p:txBody>
              </p:sp>
              <p:sp>
                <p:nvSpPr>
                  <p:cNvPr id="35" name="Diamond 34"/>
                  <p:cNvSpPr/>
                  <p:nvPr/>
                </p:nvSpPr>
                <p:spPr>
                  <a:xfrm>
                    <a:off x="2759331" y="1243402"/>
                    <a:ext cx="2029892" cy="2029892"/>
                  </a:xfrm>
                  <a:prstGeom prst="diamond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157723" y="1765544"/>
                    <a:ext cx="1506690" cy="954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Condn checked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804015" y="3495958"/>
                    <a:ext cx="2502605" cy="63460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2759331" y="3523200"/>
                    <a:ext cx="2709338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Body of the loop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2932746" y="4366272"/>
                    <a:ext cx="1831854" cy="5484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899800" y="4396204"/>
                    <a:ext cx="2047149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increment</a:t>
                    </a:r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3774277" y="3264724"/>
                    <a:ext cx="0" cy="23123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endCxn id="35" idx="0"/>
                  </p:cNvCxnSpPr>
                  <p:nvPr/>
                </p:nvCxnSpPr>
                <p:spPr>
                  <a:xfrm>
                    <a:off x="3774277" y="1006536"/>
                    <a:ext cx="0" cy="2368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3774277" y="4135038"/>
                    <a:ext cx="0" cy="23123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1818507" y="1121793"/>
                    <a:ext cx="0" cy="415497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1829082" y="1121793"/>
                    <a:ext cx="1743866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745229" y="4914695"/>
                    <a:ext cx="0" cy="36207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3975504" y="1121793"/>
                    <a:ext cx="192672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5905788" y="1121793"/>
                    <a:ext cx="0" cy="446042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H="1">
                    <a:off x="3975504" y="5582222"/>
                    <a:ext cx="192672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3975504" y="5582222"/>
                    <a:ext cx="0" cy="2368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Rectangle 61"/>
                <p:cNvSpPr/>
                <p:nvPr/>
              </p:nvSpPr>
              <p:spPr>
                <a:xfrm>
                  <a:off x="3203505" y="5810572"/>
                  <a:ext cx="2375259" cy="93222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Rectangle 62"/>
              <p:cNvSpPr/>
              <p:nvPr/>
            </p:nvSpPr>
            <p:spPr>
              <a:xfrm>
                <a:off x="3157723" y="5843131"/>
                <a:ext cx="24210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Remaining part of the program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133433" y="484835"/>
              <a:ext cx="9856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20818" y="2793201"/>
              <a:ext cx="841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23845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Example1: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x </a:t>
            </a:r>
            <a:r>
              <a:rPr lang="en-US" sz="3200">
                <a:solidFill>
                  <a:prstClr val="black"/>
                </a:solidFill>
              </a:rPr>
              <a:t>= 0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While (x&lt;5):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print(x)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x+=1</a:t>
            </a:r>
          </a:p>
          <a:p>
            <a:pPr lvl="0"/>
            <a:endParaRPr lang="en-US" sz="3200">
              <a:solidFill>
                <a:prstClr val="black"/>
              </a:solidFill>
            </a:endParaRP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Output--- 0 1 2 3 4</a:t>
            </a: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9486" y="23845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Example2: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x </a:t>
            </a:r>
            <a:r>
              <a:rPr lang="en-US" sz="3200">
                <a:solidFill>
                  <a:prstClr val="black"/>
                </a:solidFill>
              </a:rPr>
              <a:t>= 0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While (x&lt;=100):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print(x)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x+=2</a:t>
            </a:r>
          </a:p>
          <a:p>
            <a:pPr lvl="0"/>
            <a:endParaRPr lang="en-US" sz="3200">
              <a:solidFill>
                <a:prstClr val="black"/>
              </a:solidFill>
            </a:endParaRP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Output--- 2 4 6 8 …….</a:t>
            </a:r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11210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for loop</a:t>
            </a:r>
          </a:p>
          <a:p>
            <a:r>
              <a:rPr lang="en-US" sz="3200" smtClean="0"/>
              <a:t>---another repetitive  control statement and it is used to execute set of instructions repeatedly until the condition becomes false.</a:t>
            </a:r>
          </a:p>
          <a:p>
            <a:endParaRPr lang="en-US" sz="3200"/>
          </a:p>
          <a:p>
            <a:r>
              <a:rPr lang="en-US" sz="3200" i="1" u="sng" smtClean="0"/>
              <a:t>syntax</a:t>
            </a:r>
            <a:r>
              <a:rPr lang="en-US" sz="3200" i="1" smtClean="0"/>
              <a:t>:</a:t>
            </a:r>
          </a:p>
          <a:p>
            <a:r>
              <a:rPr lang="en-US" sz="3200" i="1" smtClean="0"/>
              <a:t>	</a:t>
            </a:r>
            <a:r>
              <a:rPr lang="en-US" sz="3200" smtClean="0"/>
              <a:t>for &lt;var&gt; in &lt;sequence&gt;:</a:t>
            </a:r>
          </a:p>
          <a:p>
            <a:r>
              <a:rPr lang="en-US" sz="3200"/>
              <a:t>	</a:t>
            </a:r>
            <a:r>
              <a:rPr lang="en-US" sz="3200" smtClean="0"/>
              <a:t>	&lt;statements&gt;</a:t>
            </a:r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38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4077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3" name="Group 2"/>
          <p:cNvGrpSpPr/>
          <p:nvPr/>
        </p:nvGrpSpPr>
        <p:grpSpPr>
          <a:xfrm>
            <a:off x="3828377" y="325925"/>
            <a:ext cx="4087281" cy="6250594"/>
            <a:chOff x="3828377" y="325925"/>
            <a:chExt cx="4087281" cy="6250594"/>
          </a:xfrm>
        </p:grpSpPr>
        <p:grpSp>
          <p:nvGrpSpPr>
            <p:cNvPr id="4" name="Group 3"/>
            <p:cNvGrpSpPr/>
            <p:nvPr/>
          </p:nvGrpSpPr>
          <p:grpSpPr>
            <a:xfrm>
              <a:off x="3828377" y="325925"/>
              <a:ext cx="4087281" cy="6250594"/>
              <a:chOff x="1818507" y="546644"/>
              <a:chExt cx="4087281" cy="625059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H="1">
                <a:off x="1818507" y="5276769"/>
                <a:ext cx="192672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1818507" y="546644"/>
                <a:ext cx="4087281" cy="6196151"/>
                <a:chOff x="1818507" y="546644"/>
                <a:chExt cx="4087281" cy="619615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818507" y="546644"/>
                  <a:ext cx="4087281" cy="5272444"/>
                  <a:chOff x="1818507" y="546644"/>
                  <a:chExt cx="4087281" cy="5272444"/>
                </a:xfrm>
              </p:grpSpPr>
              <p:sp>
                <p:nvSpPr>
                  <p:cNvPr id="14" name="Diamond 13"/>
                  <p:cNvSpPr/>
                  <p:nvPr/>
                </p:nvSpPr>
                <p:spPr>
                  <a:xfrm>
                    <a:off x="2759331" y="1243402"/>
                    <a:ext cx="2029892" cy="2029892"/>
                  </a:xfrm>
                  <a:prstGeom prst="diamond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021926" y="1765544"/>
                    <a:ext cx="1683117" cy="95410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For var in sequence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804015" y="3495958"/>
                    <a:ext cx="2502605" cy="634608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896866" y="3551652"/>
                    <a:ext cx="2709338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800" smtClean="0"/>
                      <a:t>statements</a:t>
                    </a: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3774277" y="3264724"/>
                    <a:ext cx="0" cy="23123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>
                    <a:endCxn id="14" idx="0"/>
                  </p:cNvCxnSpPr>
                  <p:nvPr/>
                </p:nvCxnSpPr>
                <p:spPr>
                  <a:xfrm>
                    <a:off x="3774277" y="546644"/>
                    <a:ext cx="0" cy="6967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1818507" y="964373"/>
                    <a:ext cx="0" cy="431239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1818507" y="964373"/>
                    <a:ext cx="1864374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3745229" y="4195190"/>
                    <a:ext cx="0" cy="1081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 flipH="1">
                    <a:off x="4826906" y="2244422"/>
                    <a:ext cx="107532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905788" y="2244422"/>
                    <a:ext cx="0" cy="33378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H="1">
                    <a:off x="3975504" y="5582222"/>
                    <a:ext cx="192672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3975504" y="5582222"/>
                    <a:ext cx="0" cy="23686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3203505" y="5810572"/>
                  <a:ext cx="2375259" cy="93222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157723" y="5843131"/>
                <a:ext cx="24210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Remaining part of the program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0818" y="2793201"/>
              <a:ext cx="841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072383" y="1544825"/>
            <a:ext cx="967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098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10657213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conditional statement (conditional if)</a:t>
            </a:r>
          </a:p>
          <a:p>
            <a:r>
              <a:rPr lang="en-US" sz="3200" smtClean="0"/>
              <a:t>If statement contains a logical expression using which the data </a:t>
            </a:r>
          </a:p>
          <a:p>
            <a:r>
              <a:rPr lang="en-US" sz="3200" smtClean="0"/>
              <a:t>Is compared and a decision is made based on the results of </a:t>
            </a:r>
          </a:p>
          <a:p>
            <a:r>
              <a:rPr lang="en-US" sz="3200" smtClean="0"/>
              <a:t>comparison.</a:t>
            </a:r>
          </a:p>
          <a:p>
            <a:endParaRPr lang="en-US" sz="3200" smtClean="0"/>
          </a:p>
          <a:p>
            <a:r>
              <a:rPr lang="en-US" sz="3200" i="1" u="sng" smtClean="0"/>
              <a:t>Syntax:</a:t>
            </a:r>
          </a:p>
          <a:p>
            <a:endParaRPr lang="en-US" sz="3200" smtClean="0"/>
          </a:p>
          <a:p>
            <a:r>
              <a:rPr lang="en-US" sz="3200" smtClean="0"/>
              <a:t>			If expression:</a:t>
            </a:r>
          </a:p>
          <a:p>
            <a:endParaRPr lang="en-US" sz="3200"/>
          </a:p>
          <a:p>
            <a:r>
              <a:rPr lang="en-US" sz="3200" smtClean="0"/>
              <a:t>				statements</a:t>
            </a:r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342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238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Example1: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k in [10,20,30,40,50]: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print(k)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Output--- 10 20 30 40 50</a:t>
            </a: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9486" y="23845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Example2: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num = [10,20,30,40,50]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k in num:</a:t>
            </a:r>
            <a:r>
              <a:rPr lang="en-US" sz="3200">
                <a:solidFill>
                  <a:prstClr val="black"/>
                </a:solidFill>
              </a:rPr>
              <a:t>	</a:t>
            </a:r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	print(k)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Output--- 10 20 30 40 50</a:t>
            </a:r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11210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Range function</a:t>
            </a:r>
          </a:p>
          <a:p>
            <a:r>
              <a:rPr lang="en-US" sz="3200" smtClean="0"/>
              <a:t>Start– starting no. of sequence</a:t>
            </a:r>
          </a:p>
          <a:p>
            <a:r>
              <a:rPr lang="en-US" sz="3200" smtClean="0"/>
              <a:t>Stop– generate nos. upto but not including itself</a:t>
            </a:r>
          </a:p>
          <a:p>
            <a:r>
              <a:rPr lang="en-US" sz="3200" smtClean="0"/>
              <a:t>Step– difference between each no. in the sequence</a:t>
            </a:r>
            <a:endParaRPr lang="en-US" sz="3200"/>
          </a:p>
          <a:p>
            <a:endParaRPr lang="en-US" sz="3200" i="1" u="sng" smtClean="0"/>
          </a:p>
          <a:p>
            <a:r>
              <a:rPr lang="en-US" sz="3200" i="1" u="sng" smtClean="0"/>
              <a:t>syntax</a:t>
            </a:r>
            <a:r>
              <a:rPr lang="en-US" sz="3200" i="1" smtClean="0"/>
              <a:t>:</a:t>
            </a:r>
          </a:p>
          <a:p>
            <a:r>
              <a:rPr lang="en-US" sz="3200" i="1" smtClean="0"/>
              <a:t>	</a:t>
            </a:r>
            <a:r>
              <a:rPr lang="en-US" sz="3200" smtClean="0"/>
              <a:t>range (start, stop, step)</a:t>
            </a:r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66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238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Example1: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i in range(5):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print(i)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Output--- 0 1 2 3 4</a:t>
            </a: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23845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Example2: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i in range(3,6):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print(i)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3 4 5</a:t>
            </a:r>
            <a:endParaRPr lang="en-US" sz="3200">
              <a:solidFill>
                <a:prstClr val="black">
                  <a:alpha val="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60483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Example3: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i in range(4,10,2):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print(i)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</a:t>
            </a:r>
            <a:r>
              <a:rPr lang="en-US" sz="3200" smtClean="0">
                <a:solidFill>
                  <a:schemeClr val="tx1">
                    <a:alpha val="0"/>
                  </a:schemeClr>
                </a:solidFill>
              </a:rPr>
              <a:t>4 6 8</a:t>
            </a:r>
            <a:endParaRPr lang="en-US" sz="320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486" y="3440359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Example4: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ch in ‘python’: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print(ch)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</a:t>
            </a:r>
            <a:endParaRPr lang="en-US" sz="32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84" y="225789"/>
            <a:ext cx="112103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Nested loop</a:t>
            </a:r>
          </a:p>
          <a:p>
            <a:r>
              <a:rPr lang="en-US" sz="3200" smtClean="0"/>
              <a:t>--the process of placing a loop inside another loop is called nested loop</a:t>
            </a:r>
          </a:p>
          <a:p>
            <a:r>
              <a:rPr lang="en-US" sz="3200" smtClean="0"/>
              <a:t>--we can put any type of loop inside any other type of loop</a:t>
            </a:r>
            <a:endParaRPr lang="en-US" sz="3200"/>
          </a:p>
          <a:p>
            <a:endParaRPr lang="en-US" sz="3200" i="1" u="sng" smtClean="0"/>
          </a:p>
          <a:p>
            <a:r>
              <a:rPr lang="en-US" sz="3200" i="1" u="sng" smtClean="0"/>
              <a:t>syntax</a:t>
            </a:r>
            <a:r>
              <a:rPr lang="en-US" sz="3200" i="1" smtClean="0"/>
              <a:t>:</a:t>
            </a:r>
          </a:p>
          <a:p>
            <a:r>
              <a:rPr lang="en-US" sz="3200" i="1" smtClean="0"/>
              <a:t>	</a:t>
            </a:r>
            <a:r>
              <a:rPr lang="en-US" sz="3200" smtClean="0"/>
              <a:t>while exp1:</a:t>
            </a:r>
          </a:p>
          <a:p>
            <a:r>
              <a:rPr lang="en-US" sz="3200"/>
              <a:t>	</a:t>
            </a:r>
            <a:r>
              <a:rPr lang="en-US" sz="3200" smtClean="0"/>
              <a:t>	while exp2:</a:t>
            </a:r>
          </a:p>
          <a:p>
            <a:r>
              <a:rPr lang="en-US" sz="3200"/>
              <a:t>	</a:t>
            </a:r>
            <a:r>
              <a:rPr lang="en-US" sz="3200" smtClean="0"/>
              <a:t>		statement1</a:t>
            </a:r>
          </a:p>
          <a:p>
            <a:r>
              <a:rPr lang="en-US" sz="3200"/>
              <a:t>	</a:t>
            </a:r>
            <a:r>
              <a:rPr lang="en-US" sz="3200" smtClean="0"/>
              <a:t>	statement2</a:t>
            </a:r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15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238450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Example1: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f</a:t>
            </a:r>
            <a:r>
              <a:rPr lang="en-US" sz="3200" smtClean="0">
                <a:solidFill>
                  <a:prstClr val="black"/>
                </a:solidFill>
              </a:rPr>
              <a:t>or i in range(1,4,1):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for </a:t>
            </a:r>
            <a:r>
              <a:rPr lang="en-US" sz="3200" smtClean="0">
                <a:solidFill>
                  <a:prstClr val="black"/>
                </a:solidFill>
              </a:rPr>
              <a:t>j </a:t>
            </a:r>
            <a:r>
              <a:rPr lang="en-US" sz="3200">
                <a:solidFill>
                  <a:prstClr val="black"/>
                </a:solidFill>
              </a:rPr>
              <a:t>in range(1,4,1</a:t>
            </a:r>
            <a:r>
              <a:rPr lang="en-US" sz="3200" smtClean="0">
                <a:solidFill>
                  <a:prstClr val="black"/>
                </a:solidFill>
              </a:rPr>
              <a:t>):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	print(“i=“,i, “j=“,j)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i=1	j=1</a:t>
            </a:r>
          </a:p>
          <a:p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	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i=1	j=2</a:t>
            </a:r>
          </a:p>
          <a:p>
            <a:pPr lvl="0"/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	i=1	j=3</a:t>
            </a:r>
          </a:p>
          <a:p>
            <a:pPr lvl="0"/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i=2	j=1</a:t>
            </a:r>
            <a:endParaRPr lang="en-US" sz="3200">
              <a:solidFill>
                <a:prstClr val="black">
                  <a:alpha val="0"/>
                </a:prstClr>
              </a:solidFill>
            </a:endParaRPr>
          </a:p>
          <a:p>
            <a:pPr lvl="0"/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	i=2	j=2</a:t>
            </a:r>
            <a:endParaRPr lang="en-US" sz="3200">
              <a:solidFill>
                <a:prstClr val="black">
                  <a:alpha val="0"/>
                </a:prstClr>
              </a:solidFill>
            </a:endParaRPr>
          </a:p>
          <a:p>
            <a:pPr lvl="0"/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	i=2	j=3</a:t>
            </a:r>
            <a:endParaRPr lang="en-US" sz="3200">
              <a:solidFill>
                <a:prstClr val="black">
                  <a:alpha val="0"/>
                </a:prstClr>
              </a:solidFill>
            </a:endParaRPr>
          </a:p>
          <a:p>
            <a:endParaRPr lang="en-US" sz="3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84" y="225789"/>
            <a:ext cx="1121031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Using else statements with loops</a:t>
            </a:r>
          </a:p>
          <a:p>
            <a:r>
              <a:rPr lang="en-US" sz="3200" smtClean="0"/>
              <a:t>--python supports to have an else statement with a loop statement</a:t>
            </a:r>
          </a:p>
          <a:p>
            <a:r>
              <a:rPr lang="en-US" sz="3200" smtClean="0"/>
              <a:t>--else statement can be used with while statement</a:t>
            </a:r>
            <a:endParaRPr lang="en-US" sz="3200"/>
          </a:p>
          <a:p>
            <a:endParaRPr lang="en-US" sz="3200" i="1" u="sng" smtClean="0"/>
          </a:p>
          <a:p>
            <a:r>
              <a:rPr lang="en-US" sz="3200" i="1" u="sng" smtClean="0"/>
              <a:t>syntax</a:t>
            </a:r>
            <a:r>
              <a:rPr lang="en-US" sz="3200" i="1" smtClean="0"/>
              <a:t>:</a:t>
            </a:r>
          </a:p>
          <a:p>
            <a:r>
              <a:rPr lang="en-US" sz="3200" i="1" smtClean="0"/>
              <a:t>	</a:t>
            </a:r>
            <a:r>
              <a:rPr lang="en-US" sz="3200" smtClean="0"/>
              <a:t>while (exp):</a:t>
            </a:r>
          </a:p>
          <a:p>
            <a:r>
              <a:rPr lang="en-US" sz="3200" smtClean="0"/>
              <a:t>		statement1</a:t>
            </a:r>
          </a:p>
          <a:p>
            <a:r>
              <a:rPr lang="en-US" sz="3200"/>
              <a:t>	</a:t>
            </a:r>
            <a:r>
              <a:rPr lang="en-US" sz="3200" smtClean="0"/>
              <a:t>	statement2</a:t>
            </a:r>
          </a:p>
          <a:p>
            <a:r>
              <a:rPr lang="en-US" sz="3200"/>
              <a:t>	</a:t>
            </a:r>
            <a:r>
              <a:rPr lang="en-US" sz="3200" smtClean="0"/>
              <a:t>else:</a:t>
            </a:r>
          </a:p>
          <a:p>
            <a:r>
              <a:rPr lang="en-US" sz="3200"/>
              <a:t>	</a:t>
            </a:r>
            <a:r>
              <a:rPr lang="en-US" sz="3200" smtClean="0"/>
              <a:t>	statement3</a:t>
            </a:r>
          </a:p>
          <a:p>
            <a:r>
              <a:rPr lang="en-US" sz="3200"/>
              <a:t>	</a:t>
            </a:r>
            <a:r>
              <a:rPr lang="en-US" sz="3200" smtClean="0"/>
              <a:t>	statement4</a:t>
            </a:r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768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5" y="238450"/>
            <a:ext cx="979125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u="sng" smtClean="0">
                <a:solidFill>
                  <a:prstClr val="black"/>
                </a:solidFill>
              </a:rPr>
              <a:t>Example1:</a:t>
            </a:r>
            <a:endParaRPr lang="en-US" sz="3200" u="sng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Program to illustrate else in while loop</a:t>
            </a:r>
            <a:endParaRPr lang="en-US" sz="3200">
              <a:solidFill>
                <a:prstClr val="black"/>
              </a:solidFill>
            </a:endParaRPr>
          </a:p>
          <a:p>
            <a:pPr lvl="0"/>
            <a:r>
              <a:rPr lang="en-US" sz="3200">
                <a:solidFill>
                  <a:prstClr val="black"/>
                </a:solidFill>
              </a:rPr>
              <a:t>c</a:t>
            </a:r>
            <a:r>
              <a:rPr lang="en-US" sz="3200" smtClean="0">
                <a:solidFill>
                  <a:prstClr val="black"/>
                </a:solidFill>
              </a:rPr>
              <a:t>ount=0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w</a:t>
            </a:r>
            <a:r>
              <a:rPr lang="en-US" sz="3200" smtClean="0">
                <a:solidFill>
                  <a:prstClr val="black"/>
                </a:solidFill>
              </a:rPr>
              <a:t>hile(count&lt;5):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print(count,”is less than 5”)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count=count+1</a:t>
            </a: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else:</a:t>
            </a:r>
          </a:p>
          <a:p>
            <a:pPr lvl="0"/>
            <a:r>
              <a:rPr lang="en-US" sz="3200">
                <a:solidFill>
                  <a:prstClr val="black"/>
                </a:solidFill>
              </a:rPr>
              <a:t>	</a:t>
            </a:r>
            <a:r>
              <a:rPr lang="en-US" sz="3200" smtClean="0">
                <a:solidFill>
                  <a:prstClr val="black"/>
                </a:solidFill>
              </a:rPr>
              <a:t>print(count,”is greater than5”)</a:t>
            </a:r>
            <a:endParaRPr lang="en-US" sz="3200">
              <a:solidFill>
                <a:prstClr val="black"/>
              </a:solidFill>
            </a:endParaRPr>
          </a:p>
          <a:p>
            <a:pPr lvl="0"/>
            <a:endParaRPr lang="en-US" sz="3200" smtClean="0">
              <a:solidFill>
                <a:prstClr val="black"/>
              </a:solidFill>
            </a:endParaRPr>
          </a:p>
          <a:p>
            <a:pPr lvl="0"/>
            <a:r>
              <a:rPr lang="en-US" sz="3200" smtClean="0">
                <a:solidFill>
                  <a:prstClr val="black"/>
                </a:solidFill>
              </a:rPr>
              <a:t>Output--- 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0 is less than 5</a:t>
            </a:r>
          </a:p>
          <a:p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1 </a:t>
            </a:r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is less than 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5</a:t>
            </a:r>
          </a:p>
          <a:p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------------</a:t>
            </a:r>
          </a:p>
          <a:p>
            <a:pPr lvl="0"/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	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	5 is not less </a:t>
            </a:r>
            <a:r>
              <a:rPr lang="en-US" sz="3200">
                <a:solidFill>
                  <a:prstClr val="black">
                    <a:alpha val="0"/>
                  </a:prstClr>
                </a:solidFill>
              </a:rPr>
              <a:t>than </a:t>
            </a:r>
            <a:r>
              <a:rPr lang="en-US" sz="3200" smtClean="0">
                <a:solidFill>
                  <a:prstClr val="black">
                    <a:alpha val="0"/>
                  </a:prstClr>
                </a:solidFill>
              </a:rPr>
              <a:t>5</a:t>
            </a:r>
            <a:endParaRPr lang="en-US" sz="3200">
              <a:solidFill>
                <a:prstClr val="black">
                  <a:alpha val="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84" y="225789"/>
            <a:ext cx="112103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Loop control statements</a:t>
            </a:r>
          </a:p>
          <a:p>
            <a:r>
              <a:rPr lang="en-US" sz="3200" smtClean="0"/>
              <a:t>--loop control statements change the execution from its normal sequence</a:t>
            </a:r>
          </a:p>
          <a:p>
            <a:endParaRPr lang="en-US" sz="3200" i="1" u="sng" smtClean="0"/>
          </a:p>
          <a:p>
            <a:endParaRPr lang="en-US" sz="3200" i="1" u="sng" smtClean="0"/>
          </a:p>
          <a:p>
            <a:r>
              <a:rPr lang="en-US" sz="3200"/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20152"/>
              </p:ext>
            </p:extLst>
          </p:nvPr>
        </p:nvGraphicFramePr>
        <p:xfrm>
          <a:off x="827889" y="1959991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smtClean="0"/>
                        <a:t>Control statements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/>
                        <a:t>Description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Break</a:t>
                      </a:r>
                      <a:r>
                        <a:rPr lang="en-US" sz="2400" baseline="0" smtClean="0"/>
                        <a:t> statement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Terminates</a:t>
                      </a:r>
                      <a:r>
                        <a:rPr lang="en-US" sz="2400" baseline="0" smtClean="0"/>
                        <a:t> the loop and continues with the statement following the loop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Continue statement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Continues with the next interation of the loop by skipping the remaining body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Pass</a:t>
                      </a:r>
                      <a:r>
                        <a:rPr lang="en-US" sz="2400" baseline="0" smtClean="0"/>
                        <a:t> statement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It does not</a:t>
                      </a:r>
                      <a:r>
                        <a:rPr lang="en-US" sz="2400" baseline="0" smtClean="0"/>
                        <a:t> perform any operation (do nothing)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84" y="225789"/>
            <a:ext cx="112103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Python break</a:t>
            </a:r>
          </a:p>
          <a:p>
            <a:r>
              <a:rPr lang="en-US" sz="3200" smtClean="0"/>
              <a:t>--python break statement is used to terminate the loop and continue with the statement following the loop </a:t>
            </a:r>
          </a:p>
          <a:p>
            <a:r>
              <a:rPr lang="en-US" sz="3200" smtClean="0"/>
              <a:t>--ternminates the innermost loop alone</a:t>
            </a:r>
          </a:p>
          <a:p>
            <a:endParaRPr lang="en-US" sz="3200" i="1" u="sng" smtClean="0"/>
          </a:p>
          <a:p>
            <a:endParaRPr lang="en-US" sz="3200" i="1" u="sng" smtClean="0"/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31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4077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39" name="Group 38"/>
          <p:cNvGrpSpPr/>
          <p:nvPr/>
        </p:nvGrpSpPr>
        <p:grpSpPr>
          <a:xfrm>
            <a:off x="3828377" y="325925"/>
            <a:ext cx="6380796" cy="6250594"/>
            <a:chOff x="3828377" y="325925"/>
            <a:chExt cx="6380796" cy="6250594"/>
          </a:xfrm>
        </p:grpSpPr>
        <p:grpSp>
          <p:nvGrpSpPr>
            <p:cNvPr id="3" name="Group 2"/>
            <p:cNvGrpSpPr/>
            <p:nvPr/>
          </p:nvGrpSpPr>
          <p:grpSpPr>
            <a:xfrm>
              <a:off x="3828377" y="325925"/>
              <a:ext cx="4675756" cy="6250594"/>
              <a:chOff x="3828377" y="325925"/>
              <a:chExt cx="4675756" cy="625059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828377" y="325925"/>
                <a:ext cx="4675756" cy="6250594"/>
                <a:chOff x="1818507" y="546644"/>
                <a:chExt cx="4675756" cy="625059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818507" y="6281704"/>
                  <a:ext cx="138499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/>
                <p:cNvGrpSpPr/>
                <p:nvPr/>
              </p:nvGrpSpPr>
              <p:grpSpPr>
                <a:xfrm>
                  <a:off x="1818507" y="546644"/>
                  <a:ext cx="4675756" cy="6196151"/>
                  <a:chOff x="1818507" y="546644"/>
                  <a:chExt cx="4675756" cy="619615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818507" y="546644"/>
                    <a:ext cx="4675756" cy="5735060"/>
                    <a:chOff x="1818507" y="546644"/>
                    <a:chExt cx="4675756" cy="5735060"/>
                  </a:xfrm>
                </p:grpSpPr>
                <p:sp>
                  <p:nvSpPr>
                    <p:cNvPr id="11" name="Diamond 10"/>
                    <p:cNvSpPr/>
                    <p:nvPr/>
                  </p:nvSpPr>
                  <p:spPr>
                    <a:xfrm>
                      <a:off x="2759331" y="1243402"/>
                      <a:ext cx="2029892" cy="2029892"/>
                    </a:xfrm>
                    <a:prstGeom prst="diamond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231919" y="1800852"/>
                      <a:ext cx="1683117" cy="9541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800" smtClean="0"/>
                        <a:t>Test condn</a:t>
                      </a:r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2804015" y="3495958"/>
                      <a:ext cx="2502605" cy="63460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896866" y="3551652"/>
                      <a:ext cx="2709338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800" smtClean="0"/>
                        <a:t>break</a:t>
                      </a:r>
                    </a:p>
                  </p:txBody>
                </p: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3774277" y="3264724"/>
                      <a:ext cx="0" cy="2312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/>
                    <p:cNvCxnSpPr>
                      <a:endCxn id="11" idx="0"/>
                    </p:cNvCxnSpPr>
                    <p:nvPr/>
                  </p:nvCxnSpPr>
                  <p:spPr>
                    <a:xfrm>
                      <a:off x="3774277" y="546644"/>
                      <a:ext cx="0" cy="69675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1818507" y="2227585"/>
                      <a:ext cx="0" cy="4054119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>
                      <a:off x="1818507" y="2227585"/>
                      <a:ext cx="98550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H="1">
                      <a:off x="4826906" y="2244422"/>
                      <a:ext cx="1667357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6494263" y="2258348"/>
                      <a:ext cx="0" cy="336821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3784364" y="4122050"/>
                      <a:ext cx="0" cy="1688522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3203505" y="5810572"/>
                    <a:ext cx="2375259" cy="9322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157723" y="5843131"/>
                  <a:ext cx="242104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Remaining part of the loop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820818" y="2793201"/>
                <a:ext cx="8419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true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7072383" y="1544825"/>
              <a:ext cx="967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316490" y="3621147"/>
              <a:ext cx="1187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315849" y="3054811"/>
              <a:ext cx="841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80308" y="5144235"/>
              <a:ext cx="15288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Exit loop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0117" y="4638162"/>
              <a:ext cx="967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394" y="479286"/>
            <a:ext cx="2954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</a:t>
            </a:r>
            <a:endParaRPr lang="en-US" sz="3200"/>
          </a:p>
        </p:txBody>
      </p:sp>
      <p:grpSp>
        <p:nvGrpSpPr>
          <p:cNvPr id="21" name="Group 20"/>
          <p:cNvGrpSpPr/>
          <p:nvPr/>
        </p:nvGrpSpPr>
        <p:grpSpPr>
          <a:xfrm>
            <a:off x="2641599" y="1657349"/>
            <a:ext cx="5839279" cy="4670879"/>
            <a:chOff x="2641599" y="1657349"/>
            <a:chExt cx="5839279" cy="4670879"/>
          </a:xfrm>
        </p:grpSpPr>
        <p:sp>
          <p:nvSpPr>
            <p:cNvPr id="3" name="Diamond 2"/>
            <p:cNvSpPr/>
            <p:nvPr/>
          </p:nvSpPr>
          <p:spPr>
            <a:xfrm>
              <a:off x="2641599" y="1657349"/>
              <a:ext cx="2377622" cy="2377622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89022" y="2526866"/>
              <a:ext cx="2954655" cy="1508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smtClean="0"/>
                <a:t>If condition</a:t>
              </a:r>
            </a:p>
            <a:p>
              <a:endParaRPr lang="en-US" sz="3200" smtClean="0"/>
            </a:p>
            <a:p>
              <a:r>
                <a:rPr lang="en-US" sz="3200" smtClean="0"/>
                <a:t>			</a:t>
              </a:r>
              <a:endParaRPr lang="en-US" sz="320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019221" y="2846160"/>
              <a:ext cx="2293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280047" y="2846160"/>
              <a:ext cx="0" cy="1188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144078" y="4033631"/>
              <a:ext cx="2336800" cy="1335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3728" y="4443069"/>
              <a:ext cx="17574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statement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8984" y="2265256"/>
              <a:ext cx="17574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89022" y="4381268"/>
              <a:ext cx="17574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2655885" y="5181600"/>
              <a:ext cx="2293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878782" y="6008916"/>
              <a:ext cx="33901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36505" y="5360346"/>
              <a:ext cx="0" cy="6485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2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616" y="1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i="1" u="sng"/>
              <a:t>syntax</a:t>
            </a:r>
            <a:r>
              <a:rPr lang="en-US" sz="3200" i="1"/>
              <a:t>:</a:t>
            </a:r>
          </a:p>
          <a:p>
            <a:r>
              <a:rPr lang="en-US" sz="3200" i="1"/>
              <a:t>	</a:t>
            </a:r>
            <a:r>
              <a:rPr lang="en-US" sz="3200" smtClean="0"/>
              <a:t>while test condn: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body of while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if condn: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		break</a:t>
            </a:r>
            <a:endParaRPr lang="en-US" sz="3200"/>
          </a:p>
          <a:p>
            <a:r>
              <a:rPr lang="en-US" sz="3200"/>
              <a:t>		body of while</a:t>
            </a:r>
          </a:p>
          <a:p>
            <a:r>
              <a:rPr lang="en-US" sz="3200"/>
              <a:t>	</a:t>
            </a:r>
            <a:r>
              <a:rPr lang="en-US" sz="3200" smtClean="0"/>
              <a:t>statements</a:t>
            </a:r>
            <a:endParaRPr lang="en-US" sz="3200"/>
          </a:p>
        </p:txBody>
      </p:sp>
      <p:sp>
        <p:nvSpPr>
          <p:cNvPr id="3" name="Rectangle 2"/>
          <p:cNvSpPr/>
          <p:nvPr/>
        </p:nvSpPr>
        <p:spPr>
          <a:xfrm>
            <a:off x="6332900" y="1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i="1" u="sng"/>
              <a:t>syntax</a:t>
            </a:r>
            <a:r>
              <a:rPr lang="en-US" sz="3200" i="1"/>
              <a:t>:</a:t>
            </a:r>
          </a:p>
          <a:p>
            <a:r>
              <a:rPr lang="en-US" sz="3200" i="1"/>
              <a:t>	</a:t>
            </a:r>
            <a:r>
              <a:rPr lang="en-US" sz="3200" smtClean="0"/>
              <a:t>for var in sequence: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body of for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if condn: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		break</a:t>
            </a:r>
            <a:endParaRPr lang="en-US" sz="3200"/>
          </a:p>
          <a:p>
            <a:r>
              <a:rPr lang="en-US" sz="3200"/>
              <a:t>		body of </a:t>
            </a:r>
            <a:r>
              <a:rPr lang="en-US" sz="3200" smtClean="0"/>
              <a:t>for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statements</a:t>
            </a:r>
            <a:endParaRPr lang="en-US" sz="3200"/>
          </a:p>
        </p:txBody>
      </p:sp>
      <p:sp>
        <p:nvSpPr>
          <p:cNvPr id="4" name="Rectangle 3"/>
          <p:cNvSpPr/>
          <p:nvPr/>
        </p:nvSpPr>
        <p:spPr>
          <a:xfrm>
            <a:off x="4433456" y="3446031"/>
            <a:ext cx="107201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smtClean="0">
                <a:solidFill>
                  <a:prstClr val="black"/>
                </a:solidFill>
              </a:rPr>
              <a:t>Example1:</a:t>
            </a:r>
            <a:endParaRPr lang="en-US" sz="2800" u="sng">
              <a:solidFill>
                <a:prstClr val="black"/>
              </a:solidFill>
            </a:endParaRPr>
          </a:p>
          <a:p>
            <a:pPr lvl="0"/>
            <a:r>
              <a:rPr lang="en-US" sz="2800">
                <a:solidFill>
                  <a:prstClr val="black"/>
                </a:solidFill>
              </a:rPr>
              <a:t>f</a:t>
            </a:r>
            <a:r>
              <a:rPr lang="en-US" sz="2800" smtClean="0">
                <a:solidFill>
                  <a:prstClr val="black"/>
                </a:solidFill>
              </a:rPr>
              <a:t>or in range(1,100,1):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if(i==11):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smtClean="0">
                <a:solidFill>
                  <a:prstClr val="black"/>
                </a:solidFill>
              </a:rPr>
              <a:t>	break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else: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smtClean="0">
                <a:solidFill>
                  <a:prstClr val="black"/>
                </a:solidFill>
              </a:rPr>
              <a:t>print(i)</a:t>
            </a:r>
            <a:endParaRPr lang="en-US" sz="2800">
              <a:solidFill>
                <a:prstClr val="black"/>
              </a:solidFill>
            </a:endParaRPr>
          </a:p>
          <a:p>
            <a:pPr lvl="0"/>
            <a:endParaRPr lang="en-US" sz="2800" smtClean="0">
              <a:solidFill>
                <a:prstClr val="black"/>
              </a:solidFill>
            </a:endParaRP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Output--- 1 2 3 4 5 6 7 8 9 10</a:t>
            </a: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84" y="225789"/>
            <a:ext cx="112103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mtClean="0"/>
              <a:t>Continue statement in python</a:t>
            </a:r>
          </a:p>
          <a:p>
            <a:r>
              <a:rPr lang="en-US" sz="3200" smtClean="0"/>
              <a:t>--it is used to continue with the next iteration of the loop by skipping its remaining body of the loop</a:t>
            </a:r>
          </a:p>
          <a:p>
            <a:endParaRPr lang="en-US" sz="3200" i="1" u="sng" smtClean="0"/>
          </a:p>
          <a:p>
            <a:endParaRPr lang="en-US" sz="3200" i="1" u="sng" smtClean="0"/>
          </a:p>
          <a:p>
            <a:r>
              <a:rPr lang="en-US" sz="3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25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4077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3" name="Group 2"/>
          <p:cNvGrpSpPr/>
          <p:nvPr/>
        </p:nvGrpSpPr>
        <p:grpSpPr>
          <a:xfrm>
            <a:off x="3828377" y="325925"/>
            <a:ext cx="6380796" cy="6250594"/>
            <a:chOff x="3828377" y="325925"/>
            <a:chExt cx="6380796" cy="6250594"/>
          </a:xfrm>
        </p:grpSpPr>
        <p:grpSp>
          <p:nvGrpSpPr>
            <p:cNvPr id="4" name="Group 3"/>
            <p:cNvGrpSpPr/>
            <p:nvPr/>
          </p:nvGrpSpPr>
          <p:grpSpPr>
            <a:xfrm>
              <a:off x="3828377" y="325925"/>
              <a:ext cx="4675756" cy="6250594"/>
              <a:chOff x="3828377" y="325925"/>
              <a:chExt cx="4675756" cy="625059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28377" y="325925"/>
                <a:ext cx="4675756" cy="6250594"/>
                <a:chOff x="1818507" y="546644"/>
                <a:chExt cx="4675756" cy="6250594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1818507" y="6281704"/>
                  <a:ext cx="138499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1818507" y="546644"/>
                  <a:ext cx="4675756" cy="6196151"/>
                  <a:chOff x="1818507" y="546644"/>
                  <a:chExt cx="4675756" cy="619615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818507" y="546644"/>
                    <a:ext cx="4675756" cy="5735060"/>
                    <a:chOff x="1818507" y="546644"/>
                    <a:chExt cx="4675756" cy="5735060"/>
                  </a:xfrm>
                </p:grpSpPr>
                <p:sp>
                  <p:nvSpPr>
                    <p:cNvPr id="17" name="Diamond 16"/>
                    <p:cNvSpPr/>
                    <p:nvPr/>
                  </p:nvSpPr>
                  <p:spPr>
                    <a:xfrm>
                      <a:off x="2759331" y="1243402"/>
                      <a:ext cx="2029892" cy="2029892"/>
                    </a:xfrm>
                    <a:prstGeom prst="diamond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3231919" y="1800852"/>
                      <a:ext cx="1683117" cy="95410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800" smtClean="0"/>
                        <a:t>If test condn</a:t>
                      </a: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804015" y="3495958"/>
                      <a:ext cx="2502605" cy="63460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896866" y="3551652"/>
                      <a:ext cx="2709338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800" smtClean="0"/>
                        <a:t>break</a:t>
                      </a:r>
                    </a:p>
                  </p:txBody>
                </p: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3774277" y="3264724"/>
                      <a:ext cx="0" cy="231234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>
                      <a:endCxn id="17" idx="0"/>
                    </p:cNvCxnSpPr>
                    <p:nvPr/>
                  </p:nvCxnSpPr>
                  <p:spPr>
                    <a:xfrm>
                      <a:off x="3774277" y="546644"/>
                      <a:ext cx="0" cy="69675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>
                      <a:off x="1818507" y="2227585"/>
                      <a:ext cx="0" cy="4054119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>
                      <a:off x="1818507" y="2227585"/>
                      <a:ext cx="98550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H="1">
                      <a:off x="4826906" y="2244422"/>
                      <a:ext cx="1667357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6494263" y="2258348"/>
                      <a:ext cx="0" cy="336821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3784364" y="4122050"/>
                      <a:ext cx="0" cy="1688522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3203505" y="5810572"/>
                    <a:ext cx="2375259" cy="93222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3157723" y="5843131"/>
                  <a:ext cx="2421041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Remaining part of the loop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4820818" y="2793201"/>
                <a:ext cx="8419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true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072383" y="1544825"/>
              <a:ext cx="967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28378" y="3621147"/>
              <a:ext cx="9855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002680" y="3198517"/>
              <a:ext cx="841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0308" y="5144235"/>
              <a:ext cx="15288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Exit loop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0117" y="4638162"/>
              <a:ext cx="9670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6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616" y="1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i="1" u="sng"/>
              <a:t>syntax</a:t>
            </a:r>
            <a:r>
              <a:rPr lang="en-US" sz="3200" i="1"/>
              <a:t>:</a:t>
            </a:r>
          </a:p>
          <a:p>
            <a:r>
              <a:rPr lang="en-US" sz="3200" i="1"/>
              <a:t>	</a:t>
            </a:r>
            <a:r>
              <a:rPr lang="en-US" sz="3200" smtClean="0"/>
              <a:t>while exp: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body of while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if condn: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		continue</a:t>
            </a:r>
            <a:endParaRPr lang="en-US" sz="3200"/>
          </a:p>
          <a:p>
            <a:r>
              <a:rPr lang="en-US" sz="3200"/>
              <a:t>		body of while</a:t>
            </a:r>
          </a:p>
          <a:p>
            <a:r>
              <a:rPr lang="en-US" sz="3200"/>
              <a:t>	</a:t>
            </a:r>
            <a:r>
              <a:rPr lang="en-US" sz="3200" smtClean="0"/>
              <a:t>statements</a:t>
            </a:r>
            <a:endParaRPr lang="en-US" sz="3200"/>
          </a:p>
        </p:txBody>
      </p:sp>
      <p:sp>
        <p:nvSpPr>
          <p:cNvPr id="3" name="Rectangle 2"/>
          <p:cNvSpPr/>
          <p:nvPr/>
        </p:nvSpPr>
        <p:spPr>
          <a:xfrm>
            <a:off x="6332900" y="1190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i="1" u="sng"/>
              <a:t>syntax</a:t>
            </a:r>
            <a:r>
              <a:rPr lang="en-US" sz="3200" i="1"/>
              <a:t>:</a:t>
            </a:r>
          </a:p>
          <a:p>
            <a:r>
              <a:rPr lang="en-US" sz="3200" i="1"/>
              <a:t>	</a:t>
            </a:r>
            <a:r>
              <a:rPr lang="en-US" sz="3200" smtClean="0"/>
              <a:t>for var in sequence: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body of for</a:t>
            </a:r>
            <a:endParaRPr lang="en-US" sz="3200"/>
          </a:p>
          <a:p>
            <a:r>
              <a:rPr lang="en-US" sz="3200"/>
              <a:t>		</a:t>
            </a:r>
            <a:r>
              <a:rPr lang="en-US" sz="3200" smtClean="0"/>
              <a:t>if condn: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		continue</a:t>
            </a:r>
            <a:endParaRPr lang="en-US" sz="3200"/>
          </a:p>
          <a:p>
            <a:r>
              <a:rPr lang="en-US" sz="3200"/>
              <a:t>		body of </a:t>
            </a:r>
            <a:r>
              <a:rPr lang="en-US" sz="3200" smtClean="0"/>
              <a:t>for</a:t>
            </a:r>
            <a:endParaRPr lang="en-US" sz="3200"/>
          </a:p>
          <a:p>
            <a:r>
              <a:rPr lang="en-US" sz="3200"/>
              <a:t>	</a:t>
            </a:r>
            <a:r>
              <a:rPr lang="en-US" sz="3200" smtClean="0"/>
              <a:t>statements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088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063" y="162914"/>
            <a:ext cx="4345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smtClean="0">
                <a:solidFill>
                  <a:prstClr val="black"/>
                </a:solidFill>
              </a:rPr>
              <a:t>Example1:</a:t>
            </a:r>
            <a:endParaRPr lang="en-US" sz="2800" u="sng">
              <a:solidFill>
                <a:prstClr val="black"/>
              </a:solidFill>
            </a:endParaRPr>
          </a:p>
          <a:p>
            <a:pPr lvl="0"/>
            <a:r>
              <a:rPr lang="en-US" sz="2800">
                <a:solidFill>
                  <a:prstClr val="black"/>
                </a:solidFill>
              </a:rPr>
              <a:t>f</a:t>
            </a:r>
            <a:r>
              <a:rPr lang="en-US" sz="2800" smtClean="0">
                <a:solidFill>
                  <a:prstClr val="black"/>
                </a:solidFill>
              </a:rPr>
              <a:t>or var in “string”: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if var==“I”: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smtClean="0">
                <a:solidFill>
                  <a:prstClr val="black"/>
                </a:solidFill>
              </a:rPr>
              <a:t>	continue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print(var)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print(“The End”)</a:t>
            </a:r>
            <a:endParaRPr lang="en-US" sz="2800">
              <a:solidFill>
                <a:prstClr val="black"/>
              </a:solidFill>
            </a:endParaRPr>
          </a:p>
          <a:p>
            <a:pPr lvl="0"/>
            <a:endParaRPr lang="en-US" sz="2800" smtClean="0">
              <a:solidFill>
                <a:prstClr val="black"/>
              </a:solidFill>
            </a:endParaRP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Output--- 	s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	t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	r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	n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	g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	The End</a:t>
            </a:r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1366" y="162914"/>
            <a:ext cx="49713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smtClean="0">
                <a:solidFill>
                  <a:prstClr val="black"/>
                </a:solidFill>
              </a:rPr>
              <a:t>Example2:</a:t>
            </a:r>
            <a:endParaRPr lang="en-US" sz="2800" u="sng">
              <a:solidFill>
                <a:prstClr val="black"/>
              </a:solidFill>
            </a:endParaRPr>
          </a:p>
          <a:p>
            <a:pPr lvl="0"/>
            <a:r>
              <a:rPr lang="en-US" sz="2800">
                <a:solidFill>
                  <a:prstClr val="black"/>
                </a:solidFill>
              </a:rPr>
              <a:t>f</a:t>
            </a:r>
            <a:r>
              <a:rPr lang="en-US" sz="2800" smtClean="0">
                <a:solidFill>
                  <a:prstClr val="black"/>
                </a:solidFill>
              </a:rPr>
              <a:t>or i in range(1,11,1):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if (i==5):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smtClean="0">
                <a:solidFill>
                  <a:prstClr val="black"/>
                </a:solidFill>
              </a:rPr>
              <a:t>	continue</a:t>
            </a: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	print(i)</a:t>
            </a:r>
          </a:p>
          <a:p>
            <a:pPr lvl="0"/>
            <a:endParaRPr lang="en-US" sz="2800" smtClean="0">
              <a:solidFill>
                <a:prstClr val="black"/>
              </a:solidFill>
            </a:endParaRPr>
          </a:p>
          <a:p>
            <a:pPr lvl="0"/>
            <a:r>
              <a:rPr lang="en-US" sz="2800" smtClean="0">
                <a:solidFill>
                  <a:prstClr val="black"/>
                </a:solidFill>
              </a:rPr>
              <a:t>Output--- 	1 2 3 4 6 7 8 9 10</a:t>
            </a: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559627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Example:</a:t>
            </a:r>
          </a:p>
          <a:p>
            <a:endParaRPr lang="en-US" sz="3200" smtClean="0"/>
          </a:p>
          <a:p>
            <a:r>
              <a:rPr lang="en-US" sz="3200" smtClean="0"/>
              <a:t>a = 10</a:t>
            </a:r>
          </a:p>
          <a:p>
            <a:r>
              <a:rPr lang="en-US" sz="3200" smtClean="0"/>
              <a:t>If a&gt;9:</a:t>
            </a:r>
          </a:p>
          <a:p>
            <a:r>
              <a:rPr lang="en-US" sz="3200"/>
              <a:t>	</a:t>
            </a:r>
            <a:r>
              <a:rPr lang="en-US" sz="3200" smtClean="0"/>
              <a:t>print (“a is greater than 9”)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334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337" y="479286"/>
            <a:ext cx="8347991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If else statement </a:t>
            </a:r>
          </a:p>
          <a:p>
            <a:r>
              <a:rPr lang="en-US" sz="3200"/>
              <a:t>	</a:t>
            </a:r>
            <a:r>
              <a:rPr lang="en-US" sz="3200" smtClean="0"/>
              <a:t>	-- two way decision making statement</a:t>
            </a:r>
          </a:p>
          <a:p>
            <a:endParaRPr lang="en-US" sz="3200" smtClean="0"/>
          </a:p>
          <a:p>
            <a:r>
              <a:rPr lang="en-US" sz="3200" i="1" u="sng" smtClean="0"/>
              <a:t>Syntax:</a:t>
            </a:r>
          </a:p>
          <a:p>
            <a:r>
              <a:rPr lang="en-US" sz="3200" smtClean="0"/>
              <a:t>			If expression:</a:t>
            </a:r>
          </a:p>
          <a:p>
            <a:endParaRPr lang="en-US" sz="3200"/>
          </a:p>
          <a:p>
            <a:r>
              <a:rPr lang="en-US" sz="3200" smtClean="0"/>
              <a:t>				statement 1</a:t>
            </a:r>
          </a:p>
          <a:p>
            <a:r>
              <a:rPr lang="en-US" sz="3200"/>
              <a:t>	</a:t>
            </a:r>
            <a:r>
              <a:rPr lang="en-US" sz="3200" smtClean="0"/>
              <a:t>		else:</a:t>
            </a:r>
          </a:p>
          <a:p>
            <a:r>
              <a:rPr lang="en-US" sz="3200"/>
              <a:t>	</a:t>
            </a:r>
            <a:r>
              <a:rPr lang="en-US" sz="3200" smtClean="0"/>
              <a:t>			statement 2</a:t>
            </a:r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814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394" y="47928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21" name="Group 20"/>
          <p:cNvGrpSpPr/>
          <p:nvPr/>
        </p:nvGrpSpPr>
        <p:grpSpPr>
          <a:xfrm>
            <a:off x="2404087" y="1657349"/>
            <a:ext cx="6076791" cy="4641851"/>
            <a:chOff x="2404087" y="1657349"/>
            <a:chExt cx="6076791" cy="4641851"/>
          </a:xfrm>
        </p:grpSpPr>
        <p:sp>
          <p:nvSpPr>
            <p:cNvPr id="3" name="Diamond 2"/>
            <p:cNvSpPr/>
            <p:nvPr/>
          </p:nvSpPr>
          <p:spPr>
            <a:xfrm>
              <a:off x="2641599" y="1657349"/>
              <a:ext cx="2377622" cy="2377622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89022" y="2526866"/>
              <a:ext cx="2954655" cy="1508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smtClean="0"/>
                <a:t>If condition</a:t>
              </a:r>
            </a:p>
            <a:p>
              <a:endParaRPr lang="en-US" sz="3200" smtClean="0"/>
            </a:p>
            <a:p>
              <a:r>
                <a:rPr lang="en-US" sz="3200" smtClean="0"/>
                <a:t>			</a:t>
              </a:r>
              <a:endParaRPr lang="en-US" sz="320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019221" y="2846160"/>
              <a:ext cx="22932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7280047" y="2846160"/>
              <a:ext cx="0" cy="1188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144078" y="4033631"/>
              <a:ext cx="2336800" cy="1335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45676" y="4443069"/>
              <a:ext cx="20471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Statement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8984" y="2265256"/>
              <a:ext cx="17574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true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3388" y="3877349"/>
              <a:ext cx="17574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false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802514" y="4034972"/>
              <a:ext cx="0" cy="261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664628" y="5965374"/>
              <a:ext cx="36478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80047" y="5316804"/>
              <a:ext cx="0" cy="6485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404087" y="4344319"/>
              <a:ext cx="2336800" cy="13353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05685" y="4753756"/>
              <a:ext cx="20471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Statement 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664628" y="5703765"/>
              <a:ext cx="0" cy="5954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337" y="479286"/>
            <a:ext cx="4452309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smtClean="0"/>
              <a:t>Example:</a:t>
            </a:r>
          </a:p>
          <a:p>
            <a:endParaRPr lang="en-US" sz="3200" smtClean="0"/>
          </a:p>
          <a:p>
            <a:r>
              <a:rPr lang="en-US" sz="3200" smtClean="0"/>
              <a:t>a = 10</a:t>
            </a:r>
          </a:p>
          <a:p>
            <a:r>
              <a:rPr lang="en-US" sz="3200" smtClean="0"/>
              <a:t>b = 40</a:t>
            </a:r>
          </a:p>
          <a:p>
            <a:endParaRPr lang="en-US" sz="3200" smtClean="0"/>
          </a:p>
          <a:p>
            <a:r>
              <a:rPr lang="en-US" sz="3200" smtClean="0"/>
              <a:t>If (a&gt;b):</a:t>
            </a:r>
          </a:p>
          <a:p>
            <a:r>
              <a:rPr lang="en-US" sz="3200"/>
              <a:t>	</a:t>
            </a:r>
            <a:r>
              <a:rPr lang="en-US" sz="3200" smtClean="0"/>
              <a:t>print (“a is greater”)</a:t>
            </a:r>
          </a:p>
          <a:p>
            <a:r>
              <a:rPr lang="en-US" sz="3200"/>
              <a:t>e</a:t>
            </a:r>
            <a:r>
              <a:rPr lang="en-US" sz="3200" smtClean="0"/>
              <a:t>lse:</a:t>
            </a:r>
          </a:p>
          <a:p>
            <a:r>
              <a:rPr lang="en-US" sz="3200" smtClean="0"/>
              <a:t>	print (“b is greater”)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500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09" y="116112"/>
            <a:ext cx="8413522" cy="649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If elif else statement </a:t>
            </a:r>
          </a:p>
          <a:p>
            <a:r>
              <a:rPr lang="en-US" sz="3200"/>
              <a:t>	</a:t>
            </a:r>
            <a:r>
              <a:rPr lang="en-US" sz="3200" smtClean="0"/>
              <a:t>	-- it is a chained conditional statement</a:t>
            </a:r>
          </a:p>
          <a:p>
            <a:r>
              <a:rPr lang="en-US" sz="3200"/>
              <a:t>	</a:t>
            </a:r>
            <a:r>
              <a:rPr lang="en-US" sz="3200" smtClean="0"/>
              <a:t>	-- checks multiple conditons</a:t>
            </a:r>
          </a:p>
          <a:p>
            <a:endParaRPr lang="en-US" sz="3200" smtClean="0"/>
          </a:p>
          <a:p>
            <a:r>
              <a:rPr lang="en-US" sz="3200" i="1" u="sng" smtClean="0"/>
              <a:t>Syntax:</a:t>
            </a:r>
          </a:p>
          <a:p>
            <a:r>
              <a:rPr lang="en-US" sz="3200" smtClean="0"/>
              <a:t>			If  condn 1:</a:t>
            </a:r>
          </a:p>
          <a:p>
            <a:r>
              <a:rPr lang="en-US" sz="3200" smtClean="0"/>
              <a:t>				statement 1</a:t>
            </a:r>
          </a:p>
          <a:p>
            <a:r>
              <a:rPr lang="en-US" sz="3200"/>
              <a:t>	</a:t>
            </a:r>
            <a:r>
              <a:rPr lang="en-US" sz="3200" smtClean="0"/>
              <a:t>		elif condn 2:</a:t>
            </a:r>
          </a:p>
          <a:p>
            <a:r>
              <a:rPr lang="en-US" sz="3200"/>
              <a:t>	</a:t>
            </a:r>
            <a:r>
              <a:rPr lang="en-US" sz="3200" smtClean="0"/>
              <a:t>			statement 2</a:t>
            </a:r>
          </a:p>
          <a:p>
            <a:r>
              <a:rPr lang="en-US" sz="3200" smtClean="0"/>
              <a:t>			elif condn 3:</a:t>
            </a:r>
          </a:p>
          <a:p>
            <a:r>
              <a:rPr lang="en-US" sz="3200" smtClean="0"/>
              <a:t>				statement 3</a:t>
            </a:r>
          </a:p>
          <a:p>
            <a:r>
              <a:rPr lang="en-US" sz="3200"/>
              <a:t>	</a:t>
            </a:r>
            <a:r>
              <a:rPr lang="en-US" sz="3200" smtClean="0"/>
              <a:t>		else condn 4:</a:t>
            </a:r>
          </a:p>
          <a:p>
            <a:r>
              <a:rPr lang="en-US" sz="3200"/>
              <a:t>	</a:t>
            </a:r>
            <a:r>
              <a:rPr lang="en-US" sz="3200" smtClean="0"/>
              <a:t>			statement 4</a:t>
            </a:r>
          </a:p>
        </p:txBody>
      </p:sp>
    </p:spTree>
    <p:extLst>
      <p:ext uri="{BB962C8B-B14F-4D97-AF65-F5344CB8AC3E}">
        <p14:creationId xmlns:p14="http://schemas.microsoft.com/office/powerpoint/2010/main" val="3478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66" y="15887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u="sng" smtClean="0"/>
              <a:t>Flowchart:</a:t>
            </a:r>
            <a:r>
              <a:rPr lang="en-US" sz="3200" smtClean="0"/>
              <a:t>			</a:t>
            </a:r>
            <a:endParaRPr lang="en-US" sz="3200"/>
          </a:p>
        </p:txBody>
      </p:sp>
      <p:grpSp>
        <p:nvGrpSpPr>
          <p:cNvPr id="68" name="Group 67"/>
          <p:cNvGrpSpPr/>
          <p:nvPr/>
        </p:nvGrpSpPr>
        <p:grpSpPr>
          <a:xfrm>
            <a:off x="709906" y="917128"/>
            <a:ext cx="10550761" cy="5282359"/>
            <a:chOff x="709906" y="917128"/>
            <a:chExt cx="10550761" cy="5282359"/>
          </a:xfrm>
        </p:grpSpPr>
        <p:grpSp>
          <p:nvGrpSpPr>
            <p:cNvPr id="65" name="Group 64"/>
            <p:cNvGrpSpPr/>
            <p:nvPr/>
          </p:nvGrpSpPr>
          <p:grpSpPr>
            <a:xfrm>
              <a:off x="709906" y="917128"/>
              <a:ext cx="10550761" cy="5282359"/>
              <a:chOff x="709906" y="917128"/>
              <a:chExt cx="10550761" cy="5282359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1724852" y="4718278"/>
                <a:ext cx="0" cy="14812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9257060" y="4257028"/>
                <a:ext cx="1831854" cy="97433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213518" y="4491459"/>
                <a:ext cx="20471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smtClean="0"/>
                  <a:t>Statement 4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709906" y="917128"/>
                <a:ext cx="9361954" cy="4830544"/>
                <a:chOff x="709906" y="917128"/>
                <a:chExt cx="9361954" cy="4830544"/>
              </a:xfrm>
            </p:grpSpPr>
            <p:sp>
              <p:nvSpPr>
                <p:cNvPr id="3" name="Diamond 2"/>
                <p:cNvSpPr/>
                <p:nvPr/>
              </p:nvSpPr>
              <p:spPr>
                <a:xfrm>
                  <a:off x="709906" y="917128"/>
                  <a:ext cx="2029892" cy="2029892"/>
                </a:xfrm>
                <a:prstGeom prst="diamond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27088" y="1640088"/>
                  <a:ext cx="191271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If condn 1</a:t>
                  </a:r>
                </a:p>
              </p:txBody>
            </p:sp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739798" y="1932074"/>
                  <a:ext cx="229325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5033055" y="1932074"/>
                  <a:ext cx="0" cy="231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907944" y="3743944"/>
                  <a:ext cx="1831854" cy="974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78916" y="3978375"/>
                  <a:ext cx="204714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Statement 1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51936" y="3047189"/>
                  <a:ext cx="8419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true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5964244" y="2685112"/>
                  <a:ext cx="98568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false</a:t>
                  </a: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724852" y="2975459"/>
                  <a:ext cx="0" cy="72738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1732937" y="5747672"/>
                  <a:ext cx="829643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033055" y="5465700"/>
                  <a:ext cx="0" cy="2466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Diamond 16"/>
                <p:cNvSpPr/>
                <p:nvPr/>
              </p:nvSpPr>
              <p:spPr>
                <a:xfrm>
                  <a:off x="4018109" y="2211062"/>
                  <a:ext cx="2029892" cy="2029892"/>
                </a:xfrm>
                <a:prstGeom prst="diamond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Diamond 17"/>
                <p:cNvSpPr/>
                <p:nvPr/>
              </p:nvSpPr>
              <p:spPr>
                <a:xfrm>
                  <a:off x="6763657" y="2210093"/>
                  <a:ext cx="2029892" cy="2029892"/>
                </a:xfrm>
                <a:prstGeom prst="diamond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934774" y="4491366"/>
                  <a:ext cx="1831854" cy="974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905746" y="4716923"/>
                  <a:ext cx="204714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Statement 3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048001" y="3226008"/>
                  <a:ext cx="71565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8781143" y="3204942"/>
                  <a:ext cx="11466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9927771" y="3203230"/>
                  <a:ext cx="0" cy="10278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7768998" y="4231111"/>
                  <a:ext cx="0" cy="231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4248863" y="4462345"/>
                  <a:ext cx="1831854" cy="97433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176293" y="4687902"/>
                  <a:ext cx="204714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Statement 2</a:t>
                  </a:r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7772853" y="5501052"/>
                  <a:ext cx="0" cy="2466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10004197" y="5313369"/>
                  <a:ext cx="0" cy="4343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5022396" y="4228000"/>
                  <a:ext cx="0" cy="2466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4080139" y="3981197"/>
                  <a:ext cx="8419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true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949924" y="4052717"/>
                  <a:ext cx="84194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true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26065" y="1429294"/>
                  <a:ext cx="98568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false</a:t>
                  </a: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9086180" y="2745291"/>
                  <a:ext cx="98568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smtClean="0"/>
                    <a:t>false</a:t>
                  </a:r>
                </a:p>
              </p:txBody>
            </p:sp>
          </p:grpSp>
        </p:grpSp>
        <p:sp>
          <p:nvSpPr>
            <p:cNvPr id="66" name="Rectangle 65"/>
            <p:cNvSpPr/>
            <p:nvPr/>
          </p:nvSpPr>
          <p:spPr>
            <a:xfrm>
              <a:off x="4216782" y="2925102"/>
              <a:ext cx="19127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If condn 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52883" y="2952922"/>
              <a:ext cx="19127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/>
                <a:t>If condn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664</Words>
  <Application>Microsoft Office PowerPoint</Application>
  <PresentationFormat>Widescreen</PresentationFormat>
  <Paragraphs>365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</dc:creator>
  <cp:lastModifiedBy>admin</cp:lastModifiedBy>
  <cp:revision>85</cp:revision>
  <dcterms:created xsi:type="dcterms:W3CDTF">2023-06-29T04:48:19Z</dcterms:created>
  <dcterms:modified xsi:type="dcterms:W3CDTF">2023-08-17T07:43:04Z</dcterms:modified>
</cp:coreProperties>
</file>