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7" r:id="rId3"/>
    <p:sldId id="304" r:id="rId4"/>
    <p:sldId id="260" r:id="rId5"/>
    <p:sldId id="258" r:id="rId7"/>
    <p:sldId id="259" r:id="rId8"/>
    <p:sldId id="305" r:id="rId9"/>
    <p:sldId id="353" r:id="rId10"/>
    <p:sldId id="306" r:id="rId11"/>
    <p:sldId id="354" r:id="rId12"/>
    <p:sldId id="307" r:id="rId13"/>
    <p:sldId id="355" r:id="rId14"/>
    <p:sldId id="356" r:id="rId15"/>
    <p:sldId id="357" r:id="rId16"/>
    <p:sldId id="308" r:id="rId17"/>
    <p:sldId id="358" r:id="rId18"/>
    <p:sldId id="359" r:id="rId19"/>
    <p:sldId id="360" r:id="rId20"/>
    <p:sldId id="290" r:id="rId21"/>
    <p:sldId id="291" r:id="rId22"/>
    <p:sldId id="292" r:id="rId23"/>
    <p:sldId id="293" r:id="rId24"/>
    <p:sldId id="294" r:id="rId25"/>
    <p:sldId id="295" r:id="rId26"/>
    <p:sldId id="296" r:id="rId27"/>
    <p:sldId id="525" r:id="rId28"/>
    <p:sldId id="490" r:id="rId29"/>
    <p:sldId id="491" r:id="rId30"/>
    <p:sldId id="557" r:id="rId31"/>
    <p:sldId id="303" r:id="rId32"/>
    <p:sldId id="402" r:id="rId33"/>
    <p:sldId id="399" r:id="rId34"/>
    <p:sldId id="401" r:id="rId35"/>
    <p:sldId id="400" r:id="rId36"/>
    <p:sldId id="431" r:id="rId37"/>
    <p:sldId id="587" r:id="rId38"/>
    <p:sldId id="588" r:id="rId39"/>
    <p:sldId id="592" r:id="rId40"/>
    <p:sldId id="600" r:id="rId41"/>
    <p:sldId id="615" r:id="rId42"/>
    <p:sldId id="601" r:id="rId43"/>
    <p:sldId id="616" r:id="rId44"/>
    <p:sldId id="602" r:id="rId45"/>
    <p:sldId id="618" r:id="rId46"/>
    <p:sldId id="619" r:id="rId47"/>
    <p:sldId id="605" r:id="rId48"/>
    <p:sldId id="611" r:id="rId49"/>
    <p:sldId id="622" r:id="rId50"/>
    <p:sldId id="623" r:id="rId51"/>
    <p:sldId id="608" r:id="rId52"/>
    <p:sldId id="609" r:id="rId53"/>
    <p:sldId id="604" r:id="rId54"/>
    <p:sldId id="625" r:id="rId55"/>
    <p:sldId id="624" r:id="rId56"/>
    <p:sldId id="626" r:id="rId57"/>
    <p:sldId id="708" r:id="rId58"/>
    <p:sldId id="696" r:id="rId59"/>
    <p:sldId id="709" r:id="rId60"/>
    <p:sldId id="697" r:id="rId61"/>
    <p:sldId id="710" r:id="rId62"/>
    <p:sldId id="628" r:id="rId63"/>
    <p:sldId id="660" r:id="rId64"/>
    <p:sldId id="661" r:id="rId65"/>
    <p:sldId id="662" r:id="rId66"/>
    <p:sldId id="688" r:id="rId67"/>
    <p:sldId id="689" r:id="rId68"/>
    <p:sldId id="698" r:id="rId69"/>
    <p:sldId id="599" r:id="rId70"/>
    <p:sldId id="590"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5225" autoAdjust="0"/>
    <p:restoredTop sz="94660"/>
  </p:normalViewPr>
  <p:slideViewPr>
    <p:cSldViewPr snapToGrid="0" showGuides="1">
      <p:cViewPr>
        <p:scale>
          <a:sx n="50" d="100"/>
          <a:sy n="50" d="100"/>
        </p:scale>
        <p:origin x="-2309" y="-802"/>
      </p:cViewPr>
      <p:guideLst>
        <p:guide orient="horz" pos="2169"/>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4" Type="http://schemas.openxmlformats.org/officeDocument/2006/relationships/tableStyles" Target="tableStyles.xml"/><Relationship Id="rId73" Type="http://schemas.openxmlformats.org/officeDocument/2006/relationships/viewProps" Target="viewProps.xml"/><Relationship Id="rId72" Type="http://schemas.openxmlformats.org/officeDocument/2006/relationships/presProps" Target="presProps.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BF80BD-CA82-41FE-ADE4-052AF7D4A097}"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A0CDC5-07B3-4DD2-A958-E57C39C5328C}"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1890" name="Rectangle 7"/>
          <p:cNvSpPr txBox="1">
            <a:spLocks noGrp="1"/>
          </p:cNvSpPr>
          <p:nvPr>
            <p:ph type="sldNum" sz="quarter"/>
          </p:nvPr>
        </p:nvSpPr>
        <p:spPr>
          <a:xfrm>
            <a:off x="3884613" y="8685213"/>
            <a:ext cx="2970212" cy="455612"/>
          </a:xfrm>
          <a:prstGeom prst="rect">
            <a:avLst/>
          </a:prstGeom>
          <a:noFill/>
          <a:ln w="9525">
            <a:noFill/>
          </a:ln>
        </p:spPr>
        <p:txBody>
          <a:bodyPr lIns="90000" tIns="46800" rIns="90000" bIns="46800" anchor="b" anchorCtr="0"/>
          <a:lstStyle/>
          <a:p>
            <a:pPr lvl="0" algn="r" defTabSz="457200" eaLnBrk="1" hangingPunct="1">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1200" dirty="0">
                <a:solidFill>
                  <a:srgbClr val="000000"/>
                </a:solidFill>
                <a:cs typeface="DejaVu Sans" charset="0"/>
              </a:rPr>
            </a:fld>
            <a:endParaRPr lang="en-US" altLang="x-none" sz="1200" dirty="0">
              <a:solidFill>
                <a:srgbClr val="000000"/>
              </a:solidFill>
              <a:ea typeface="DejaVu Sans" charset="0"/>
              <a:cs typeface="DejaVu Sans" charset="0"/>
            </a:endParaRPr>
          </a:p>
        </p:txBody>
      </p:sp>
      <p:sp>
        <p:nvSpPr>
          <p:cNvPr id="421891" name="Rectangle 1"/>
          <p:cNvSpPr txBox="1">
            <a:spLocks noGrp="1" noRot="1" noChangeAspect="1" noTextEdit="1"/>
          </p:cNvSpPr>
          <p:nvPr>
            <p:ph type="sldImg"/>
          </p:nvPr>
        </p:nvSpPr>
        <p:spPr>
          <a:xfrm>
            <a:off x="381000" y="685800"/>
            <a:ext cx="6096000" cy="3429000"/>
          </a:xfrm>
          <a:solidFill>
            <a:srgbClr val="FFFFFF">
              <a:alpha val="100000"/>
            </a:srgbClr>
          </a:solidFill>
          <a:ln>
            <a:solidFill>
              <a:srgbClr val="000000">
                <a:alpha val="100000"/>
              </a:srgbClr>
            </a:solidFill>
            <a:miter lim="800000"/>
          </a:ln>
        </p:spPr>
      </p:sp>
      <p:sp>
        <p:nvSpPr>
          <p:cNvPr id="421892" name="Rectangle 2"/>
          <p:cNvSpPr txBox="1">
            <a:spLocks noGrp="1"/>
          </p:cNvSpPr>
          <p:nvPr>
            <p:ph type="body" idx="1"/>
          </p:nvPr>
        </p:nvSpPr>
        <p:spPr>
          <a:xfrm>
            <a:off x="685800" y="4343400"/>
            <a:ext cx="5486400" cy="4114800"/>
          </a:xfrm>
        </p:spPr>
        <p:txBody>
          <a:bodyPr wrap="none" lIns="90000" tIns="46800" rIns="90000" bIns="46800" anchor="ctr" anchorCtr="0"/>
          <a:lstStyle/>
          <a:p>
            <a:pPr lvl="0"/>
            <a:endParaRPr lang="en-US" altLang="x-non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1890" name="Rectangle 7"/>
          <p:cNvSpPr txBox="1">
            <a:spLocks noGrp="1"/>
          </p:cNvSpPr>
          <p:nvPr>
            <p:ph type="sldNum" sz="quarter"/>
          </p:nvPr>
        </p:nvSpPr>
        <p:spPr>
          <a:xfrm>
            <a:off x="3884613" y="8685213"/>
            <a:ext cx="2970212" cy="455612"/>
          </a:xfrm>
          <a:prstGeom prst="rect">
            <a:avLst/>
          </a:prstGeom>
          <a:noFill/>
          <a:ln w="9525">
            <a:noFill/>
          </a:ln>
        </p:spPr>
        <p:txBody>
          <a:bodyPr lIns="90000" tIns="46800" rIns="90000" bIns="46800" anchor="b" anchorCtr="0"/>
          <a:lstStyle/>
          <a:p>
            <a:pPr lvl="0" algn="r" defTabSz="457200" eaLnBrk="1" hangingPunct="1">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en-US" altLang="x-none" sz="1200" dirty="0">
                <a:solidFill>
                  <a:srgbClr val="000000"/>
                </a:solidFill>
                <a:cs typeface="DejaVu Sans" charset="0"/>
              </a:rPr>
            </a:fld>
            <a:endParaRPr lang="en-US" altLang="x-none" sz="1200" dirty="0">
              <a:solidFill>
                <a:srgbClr val="000000"/>
              </a:solidFill>
              <a:ea typeface="DejaVu Sans" charset="0"/>
              <a:cs typeface="DejaVu Sans" charset="0"/>
            </a:endParaRPr>
          </a:p>
        </p:txBody>
      </p:sp>
      <p:sp>
        <p:nvSpPr>
          <p:cNvPr id="421891" name="Rectangle 1"/>
          <p:cNvSpPr txBox="1">
            <a:spLocks noGrp="1" noRot="1" noChangeAspect="1" noTextEdit="1"/>
          </p:cNvSpPr>
          <p:nvPr>
            <p:ph type="sldImg"/>
          </p:nvPr>
        </p:nvSpPr>
        <p:spPr>
          <a:xfrm>
            <a:off x="381000" y="685800"/>
            <a:ext cx="6096000" cy="3429000"/>
          </a:xfrm>
          <a:solidFill>
            <a:srgbClr val="FFFFFF">
              <a:alpha val="100000"/>
            </a:srgbClr>
          </a:solidFill>
          <a:ln>
            <a:solidFill>
              <a:srgbClr val="000000">
                <a:alpha val="100000"/>
              </a:srgbClr>
            </a:solidFill>
            <a:miter lim="800000"/>
          </a:ln>
        </p:spPr>
      </p:sp>
      <p:sp>
        <p:nvSpPr>
          <p:cNvPr id="421892" name="Rectangle 2"/>
          <p:cNvSpPr txBox="1">
            <a:spLocks noGrp="1"/>
          </p:cNvSpPr>
          <p:nvPr>
            <p:ph type="body" idx="1"/>
          </p:nvPr>
        </p:nvSpPr>
        <p:spPr>
          <a:xfrm>
            <a:off x="685800" y="4343400"/>
            <a:ext cx="5486400" cy="4114800"/>
          </a:xfrm>
        </p:spPr>
        <p:txBody>
          <a:bodyPr wrap="none" lIns="90000" tIns="46800" rIns="90000" bIns="46800" anchor="ctr" anchorCtr="0"/>
          <a:lstStyle/>
          <a:p>
            <a:pPr lvl="0"/>
            <a:endParaRPr lang="en-US" altLang="x-non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6466" name="Rectangle 7"/>
          <p:cNvSpPr>
            <a:spLocks noGrp="1" noChangeArrowheads="1"/>
          </p:cNvSpPr>
          <p:nvPr>
            <p:ph type="sldNum" sz="quarter"/>
          </p:nvPr>
        </p:nvSpPr>
        <p:spPr>
          <a:noFill/>
        </p:spPr>
        <p:txBody>
          <a:bodyPr/>
          <a:lstStyle/>
          <a:p>
            <a:fld id="{0D012C13-9281-43DC-9B67-2DF257835F46}" type="slidenum">
              <a:rPr lang="en-US"/>
            </a:fld>
            <a:endParaRPr lang="en-US"/>
          </a:p>
        </p:txBody>
      </p:sp>
      <p:sp>
        <p:nvSpPr>
          <p:cNvPr id="446467" name="Rectangle 1"/>
          <p:cNvSpPr txBox="1">
            <a:spLocks noChangeArrowheads="1" noTextEdit="1"/>
          </p:cNvSpPr>
          <p:nvPr>
            <p:ph type="sldImg"/>
          </p:nvPr>
        </p:nvSpPr>
        <p:spPr>
          <a:xfrm>
            <a:off x="1143000" y="685800"/>
            <a:ext cx="4572000" cy="3429000"/>
          </a:xfrm>
          <a:solidFill>
            <a:srgbClr val="FFFFFF"/>
          </a:solidFill>
        </p:spPr>
      </p:sp>
      <p:sp>
        <p:nvSpPr>
          <p:cNvPr id="446468" name="Rectangle 2"/>
          <p:cNvSpPr txBox="1">
            <a:spLocks noChangeArrowheads="1"/>
          </p:cNvSpPr>
          <p:nvPr>
            <p:ph type="body" idx="1"/>
          </p:nvPr>
        </p:nvSpPr>
        <p:spPr>
          <a:xfrm>
            <a:off x="685800" y="4343400"/>
            <a:ext cx="5486400" cy="4114800"/>
          </a:xfrm>
          <a:noFill/>
        </p:spPr>
        <p:txBody>
          <a:bodyPr wrap="none" anchor="ct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7490" name="Rectangle 7"/>
          <p:cNvSpPr>
            <a:spLocks noGrp="1" noChangeArrowheads="1"/>
          </p:cNvSpPr>
          <p:nvPr>
            <p:ph type="sldNum" sz="quarter"/>
          </p:nvPr>
        </p:nvSpPr>
        <p:spPr>
          <a:noFill/>
        </p:spPr>
        <p:txBody>
          <a:bodyPr/>
          <a:lstStyle/>
          <a:p>
            <a:fld id="{BD57F0D5-92FA-4313-A9E5-357E2F291225}" type="slidenum">
              <a:rPr lang="en-US"/>
            </a:fld>
            <a:endParaRPr lang="en-US"/>
          </a:p>
        </p:txBody>
      </p:sp>
      <p:sp>
        <p:nvSpPr>
          <p:cNvPr id="447491" name="Rectangle 1"/>
          <p:cNvSpPr txBox="1">
            <a:spLocks noChangeArrowheads="1" noTextEdit="1"/>
          </p:cNvSpPr>
          <p:nvPr>
            <p:ph type="sldImg"/>
          </p:nvPr>
        </p:nvSpPr>
        <p:spPr>
          <a:xfrm>
            <a:off x="1143000" y="685800"/>
            <a:ext cx="4572000" cy="3429000"/>
          </a:xfrm>
          <a:solidFill>
            <a:srgbClr val="FFFFFF"/>
          </a:solidFill>
        </p:spPr>
      </p:sp>
      <p:sp>
        <p:nvSpPr>
          <p:cNvPr id="447492" name="Rectangle 2"/>
          <p:cNvSpPr txBox="1">
            <a:spLocks noChangeArrowheads="1"/>
          </p:cNvSpPr>
          <p:nvPr>
            <p:ph type="body" idx="1"/>
          </p:nvPr>
        </p:nvSpPr>
        <p:spPr>
          <a:xfrm>
            <a:off x="685800" y="4343400"/>
            <a:ext cx="5486400" cy="4114800"/>
          </a:xfrm>
          <a:noFill/>
        </p:spPr>
        <p:txBody>
          <a:bodyPr wrap="none" anchor="ct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8514" name="Rectangle 7"/>
          <p:cNvSpPr>
            <a:spLocks noGrp="1" noChangeArrowheads="1"/>
          </p:cNvSpPr>
          <p:nvPr>
            <p:ph type="sldNum" sz="quarter"/>
          </p:nvPr>
        </p:nvSpPr>
        <p:spPr>
          <a:noFill/>
        </p:spPr>
        <p:txBody>
          <a:bodyPr/>
          <a:lstStyle/>
          <a:p>
            <a:fld id="{A353E12D-5316-486A-A5C9-3F026DAFE502}" type="slidenum">
              <a:rPr lang="en-US"/>
            </a:fld>
            <a:endParaRPr lang="en-US"/>
          </a:p>
        </p:txBody>
      </p:sp>
      <p:sp>
        <p:nvSpPr>
          <p:cNvPr id="448515" name="Rectangle 1"/>
          <p:cNvSpPr txBox="1">
            <a:spLocks noChangeArrowheads="1" noTextEdit="1"/>
          </p:cNvSpPr>
          <p:nvPr>
            <p:ph type="sldImg"/>
          </p:nvPr>
        </p:nvSpPr>
        <p:spPr>
          <a:xfrm>
            <a:off x="1143000" y="685800"/>
            <a:ext cx="4572000" cy="3429000"/>
          </a:xfrm>
          <a:solidFill>
            <a:srgbClr val="FFFFFF"/>
          </a:solidFill>
        </p:spPr>
      </p:sp>
      <p:sp>
        <p:nvSpPr>
          <p:cNvPr id="448516" name="Rectangle 2"/>
          <p:cNvSpPr txBox="1">
            <a:spLocks noChangeArrowheads="1"/>
          </p:cNvSpPr>
          <p:nvPr>
            <p:ph type="body" idx="1"/>
          </p:nvPr>
        </p:nvSpPr>
        <p:spPr>
          <a:xfrm>
            <a:off x="685800" y="4343400"/>
            <a:ext cx="5486400" cy="4114800"/>
          </a:xfrm>
          <a:noFill/>
        </p:spPr>
        <p:txBody>
          <a:bodyPr wrap="none" anchor="ct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9538" name="Rectangle 7"/>
          <p:cNvSpPr>
            <a:spLocks noGrp="1" noChangeArrowheads="1"/>
          </p:cNvSpPr>
          <p:nvPr>
            <p:ph type="sldNum" sz="quarter"/>
          </p:nvPr>
        </p:nvSpPr>
        <p:spPr>
          <a:noFill/>
        </p:spPr>
        <p:txBody>
          <a:bodyPr/>
          <a:lstStyle/>
          <a:p>
            <a:fld id="{D4FED804-BDB6-44DD-B65B-00F676F3A37C}" type="slidenum">
              <a:rPr lang="en-US"/>
            </a:fld>
            <a:endParaRPr lang="en-US"/>
          </a:p>
        </p:txBody>
      </p:sp>
      <p:sp>
        <p:nvSpPr>
          <p:cNvPr id="449539" name="Rectangle 1"/>
          <p:cNvSpPr txBox="1">
            <a:spLocks noChangeArrowheads="1" noTextEdit="1"/>
          </p:cNvSpPr>
          <p:nvPr>
            <p:ph type="sldImg"/>
          </p:nvPr>
        </p:nvSpPr>
        <p:spPr>
          <a:xfrm>
            <a:off x="1143000" y="685800"/>
            <a:ext cx="4572000" cy="3429000"/>
          </a:xfrm>
          <a:solidFill>
            <a:srgbClr val="FFFFFF"/>
          </a:solidFill>
        </p:spPr>
      </p:sp>
      <p:sp>
        <p:nvSpPr>
          <p:cNvPr id="449540" name="Rectangle 2"/>
          <p:cNvSpPr txBox="1">
            <a:spLocks noChangeArrowheads="1"/>
          </p:cNvSpPr>
          <p:nvPr>
            <p:ph type="body" idx="1"/>
          </p:nvPr>
        </p:nvSpPr>
        <p:spPr>
          <a:xfrm>
            <a:off x="685800" y="4343400"/>
            <a:ext cx="5486400" cy="4114800"/>
          </a:xfrm>
          <a:noFill/>
        </p:spPr>
        <p:txBody>
          <a:bodyPr wrap="none" anchor="ct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62" name="Rectangle 7"/>
          <p:cNvSpPr>
            <a:spLocks noGrp="1" noChangeArrowheads="1"/>
          </p:cNvSpPr>
          <p:nvPr>
            <p:ph type="sldNum" sz="quarter"/>
          </p:nvPr>
        </p:nvSpPr>
        <p:spPr>
          <a:noFill/>
        </p:spPr>
        <p:txBody>
          <a:bodyPr/>
          <a:lstStyle/>
          <a:p>
            <a:fld id="{E03F59E6-DF38-4D26-A5F5-1CADEAA00708}" type="slidenum">
              <a:rPr lang="en-US"/>
            </a:fld>
            <a:endParaRPr lang="en-US"/>
          </a:p>
        </p:txBody>
      </p:sp>
      <p:sp>
        <p:nvSpPr>
          <p:cNvPr id="450563" name="Rectangle 1"/>
          <p:cNvSpPr txBox="1">
            <a:spLocks noChangeArrowheads="1" noTextEdit="1"/>
          </p:cNvSpPr>
          <p:nvPr>
            <p:ph type="sldImg"/>
          </p:nvPr>
        </p:nvSpPr>
        <p:spPr>
          <a:xfrm>
            <a:off x="1143000" y="685800"/>
            <a:ext cx="4572000" cy="3429000"/>
          </a:xfrm>
          <a:solidFill>
            <a:srgbClr val="FFFFFF"/>
          </a:solidFill>
        </p:spPr>
      </p:sp>
      <p:sp>
        <p:nvSpPr>
          <p:cNvPr id="450564" name="Rectangle 2"/>
          <p:cNvSpPr txBox="1">
            <a:spLocks noChangeArrowheads="1"/>
          </p:cNvSpPr>
          <p:nvPr>
            <p:ph type="body" idx="1"/>
          </p:nvPr>
        </p:nvSpPr>
        <p:spPr>
          <a:xfrm>
            <a:off x="685800" y="4343400"/>
            <a:ext cx="5486400" cy="4114800"/>
          </a:xfrm>
          <a:noFill/>
        </p:spPr>
        <p:txBody>
          <a:bodyPr wrap="none" anchor="ct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1586" name="Rectangle 7"/>
          <p:cNvSpPr>
            <a:spLocks noGrp="1" noChangeArrowheads="1"/>
          </p:cNvSpPr>
          <p:nvPr>
            <p:ph type="sldNum" sz="quarter"/>
          </p:nvPr>
        </p:nvSpPr>
        <p:spPr>
          <a:noFill/>
        </p:spPr>
        <p:txBody>
          <a:bodyPr/>
          <a:lstStyle/>
          <a:p>
            <a:fld id="{543520BA-F572-4B94-8985-3FEB6B0874B4}" type="slidenum">
              <a:rPr lang="en-US"/>
            </a:fld>
            <a:endParaRPr lang="en-US"/>
          </a:p>
        </p:txBody>
      </p:sp>
      <p:sp>
        <p:nvSpPr>
          <p:cNvPr id="451587" name="Rectangle 1"/>
          <p:cNvSpPr txBox="1">
            <a:spLocks noChangeArrowheads="1" noTextEdit="1"/>
          </p:cNvSpPr>
          <p:nvPr>
            <p:ph type="sldImg"/>
          </p:nvPr>
        </p:nvSpPr>
        <p:spPr>
          <a:xfrm>
            <a:off x="1143000" y="685800"/>
            <a:ext cx="4572000" cy="3429000"/>
          </a:xfrm>
          <a:solidFill>
            <a:srgbClr val="FFFFFF"/>
          </a:solidFill>
        </p:spPr>
      </p:sp>
      <p:sp>
        <p:nvSpPr>
          <p:cNvPr id="451588" name="Rectangle 2"/>
          <p:cNvSpPr txBox="1">
            <a:spLocks noChangeArrowheads="1"/>
          </p:cNvSpPr>
          <p:nvPr>
            <p:ph type="body" idx="1"/>
          </p:nvPr>
        </p:nvSpPr>
        <p:spPr>
          <a:xfrm>
            <a:off x="685800" y="4343400"/>
            <a:ext cx="5486400" cy="4114800"/>
          </a:xfrm>
          <a:noFill/>
        </p:spPr>
        <p:txBody>
          <a:bodyPr wrap="none" anchor="ct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2610" name="Rectangle 7"/>
          <p:cNvSpPr>
            <a:spLocks noGrp="1" noChangeArrowheads="1"/>
          </p:cNvSpPr>
          <p:nvPr>
            <p:ph type="sldNum" sz="quarter"/>
          </p:nvPr>
        </p:nvSpPr>
        <p:spPr>
          <a:noFill/>
        </p:spPr>
        <p:txBody>
          <a:bodyPr/>
          <a:lstStyle/>
          <a:p>
            <a:fld id="{7D0C91EE-D6DF-45B5-8345-FD423A5E4419}" type="slidenum">
              <a:rPr lang="en-US"/>
            </a:fld>
            <a:endParaRPr lang="en-US"/>
          </a:p>
        </p:txBody>
      </p:sp>
      <p:sp>
        <p:nvSpPr>
          <p:cNvPr id="452611" name="Rectangle 1"/>
          <p:cNvSpPr txBox="1">
            <a:spLocks noChangeArrowheads="1" noTextEdit="1"/>
          </p:cNvSpPr>
          <p:nvPr>
            <p:ph type="sldImg"/>
          </p:nvPr>
        </p:nvSpPr>
        <p:spPr>
          <a:xfrm>
            <a:off x="381000" y="685800"/>
            <a:ext cx="6096000" cy="3429000"/>
          </a:xfrm>
          <a:solidFill>
            <a:srgbClr val="FFFFFF"/>
          </a:solidFill>
        </p:spPr>
      </p:sp>
      <p:sp>
        <p:nvSpPr>
          <p:cNvPr id="452612" name="Rectangle 2"/>
          <p:cNvSpPr txBox="1">
            <a:spLocks noChangeArrowheads="1"/>
          </p:cNvSpPr>
          <p:nvPr>
            <p:ph type="body" idx="1"/>
          </p:nvPr>
        </p:nvSpPr>
        <p:spPr>
          <a:xfrm>
            <a:off x="685800" y="4343400"/>
            <a:ext cx="5486400" cy="4114800"/>
          </a:xfrm>
          <a:noFill/>
        </p:spPr>
        <p:txBody>
          <a:bodyPr wrap="none" anchor="ct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4658" name="Rectangle 7"/>
          <p:cNvSpPr>
            <a:spLocks noGrp="1" noChangeArrowheads="1"/>
          </p:cNvSpPr>
          <p:nvPr>
            <p:ph type="sldNum" sz="quarter"/>
          </p:nvPr>
        </p:nvSpPr>
        <p:spPr>
          <a:noFill/>
        </p:spPr>
        <p:txBody>
          <a:bodyPr/>
          <a:lstStyle/>
          <a:p>
            <a:fld id="{338FCDD2-F5D3-421C-A2CB-2F705DA05F0E}" type="slidenum">
              <a:rPr lang="en-US"/>
            </a:fld>
            <a:endParaRPr lang="en-US"/>
          </a:p>
        </p:txBody>
      </p:sp>
      <p:sp>
        <p:nvSpPr>
          <p:cNvPr id="454659" name="Rectangle 1"/>
          <p:cNvSpPr txBox="1">
            <a:spLocks noChangeArrowheads="1" noTextEdit="1"/>
          </p:cNvSpPr>
          <p:nvPr>
            <p:ph type="sldImg"/>
          </p:nvPr>
        </p:nvSpPr>
        <p:spPr>
          <a:xfrm>
            <a:off x="1143000" y="685800"/>
            <a:ext cx="4572000" cy="3429000"/>
          </a:xfrm>
          <a:solidFill>
            <a:srgbClr val="FFFFFF"/>
          </a:solidFill>
        </p:spPr>
      </p:sp>
      <p:sp>
        <p:nvSpPr>
          <p:cNvPr id="454660" name="Rectangle 2"/>
          <p:cNvSpPr txBox="1">
            <a:spLocks noChangeArrowheads="1"/>
          </p:cNvSpPr>
          <p:nvPr>
            <p:ph type="body" idx="1"/>
          </p:nvPr>
        </p:nvSpPr>
        <p:spPr>
          <a:xfrm>
            <a:off x="685800" y="4343400"/>
            <a:ext cx="5486400" cy="4114800"/>
          </a:xfrm>
          <a:noFill/>
        </p:spPr>
        <p:txBody>
          <a:bodyPr wrap="none" anchor="ct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em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emf"/><Relationship Id="rId1" Type="http://schemas.openxmlformats.org/officeDocument/2006/relationships/image" Target="../media/image10.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emf"/><Relationship Id="rId1" Type="http://schemas.openxmlformats.org/officeDocument/2006/relationships/image" Target="../media/image12.emf"/></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emf"/><Relationship Id="rId1" Type="http://schemas.openxmlformats.org/officeDocument/2006/relationships/image" Target="../media/image14.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emf"/><Relationship Id="rId1" Type="http://schemas.openxmlformats.org/officeDocument/2006/relationships/image" Target="../media/image16.emf"/></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emf"/><Relationship Id="rId1" Type="http://schemas.openxmlformats.org/officeDocument/2006/relationships/image" Target="../media/image18.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emf"/></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24000" y="1330548"/>
            <a:ext cx="9144000" cy="566738"/>
          </a:xfrm>
        </p:spPr>
        <p:txBody>
          <a:bodyPr vert="horz" wrap="square" lIns="91440" tIns="45720" rIns="91440" bIns="45720" numCol="1" rtlCol="0" anchor="ctr" anchorCtr="0" compatLnSpc="1">
            <a:normAutofit fontScale="90000"/>
          </a:bodyPr>
          <a:lstStyle/>
          <a:p>
            <a:pPr fontAlgn="base">
              <a:lnSpc>
                <a:spcPct val="100000"/>
              </a:lnSpc>
              <a:spcAft>
                <a:spcPct val="0"/>
              </a:spcAft>
              <a:defRPr/>
            </a:pPr>
            <a:r>
              <a:rPr lang="en-US" sz="4000" i="1" dirty="0">
                <a:solidFill>
                  <a:srgbClr val="FF0000"/>
                </a:solidFill>
                <a:effectLst>
                  <a:outerShdw blurRad="38100" dist="38100" dir="2700000">
                    <a:srgbClr val="C0C0C0"/>
                  </a:outerShdw>
                </a:effectLst>
                <a:ea typeface="+mn-ea"/>
              </a:rPr>
              <a:t>Topics to be covered :</a:t>
            </a:r>
            <a:endParaRPr lang="en-IN" sz="4000" i="1" dirty="0">
              <a:solidFill>
                <a:srgbClr val="FF0000"/>
              </a:solidFill>
              <a:effectLst>
                <a:outerShdw blurRad="38100" dist="38100" dir="2700000">
                  <a:srgbClr val="C0C0C0"/>
                </a:outerShdw>
              </a:effectLst>
              <a:ea typeface="+mn-ea"/>
            </a:endParaRPr>
          </a:p>
        </p:txBody>
      </p:sp>
      <p:sp>
        <p:nvSpPr>
          <p:cNvPr id="11267" name="Slide Number Placeholder 2"/>
          <p:cNvSpPr txBox="1">
            <a:spLocks noGrp="1"/>
          </p:cNvSpPr>
          <p:nvPr>
            <p:ph type="sldNum" sz="quarter" idx="12"/>
          </p:nvPr>
        </p:nvSpPr>
        <p:spPr/>
        <p:txBody>
          <a:bodyPr/>
          <a:lstStyle/>
          <a:p>
            <a:pPr>
              <a:spcBef>
                <a:spcPct val="0"/>
              </a:spcBef>
            </a:pPr>
            <a:fld id="{9A0DB2DC-4C9A-4742-B13C-FB6460FD3503}" type="slidenum">
              <a:rPr lang="en-US" altLang="zh-CN" sz="1400" dirty="0">
                <a:ea typeface="SimSun" panose="02010600030101010101" pitchFamily="2" charset="-122"/>
              </a:rPr>
            </a:fld>
            <a:endParaRPr lang="en-US" altLang="zh-CN" sz="1400" dirty="0">
              <a:ea typeface="SimSun" panose="02010600030101010101" pitchFamily="2" charset="-122"/>
            </a:endParaRPr>
          </a:p>
        </p:txBody>
      </p:sp>
      <p:sp>
        <p:nvSpPr>
          <p:cNvPr id="11268" name="Rectangles 941057"/>
          <p:cNvSpPr/>
          <p:nvPr/>
        </p:nvSpPr>
        <p:spPr>
          <a:xfrm>
            <a:off x="1524000" y="5898"/>
            <a:ext cx="9144000" cy="1431015"/>
          </a:xfrm>
          <a:prstGeom prst="rect">
            <a:avLst/>
          </a:prstGeom>
          <a:solidFill>
            <a:srgbClr val="FFFF6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algn="ctr" eaLnBrk="1" hangingPunct="1">
              <a:spcBef>
                <a:spcPct val="0"/>
              </a:spcBef>
              <a:buNone/>
            </a:pPr>
            <a:endParaRPr lang="zh-CN" altLang="en-US" sz="1800" dirty="0">
              <a:ea typeface="SimSun" panose="02010600030101010101" pitchFamily="2" charset="-122"/>
            </a:endParaRPr>
          </a:p>
        </p:txBody>
      </p:sp>
      <p:sp>
        <p:nvSpPr>
          <p:cNvPr id="11269" name="Text Box 941058"/>
          <p:cNvSpPr txBox="1"/>
          <p:nvPr/>
        </p:nvSpPr>
        <p:spPr>
          <a:xfrm>
            <a:off x="1524000" y="468098"/>
            <a:ext cx="9144000" cy="707886"/>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eaLnBrk="1" hangingPunct="1">
              <a:spcBef>
                <a:spcPct val="0"/>
              </a:spcBef>
              <a:buNone/>
            </a:pPr>
            <a:r>
              <a:rPr lang="en-US" altLang="en-US" sz="4000" b="1" dirty="0" smtClean="0">
                <a:solidFill>
                  <a:srgbClr val="FF0000"/>
                </a:solidFill>
              </a:rPr>
              <a:t>UNIT-2.</a:t>
            </a:r>
            <a:r>
              <a:rPr lang="zh-CN" altLang="en-US" sz="4000" b="1" dirty="0" smtClean="0">
                <a:solidFill>
                  <a:srgbClr val="FF0000"/>
                </a:solidFill>
                <a:ea typeface="SimSun" panose="02010600030101010101" pitchFamily="2" charset="-122"/>
              </a:rPr>
              <a:t>   </a:t>
            </a:r>
            <a:r>
              <a:rPr lang="en-US" altLang="zh-CN" sz="4000" b="1" dirty="0" smtClean="0">
                <a:solidFill>
                  <a:srgbClr val="FF0000"/>
                </a:solidFill>
                <a:ea typeface="SimSun" panose="02010600030101010101" pitchFamily="2" charset="-122"/>
              </a:rPr>
              <a:t>STACK </a:t>
            </a:r>
            <a:r>
              <a:rPr lang="zh-CN" altLang="en-US" sz="4000" b="1" dirty="0" smtClean="0">
                <a:solidFill>
                  <a:srgbClr val="FF0000"/>
                </a:solidFill>
                <a:ea typeface="SimSun" panose="02010600030101010101" pitchFamily="2" charset="-122"/>
              </a:rPr>
              <a:t> </a:t>
            </a:r>
            <a:r>
              <a:rPr lang="en-US" altLang="en-US" sz="4000" b="1" dirty="0">
                <a:solidFill>
                  <a:srgbClr val="FF0000"/>
                </a:solidFill>
              </a:rPr>
              <a:t>and </a:t>
            </a:r>
            <a:r>
              <a:rPr lang="en-US" altLang="en-US" sz="4000" b="1" dirty="0" smtClean="0">
                <a:solidFill>
                  <a:srgbClr val="FF0000"/>
                </a:solidFill>
              </a:rPr>
              <a:t>QUEUE</a:t>
            </a:r>
            <a:r>
              <a:rPr lang="zh-CN" altLang="en-US" sz="4000" dirty="0" smtClean="0">
                <a:ea typeface="SimSun" panose="02010600030101010101" pitchFamily="2" charset="-122"/>
              </a:rPr>
              <a:t>    </a:t>
            </a:r>
            <a:endParaRPr lang="zh-CN" altLang="en-US" sz="4000" dirty="0">
              <a:ea typeface="SimSun" panose="02010600030101010101" pitchFamily="2" charset="-122"/>
            </a:endParaRPr>
          </a:p>
        </p:txBody>
      </p:sp>
      <p:sp>
        <p:nvSpPr>
          <p:cNvPr id="11270" name="Text Box 941059"/>
          <p:cNvSpPr txBox="1"/>
          <p:nvPr/>
        </p:nvSpPr>
        <p:spPr>
          <a:xfrm>
            <a:off x="9753600" y="6400801"/>
            <a:ext cx="184150" cy="3667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eaLnBrk="1" hangingPunct="1">
              <a:spcBef>
                <a:spcPct val="0"/>
              </a:spcBef>
              <a:buNone/>
            </a:pPr>
            <a:endParaRPr lang="zh-CN" altLang="en-US" sz="1800" dirty="0">
              <a:ea typeface="SimSun" panose="02010600030101010101" pitchFamily="2" charset="-122"/>
            </a:endParaRPr>
          </a:p>
        </p:txBody>
      </p:sp>
      <p:sp>
        <p:nvSpPr>
          <p:cNvPr id="941061" name="Rectangles 941060"/>
          <p:cNvSpPr/>
          <p:nvPr/>
        </p:nvSpPr>
        <p:spPr>
          <a:xfrm>
            <a:off x="1524000" y="1849431"/>
            <a:ext cx="9144000" cy="2246769"/>
          </a:xfrm>
          <a:prstGeom prst="rect">
            <a:avLst/>
          </a:prstGeom>
          <a:noFill/>
          <a:ln w="9525">
            <a:noFill/>
          </a:ln>
        </p:spPr>
        <p:txBody>
          <a:bodyPr wrap="square" anchor="ctr">
            <a:spAutoFit/>
          </a:bodyPr>
          <a:lstStyle/>
          <a:p>
            <a:pPr algn="just" fontAlgn="base">
              <a:spcBef>
                <a:spcPct val="0"/>
              </a:spcBef>
              <a:spcAft>
                <a:spcPct val="0"/>
              </a:spcAft>
              <a:defRPr/>
            </a:pPr>
            <a:r>
              <a:rPr sz="2800" b="1" i="1" noProof="1" smtClean="0">
                <a:solidFill>
                  <a:srgbClr val="00B0F0"/>
                </a:solidFill>
                <a:effectLst>
                  <a:outerShdw blurRad="38100" dist="38100" dir="2700000">
                    <a:srgbClr val="C0C0C0"/>
                  </a:outerShdw>
                </a:effectLst>
                <a:latin typeface="Arial" panose="020B0604020202020204" pitchFamily="34" charset="0"/>
              </a:rPr>
              <a:t>1. </a:t>
            </a:r>
            <a:r>
              <a:rPr lang="en-US" sz="2800" b="1" i="1" noProof="1" smtClean="0">
                <a:solidFill>
                  <a:srgbClr val="00B0F0"/>
                </a:solidFill>
                <a:effectLst>
                  <a:outerShdw blurRad="38100" dist="38100" dir="2700000">
                    <a:srgbClr val="C0C0C0"/>
                  </a:outerShdw>
                </a:effectLst>
                <a:latin typeface="Arial" panose="020B0604020202020204" pitchFamily="34" charset="0"/>
              </a:rPr>
              <a:t>STACK</a:t>
            </a:r>
            <a:r>
              <a:rPr sz="2800" b="1" i="1" noProof="1" smtClean="0">
                <a:solidFill>
                  <a:srgbClr val="00B0F0"/>
                </a:solidFill>
                <a:effectLst>
                  <a:outerShdw blurRad="38100" dist="38100" dir="2700000">
                    <a:srgbClr val="C0C0C0"/>
                  </a:outerShdw>
                </a:effectLst>
                <a:latin typeface="Arial" panose="020B0604020202020204" pitchFamily="34" charset="0"/>
              </a:rPr>
              <a:t> </a:t>
            </a:r>
            <a:r>
              <a:rPr sz="2800" i="1" noProof="1" smtClean="0">
                <a:effectLst>
                  <a:outerShdw blurRad="38100" dist="38100" dir="2700000">
                    <a:srgbClr val="C0C0C0"/>
                  </a:outerShdw>
                </a:effectLst>
                <a:latin typeface="Arial" panose="020B0604020202020204" pitchFamily="34" charset="0"/>
              </a:rPr>
              <a:t>: </a:t>
            </a:r>
            <a:r>
              <a:rPr lang="en-US" b="1" smtClean="0"/>
              <a:t> </a:t>
            </a:r>
            <a:r>
              <a:rPr lang="en-US" sz="2800" i="1" smtClean="0">
                <a:effectLst>
                  <a:outerShdw blurRad="38100" dist="38100" dir="2700000">
                    <a:srgbClr val="C0C0C0"/>
                  </a:outerShdw>
                </a:effectLst>
                <a:latin typeface="Arial" panose="020B0604020202020204" pitchFamily="34" charset="0"/>
              </a:rPr>
              <a:t>Basic Stack operations, Stack applications: Conversion of Expression (Infix to Postfix), Evaluation of Expressions. </a:t>
            </a:r>
            <a:endParaRPr lang="en-US" sz="2800" i="1" smtClean="0">
              <a:effectLst>
                <a:outerShdw blurRad="38100" dist="38100" dir="2700000">
                  <a:srgbClr val="C0C0C0"/>
                </a:outerShdw>
              </a:effectLst>
              <a:latin typeface="Arial" panose="020B0604020202020204" pitchFamily="34" charset="0"/>
            </a:endParaRPr>
          </a:p>
          <a:p>
            <a:pPr algn="just" fontAlgn="base">
              <a:spcBef>
                <a:spcPct val="0"/>
              </a:spcBef>
              <a:spcAft>
                <a:spcPct val="0"/>
              </a:spcAft>
              <a:defRPr/>
            </a:pPr>
            <a:r>
              <a:rPr lang="en-US" sz="2800" b="1" i="1" smtClean="0">
                <a:solidFill>
                  <a:srgbClr val="00B0F0"/>
                </a:solidFill>
                <a:effectLst>
                  <a:outerShdw blurRad="38100" dist="38100" dir="2700000">
                    <a:srgbClr val="C0C0C0"/>
                  </a:outerShdw>
                </a:effectLst>
                <a:latin typeface="Arial" panose="020B0604020202020204" pitchFamily="34" charset="0"/>
              </a:rPr>
              <a:t>2</a:t>
            </a:r>
            <a:r>
              <a:rPr lang="en-US" sz="2800" i="1" smtClean="0">
                <a:effectLst>
                  <a:outerShdw blurRad="38100" dist="38100" dir="2700000">
                    <a:srgbClr val="C0C0C0"/>
                  </a:outerShdw>
                </a:effectLst>
                <a:latin typeface="Arial" panose="020B0604020202020204" pitchFamily="34" charset="0"/>
              </a:rPr>
              <a:t>.</a:t>
            </a:r>
            <a:r>
              <a:rPr lang="en-US" sz="2800" b="1" i="1" smtClean="0">
                <a:solidFill>
                  <a:srgbClr val="00B0F0"/>
                </a:solidFill>
                <a:effectLst>
                  <a:outerShdw blurRad="38100" dist="38100" dir="2700000">
                    <a:srgbClr val="C0C0C0"/>
                  </a:outerShdw>
                </a:effectLst>
                <a:latin typeface="Arial" panose="020B0604020202020204" pitchFamily="34" charset="0"/>
              </a:rPr>
              <a:t>QUEUE </a:t>
            </a:r>
            <a:r>
              <a:rPr lang="en-US" sz="2800" i="1" smtClean="0">
                <a:effectLst>
                  <a:outerShdw blurRad="38100" dist="38100" dir="2700000">
                    <a:srgbClr val="C0C0C0"/>
                  </a:outerShdw>
                </a:effectLst>
                <a:latin typeface="Arial" panose="020B0604020202020204" pitchFamily="34" charset="0"/>
              </a:rPr>
              <a:t>: Queues, Circular Queues, Queue applications.</a:t>
            </a:r>
            <a:endParaRPr lang="en-US" sz="2800" i="1" dirty="0" smtClean="0">
              <a:effectLst>
                <a:outerShdw blurRad="38100" dist="38100" dir="2700000">
                  <a:srgbClr val="C0C0C0"/>
                </a:outerShdw>
              </a:effectLst>
              <a:latin typeface="Arial" panose="020B0604020202020204" pitchFamily="34" charset="0"/>
            </a:endParaRPr>
          </a:p>
        </p:txBody>
      </p:sp>
      <p:sp>
        <p:nvSpPr>
          <p:cNvPr id="8" name="Rectangle 7"/>
          <p:cNvSpPr/>
          <p:nvPr/>
        </p:nvSpPr>
        <p:spPr>
          <a:xfrm>
            <a:off x="1631950" y="3987457"/>
            <a:ext cx="8928100" cy="2368550"/>
          </a:xfrm>
          <a:prstGeom prst="rect">
            <a:avLst/>
          </a:prstGeom>
          <a:noFill/>
          <a:ln w="9525">
            <a:noFill/>
          </a:ln>
        </p:spPr>
        <p:txBody>
          <a:bodyPr wrap="square">
            <a:spAutoFit/>
          </a:bodyPr>
          <a:lstStyle>
            <a:defPPr>
              <a:defRPr lang="en-US"/>
            </a:defPPr>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5pPr>
            <a:lvl6pPr marL="2286000" lvl="5"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6pPr>
            <a:lvl7pPr marL="2743200" lvl="6"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7pPr>
            <a:lvl8pPr marL="3200400" lvl="7"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8pPr>
            <a:lvl9pPr marL="3657600" lvl="8"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9pPr>
          </a:lstStyle>
          <a:p>
            <a:r>
              <a:rPr lang="en-US" altLang="en-US" i="1" dirty="0">
                <a:solidFill>
                  <a:schemeClr val="hlink"/>
                </a:solidFill>
                <a:latin typeface="Times New Roman" panose="02020603050405020304" pitchFamily="18" charset="0"/>
              </a:rPr>
              <a:t>Upon completion you will be able </a:t>
            </a:r>
            <a:r>
              <a:rPr lang="en-US" altLang="en-US" i="1" dirty="0" smtClean="0">
                <a:solidFill>
                  <a:schemeClr val="hlink"/>
                </a:solidFill>
                <a:latin typeface="Times New Roman" panose="02020603050405020304" pitchFamily="18" charset="0"/>
              </a:rPr>
              <a:t>to</a:t>
            </a:r>
            <a:endParaRPr lang="en-US" altLang="en-US" i="1" dirty="0" smtClean="0">
              <a:solidFill>
                <a:schemeClr val="hlink"/>
              </a:solidFill>
              <a:latin typeface="Times New Roman" panose="02020603050405020304" pitchFamily="18" charset="0"/>
            </a:endParaRPr>
          </a:p>
          <a:p>
            <a:pPr marL="174625" indent="-174625">
              <a:buFont typeface="Arial" panose="020B0604020202020204" pitchFamily="34" charset="0"/>
              <a:buChar char="•"/>
            </a:pPr>
            <a:r>
              <a:rPr lang="en-US" altLang="en-US" dirty="0" smtClean="0">
                <a:latin typeface="Times New Roman" panose="02020603050405020304" pitchFamily="18" charset="0"/>
              </a:rPr>
              <a:t> </a:t>
            </a:r>
            <a:r>
              <a:rPr lang="en-US" altLang="en-US" dirty="0">
                <a:latin typeface="Times New Roman" panose="02020603050405020304" pitchFamily="18" charset="0"/>
              </a:rPr>
              <a:t>Explain the design, use, and operation of a stack</a:t>
            </a:r>
            <a:endParaRPr lang="en-US" altLang="en-US" dirty="0">
              <a:latin typeface="Times New Roman" panose="02020603050405020304" pitchFamily="18" charset="0"/>
            </a:endParaRPr>
          </a:p>
          <a:p>
            <a:pPr>
              <a:buChar char="•"/>
            </a:pPr>
            <a:r>
              <a:rPr lang="en-US" altLang="en-US" dirty="0">
                <a:latin typeface="Times New Roman" panose="02020603050405020304" pitchFamily="18" charset="0"/>
              </a:rPr>
              <a:t> Implement a stack using a</a:t>
            </a:r>
            <a:r>
              <a:rPr lang="en-IN" altLang="en-US" dirty="0">
                <a:latin typeface="Times New Roman" panose="02020603050405020304" pitchFamily="18" charset="0"/>
              </a:rPr>
              <a:t>n</a:t>
            </a:r>
            <a:r>
              <a:rPr lang="en-US" altLang="en-US" dirty="0">
                <a:latin typeface="Times New Roman" panose="02020603050405020304" pitchFamily="18" charset="0"/>
              </a:rPr>
              <a:t> </a:t>
            </a:r>
            <a:r>
              <a:rPr lang="en-IN" altLang="en-US" dirty="0">
                <a:latin typeface="Times New Roman" panose="02020603050405020304" pitchFamily="18" charset="0"/>
              </a:rPr>
              <a:t>array and </a:t>
            </a:r>
            <a:r>
              <a:rPr lang="en-US" altLang="en-US" dirty="0">
                <a:latin typeface="Times New Roman" panose="02020603050405020304" pitchFamily="18" charset="0"/>
              </a:rPr>
              <a:t>linked list structure</a:t>
            </a:r>
            <a:r>
              <a:rPr lang="en-IN" altLang="en-US" dirty="0">
                <a:latin typeface="Times New Roman" panose="02020603050405020304" pitchFamily="18" charset="0"/>
              </a:rPr>
              <a:t>.</a:t>
            </a:r>
            <a:endParaRPr lang="en-IN" altLang="en-US" dirty="0">
              <a:latin typeface="Times New Roman" panose="02020603050405020304" pitchFamily="18" charset="0"/>
            </a:endParaRPr>
          </a:p>
          <a:p>
            <a:pPr>
              <a:buChar char="•"/>
            </a:pPr>
            <a:r>
              <a:rPr lang="en-IN" altLang="en-US" dirty="0">
                <a:latin typeface="Times New Roman" panose="02020603050405020304" pitchFamily="18" charset="0"/>
              </a:rPr>
              <a:t> </a:t>
            </a:r>
            <a:r>
              <a:rPr lang="en-US" altLang="en-US" dirty="0"/>
              <a:t>Explain the design, use, and operation of a Queue</a:t>
            </a:r>
            <a:endParaRPr lang="en-US" altLang="en-US" dirty="0"/>
          </a:p>
          <a:p>
            <a:pPr>
              <a:buChar char="•"/>
            </a:pPr>
            <a:r>
              <a:rPr lang="en-US" altLang="en-US" dirty="0"/>
              <a:t> Implement a queue using a</a:t>
            </a:r>
            <a:r>
              <a:rPr lang="en-IN" altLang="en-US" dirty="0"/>
              <a:t>n array and</a:t>
            </a:r>
            <a:r>
              <a:rPr lang="en-US" altLang="en-US" dirty="0"/>
              <a:t> linked list structure</a:t>
            </a:r>
            <a:endParaRPr lang="en-US" altLang="en-US" dirty="0"/>
          </a:p>
          <a:p>
            <a:endParaRPr lang="en-US" altLang="en-US" sz="28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1"/>
          <p:cNvSpPr>
            <a:spLocks noChangeArrowheads="1"/>
          </p:cNvSpPr>
          <p:nvPr/>
        </p:nvSpPr>
        <p:spPr bwMode="auto">
          <a:xfrm>
            <a:off x="495828" y="594311"/>
            <a:ext cx="11064240" cy="5815965"/>
          </a:xfrm>
          <a:prstGeom prst="rect">
            <a:avLst/>
          </a:prstGeom>
          <a:noFill/>
          <a:ln w="9525">
            <a:noFill/>
            <a:miter lim="800000"/>
          </a:ln>
          <a:effectLst/>
        </p:spPr>
        <p:txBody>
          <a:bodyPr vert="horz" wrap="square" lIns="91440" tIns="45720" rIns="91440" bIns="45720" numCol="1" anchor="ctr" anchorCtr="0" compatLnSpc="1">
            <a:spAutoFit/>
          </a:bodyPr>
          <a:lstStyle/>
          <a:p>
            <a:r>
              <a:rPr lang="en-US" sz="3600" b="1" dirty="0" smtClean="0">
                <a:solidFill>
                  <a:srgbClr val="FF0000"/>
                </a:solidFill>
              </a:rPr>
              <a:t>3. STACK TOP</a:t>
            </a:r>
            <a:r>
              <a:rPr lang="en-IN" altLang="en-US" sz="3600" b="1" dirty="0" smtClean="0">
                <a:solidFill>
                  <a:srgbClr val="FF0000"/>
                </a:solidFill>
              </a:rPr>
              <a:t>/PEEK</a:t>
            </a:r>
            <a:r>
              <a:rPr lang="en-US" sz="3600" b="1" dirty="0" smtClean="0">
                <a:solidFill>
                  <a:srgbClr val="FF0000"/>
                </a:solidFill>
              </a:rPr>
              <a:t>:</a:t>
            </a:r>
            <a:endParaRPr lang="en-US" sz="3600" b="1" dirty="0" smtClean="0">
              <a:solidFill>
                <a:srgbClr val="FF0000"/>
              </a:solidFill>
            </a:endParaRPr>
          </a:p>
          <a:p>
            <a:pPr>
              <a:buFont typeface="Arial" panose="020B0604020202020204" pitchFamily="34" charset="0"/>
              <a:buChar char="•"/>
            </a:pPr>
            <a:r>
              <a:rPr lang="en-US" sz="2400" dirty="0" smtClean="0"/>
              <a:t> The stack top / peek operation retrieves the element at the top of the stack without removing it.</a:t>
            </a:r>
            <a:endParaRPr lang="en-US" sz="2400" dirty="0" smtClean="0"/>
          </a:p>
          <a:p>
            <a:pPr>
              <a:buFont typeface="Arial" panose="020B0604020202020204" pitchFamily="34" charset="0"/>
              <a:buChar char="•"/>
            </a:pPr>
            <a:r>
              <a:rPr lang="en-US" sz="2400" dirty="0" smtClean="0"/>
              <a:t>This operation returns the element at the current top of the stack without modifying</a:t>
            </a:r>
            <a:r>
              <a:rPr lang="en-IN" altLang="en-US" sz="2400" dirty="0" smtClean="0"/>
              <a:t> </a:t>
            </a:r>
            <a:endParaRPr lang="en-US" sz="2400" dirty="0" smtClean="0"/>
          </a:p>
          <a:p>
            <a:pPr indent="0">
              <a:buFont typeface="Arial" panose="020B0604020202020204" pitchFamily="34" charset="0"/>
              <a:buNone/>
            </a:pPr>
            <a:r>
              <a:rPr lang="en-US" sz="2400" dirty="0" smtClean="0"/>
              <a:t> the stack itself, as shown in the figure.</a:t>
            </a:r>
            <a:endParaRPr lang="en-US" sz="2400" dirty="0" smtClean="0"/>
          </a:p>
          <a:p>
            <a:pPr>
              <a:buFont typeface="Arial" panose="020B0604020202020204" pitchFamily="34" charset="0"/>
              <a:buChar char="•"/>
            </a:pPr>
            <a:r>
              <a:rPr lang="en-US" sz="2400" dirty="0" smtClean="0"/>
              <a:t>The </a:t>
            </a:r>
            <a:r>
              <a:rPr lang="en-US" sz="2400" b="1" dirty="0" smtClean="0">
                <a:solidFill>
                  <a:srgbClr val="FF0000"/>
                </a:solidFill>
              </a:rPr>
              <a:t>STACK TOP </a:t>
            </a:r>
            <a:r>
              <a:rPr lang="en-US" sz="2400" dirty="0" smtClean="0"/>
              <a:t>operation is employed when it is necessary to return the value of the topmost stack element without erasing it. </a:t>
            </a:r>
            <a:r>
              <a:rPr lang="en-US" sz="2400" dirty="0" smtClean="0"/>
              <a:t> </a:t>
            </a:r>
            <a:r>
              <a:rPr lang="en-US" sz="2400" dirty="0" err="1" smtClean="0"/>
              <a:t>i.e</a:t>
            </a:r>
            <a:r>
              <a:rPr lang="en-US" sz="2400" dirty="0" smtClean="0"/>
              <a:t> Displaying all the elements of STACK. </a:t>
            </a:r>
            <a:endParaRPr lang="en-US" sz="2400" dirty="0" smtClean="0"/>
          </a:p>
          <a:p>
            <a:pPr>
              <a:buFont typeface="Arial" panose="020B0604020202020204" pitchFamily="34" charset="0"/>
              <a:buChar char="•"/>
            </a:pPr>
            <a:r>
              <a:rPr lang="en-US" sz="2400" dirty="0" smtClean="0"/>
              <a:t> </a:t>
            </a:r>
            <a:r>
              <a:rPr lang="en-US" sz="2400" dirty="0" smtClean="0"/>
              <a:t>This </a:t>
            </a:r>
            <a:r>
              <a:rPr lang="en-US" sz="2400" dirty="0" smtClean="0"/>
              <a:t>operation first determines whether the Stack is empty, i.e., </a:t>
            </a:r>
            <a:r>
              <a:rPr lang="en-US" sz="2400" b="1" dirty="0" smtClean="0">
                <a:solidFill>
                  <a:srgbClr val="FF0000"/>
                </a:solidFill>
              </a:rPr>
              <a:t>TOP = NULL</a:t>
            </a:r>
            <a:r>
              <a:rPr lang="en-US" sz="2400" dirty="0" smtClean="0"/>
              <a:t>; if it is, then the value will be returned; otherwise, an appropriate notice will be </a:t>
            </a:r>
            <a:r>
              <a:rPr lang="en-US" sz="2400" dirty="0" smtClean="0"/>
              <a:t>displayed.</a:t>
            </a:r>
            <a:endParaRPr lang="en-US" sz="2400" dirty="0" smtClean="0"/>
          </a:p>
          <a:p>
            <a:r>
              <a:rPr lang="en-US" sz="2400" b="1" dirty="0" smtClean="0">
                <a:solidFill>
                  <a:srgbClr val="00B0F0"/>
                </a:solidFill>
              </a:rPr>
              <a:t>Algorithm STACK TOP operation:</a:t>
            </a:r>
            <a:br>
              <a:rPr lang="en-US" sz="2400" dirty="0" smtClean="0"/>
            </a:br>
            <a:r>
              <a:rPr lang="en-US" sz="2400" dirty="0" smtClean="0"/>
              <a:t>	</a:t>
            </a:r>
            <a:r>
              <a:rPr lang="en-US" sz="2400" b="1" dirty="0" smtClean="0"/>
              <a:t>Step-1:</a:t>
            </a:r>
            <a:r>
              <a:rPr lang="en-US" sz="2400" dirty="0" smtClean="0"/>
              <a:t> If </a:t>
            </a:r>
            <a:r>
              <a:rPr lang="en-US" sz="2400" b="1" dirty="0" smtClean="0">
                <a:solidFill>
                  <a:srgbClr val="FF0000"/>
                </a:solidFill>
              </a:rPr>
              <a:t>TOP = NULL</a:t>
            </a:r>
            <a:br>
              <a:rPr lang="en-US" sz="2400" dirty="0" smtClean="0"/>
            </a:br>
            <a:r>
              <a:rPr lang="en-US" sz="2400" dirty="0" smtClean="0"/>
              <a:t>		PRINT </a:t>
            </a:r>
            <a:r>
              <a:rPr lang="en-US" sz="2400" b="1" dirty="0" smtClean="0">
                <a:solidFill>
                  <a:srgbClr val="FF0000"/>
                </a:solidFill>
              </a:rPr>
              <a:t>“Stack is Empty”</a:t>
            </a:r>
            <a:br>
              <a:rPr lang="en-US" sz="2400" dirty="0" smtClean="0"/>
            </a:br>
            <a:r>
              <a:rPr lang="en-US" sz="2400" dirty="0" smtClean="0"/>
              <a:t>		</a:t>
            </a:r>
            <a:r>
              <a:rPr lang="en-US" sz="2400" dirty="0" err="1" smtClean="0"/>
              <a:t>Goto</a:t>
            </a:r>
            <a:r>
              <a:rPr lang="en-US" sz="2400" dirty="0" smtClean="0"/>
              <a:t> Step 3</a:t>
            </a:r>
            <a:br>
              <a:rPr lang="en-US" sz="2400" dirty="0" smtClean="0"/>
            </a:br>
            <a:r>
              <a:rPr lang="en-US" sz="2400" dirty="0" smtClean="0"/>
              <a:t>	</a:t>
            </a:r>
            <a:r>
              <a:rPr lang="en-US" sz="2400" b="1" dirty="0" smtClean="0"/>
              <a:t>Step-2:</a:t>
            </a:r>
            <a:r>
              <a:rPr lang="en-US" sz="2400" dirty="0" smtClean="0"/>
              <a:t> return Stack[TOP]</a:t>
            </a:r>
            <a:br>
              <a:rPr lang="en-US" sz="2400" dirty="0" smtClean="0"/>
            </a:br>
            <a:r>
              <a:rPr lang="en-US" sz="2400" dirty="0" smtClean="0"/>
              <a:t>	</a:t>
            </a:r>
            <a:r>
              <a:rPr lang="en-US" sz="2400" b="1" dirty="0" smtClean="0"/>
              <a:t>Step-3:</a:t>
            </a:r>
            <a:r>
              <a:rPr lang="en-US" sz="2400" dirty="0" smtClean="0"/>
              <a:t> END</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1"/>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b" anchorCtr="0" compatLnSpc="1"/>
          <a:lstStyle/>
          <a:p>
            <a:pPr fontAlgn="base">
              <a:spcBef>
                <a:spcPct val="0"/>
              </a:spcBef>
              <a:spcAft>
                <a:spcPct val="0"/>
              </a:spcAft>
              <a:defRPr/>
            </a:pPr>
            <a:r>
              <a:rPr lang="en-US" altLang="en-US" sz="1000" b="1">
                <a:solidFill>
                  <a:schemeClr val="tx1"/>
                </a:solidFill>
              </a:rPr>
              <a:t>Data Structures: A Pseudocode Approach with C</a:t>
            </a:r>
            <a:endParaRPr lang="en-US" altLang="en-US" sz="1000" b="1">
              <a:solidFill>
                <a:schemeClr val="tx1"/>
              </a:solidFill>
            </a:endParaRPr>
          </a:p>
        </p:txBody>
      </p:sp>
      <p:sp>
        <p:nvSpPr>
          <p:cNvPr id="4" name="Slide Number Placeholder 2"/>
          <p:cNvSpPr txBox="1">
            <a:spLocks noGrp="1"/>
          </p:cNvSpPr>
          <p:nvPr>
            <p:ph type="sldNum" sz="quarter" idx="11"/>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b" anchorCtr="0" compatLnSpc="1"/>
          <a:lstStyle/>
          <a:p>
            <a:pPr algn="r" fontAlgn="base">
              <a:spcBef>
                <a:spcPct val="0"/>
              </a:spcBef>
              <a:spcAft>
                <a:spcPct val="0"/>
              </a:spcAft>
              <a:defRPr/>
            </a:pPr>
            <a:fld id="{667AA898-BABB-45C9-A5D8-CDADC4628E41}" type="slidenum">
              <a:rPr lang="en-US" altLang="en-US" sz="1000" b="1">
                <a:solidFill>
                  <a:schemeClr val="tx1"/>
                </a:solidFill>
              </a:rPr>
            </a:fld>
            <a:endParaRPr lang="en-US" altLang="en-US" sz="1000" b="1">
              <a:solidFill>
                <a:schemeClr val="tx1"/>
              </a:solidFill>
            </a:endParaRPr>
          </a:p>
        </p:txBody>
      </p:sp>
      <p:pic>
        <p:nvPicPr>
          <p:cNvPr id="10244" name="Picture 12" descr="Fig03-04"/>
          <p:cNvPicPr>
            <a:picLocks noChangeAspect="1"/>
          </p:cNvPicPr>
          <p:nvPr/>
        </p:nvPicPr>
        <p:blipFill>
          <a:blip r:embed="rId1"/>
          <a:stretch>
            <a:fillRect/>
          </a:stretch>
        </p:blipFill>
        <p:spPr>
          <a:xfrm>
            <a:off x="1828800" y="1828800"/>
            <a:ext cx="8610600" cy="3252788"/>
          </a:xfrm>
          <a:prstGeom prst="rect">
            <a:avLst/>
          </a:prstGeom>
          <a:noFill/>
          <a:ln w="9525">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b" anchorCtr="0" compatLnSpc="1"/>
          <a:lstStyle/>
          <a:p>
            <a:pPr fontAlgn="base">
              <a:spcBef>
                <a:spcPct val="0"/>
              </a:spcBef>
              <a:spcAft>
                <a:spcPct val="0"/>
              </a:spcAft>
              <a:defRPr/>
            </a:pPr>
            <a:r>
              <a:rPr lang="en-US" altLang="en-US" sz="1000" b="1">
                <a:solidFill>
                  <a:schemeClr val="tx1"/>
                </a:solidFill>
              </a:rPr>
              <a:t>Data Structures: A Pseudocode Approach with C</a:t>
            </a:r>
            <a:endParaRPr lang="en-US" altLang="en-US" sz="1000" b="1">
              <a:solidFill>
                <a:schemeClr val="tx1"/>
              </a:solidFill>
            </a:endParaRPr>
          </a:p>
        </p:txBody>
      </p:sp>
      <p:sp>
        <p:nvSpPr>
          <p:cNvPr id="3" name="Slide Number Placeholder 2"/>
          <p:cNvSpPr txBox="1">
            <a:spLocks noGrp="1"/>
          </p:cNvSpPr>
          <p:nvPr>
            <p:ph type="sldNum" sz="quarter" idx="11"/>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b" anchorCtr="0" compatLnSpc="1"/>
          <a:lstStyle/>
          <a:p>
            <a:pPr algn="r" fontAlgn="base">
              <a:spcBef>
                <a:spcPct val="0"/>
              </a:spcBef>
              <a:spcAft>
                <a:spcPct val="0"/>
              </a:spcAft>
              <a:defRPr/>
            </a:pPr>
            <a:fld id="{F1D9FE97-A2E2-4054-8F1D-2244ADFE5917}" type="slidenum">
              <a:rPr lang="en-US" altLang="en-US" sz="1000" b="1">
                <a:solidFill>
                  <a:schemeClr val="tx1"/>
                </a:solidFill>
              </a:rPr>
            </a:fld>
            <a:endParaRPr lang="en-US" altLang="en-US" sz="1000" b="1">
              <a:solidFill>
                <a:schemeClr val="tx1"/>
              </a:solidFill>
            </a:endParaRPr>
          </a:p>
        </p:txBody>
      </p:sp>
      <p:pic>
        <p:nvPicPr>
          <p:cNvPr id="12292" name="Picture 3"/>
          <p:cNvPicPr>
            <a:picLocks noChangeAspect="1"/>
          </p:cNvPicPr>
          <p:nvPr/>
        </p:nvPicPr>
        <p:blipFill>
          <a:blip r:embed="rId1"/>
          <a:stretch>
            <a:fillRect/>
          </a:stretch>
        </p:blipFill>
        <p:spPr>
          <a:xfrm>
            <a:off x="2408238" y="457200"/>
            <a:ext cx="7116762" cy="5735638"/>
          </a:xfrm>
          <a:prstGeom prst="rect">
            <a:avLst/>
          </a:prstGeom>
          <a:noFill/>
          <a:ln w="9525">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b" anchorCtr="0" compatLnSpc="1"/>
          <a:lstStyle/>
          <a:p>
            <a:pPr fontAlgn="base">
              <a:spcBef>
                <a:spcPct val="0"/>
              </a:spcBef>
              <a:spcAft>
                <a:spcPct val="0"/>
              </a:spcAft>
              <a:defRPr/>
            </a:pPr>
            <a:r>
              <a:rPr lang="en-US" altLang="en-US" sz="1000" b="1">
                <a:solidFill>
                  <a:schemeClr val="tx1"/>
                </a:solidFill>
              </a:rPr>
              <a:t>Data Structures: A Pseudocode Approach with C</a:t>
            </a:r>
            <a:endParaRPr lang="en-US" altLang="en-US" sz="1000" b="1">
              <a:solidFill>
                <a:schemeClr val="tx1"/>
              </a:solidFill>
            </a:endParaRPr>
          </a:p>
        </p:txBody>
      </p:sp>
      <p:sp>
        <p:nvSpPr>
          <p:cNvPr id="3" name="Slide Number Placeholder 2"/>
          <p:cNvSpPr txBox="1">
            <a:spLocks noGrp="1"/>
          </p:cNvSpPr>
          <p:nvPr>
            <p:ph type="sldNum" sz="quarter" idx="11"/>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b" anchorCtr="0" compatLnSpc="1"/>
          <a:lstStyle/>
          <a:p>
            <a:pPr algn="r" fontAlgn="base">
              <a:spcBef>
                <a:spcPct val="0"/>
              </a:spcBef>
              <a:spcAft>
                <a:spcPct val="0"/>
              </a:spcAft>
              <a:defRPr/>
            </a:pPr>
            <a:fld id="{BB8B6BBE-8E6B-434F-8AE5-1967A245ABFD}" type="slidenum">
              <a:rPr lang="en-US" altLang="en-US" sz="1000" b="1">
                <a:solidFill>
                  <a:schemeClr val="tx1"/>
                </a:solidFill>
              </a:rPr>
            </a:fld>
            <a:endParaRPr lang="en-US" altLang="en-US" sz="1000" b="1">
              <a:solidFill>
                <a:schemeClr val="tx1"/>
              </a:solidFill>
            </a:endParaRPr>
          </a:p>
        </p:txBody>
      </p:sp>
      <p:pic>
        <p:nvPicPr>
          <p:cNvPr id="13316" name="Picture 3"/>
          <p:cNvPicPr>
            <a:picLocks noChangeAspect="1"/>
          </p:cNvPicPr>
          <p:nvPr/>
        </p:nvPicPr>
        <p:blipFill>
          <a:blip r:embed="rId1"/>
          <a:stretch>
            <a:fillRect/>
          </a:stretch>
        </p:blipFill>
        <p:spPr>
          <a:xfrm>
            <a:off x="1589088" y="533400"/>
            <a:ext cx="8731250" cy="5562600"/>
          </a:xfrm>
          <a:prstGeom prst="rect">
            <a:avLst/>
          </a:prstGeom>
          <a:noFill/>
          <a:ln w="9525">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
          <p:cNvSpPr>
            <a:spLocks noChangeArrowheads="1"/>
          </p:cNvSpPr>
          <p:nvPr/>
        </p:nvSpPr>
        <p:spPr bwMode="auto">
          <a:xfrm>
            <a:off x="380246" y="552659"/>
            <a:ext cx="11437506" cy="507746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3600" b="1" i="0" u="none" strike="noStrike" cap="none" normalizeH="0" baseline="0" dirty="0" smtClean="0">
                <a:ln>
                  <a:noFill/>
                </a:ln>
                <a:solidFill>
                  <a:srgbClr val="FF0000"/>
                </a:solidFill>
                <a:effectLst/>
                <a:latin typeface="Calibri" panose="020F0502020204030204" charset="0"/>
                <a:ea typeface="Times New Roman" panose="02020603050405020304" pitchFamily="18" charset="0"/>
                <a:cs typeface="Times New Roman" panose="02020603050405020304" pitchFamily="18" charset="0"/>
              </a:rPr>
              <a:t>Representation of the Stack and Implementation</a:t>
            </a:r>
            <a:endParaRPr kumimoji="0" lang="en-US" sz="3600" b="0" i="0" u="none" strike="noStrike" cap="none" normalizeH="0" baseline="0" dirty="0" smtClean="0">
              <a:ln>
                <a:noFill/>
              </a:ln>
              <a:solidFill>
                <a:srgbClr val="FF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sz="3200" b="0" i="0" u="none" strike="noStrike" cap="none" normalizeH="0" baseline="0" dirty="0" smtClean="0">
                <a:ln>
                  <a:noFill/>
                </a:ln>
                <a:solidFill>
                  <a:schemeClr val="tx1"/>
                </a:solidFill>
                <a:effectLst/>
                <a:latin typeface="Calibri" panose="020F0502020204030204" charset="0"/>
                <a:ea typeface="Times New Roman" panose="02020603050405020304" pitchFamily="18" charset="0"/>
                <a:cs typeface="Times New Roman" panose="02020603050405020304" pitchFamily="18" charset="0"/>
              </a:rPr>
              <a:t>  A stack may have a set, predetermined size or it may be dynamic, meaning that the size of the stack may fluctuate over time. </a:t>
            </a:r>
            <a:endParaRPr kumimoji="0" lang="en-US" sz="3200" b="0" i="0" u="none" strike="noStrike" cap="none" normalizeH="0" baseline="0" dirty="0" smtClean="0">
              <a:ln>
                <a:noFill/>
              </a:ln>
              <a:solidFill>
                <a:schemeClr val="tx1"/>
              </a:solidFill>
              <a:effectLst/>
              <a:latin typeface="Calibri" panose="020F050202020403020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sz="3200" b="0" i="0" u="none" strike="noStrike" cap="none" normalizeH="0" baseline="0" dirty="0" smtClean="0">
                <a:ln>
                  <a:noFill/>
                </a:ln>
                <a:solidFill>
                  <a:schemeClr val="tx1"/>
                </a:solidFill>
                <a:effectLst/>
                <a:latin typeface="Calibri" panose="020F0502020204030204" charset="0"/>
                <a:ea typeface="Times New Roman" panose="02020603050405020304" pitchFamily="18" charset="0"/>
                <a:cs typeface="Times New Roman" panose="02020603050405020304" pitchFamily="18" charset="0"/>
              </a:rPr>
              <a:t> Pointer, Array, Structure, and Linked List can all be used to represent it.</a:t>
            </a:r>
            <a:endParaRPr kumimoji="0" lang="en-US" sz="3200" b="0" i="0" u="none" strike="noStrike" cap="none" normalizeH="0" baseline="0" dirty="0" smtClean="0">
              <a:ln>
                <a:noFill/>
              </a:ln>
              <a:solidFill>
                <a:schemeClr val="tx1"/>
              </a:solidFill>
              <a:effectLst/>
              <a:latin typeface="Calibri" panose="020F050202020403020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IN" sz="3200" dirty="0" smtClean="0">
                <a:latin typeface="Calibri" panose="020F0502020204030204" charset="0"/>
                <a:cs typeface="Times New Roman" panose="02020603050405020304" pitchFamily="18" charset="0"/>
              </a:rPr>
              <a:t> </a:t>
            </a:r>
            <a:r>
              <a:rPr lang="en-IN" sz="3200" dirty="0" smtClean="0">
                <a:latin typeface="Calibri" panose="020F0502020204030204" charset="0"/>
                <a:cs typeface="Times New Roman" panose="02020603050405020304" pitchFamily="18" charset="0"/>
              </a:rPr>
              <a:t>STACK implementation Using Array</a:t>
            </a:r>
            <a:endParaRPr lang="en-IN" sz="3200" dirty="0" smtClean="0">
              <a:latin typeface="Calibri" panose="020F0502020204030204" charset="0"/>
              <a:cs typeface="Times New Roman" panose="02020603050405020304" pitchFamily="18" charset="0"/>
            </a:endParaRPr>
          </a:p>
          <a:p>
            <a:pPr lvl="1" eaLnBrk="0" fontAlgn="base" hangingPunct="0">
              <a:spcBef>
                <a:spcPct val="0"/>
              </a:spcBef>
              <a:spcAft>
                <a:spcPct val="0"/>
              </a:spcAft>
              <a:buFont typeface="Arial" panose="020B0604020202020204" pitchFamily="34" charset="0"/>
              <a:buChar char="•"/>
            </a:pPr>
            <a:r>
              <a:rPr kumimoji="0" lang="en-IN" sz="3200" b="0" i="0" u="none" strike="noStrike" cap="none" normalizeH="0" baseline="0" dirty="0" smtClean="0">
                <a:ln>
                  <a:noFill/>
                </a:ln>
                <a:solidFill>
                  <a:schemeClr val="tx1"/>
                </a:solidFill>
                <a:effectLst/>
                <a:latin typeface="Calibri" panose="020F0502020204030204" charset="0"/>
                <a:cs typeface="Times New Roman" panose="02020603050405020304" pitchFamily="18" charset="0"/>
              </a:rPr>
              <a:t>Prototype Design </a:t>
            </a:r>
            <a:endParaRPr kumimoji="0" lang="en-IN" sz="3200" b="0" i="0" u="none" strike="noStrike" cap="none" normalizeH="0" baseline="0" dirty="0" smtClean="0">
              <a:ln>
                <a:noFill/>
              </a:ln>
              <a:solidFill>
                <a:schemeClr val="tx1"/>
              </a:solidFill>
              <a:effectLst/>
              <a:latin typeface="Calibri" panose="020F0502020204030204" charset="0"/>
              <a:cs typeface="Times New Roman" panose="02020603050405020304" pitchFamily="18" charset="0"/>
            </a:endParaRPr>
          </a:p>
          <a:p>
            <a:pPr lvl="2" eaLnBrk="0" fontAlgn="base" hangingPunct="0">
              <a:spcBef>
                <a:spcPct val="0"/>
              </a:spcBef>
              <a:spcAft>
                <a:spcPct val="0"/>
              </a:spcAft>
              <a:buFont typeface="Arial" panose="020B0604020202020204" pitchFamily="34" charset="0"/>
              <a:buChar char="•"/>
            </a:pPr>
            <a:r>
              <a:rPr lang="en-IN" sz="3200" b="1" smtClean="0">
                <a:solidFill>
                  <a:srgbClr val="7030A0"/>
                </a:solidFill>
                <a:latin typeface="Calibri" panose="020F0502020204030204" charset="0"/>
                <a:cs typeface="Times New Roman" panose="02020603050405020304" pitchFamily="18" charset="0"/>
              </a:rPr>
              <a:t>void</a:t>
            </a:r>
            <a:r>
              <a:rPr lang="en-IN" sz="3200" smtClean="0">
                <a:latin typeface="Calibri" panose="020F0502020204030204" charset="0"/>
                <a:cs typeface="Times New Roman" panose="02020603050405020304" pitchFamily="18" charset="0"/>
              </a:rPr>
              <a:t> </a:t>
            </a:r>
            <a:r>
              <a:rPr lang="en-IN" sz="3200" b="1" smtClean="0">
                <a:solidFill>
                  <a:srgbClr val="FF0000"/>
                </a:solidFill>
                <a:latin typeface="Calibri" panose="020F0502020204030204" charset="0"/>
                <a:cs typeface="Times New Roman" panose="02020603050405020304" pitchFamily="18" charset="0"/>
              </a:rPr>
              <a:t>push_stack </a:t>
            </a:r>
            <a:r>
              <a:rPr lang="en-IN" sz="3200" smtClean="0">
                <a:latin typeface="Calibri" panose="020F0502020204030204" charset="0"/>
                <a:cs typeface="Times New Roman" panose="02020603050405020304" pitchFamily="18" charset="0"/>
              </a:rPr>
              <a:t>(int a[], int *top);</a:t>
            </a:r>
            <a:r>
              <a:rPr lang="en-GB" altLang="en-IN" sz="3200" smtClean="0">
                <a:latin typeface="Calibri" panose="020F0502020204030204" charset="0"/>
                <a:cs typeface="Times New Roman" panose="02020603050405020304" pitchFamily="18" charset="0"/>
              </a:rPr>
              <a:t>  // a[] is stack array</a:t>
            </a:r>
            <a:endParaRPr lang="en-IN" sz="3200" smtClean="0">
              <a:latin typeface="Calibri" panose="020F0502020204030204" charset="0"/>
              <a:cs typeface="Times New Roman" panose="02020603050405020304" pitchFamily="18" charset="0"/>
            </a:endParaRPr>
          </a:p>
          <a:p>
            <a:pPr lvl="2" eaLnBrk="0" fontAlgn="base" hangingPunct="0">
              <a:spcBef>
                <a:spcPct val="0"/>
              </a:spcBef>
              <a:spcAft>
                <a:spcPct val="0"/>
              </a:spcAft>
              <a:buFont typeface="Arial" panose="020B0604020202020204" pitchFamily="34" charset="0"/>
              <a:buChar char="•"/>
            </a:pPr>
            <a:r>
              <a:rPr lang="en-IN" sz="3200" b="1" smtClean="0">
                <a:solidFill>
                  <a:srgbClr val="7030A0"/>
                </a:solidFill>
                <a:latin typeface="Calibri" panose="020F0502020204030204" charset="0"/>
                <a:cs typeface="Times New Roman" panose="02020603050405020304" pitchFamily="18" charset="0"/>
              </a:rPr>
              <a:t>void</a:t>
            </a:r>
            <a:r>
              <a:rPr lang="en-IN" sz="3200" smtClean="0">
                <a:latin typeface="Calibri" panose="020F0502020204030204" charset="0"/>
                <a:cs typeface="Times New Roman" panose="02020603050405020304" pitchFamily="18" charset="0"/>
              </a:rPr>
              <a:t> </a:t>
            </a:r>
            <a:r>
              <a:rPr lang="en-IN" sz="3200" b="1" smtClean="0">
                <a:solidFill>
                  <a:srgbClr val="FF0000"/>
                </a:solidFill>
                <a:latin typeface="Calibri" panose="020F0502020204030204" charset="0"/>
                <a:cs typeface="Times New Roman" panose="02020603050405020304" pitchFamily="18" charset="0"/>
              </a:rPr>
              <a:t>pop_stack </a:t>
            </a:r>
            <a:r>
              <a:rPr lang="en-IN" sz="3200" smtClean="0">
                <a:latin typeface="Calibri" panose="020F0502020204030204" charset="0"/>
                <a:cs typeface="Times New Roman" panose="02020603050405020304" pitchFamily="18" charset="0"/>
              </a:rPr>
              <a:t>(int a[], int *top);</a:t>
            </a:r>
            <a:endParaRPr lang="en-IN" sz="3200" smtClean="0">
              <a:latin typeface="Calibri" panose="020F0502020204030204" charset="0"/>
              <a:cs typeface="Times New Roman" panose="02020603050405020304" pitchFamily="18" charset="0"/>
            </a:endParaRPr>
          </a:p>
          <a:p>
            <a:pPr lvl="2" eaLnBrk="0" fontAlgn="base" hangingPunct="0">
              <a:spcBef>
                <a:spcPct val="0"/>
              </a:spcBef>
              <a:spcAft>
                <a:spcPct val="0"/>
              </a:spcAft>
              <a:buFont typeface="Arial" panose="020B0604020202020204" pitchFamily="34" charset="0"/>
              <a:buChar char="•"/>
            </a:pPr>
            <a:r>
              <a:rPr lang="en-IN" sz="3200" b="1" smtClean="0">
                <a:solidFill>
                  <a:srgbClr val="7030A0"/>
                </a:solidFill>
                <a:latin typeface="Calibri" panose="020F0502020204030204" charset="0"/>
                <a:cs typeface="Times New Roman" panose="02020603050405020304" pitchFamily="18" charset="0"/>
              </a:rPr>
              <a:t>void</a:t>
            </a:r>
            <a:r>
              <a:rPr lang="en-IN" sz="3200" smtClean="0">
                <a:latin typeface="Calibri" panose="020F0502020204030204" charset="0"/>
                <a:cs typeface="Times New Roman" panose="02020603050405020304" pitchFamily="18" charset="0"/>
              </a:rPr>
              <a:t> </a:t>
            </a:r>
            <a:r>
              <a:rPr lang="en-IN" sz="3200" b="1" smtClean="0">
                <a:solidFill>
                  <a:srgbClr val="FF0000"/>
                </a:solidFill>
                <a:latin typeface="Calibri" panose="020F0502020204030204" charset="0"/>
                <a:cs typeface="Times New Roman" panose="02020603050405020304" pitchFamily="18" charset="0"/>
              </a:rPr>
              <a:t>display_stack </a:t>
            </a:r>
            <a:r>
              <a:rPr lang="en-IN" sz="3200" smtClean="0">
                <a:latin typeface="Calibri" panose="020F0502020204030204" charset="0"/>
                <a:cs typeface="Times New Roman" panose="02020603050405020304" pitchFamily="18" charset="0"/>
              </a:rPr>
              <a:t>(int a[], int top);</a:t>
            </a:r>
            <a:endParaRPr lang="en-IN" sz="3200" smtClean="0">
              <a:latin typeface="Calibri" panose="020F0502020204030204"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714375" y="512445"/>
            <a:ext cx="10917555" cy="5713095"/>
          </a:xfrm>
          <a:prstGeom prst="rect">
            <a:avLst/>
          </a:prstGeom>
          <a:noFill/>
          <a:ln w="9525">
            <a:noFill/>
          </a:ln>
        </p:spPr>
        <p:txBody>
          <a:bodyPr wrap="square">
            <a:noAutofit/>
          </a:bodyPr>
          <a:p>
            <a:pPr indent="0"/>
            <a:r>
              <a:rPr lang="en-US" sz="3600" b="1">
                <a:solidFill>
                  <a:srgbClr val="FF0000"/>
                </a:solidFill>
                <a:latin typeface="Calibri" panose="020F0502020204030204" charset="0"/>
                <a:ea typeface="SimSun" panose="02010600030101010101" pitchFamily="2" charset="-122"/>
                <a:cs typeface="Times New Roman" panose="02020603050405020304" pitchFamily="18" charset="0"/>
              </a:rPr>
              <a:t>Applications of Stack Data Structure:</a:t>
            </a:r>
            <a:endParaRPr lang="en-US" sz="3600" b="0">
              <a:solidFill>
                <a:srgbClr val="FF0000"/>
              </a:solidFill>
              <a:latin typeface="Calibri" panose="020F0502020204030204" charset="0"/>
              <a:ea typeface="SimSun" panose="02010600030101010101" pitchFamily="2" charset="-122"/>
              <a:cs typeface="Times New Roman" panose="02020603050405020304" pitchFamily="18" charset="0"/>
            </a:endParaRPr>
          </a:p>
          <a:p>
            <a:pPr indent="0"/>
            <a:r>
              <a:rPr lang="en-US" sz="2800" b="0">
                <a:latin typeface="Calibri" panose="020F0502020204030204" charset="0"/>
                <a:ea typeface="SimSun" panose="02010600030101010101" pitchFamily="2" charset="-122"/>
                <a:cs typeface="Times New Roman" panose="02020603050405020304" pitchFamily="18" charset="0"/>
              </a:rPr>
              <a:t>Stacks are widely used in various applications due to their simplicity and efficiency. Following are some, but not limited to, stack applications:</a:t>
            </a:r>
            <a:endParaRPr lang="en-US" sz="2800" b="1">
              <a:latin typeface="Calibri" panose="020F0502020204030204" charset="0"/>
              <a:ea typeface="SimSun" panose="02010600030101010101" pitchFamily="2" charset="-122"/>
              <a:cs typeface="Times New Roman" panose="02020603050405020304" pitchFamily="18" charset="0"/>
            </a:endParaRPr>
          </a:p>
          <a:p>
            <a:pPr indent="0"/>
            <a:r>
              <a:rPr lang="en-IN" altLang="en-US" sz="2800" b="1">
                <a:latin typeface="Calibri" panose="020F0502020204030204" charset="0"/>
                <a:ea typeface="SimSun" panose="02010600030101010101" pitchFamily="2" charset="-122"/>
                <a:cs typeface="Times New Roman" panose="02020603050405020304" pitchFamily="18" charset="0"/>
              </a:rPr>
              <a:t>1. </a:t>
            </a:r>
            <a:r>
              <a:rPr lang="en-US" sz="2800" b="1">
                <a:latin typeface="Calibri" panose="020F0502020204030204" charset="0"/>
                <a:ea typeface="SimSun" panose="02010600030101010101" pitchFamily="2" charset="-122"/>
                <a:cs typeface="Times New Roman" panose="02020603050405020304" pitchFamily="18" charset="0"/>
              </a:rPr>
              <a:t>Function Call Management:</a:t>
            </a:r>
            <a:r>
              <a:rPr lang="en-US" sz="2800" b="0">
                <a:latin typeface="Calibri" panose="020F0502020204030204" charset="0"/>
                <a:ea typeface="SimSun" panose="02010600030101010101" pitchFamily="2" charset="-122"/>
                <a:cs typeface="Times New Roman" panose="02020603050405020304" pitchFamily="18" charset="0"/>
              </a:rPr>
              <a:t>The function call stack is used to manage the execution of functions in a program. When a function is called, its local variables and the return address are pushed onto the stack. When the function completes, the stack is popped, and control returns to the calling function.</a:t>
            </a:r>
            <a:endParaRPr lang="en-US" sz="2800" b="1">
              <a:latin typeface="Calibri" panose="020F0502020204030204" charset="0"/>
              <a:ea typeface="SimSun" panose="02010600030101010101" pitchFamily="2" charset="-122"/>
              <a:cs typeface="Times New Roman" panose="02020603050405020304" pitchFamily="18" charset="0"/>
            </a:endParaRPr>
          </a:p>
          <a:p>
            <a:pPr indent="0"/>
            <a:r>
              <a:rPr lang="en-IN" altLang="en-US" sz="2800" b="1">
                <a:latin typeface="Calibri" panose="020F0502020204030204" charset="0"/>
                <a:ea typeface="SimSun" panose="02010600030101010101" pitchFamily="2" charset="-122"/>
                <a:cs typeface="Times New Roman" panose="02020603050405020304" pitchFamily="18" charset="0"/>
              </a:rPr>
              <a:t>2. </a:t>
            </a:r>
            <a:r>
              <a:rPr lang="en-US" sz="2800" b="1">
                <a:latin typeface="Calibri" panose="020F0502020204030204" charset="0"/>
                <a:ea typeface="SimSun" panose="02010600030101010101" pitchFamily="2" charset="-122"/>
                <a:cs typeface="Times New Roman" panose="02020603050405020304" pitchFamily="18" charset="0"/>
              </a:rPr>
              <a:t>Expression Evaluation:</a:t>
            </a:r>
            <a:r>
              <a:rPr lang="en-US" sz="2800" b="0">
                <a:latin typeface="Calibri" panose="020F0502020204030204" charset="0"/>
                <a:ea typeface="SimSun" panose="02010600030101010101" pitchFamily="2" charset="-122"/>
                <a:cs typeface="Times New Roman" panose="02020603050405020304" pitchFamily="18" charset="0"/>
              </a:rPr>
              <a:t>Stacks are used in evaluating expressions, particularly in converting infix expressions to postfix or prefix notation. This helps in efficient evaluation and simplifies the order of operations.</a:t>
            </a:r>
            <a:endParaRPr lang="en-US" sz="2800" b="0">
              <a:latin typeface="Calibri" panose="020F0502020204030204" charset="0"/>
              <a:ea typeface="SimSun" panose="02010600030101010101" pitchFamily="2" charset="-122"/>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501650" y="505460"/>
            <a:ext cx="10735310" cy="5692775"/>
          </a:xfrm>
          <a:prstGeom prst="rect">
            <a:avLst/>
          </a:prstGeom>
          <a:noFill/>
          <a:ln w="9525">
            <a:noFill/>
          </a:ln>
        </p:spPr>
        <p:txBody>
          <a:bodyPr wrap="square">
            <a:spAutoFit/>
          </a:bodyPr>
          <a:p>
            <a:pPr indent="0"/>
            <a:r>
              <a:rPr lang="en-IN" altLang="en-US" sz="2800" b="1">
                <a:latin typeface="Calibri" panose="020F0502020204030204" charset="0"/>
                <a:ea typeface="SimSun" panose="02010600030101010101" pitchFamily="2" charset="-122"/>
                <a:cs typeface="Times New Roman" panose="02020603050405020304" pitchFamily="18" charset="0"/>
              </a:rPr>
              <a:t>3. </a:t>
            </a:r>
            <a:r>
              <a:rPr lang="en-US" sz="2800" b="1">
                <a:latin typeface="Calibri" panose="020F0502020204030204" charset="0"/>
                <a:ea typeface="SimSun" panose="02010600030101010101" pitchFamily="2" charset="-122"/>
                <a:cs typeface="Times New Roman" panose="02020603050405020304" pitchFamily="18" charset="0"/>
              </a:rPr>
              <a:t>Undo Mechanism in Text Editors:</a:t>
            </a:r>
            <a:r>
              <a:rPr lang="en-US" sz="2800" b="0">
                <a:latin typeface="Calibri" panose="020F0502020204030204" charset="0"/>
                <a:ea typeface="SimSun" panose="02010600030101010101" pitchFamily="2" charset="-122"/>
                <a:cs typeface="Times New Roman" panose="02020603050405020304" pitchFamily="18" charset="0"/>
              </a:rPr>
              <a:t>Stacks are used to implement the undo feature in text editors. Each action (like typing, deleting, formatting) is pushed onto the stack, and the undo operation pops the last action, reverting the document to its previous state.</a:t>
            </a:r>
            <a:endParaRPr lang="en-US" sz="2800" b="1">
              <a:latin typeface="Calibri" panose="020F0502020204030204" charset="0"/>
              <a:ea typeface="SimSun" panose="02010600030101010101" pitchFamily="2" charset="-122"/>
              <a:cs typeface="Times New Roman" panose="02020603050405020304" pitchFamily="18" charset="0"/>
            </a:endParaRPr>
          </a:p>
          <a:p>
            <a:pPr indent="0"/>
            <a:r>
              <a:rPr lang="en-IN" altLang="en-US" sz="2800" b="1">
                <a:latin typeface="Calibri" panose="020F0502020204030204" charset="0"/>
                <a:ea typeface="SimSun" panose="02010600030101010101" pitchFamily="2" charset="-122"/>
                <a:cs typeface="Times New Roman" panose="02020603050405020304" pitchFamily="18" charset="0"/>
              </a:rPr>
              <a:t>4. </a:t>
            </a:r>
            <a:r>
              <a:rPr lang="en-US" sz="2800" b="1">
                <a:latin typeface="Calibri" panose="020F0502020204030204" charset="0"/>
                <a:ea typeface="SimSun" panose="02010600030101010101" pitchFamily="2" charset="-122"/>
                <a:cs typeface="Times New Roman" panose="02020603050405020304" pitchFamily="18" charset="0"/>
              </a:rPr>
              <a:t>Browser History:</a:t>
            </a:r>
            <a:r>
              <a:rPr lang="en-US" sz="2800" b="0">
                <a:latin typeface="Calibri" panose="020F0502020204030204" charset="0"/>
                <a:ea typeface="SimSun" panose="02010600030101010101" pitchFamily="2" charset="-122"/>
                <a:cs typeface="Times New Roman" panose="02020603050405020304" pitchFamily="18" charset="0"/>
              </a:rPr>
              <a:t>The back and forward buttons in web browsers use a stack to keep track of the visited pages. Each new page visited is pushed onto the stack, and the back button pops the stack to go to the previous page.</a:t>
            </a:r>
            <a:endParaRPr lang="en-US" sz="2800" b="1">
              <a:latin typeface="Calibri" panose="020F0502020204030204" charset="0"/>
              <a:ea typeface="SimSun" panose="02010600030101010101" pitchFamily="2" charset="-122"/>
              <a:cs typeface="Times New Roman" panose="02020603050405020304" pitchFamily="18" charset="0"/>
            </a:endParaRPr>
          </a:p>
          <a:p>
            <a:pPr indent="0"/>
            <a:r>
              <a:rPr lang="en-IN" altLang="en-US" sz="2800" b="1">
                <a:latin typeface="Calibri" panose="020F0502020204030204" charset="0"/>
                <a:ea typeface="SimSun" panose="02010600030101010101" pitchFamily="2" charset="-122"/>
                <a:cs typeface="Times New Roman" panose="02020603050405020304" pitchFamily="18" charset="0"/>
              </a:rPr>
              <a:t>5. </a:t>
            </a:r>
            <a:r>
              <a:rPr lang="en-US" sz="2800" b="1">
                <a:latin typeface="Calibri" panose="020F0502020204030204" charset="0"/>
                <a:ea typeface="SimSun" panose="02010600030101010101" pitchFamily="2" charset="-122"/>
                <a:cs typeface="Times New Roman" panose="02020603050405020304" pitchFamily="18" charset="0"/>
              </a:rPr>
              <a:t>Memory Management:</a:t>
            </a:r>
            <a:r>
              <a:rPr lang="en-US" sz="2800" b="0">
                <a:latin typeface="Calibri" panose="020F0502020204030204" charset="0"/>
                <a:ea typeface="SimSun" panose="02010600030101010101" pitchFamily="2" charset="-122"/>
                <a:cs typeface="Times New Roman" panose="02020603050405020304" pitchFamily="18" charset="0"/>
              </a:rPr>
              <a:t>The call stack is used in memory management during the execution of programs. Local variables, function calls, and return addresses are managed using a stack.</a:t>
            </a:r>
            <a:endParaRPr lang="en-US" sz="2800" b="0">
              <a:latin typeface="Calibri" panose="020F0502020204030204" charset="0"/>
              <a:ea typeface="SimSun" panose="02010600030101010101" pitchFamily="2" charset="-122"/>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16230" y="586740"/>
            <a:ext cx="11478895" cy="6396355"/>
          </a:xfrm>
          <a:prstGeom prst="rect">
            <a:avLst/>
          </a:prstGeom>
          <a:noFill/>
        </p:spPr>
        <p:txBody>
          <a:bodyPr wrap="square" rtlCol="0" anchor="t">
            <a:noAutofit/>
          </a:bodyPr>
          <a:p>
            <a:pPr indent="0"/>
            <a:r>
              <a:rPr lang="en-IN" altLang="en-US" sz="2800" b="1">
                <a:latin typeface="Calibri" panose="020F0502020204030204" charset="0"/>
                <a:ea typeface="SimSun" panose="02010600030101010101" pitchFamily="2" charset="-122"/>
                <a:cs typeface="Times New Roman" panose="02020603050405020304" pitchFamily="18" charset="0"/>
                <a:sym typeface="+mn-ea"/>
              </a:rPr>
              <a:t>6. Delimeter Checking </a:t>
            </a:r>
            <a:r>
              <a:rPr lang="en-US" sz="2800" b="1">
                <a:latin typeface="Calibri" panose="020F0502020204030204" charset="0"/>
                <a:ea typeface="SimSun" panose="02010600030101010101" pitchFamily="2" charset="-122"/>
                <a:cs typeface="Times New Roman" panose="02020603050405020304" pitchFamily="18" charset="0"/>
                <a:sym typeface="+mn-ea"/>
              </a:rPr>
              <a:t>:</a:t>
            </a:r>
            <a:r>
              <a:rPr lang="en-US" sz="2800">
                <a:latin typeface="Calibri" panose="020F0502020204030204" charset="0"/>
                <a:ea typeface="SimSun" panose="02010600030101010101" pitchFamily="2" charset="-122"/>
                <a:cs typeface="Times New Roman" panose="02020603050405020304" pitchFamily="18" charset="0"/>
                <a:sym typeface="+mn-ea"/>
              </a:rPr>
              <a:t>Delimiter checking, or parsing, which entails analysing a source program syntactically, is the most prevalent application of Stack in data structures. Additionally known as parenthesis checking. When a source program written in a programming language, such as C or C++, is translated into machine language, the compiler separates the program into several components, such as variable names, keywords, etc. by moving left to right while scanning The mismatched delimiters are the main issue when translating. We employ a variety of delimiters, such as the parenthesis checks (,), curly braces (,), square brackets (,), and the widely used / and / delimiters. Each opening delimiter must be followed by a corresponding closing delimiter, i.e., each opening parenthesis must be followed by a corresponding closing parenthesis. </a:t>
            </a:r>
            <a:endParaRPr lang="en-US" sz="2800">
              <a:latin typeface="Calibri" panose="020F0502020204030204" charset="0"/>
              <a:ea typeface="SimSun" panose="02010600030101010101" pitchFamily="2" charset="-122"/>
              <a:cs typeface="Times New Roman" panose="02020603050405020304" pitchFamily="18" charset="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1"/>
          <p:cNvSpPr txBox="1">
            <a:spLocks noChangeArrowheads="1"/>
          </p:cNvSpPr>
          <p:nvPr/>
        </p:nvSpPr>
        <p:spPr bwMode="auto">
          <a:xfrm>
            <a:off x="914400" y="2130426"/>
            <a:ext cx="10363200" cy="1470025"/>
          </a:xfrm>
          <a:prstGeom prst="rect">
            <a:avLst/>
          </a:prstGeom>
          <a:noFill/>
          <a:ln w="9525">
            <a:noFill/>
            <a:round/>
          </a:ln>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a:solidFill>
                  <a:srgbClr val="0000FF"/>
                </a:solidFill>
              </a:rPr>
              <a:t>Stacks</a:t>
            </a:r>
            <a:endParaRPr lang="en-US" sz="4400">
              <a:solidFill>
                <a:srgbClr val="0000FF"/>
              </a:solidFill>
            </a:endParaRPr>
          </a:p>
        </p:txBody>
      </p:sp>
      <p:sp>
        <p:nvSpPr>
          <p:cNvPr id="176131" name="Text Box 2"/>
          <p:cNvSpPr txBox="1">
            <a:spLocks noChangeArrowheads="1"/>
          </p:cNvSpPr>
          <p:nvPr/>
        </p:nvSpPr>
        <p:spPr bwMode="auto">
          <a:xfrm>
            <a:off x="1828800" y="3886200"/>
            <a:ext cx="8534400" cy="1752600"/>
          </a:xfrm>
          <a:prstGeom prst="rect">
            <a:avLst/>
          </a:prstGeom>
          <a:noFill/>
          <a:ln w="9525">
            <a:noFill/>
            <a:round/>
          </a:ln>
        </p:spPr>
        <p:txBody>
          <a:bodyPr/>
          <a:lstStyle/>
          <a:p>
            <a:pPr algn="ct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000000"/>
                </a:solidFill>
              </a:rPr>
              <a:t>(Continuation)</a:t>
            </a:r>
            <a:endParaRPr lang="en-US" sz="3200">
              <a:solidFill>
                <a:srgbClr val="000000"/>
              </a:solidFill>
            </a:endParaRPr>
          </a:p>
          <a:p>
            <a:pPr algn="ct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000000"/>
                </a:solidFill>
              </a:rPr>
              <a:t>Applications</a:t>
            </a:r>
            <a:endParaRPr lang="en-US" sz="3200">
              <a:solidFill>
                <a:srgbClr val="000000"/>
              </a:solidFill>
            </a:endParaRP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7154" name="Picture 1"/>
          <p:cNvPicPr>
            <a:picLocks noChangeAspect="1" noChangeArrowheads="1"/>
          </p:cNvPicPr>
          <p:nvPr/>
        </p:nvPicPr>
        <p:blipFill>
          <a:blip r:embed="rId1"/>
          <a:srcRect/>
          <a:stretch>
            <a:fillRect/>
          </a:stretch>
        </p:blipFill>
        <p:spPr bwMode="auto">
          <a:xfrm>
            <a:off x="508000" y="1981200"/>
            <a:ext cx="11379200" cy="3113088"/>
          </a:xfrm>
          <a:prstGeom prst="rect">
            <a:avLst/>
          </a:prstGeom>
          <a:noFill/>
          <a:ln w="9525">
            <a:noFill/>
            <a:round/>
          </a:ln>
        </p:spPr>
      </p:pic>
      <p:sp>
        <p:nvSpPr>
          <p:cNvPr id="177155" name="Text Box 2"/>
          <p:cNvSpPr txBox="1">
            <a:spLocks noChangeArrowheads="1"/>
          </p:cNvSpPr>
          <p:nvPr/>
        </p:nvSpPr>
        <p:spPr bwMode="auto">
          <a:xfrm>
            <a:off x="609600" y="274638"/>
            <a:ext cx="10972800" cy="1143000"/>
          </a:xfrm>
          <a:prstGeom prst="rect">
            <a:avLst/>
          </a:prstGeom>
          <a:noFill/>
          <a:ln w="9525">
            <a:noFill/>
            <a:round/>
          </a:ln>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a:solidFill>
                  <a:srgbClr val="FF0066"/>
                </a:solidFill>
              </a:rPr>
              <a:t>Parse Parentheses</a:t>
            </a:r>
            <a:endParaRPr lang="en-US" sz="4400">
              <a:solidFill>
                <a:srgbClr val="FF0066"/>
              </a:solidFill>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s 941060"/>
          <p:cNvSpPr/>
          <p:nvPr/>
        </p:nvSpPr>
        <p:spPr>
          <a:xfrm>
            <a:off x="763929" y="879674"/>
            <a:ext cx="9904071" cy="3970318"/>
          </a:xfrm>
          <a:prstGeom prst="rect">
            <a:avLst/>
          </a:prstGeom>
          <a:noFill/>
          <a:ln w="9525">
            <a:noFill/>
          </a:ln>
        </p:spPr>
        <p:txBody>
          <a:bodyPr wrap="square" anchor="ctr">
            <a:spAutoFit/>
          </a:bodyPr>
          <a:lstStyle/>
          <a:p>
            <a:pPr algn="just" fontAlgn="base">
              <a:spcBef>
                <a:spcPct val="0"/>
              </a:spcBef>
              <a:spcAft>
                <a:spcPct val="0"/>
              </a:spcAft>
              <a:defRPr/>
            </a:pPr>
            <a:r>
              <a:rPr sz="2800" b="1" i="1" noProof="1" smtClean="0">
                <a:solidFill>
                  <a:srgbClr val="00B0F0"/>
                </a:solidFill>
                <a:effectLst>
                  <a:outerShdw blurRad="38100" dist="38100" dir="2700000">
                    <a:srgbClr val="C0C0C0"/>
                  </a:outerShdw>
                </a:effectLst>
                <a:latin typeface="Arial" panose="020B0604020202020204" pitchFamily="34" charset="0"/>
              </a:rPr>
              <a:t>1. </a:t>
            </a:r>
            <a:r>
              <a:rPr lang="en-IN" sz="2800" b="1" i="1" noProof="1" smtClean="0">
                <a:solidFill>
                  <a:srgbClr val="00B0F0"/>
                </a:solidFill>
                <a:effectLst>
                  <a:outerShdw blurRad="38100" dist="38100" dir="2700000">
                    <a:srgbClr val="C0C0C0"/>
                  </a:outerShdw>
                </a:effectLst>
                <a:latin typeface="Arial" panose="020B0604020202020204" pitchFamily="34" charset="0"/>
              </a:rPr>
              <a:t>What is </a:t>
            </a:r>
            <a:r>
              <a:rPr lang="en-US" sz="2800" b="1" i="1" noProof="1" smtClean="0">
                <a:solidFill>
                  <a:srgbClr val="00B0F0"/>
                </a:solidFill>
                <a:effectLst>
                  <a:outerShdw blurRad="38100" dist="38100" dir="2700000">
                    <a:srgbClr val="C0C0C0"/>
                  </a:outerShdw>
                </a:effectLst>
                <a:latin typeface="Arial" panose="020B0604020202020204" pitchFamily="34" charset="0"/>
              </a:rPr>
              <a:t>STACK ?</a:t>
            </a:r>
            <a:r>
              <a:rPr sz="2800" b="1" i="1" noProof="1" smtClean="0">
                <a:solidFill>
                  <a:srgbClr val="00B0F0"/>
                </a:solidFill>
                <a:effectLst>
                  <a:outerShdw blurRad="38100" dist="38100" dir="2700000">
                    <a:srgbClr val="C0C0C0"/>
                  </a:outerShdw>
                </a:effectLst>
                <a:latin typeface="Arial" panose="020B0604020202020204" pitchFamily="34" charset="0"/>
              </a:rPr>
              <a:t> </a:t>
            </a:r>
            <a:endParaRPr lang="en-IN" sz="2800" i="1" noProof="1" smtClean="0">
              <a:effectLst>
                <a:outerShdw blurRad="38100" dist="38100" dir="2700000">
                  <a:srgbClr val="C0C0C0"/>
                </a:outerShdw>
              </a:effectLst>
              <a:latin typeface="Arial" panose="020B0604020202020204" pitchFamily="34" charset="0"/>
            </a:endParaRPr>
          </a:p>
          <a:p>
            <a:pPr algn="just" fontAlgn="base">
              <a:spcBef>
                <a:spcPct val="0"/>
              </a:spcBef>
              <a:spcAft>
                <a:spcPct val="0"/>
              </a:spcAft>
              <a:defRPr/>
            </a:pPr>
            <a:r>
              <a:rPr lang="en-IN" sz="2800" i="1" noProof="1" smtClean="0">
                <a:solidFill>
                  <a:srgbClr val="FF0000"/>
                </a:solidFill>
                <a:effectLst>
                  <a:outerShdw blurRad="38100" dist="38100" dir="2700000">
                    <a:srgbClr val="C0C0C0"/>
                  </a:outerShdw>
                </a:effectLst>
                <a:latin typeface="Arial" panose="020B0604020202020204" pitchFamily="34" charset="0"/>
              </a:rPr>
              <a:t>2. </a:t>
            </a:r>
            <a:r>
              <a:rPr lang="en-US" sz="2800" i="1" dirty="0" smtClean="0">
                <a:solidFill>
                  <a:srgbClr val="FF0000"/>
                </a:solidFill>
                <a:effectLst>
                  <a:outerShdw blurRad="38100" dist="38100" dir="2700000">
                    <a:srgbClr val="C0C0C0"/>
                  </a:outerShdw>
                </a:effectLst>
                <a:latin typeface="Arial" panose="020B0604020202020204" pitchFamily="34" charset="0"/>
              </a:rPr>
              <a:t>Basic Stack operations and Implementation</a:t>
            </a:r>
            <a:endParaRPr lang="en-US" sz="2800" i="1" dirty="0" smtClean="0">
              <a:solidFill>
                <a:srgbClr val="FF0000"/>
              </a:solidFill>
              <a:effectLst>
                <a:outerShdw blurRad="38100" dist="38100" dir="2700000">
                  <a:srgbClr val="C0C0C0"/>
                </a:outerShdw>
              </a:effectLst>
              <a:latin typeface="Arial" panose="020B0604020202020204" pitchFamily="34" charset="0"/>
            </a:endParaRPr>
          </a:p>
          <a:p>
            <a:pPr algn="just" fontAlgn="base">
              <a:spcBef>
                <a:spcPct val="0"/>
              </a:spcBef>
              <a:spcAft>
                <a:spcPct val="0"/>
              </a:spcAft>
              <a:defRPr/>
            </a:pPr>
            <a:r>
              <a:rPr lang="en-US" sz="2800" i="1" dirty="0" smtClean="0">
                <a:solidFill>
                  <a:srgbClr val="FF0000"/>
                </a:solidFill>
                <a:effectLst>
                  <a:outerShdw blurRad="38100" dist="38100" dir="2700000">
                    <a:srgbClr val="C0C0C0"/>
                  </a:outerShdw>
                </a:effectLst>
                <a:latin typeface="Arial" panose="020B0604020202020204" pitchFamily="34" charset="0"/>
              </a:rPr>
              <a:t>3. </a:t>
            </a:r>
            <a:r>
              <a:rPr lang="en-US" sz="2800" i="1" dirty="0" smtClean="0">
                <a:solidFill>
                  <a:srgbClr val="FF0000"/>
                </a:solidFill>
                <a:effectLst>
                  <a:outerShdw blurRad="38100" dist="38100" dir="2700000">
                    <a:srgbClr val="C0C0C0"/>
                  </a:outerShdw>
                </a:effectLst>
                <a:latin typeface="Arial" panose="020B0604020202020204" pitchFamily="34" charset="0"/>
              </a:rPr>
              <a:t>Stack applications</a:t>
            </a:r>
            <a:endParaRPr lang="en-US" sz="2800" i="1" dirty="0" smtClean="0">
              <a:solidFill>
                <a:srgbClr val="FF0000"/>
              </a:solidFill>
              <a:effectLst>
                <a:outerShdw blurRad="38100" dist="38100" dir="2700000">
                  <a:srgbClr val="C0C0C0"/>
                </a:outerShdw>
              </a:effectLst>
              <a:latin typeface="Arial" panose="020B0604020202020204" pitchFamily="34" charset="0"/>
            </a:endParaRPr>
          </a:p>
          <a:p>
            <a:pPr algn="just" fontAlgn="base">
              <a:spcBef>
                <a:spcPct val="0"/>
              </a:spcBef>
              <a:spcAft>
                <a:spcPct val="0"/>
              </a:spcAft>
              <a:defRPr/>
            </a:pPr>
            <a:r>
              <a:rPr lang="en-US" sz="2800" i="1" dirty="0" smtClean="0">
                <a:solidFill>
                  <a:srgbClr val="FF0000"/>
                </a:solidFill>
                <a:effectLst>
                  <a:outerShdw blurRad="38100" dist="38100" dir="2700000">
                    <a:srgbClr val="C0C0C0"/>
                  </a:outerShdw>
                </a:effectLst>
                <a:latin typeface="Arial" panose="020B0604020202020204" pitchFamily="34" charset="0"/>
              </a:rPr>
              <a:t>4. Conversion of Expression (Infix to Postfix), </a:t>
            </a:r>
            <a:endParaRPr lang="en-US" sz="2800" i="1" dirty="0" smtClean="0">
              <a:solidFill>
                <a:srgbClr val="FF0000"/>
              </a:solidFill>
              <a:effectLst>
                <a:outerShdw blurRad="38100" dist="38100" dir="2700000">
                  <a:srgbClr val="C0C0C0"/>
                </a:outerShdw>
              </a:effectLst>
              <a:latin typeface="Arial" panose="020B0604020202020204" pitchFamily="34" charset="0"/>
            </a:endParaRPr>
          </a:p>
          <a:p>
            <a:pPr algn="just" fontAlgn="base">
              <a:spcBef>
                <a:spcPct val="0"/>
              </a:spcBef>
              <a:spcAft>
                <a:spcPct val="0"/>
              </a:spcAft>
              <a:defRPr/>
            </a:pPr>
            <a:r>
              <a:rPr lang="en-US" sz="2800" i="1" dirty="0" smtClean="0">
                <a:solidFill>
                  <a:srgbClr val="FF0000"/>
                </a:solidFill>
                <a:effectLst>
                  <a:outerShdw blurRad="38100" dist="38100" dir="2700000">
                    <a:srgbClr val="C0C0C0"/>
                  </a:outerShdw>
                </a:effectLst>
                <a:latin typeface="Arial" panose="020B0604020202020204" pitchFamily="34" charset="0"/>
              </a:rPr>
              <a:t>5. </a:t>
            </a:r>
            <a:r>
              <a:rPr lang="en-US" sz="2800" i="1" dirty="0" smtClean="0">
                <a:solidFill>
                  <a:srgbClr val="FF0000"/>
                </a:solidFill>
                <a:effectLst>
                  <a:outerShdw blurRad="38100" dist="38100" dir="2700000">
                    <a:srgbClr val="C0C0C0"/>
                  </a:outerShdw>
                </a:effectLst>
                <a:latin typeface="Arial" panose="020B0604020202020204" pitchFamily="34" charset="0"/>
              </a:rPr>
              <a:t>Evaluation of Expressions</a:t>
            </a:r>
            <a:r>
              <a:rPr lang="en-US" sz="2800" i="1" dirty="0" smtClean="0">
                <a:effectLst>
                  <a:outerShdw blurRad="38100" dist="38100" dir="2700000">
                    <a:srgbClr val="C0C0C0"/>
                  </a:outerShdw>
                </a:effectLst>
                <a:latin typeface="Arial" panose="020B0604020202020204" pitchFamily="34" charset="0"/>
              </a:rPr>
              <a:t>. </a:t>
            </a:r>
            <a:endParaRPr lang="en-US" sz="2800" i="1" dirty="0" smtClean="0">
              <a:effectLst>
                <a:outerShdw blurRad="38100" dist="38100" dir="2700000">
                  <a:srgbClr val="C0C0C0"/>
                </a:outerShdw>
              </a:effectLst>
              <a:latin typeface="Arial" panose="020B0604020202020204" pitchFamily="34" charset="0"/>
            </a:endParaRPr>
          </a:p>
          <a:p>
            <a:pPr algn="just" fontAlgn="base">
              <a:spcBef>
                <a:spcPct val="0"/>
              </a:spcBef>
              <a:spcAft>
                <a:spcPct val="0"/>
              </a:spcAft>
              <a:defRPr/>
            </a:pPr>
            <a:r>
              <a:rPr lang="en-US" sz="2800" b="1" i="1" dirty="0" smtClean="0">
                <a:solidFill>
                  <a:srgbClr val="00B0F0"/>
                </a:solidFill>
                <a:effectLst>
                  <a:outerShdw blurRad="38100" dist="38100" dir="2700000">
                    <a:srgbClr val="C0C0C0"/>
                  </a:outerShdw>
                </a:effectLst>
                <a:latin typeface="Arial" panose="020B0604020202020204" pitchFamily="34" charset="0"/>
              </a:rPr>
              <a:t>6</a:t>
            </a:r>
            <a:r>
              <a:rPr lang="en-US" sz="2800" i="1" dirty="0" smtClean="0">
                <a:effectLst>
                  <a:outerShdw blurRad="38100" dist="38100" dir="2700000">
                    <a:srgbClr val="C0C0C0"/>
                  </a:outerShdw>
                </a:effectLst>
                <a:latin typeface="Arial" panose="020B0604020202020204" pitchFamily="34" charset="0"/>
              </a:rPr>
              <a:t>.</a:t>
            </a:r>
            <a:r>
              <a:rPr lang="en-US" sz="2800" b="1" i="1" dirty="0" smtClean="0">
                <a:solidFill>
                  <a:srgbClr val="00B0F0"/>
                </a:solidFill>
                <a:effectLst>
                  <a:outerShdw blurRad="38100" dist="38100" dir="2700000">
                    <a:srgbClr val="C0C0C0"/>
                  </a:outerShdw>
                </a:effectLst>
                <a:latin typeface="Arial" panose="020B0604020202020204" pitchFamily="34" charset="0"/>
              </a:rPr>
              <a:t>what is QUEUE </a:t>
            </a:r>
            <a:r>
              <a:rPr lang="en-US" sz="2800" b="1" i="1" dirty="0" smtClean="0">
                <a:solidFill>
                  <a:srgbClr val="00B0F0"/>
                </a:solidFill>
                <a:effectLst>
                  <a:outerShdw blurRad="38100" dist="38100" dir="2700000">
                    <a:srgbClr val="C0C0C0"/>
                  </a:outerShdw>
                </a:effectLst>
                <a:latin typeface="Arial" panose="020B0604020202020204" pitchFamily="34" charset="0"/>
              </a:rPr>
              <a:t>?</a:t>
            </a:r>
            <a:endParaRPr lang="en-US" sz="2800" i="1" dirty="0" smtClean="0">
              <a:effectLst>
                <a:outerShdw blurRad="38100" dist="38100" dir="2700000">
                  <a:srgbClr val="C0C0C0"/>
                </a:outerShdw>
              </a:effectLst>
              <a:latin typeface="Arial" panose="020B0604020202020204" pitchFamily="34" charset="0"/>
            </a:endParaRPr>
          </a:p>
          <a:p>
            <a:pPr algn="just" fontAlgn="base">
              <a:spcBef>
                <a:spcPct val="0"/>
              </a:spcBef>
              <a:spcAft>
                <a:spcPct val="0"/>
              </a:spcAft>
              <a:defRPr/>
            </a:pPr>
            <a:r>
              <a:rPr lang="en-US" sz="2800" i="1" dirty="0" smtClean="0">
                <a:solidFill>
                  <a:srgbClr val="FF0000"/>
                </a:solidFill>
                <a:effectLst>
                  <a:outerShdw blurRad="38100" dist="38100" dir="2700000">
                    <a:srgbClr val="C0C0C0"/>
                  </a:outerShdw>
                </a:effectLst>
                <a:latin typeface="Arial" panose="020B0604020202020204" pitchFamily="34" charset="0"/>
              </a:rPr>
              <a:t>7. Basic Queue Operations and Implementation</a:t>
            </a:r>
            <a:r>
              <a:rPr lang="en-US" sz="2800" i="1" dirty="0" smtClean="0">
                <a:solidFill>
                  <a:srgbClr val="FF0000"/>
                </a:solidFill>
                <a:effectLst>
                  <a:outerShdw blurRad="38100" dist="38100" dir="2700000">
                    <a:srgbClr val="C0C0C0"/>
                  </a:outerShdw>
                </a:effectLst>
                <a:latin typeface="Arial" panose="020B0604020202020204" pitchFamily="34" charset="0"/>
              </a:rPr>
              <a:t>,</a:t>
            </a:r>
            <a:endParaRPr lang="en-US" sz="2800" i="1" dirty="0" smtClean="0">
              <a:solidFill>
                <a:srgbClr val="FF0000"/>
              </a:solidFill>
              <a:effectLst>
                <a:outerShdw blurRad="38100" dist="38100" dir="2700000">
                  <a:srgbClr val="C0C0C0"/>
                </a:outerShdw>
              </a:effectLst>
              <a:latin typeface="Arial" panose="020B0604020202020204" pitchFamily="34" charset="0"/>
            </a:endParaRPr>
          </a:p>
          <a:p>
            <a:pPr algn="just" fontAlgn="base">
              <a:spcBef>
                <a:spcPct val="0"/>
              </a:spcBef>
              <a:spcAft>
                <a:spcPct val="0"/>
              </a:spcAft>
              <a:defRPr/>
            </a:pPr>
            <a:r>
              <a:rPr lang="en-IN" sz="2800" i="1" dirty="0" smtClean="0">
                <a:solidFill>
                  <a:srgbClr val="FF0000"/>
                </a:solidFill>
                <a:effectLst>
                  <a:outerShdw blurRad="38100" dist="38100" dir="2700000">
                    <a:srgbClr val="C0C0C0"/>
                  </a:outerShdw>
                </a:effectLst>
                <a:latin typeface="Arial" panose="020B0604020202020204" pitchFamily="34" charset="0"/>
              </a:rPr>
              <a:t>8. </a:t>
            </a:r>
            <a:r>
              <a:rPr lang="en-US" sz="2800" i="1" dirty="0" smtClean="0">
                <a:solidFill>
                  <a:srgbClr val="FF0000"/>
                </a:solidFill>
                <a:effectLst>
                  <a:outerShdw blurRad="38100" dist="38100" dir="2700000">
                    <a:srgbClr val="C0C0C0"/>
                  </a:outerShdw>
                </a:effectLst>
                <a:latin typeface="Arial" panose="020B0604020202020204" pitchFamily="34" charset="0"/>
              </a:rPr>
              <a:t>Queue applications.</a:t>
            </a:r>
            <a:endParaRPr lang="en-US" sz="2800" i="1" dirty="0" smtClean="0">
              <a:solidFill>
                <a:srgbClr val="FF0000"/>
              </a:solidFill>
              <a:effectLst>
                <a:outerShdw blurRad="38100" dist="38100" dir="2700000">
                  <a:srgbClr val="C0C0C0"/>
                </a:outerShdw>
              </a:effectLst>
              <a:latin typeface="Arial" panose="020B0604020202020204" pitchFamily="34" charset="0"/>
            </a:endParaRPr>
          </a:p>
          <a:p>
            <a:pPr algn="just" fontAlgn="base">
              <a:spcBef>
                <a:spcPct val="0"/>
              </a:spcBef>
              <a:spcAft>
                <a:spcPct val="0"/>
              </a:spcAft>
              <a:defRPr/>
            </a:pPr>
            <a:r>
              <a:rPr lang="en-US" sz="2800" i="1" dirty="0" smtClean="0">
                <a:solidFill>
                  <a:srgbClr val="FF0000"/>
                </a:solidFill>
                <a:effectLst>
                  <a:outerShdw blurRad="38100" dist="38100" dir="2700000">
                    <a:srgbClr val="C0C0C0"/>
                  </a:outerShdw>
                </a:effectLst>
                <a:latin typeface="Arial" panose="020B0604020202020204" pitchFamily="34" charset="0"/>
              </a:rPr>
              <a:t>8.What is </a:t>
            </a:r>
            <a:r>
              <a:rPr lang="en-US" sz="2800" i="1" dirty="0" smtClean="0">
                <a:solidFill>
                  <a:srgbClr val="FF0000"/>
                </a:solidFill>
                <a:effectLst>
                  <a:outerShdw blurRad="38100" dist="38100" dir="2700000">
                    <a:srgbClr val="C0C0C0"/>
                  </a:outerShdw>
                </a:effectLst>
                <a:latin typeface="Arial" panose="020B0604020202020204" pitchFamily="34" charset="0"/>
              </a:rPr>
              <a:t> Circular Queue and Implementations</a:t>
            </a:r>
            <a:r>
              <a:rPr lang="en-US" sz="2800" i="1" dirty="0" smtClean="0">
                <a:effectLst>
                  <a:outerShdw blurRad="38100" dist="38100" dir="2700000">
                    <a:srgbClr val="C0C0C0"/>
                  </a:outerShdw>
                </a:effectLst>
                <a:latin typeface="Arial" panose="020B0604020202020204" pitchFamily="34" charset="0"/>
              </a:rPr>
              <a:t>, </a:t>
            </a:r>
            <a:endParaRPr lang="en-US" sz="2800" i="1" dirty="0" smtClean="0">
              <a:effectLst>
                <a:outerShdw blurRad="38100" dist="38100" dir="2700000">
                  <a:srgbClr val="C0C0C0"/>
                </a:outerShdw>
              </a:effectLst>
              <a:latin typeface="Arial" panose="020B0604020202020204" pitchFamily="34" charset="0"/>
            </a:endParaRPr>
          </a:p>
        </p:txBody>
      </p:sp>
      <p:sp>
        <p:nvSpPr>
          <p:cNvPr id="6" name="Title 5"/>
          <p:cNvSpPr>
            <a:spLocks noGrp="1"/>
          </p:cNvSpPr>
          <p:nvPr>
            <p:ph type="title"/>
          </p:nvPr>
        </p:nvSpPr>
        <p:spPr>
          <a:xfrm>
            <a:off x="838200" y="365126"/>
            <a:ext cx="10515600" cy="202034"/>
          </a:xfrm>
        </p:spPr>
        <p:txBody>
          <a:bodyPr>
            <a:normAutofit fontScale="90000"/>
          </a:bodyPr>
          <a:lstStyle/>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8178" name="Picture 1"/>
          <p:cNvPicPr>
            <a:picLocks noChangeAspect="1" noChangeArrowheads="1"/>
          </p:cNvPicPr>
          <p:nvPr/>
        </p:nvPicPr>
        <p:blipFill>
          <a:blip r:embed="rId1"/>
          <a:srcRect/>
          <a:stretch>
            <a:fillRect/>
          </a:stretch>
        </p:blipFill>
        <p:spPr bwMode="auto">
          <a:xfrm>
            <a:off x="406400" y="609601"/>
            <a:ext cx="11457517" cy="5400675"/>
          </a:xfrm>
          <a:prstGeom prst="rect">
            <a:avLst/>
          </a:prstGeom>
          <a:noFill/>
          <a:ln w="9525">
            <a:noFill/>
            <a:round/>
          </a:ln>
        </p:spPr>
      </p:pic>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ext Box 1"/>
          <p:cNvSpPr txBox="1">
            <a:spLocks noChangeArrowheads="1"/>
          </p:cNvSpPr>
          <p:nvPr/>
        </p:nvSpPr>
        <p:spPr bwMode="auto">
          <a:xfrm>
            <a:off x="609600" y="274638"/>
            <a:ext cx="10972800" cy="1143000"/>
          </a:xfrm>
          <a:prstGeom prst="rect">
            <a:avLst/>
          </a:prstGeom>
          <a:noFill/>
          <a:ln w="9525">
            <a:noFill/>
            <a:round/>
          </a:ln>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a:solidFill>
                  <a:srgbClr val="FF0066"/>
                </a:solidFill>
              </a:rPr>
              <a:t>Infix to Postfix Transformation</a:t>
            </a:r>
            <a:endParaRPr lang="en-US" sz="4400">
              <a:solidFill>
                <a:srgbClr val="FF0066"/>
              </a:solidFill>
            </a:endParaRPr>
          </a:p>
        </p:txBody>
      </p:sp>
      <p:sp>
        <p:nvSpPr>
          <p:cNvPr id="179203" name="Text Box 2"/>
          <p:cNvSpPr txBox="1">
            <a:spLocks noChangeArrowheads="1"/>
          </p:cNvSpPr>
          <p:nvPr/>
        </p:nvSpPr>
        <p:spPr bwMode="auto">
          <a:xfrm>
            <a:off x="609600" y="1600201"/>
            <a:ext cx="10972800" cy="4525963"/>
          </a:xfrm>
          <a:prstGeom prst="rect">
            <a:avLst/>
          </a:prstGeom>
          <a:noFill/>
          <a:ln w="9525">
            <a:noFill/>
            <a:round/>
          </a:ln>
        </p:spPr>
        <p:txBody>
          <a:bodyPr/>
          <a:lstStyle/>
          <a:p>
            <a:pPr marL="341630" indent="-341630">
              <a:spcBef>
                <a:spcPts val="8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000000"/>
                </a:solidFill>
              </a:rPr>
              <a:t>Infix to Postfix transformation is a very important part of preprocessing of the source codes that are written in high-level languages.</a:t>
            </a:r>
            <a:endParaRPr lang="en-US" sz="3200">
              <a:solidFill>
                <a:srgbClr val="000000"/>
              </a:solidFill>
            </a:endParaRPr>
          </a:p>
          <a:p>
            <a:pPr marL="341630" indent="-341630">
              <a:spcBef>
                <a:spcPts val="8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000000"/>
                </a:solidFill>
              </a:rPr>
              <a:t>This transformation separates operands from operators</a:t>
            </a:r>
            <a:endParaRPr lang="en-US" sz="3200">
              <a:solidFill>
                <a:srgbClr val="000000"/>
              </a:solidFill>
            </a:endParaRP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1"/>
          <p:cNvSpPr txBox="1">
            <a:spLocks noChangeArrowheads="1"/>
          </p:cNvSpPr>
          <p:nvPr/>
        </p:nvSpPr>
        <p:spPr bwMode="auto">
          <a:xfrm>
            <a:off x="609600" y="274638"/>
            <a:ext cx="10972800" cy="1143000"/>
          </a:xfrm>
          <a:prstGeom prst="rect">
            <a:avLst/>
          </a:prstGeom>
          <a:noFill/>
          <a:ln w="9525">
            <a:noFill/>
            <a:round/>
          </a:ln>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a:solidFill>
                  <a:srgbClr val="FF0066"/>
                </a:solidFill>
              </a:rPr>
              <a:t>Infix to Postfix Transformation</a:t>
            </a:r>
            <a:endParaRPr lang="en-US" sz="4400">
              <a:solidFill>
                <a:srgbClr val="FF0066"/>
              </a:solidFill>
            </a:endParaRPr>
          </a:p>
        </p:txBody>
      </p:sp>
      <p:sp>
        <p:nvSpPr>
          <p:cNvPr id="185346" name="Text Box 2"/>
          <p:cNvSpPr txBox="1">
            <a:spLocks noChangeArrowheads="1"/>
          </p:cNvSpPr>
          <p:nvPr/>
        </p:nvSpPr>
        <p:spPr bwMode="auto">
          <a:xfrm>
            <a:off x="609600" y="1600201"/>
            <a:ext cx="10972800" cy="4525963"/>
          </a:xfrm>
          <a:prstGeom prst="rect">
            <a:avLst/>
          </a:prstGeom>
          <a:noFill/>
          <a:ln w="9525">
            <a:noFill/>
            <a:round/>
          </a:ln>
        </p:spPr>
        <p:txBody>
          <a:bodyPr/>
          <a:lstStyle/>
          <a:p>
            <a:pPr marL="341630" indent="-341630">
              <a:spcBef>
                <a:spcPts val="8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000000"/>
                </a:solidFill>
              </a:rPr>
              <a:t>A * B </a:t>
            </a:r>
            <a:r>
              <a:rPr lang="en-US" sz="3200">
                <a:solidFill>
                  <a:srgbClr val="000000"/>
                </a:solidFill>
                <a:latin typeface="Wingdings" panose="05000000000000000000" pitchFamily="2" charset="2"/>
              </a:rPr>
              <a:t></a:t>
            </a:r>
            <a:r>
              <a:rPr lang="en-US" sz="3200">
                <a:solidFill>
                  <a:srgbClr val="000000"/>
                </a:solidFill>
              </a:rPr>
              <a:t> AB*</a:t>
            </a:r>
            <a:endParaRPr lang="en-US" sz="3200">
              <a:solidFill>
                <a:srgbClr val="000000"/>
              </a:solidFill>
            </a:endParaRPr>
          </a:p>
          <a:p>
            <a:pPr marL="341630" indent="-341630">
              <a:spcBef>
                <a:spcPts val="8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000000"/>
                </a:solidFill>
              </a:rPr>
              <a:t>Which transformation is correct?</a:t>
            </a:r>
            <a:endParaRPr lang="en-US" sz="3200">
              <a:solidFill>
                <a:srgbClr val="000000"/>
              </a:solidFill>
            </a:endParaRPr>
          </a:p>
          <a:p>
            <a:pPr marL="341630" indent="-341630">
              <a:spcBef>
                <a:spcPts val="8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000000"/>
                </a:solidFill>
              </a:rPr>
              <a:t>A*B+C </a:t>
            </a:r>
            <a:r>
              <a:rPr lang="en-US" sz="3200">
                <a:solidFill>
                  <a:srgbClr val="000000"/>
                </a:solidFill>
                <a:latin typeface="Wingdings" panose="05000000000000000000" pitchFamily="2" charset="2"/>
              </a:rPr>
              <a:t></a:t>
            </a:r>
            <a:r>
              <a:rPr lang="en-US" sz="3200">
                <a:solidFill>
                  <a:srgbClr val="000000"/>
                </a:solidFill>
              </a:rPr>
              <a:t> ? </a:t>
            </a:r>
            <a:r>
              <a:rPr lang="en-US" sz="3200">
                <a:solidFill>
                  <a:srgbClr val="FF0066"/>
                </a:solidFill>
              </a:rPr>
              <a:t>ABC*+</a:t>
            </a:r>
            <a:endParaRPr lang="en-US" sz="3200">
              <a:solidFill>
                <a:srgbClr val="FF0066"/>
              </a:solidFill>
            </a:endParaRPr>
          </a:p>
          <a:p>
            <a:pPr marL="341630" indent="-341630">
              <a:spcBef>
                <a:spcPts val="8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000000"/>
                </a:solidFill>
              </a:rPr>
              <a:t>A*B+C </a:t>
            </a:r>
            <a:r>
              <a:rPr lang="en-US" sz="3200">
                <a:solidFill>
                  <a:srgbClr val="000000"/>
                </a:solidFill>
                <a:latin typeface="Wingdings" panose="05000000000000000000" pitchFamily="2" charset="2"/>
              </a:rPr>
              <a:t></a:t>
            </a:r>
            <a:r>
              <a:rPr lang="en-US" sz="3200">
                <a:solidFill>
                  <a:srgbClr val="000000"/>
                </a:solidFill>
              </a:rPr>
              <a:t> ? </a:t>
            </a:r>
            <a:r>
              <a:rPr lang="en-US" sz="3200">
                <a:solidFill>
                  <a:srgbClr val="000000"/>
                </a:solidFill>
                <a:latin typeface="Wingdings" panose="05000000000000000000" pitchFamily="2" charset="2"/>
              </a:rPr>
              <a:t></a:t>
            </a:r>
            <a:r>
              <a:rPr lang="en-US" sz="3200">
                <a:solidFill>
                  <a:srgbClr val="000000"/>
                </a:solidFill>
              </a:rPr>
              <a:t> </a:t>
            </a:r>
            <a:r>
              <a:rPr lang="en-US" sz="3200">
                <a:solidFill>
                  <a:srgbClr val="0000FF"/>
                </a:solidFill>
              </a:rPr>
              <a:t>AB*C+</a:t>
            </a:r>
            <a:endParaRPr lang="en-US" sz="3200">
              <a:solidFill>
                <a:srgbClr val="0000FF"/>
              </a:solidFill>
            </a:endParaRPr>
          </a:p>
          <a:p>
            <a:pPr marL="341630" indent="-341630">
              <a:spcBef>
                <a:spcPts val="8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000000"/>
                </a:solidFill>
              </a:rPr>
              <a:t>To ensure a correct representation, a precedence rule must be taken into account</a:t>
            </a:r>
            <a:endParaRPr lang="en-US" sz="3200">
              <a:solidFill>
                <a:srgbClr val="000000"/>
              </a:solidFill>
            </a:endParaRPr>
          </a:p>
          <a:p>
            <a:pPr marL="341630" indent="-341630">
              <a:spcBef>
                <a:spcPts val="8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000000"/>
                </a:solidFill>
              </a:rPr>
              <a:t>Thus, the second representation is correct</a:t>
            </a:r>
            <a:endParaRPr lang="en-US" sz="3200">
              <a:solidFill>
                <a:srgbClr val="00000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185346">
                                            <p:txEl>
                                              <p:pRg st="1" end="1"/>
                                            </p:txEl>
                                          </p:spTgt>
                                        </p:tgtEl>
                                        <p:attrNameLst>
                                          <p:attrName>style.visibility</p:attrName>
                                        </p:attrNameLst>
                                      </p:cBhvr>
                                      <p:to>
                                        <p:strVal val="visible"/>
                                      </p:to>
                                    </p:set>
                                    <p:animEffect transition="in" filter="checkerboard(across)">
                                      <p:cBhvr additive="repl">
                                        <p:cTn id="7" dur="500"/>
                                        <p:tgtEl>
                                          <p:spTgt spid="18534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additive="repl">
                                        <p:cTn id="11" dur="1" fill="hold">
                                          <p:stCondLst>
                                            <p:cond delay="0"/>
                                          </p:stCondLst>
                                        </p:cTn>
                                        <p:tgtEl>
                                          <p:spTgt spid="185346">
                                            <p:txEl>
                                              <p:pRg st="2" end="2"/>
                                            </p:txEl>
                                          </p:spTgt>
                                        </p:tgtEl>
                                        <p:attrNameLst>
                                          <p:attrName>style.visibility</p:attrName>
                                        </p:attrNameLst>
                                      </p:cBhvr>
                                      <p:to>
                                        <p:strVal val="visible"/>
                                      </p:to>
                                    </p:set>
                                    <p:animEffect transition="in" filter="diamond(in)">
                                      <p:cBhvr additive="repl">
                                        <p:cTn id="12" dur="2000"/>
                                        <p:tgtEl>
                                          <p:spTgt spid="18534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additive="repl">
                                        <p:cTn id="16" dur="1" fill="hold">
                                          <p:stCondLst>
                                            <p:cond delay="0"/>
                                          </p:stCondLst>
                                        </p:cTn>
                                        <p:tgtEl>
                                          <p:spTgt spid="185346">
                                            <p:txEl>
                                              <p:pRg st="3" end="3"/>
                                            </p:txEl>
                                          </p:spTgt>
                                        </p:tgtEl>
                                        <p:attrNameLst>
                                          <p:attrName>style.visibility</p:attrName>
                                        </p:attrNameLst>
                                      </p:cBhvr>
                                      <p:to>
                                        <p:strVal val="visible"/>
                                      </p:to>
                                    </p:set>
                                    <p:animEffect transition="in" filter="diamond(in)">
                                      <p:cBhvr additive="repl">
                                        <p:cTn id="17" dur="2000"/>
                                        <p:tgtEl>
                                          <p:spTgt spid="18534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additive="repl">
                                        <p:cTn id="21" dur="1" fill="hold">
                                          <p:stCondLst>
                                            <p:cond delay="0"/>
                                          </p:stCondLst>
                                        </p:cTn>
                                        <p:tgtEl>
                                          <p:spTgt spid="185346">
                                            <p:txEl>
                                              <p:pRg st="4" end="4"/>
                                            </p:txEl>
                                          </p:spTgt>
                                        </p:tgtEl>
                                        <p:attrNameLst>
                                          <p:attrName>style.visibility</p:attrName>
                                        </p:attrNameLst>
                                      </p:cBhvr>
                                      <p:to>
                                        <p:strVal val="visible"/>
                                      </p:to>
                                    </p:set>
                                    <p:animEffect transition="in" filter="diamond(in)">
                                      <p:cBhvr additive="repl">
                                        <p:cTn id="22" dur="2000"/>
                                        <p:tgtEl>
                                          <p:spTgt spid="185346">
                                            <p:txEl>
                                              <p:pRg st="4" end="4"/>
                                            </p:txEl>
                                          </p:spTgt>
                                        </p:tgtEl>
                                      </p:cBhvr>
                                    </p:animEffect>
                                  </p:childTnLst>
                                </p:cTn>
                              </p:par>
                              <p:par>
                                <p:cTn id="23" presetID="8" presetClass="entr" presetSubtype="16" fill="hold" nodeType="withEffect">
                                  <p:stCondLst>
                                    <p:cond delay="0"/>
                                  </p:stCondLst>
                                  <p:childTnLst>
                                    <p:set>
                                      <p:cBhvr additive="repl">
                                        <p:cTn id="24" dur="1" fill="hold">
                                          <p:stCondLst>
                                            <p:cond delay="0"/>
                                          </p:stCondLst>
                                        </p:cTn>
                                        <p:tgtEl>
                                          <p:spTgt spid="185346">
                                            <p:txEl>
                                              <p:pRg st="5" end="5"/>
                                            </p:txEl>
                                          </p:spTgt>
                                        </p:tgtEl>
                                        <p:attrNameLst>
                                          <p:attrName>style.visibility</p:attrName>
                                        </p:attrNameLst>
                                      </p:cBhvr>
                                      <p:to>
                                        <p:strVal val="visible"/>
                                      </p:to>
                                    </p:set>
                                    <p:animEffect transition="in" filter="diamond(in)">
                                      <p:cBhvr additive="repl">
                                        <p:cTn id="25" dur="2000"/>
                                        <p:tgtEl>
                                          <p:spTgt spid="18534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1"/>
          <p:cNvSpPr txBox="1">
            <a:spLocks noChangeArrowheads="1"/>
          </p:cNvSpPr>
          <p:nvPr/>
        </p:nvSpPr>
        <p:spPr bwMode="auto">
          <a:xfrm>
            <a:off x="609600" y="274638"/>
            <a:ext cx="10972800" cy="1143000"/>
          </a:xfrm>
          <a:prstGeom prst="rect">
            <a:avLst/>
          </a:prstGeom>
          <a:noFill/>
          <a:ln w="9525">
            <a:noFill/>
            <a:round/>
          </a:ln>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a:solidFill>
                  <a:srgbClr val="FF0066"/>
                </a:solidFill>
              </a:rPr>
              <a:t>Infix to Postfix Transformation</a:t>
            </a:r>
            <a:endParaRPr lang="en-US" sz="4400">
              <a:solidFill>
                <a:srgbClr val="FF0066"/>
              </a:solidFill>
            </a:endParaRPr>
          </a:p>
        </p:txBody>
      </p:sp>
      <p:sp>
        <p:nvSpPr>
          <p:cNvPr id="186370" name="Text Box 2"/>
          <p:cNvSpPr txBox="1">
            <a:spLocks noChangeArrowheads="1"/>
          </p:cNvSpPr>
          <p:nvPr/>
        </p:nvSpPr>
        <p:spPr bwMode="auto">
          <a:xfrm>
            <a:off x="609600" y="1600201"/>
            <a:ext cx="10972800" cy="4525963"/>
          </a:xfrm>
          <a:prstGeom prst="rect">
            <a:avLst/>
          </a:prstGeom>
          <a:noFill/>
          <a:ln w="9525">
            <a:noFill/>
            <a:round/>
          </a:ln>
        </p:spPr>
        <p:txBody>
          <a:bodyPr/>
          <a:lstStyle/>
          <a:p>
            <a:pPr marL="341630" indent="-341630">
              <a:lnSpc>
                <a:spcPct val="80000"/>
              </a:lnSpc>
              <a:spcBef>
                <a:spcPts val="7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000000"/>
                </a:solidFill>
              </a:rPr>
              <a:t>The simplest visible solution is to push all the operators into the stack and then to pop the stack. </a:t>
            </a:r>
            <a:endParaRPr lang="en-US" sz="2800">
              <a:solidFill>
                <a:srgbClr val="000000"/>
              </a:solidFill>
            </a:endParaRPr>
          </a:p>
          <a:p>
            <a:pPr marL="341630" indent="-341630">
              <a:lnSpc>
                <a:spcPct val="80000"/>
              </a:lnSpc>
              <a:spcBef>
                <a:spcPts val="7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000000"/>
                </a:solidFill>
              </a:rPr>
              <a:t>However, this will work only for the simplest expression with the two operands </a:t>
            </a:r>
            <a:r>
              <a:rPr lang="en-US" sz="2800">
                <a:solidFill>
                  <a:srgbClr val="0000FF"/>
                </a:solidFill>
              </a:rPr>
              <a:t>A*B </a:t>
            </a:r>
            <a:r>
              <a:rPr lang="en-US" sz="2800">
                <a:solidFill>
                  <a:srgbClr val="0000FF"/>
                </a:solidFill>
                <a:latin typeface="Wingdings" panose="05000000000000000000" pitchFamily="2" charset="2"/>
              </a:rPr>
              <a:t></a:t>
            </a:r>
            <a:r>
              <a:rPr lang="en-US" sz="2800">
                <a:solidFill>
                  <a:srgbClr val="0000FF"/>
                </a:solidFill>
              </a:rPr>
              <a:t> AB*</a:t>
            </a:r>
            <a:endParaRPr lang="en-US" sz="2800">
              <a:solidFill>
                <a:srgbClr val="0000FF"/>
              </a:solidFill>
            </a:endParaRPr>
          </a:p>
          <a:p>
            <a:pPr marL="341630" indent="-341630">
              <a:lnSpc>
                <a:spcPct val="80000"/>
              </a:lnSpc>
              <a:spcBef>
                <a:spcPts val="7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000000"/>
                </a:solidFill>
              </a:rPr>
              <a:t>This will not work for the expression with more than two operands </a:t>
            </a:r>
            <a:r>
              <a:rPr lang="en-US" sz="2800">
                <a:solidFill>
                  <a:srgbClr val="0000FF"/>
                </a:solidFill>
              </a:rPr>
              <a:t>A</a:t>
            </a:r>
            <a:r>
              <a:rPr lang="en-GB" altLang="en-US" sz="2800">
                <a:solidFill>
                  <a:srgbClr val="0000FF"/>
                </a:solidFill>
              </a:rPr>
              <a:t>*</a:t>
            </a:r>
            <a:r>
              <a:rPr lang="en-US" sz="2800">
                <a:solidFill>
                  <a:srgbClr val="0000FF"/>
                </a:solidFill>
              </a:rPr>
              <a:t>B</a:t>
            </a:r>
            <a:r>
              <a:rPr lang="en-GB" altLang="en-US" sz="2800">
                <a:solidFill>
                  <a:srgbClr val="0000FF"/>
                </a:solidFill>
              </a:rPr>
              <a:t>+</a:t>
            </a:r>
            <a:r>
              <a:rPr lang="en-US" sz="2800">
                <a:solidFill>
                  <a:srgbClr val="0000FF"/>
                </a:solidFill>
              </a:rPr>
              <a:t>C </a:t>
            </a:r>
            <a:r>
              <a:rPr lang="en-US" sz="2800">
                <a:solidFill>
                  <a:srgbClr val="FF0066"/>
                </a:solidFill>
                <a:latin typeface="Times New Roman" panose="02020603050405020304" pitchFamily="18" charset="0"/>
                <a:cs typeface="Times New Roman" panose="02020603050405020304" pitchFamily="18" charset="0"/>
              </a:rPr>
              <a:t>≠ </a:t>
            </a:r>
            <a:r>
              <a:rPr lang="en-US" sz="2800">
                <a:solidFill>
                  <a:srgbClr val="FF0066"/>
                </a:solidFill>
              </a:rPr>
              <a:t>ABC+*</a:t>
            </a:r>
            <a:r>
              <a:rPr lang="en-US" sz="2800">
                <a:solidFill>
                  <a:srgbClr val="000000"/>
                </a:solidFill>
              </a:rPr>
              <a:t> because a precedence rule is not taken into account in this solution.</a:t>
            </a:r>
            <a:endParaRPr lang="en-US" sz="2800">
              <a:solidFill>
                <a:srgbClr val="000000"/>
              </a:solidFill>
            </a:endParaRPr>
          </a:p>
          <a:p>
            <a:pPr marL="341630" indent="-341630">
              <a:lnSpc>
                <a:spcPct val="80000"/>
              </a:lnSpc>
              <a:spcBef>
                <a:spcPts val="700"/>
              </a:spcBef>
              <a:buClr>
                <a:srgbClr val="FF0066"/>
              </a:buClr>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0066"/>
                </a:solidFill>
              </a:rPr>
              <a:t>ABC+* </a:t>
            </a:r>
            <a:r>
              <a:rPr lang="en-US" sz="2800">
                <a:solidFill>
                  <a:srgbClr val="FF0066"/>
                </a:solidFill>
                <a:latin typeface="Wingdings" panose="05000000000000000000" pitchFamily="2" charset="2"/>
              </a:rPr>
              <a:t></a:t>
            </a:r>
            <a:r>
              <a:rPr lang="en-US" sz="2800">
                <a:solidFill>
                  <a:srgbClr val="FF0066"/>
                </a:solidFill>
              </a:rPr>
              <a:t> A*(B+C)</a:t>
            </a:r>
            <a:r>
              <a:rPr lang="en-US" sz="2800">
                <a:solidFill>
                  <a:srgbClr val="000000"/>
                </a:solidFill>
              </a:rPr>
              <a:t>, but we need to represent </a:t>
            </a:r>
            <a:r>
              <a:rPr lang="en-US" sz="2800">
                <a:solidFill>
                  <a:srgbClr val="0000FF"/>
                </a:solidFill>
              </a:rPr>
              <a:t>A+B*C, </a:t>
            </a:r>
            <a:r>
              <a:rPr lang="en-US" sz="2800">
                <a:solidFill>
                  <a:srgbClr val="000000"/>
                </a:solidFill>
              </a:rPr>
              <a:t>that is we need to obtain the representation </a:t>
            </a:r>
            <a:r>
              <a:rPr lang="en-US" sz="2800">
                <a:solidFill>
                  <a:srgbClr val="0000FF"/>
                </a:solidFill>
              </a:rPr>
              <a:t>ABC*+</a:t>
            </a:r>
            <a:endParaRPr lang="en-US" sz="2800">
              <a:solidFill>
                <a:srgbClr val="0000FF"/>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86370">
                                            <p:txEl>
                                              <p:pRg st="0" end="0"/>
                                            </p:txEl>
                                          </p:spTgt>
                                        </p:tgtEl>
                                        <p:attrNameLst>
                                          <p:attrName>style.visibility</p:attrName>
                                        </p:attrNameLst>
                                      </p:cBhvr>
                                      <p:to>
                                        <p:strVal val="visible"/>
                                      </p:to>
                                    </p:set>
                                    <p:animEffect transition="in" filter="blinds(horizontal)">
                                      <p:cBhvr additive="repl">
                                        <p:cTn id="7" dur="500"/>
                                        <p:tgtEl>
                                          <p:spTgt spid="1863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additive="repl">
                                        <p:cTn id="11" dur="1" fill="hold">
                                          <p:stCondLst>
                                            <p:cond delay="0"/>
                                          </p:stCondLst>
                                        </p:cTn>
                                        <p:tgtEl>
                                          <p:spTgt spid="186370">
                                            <p:txEl>
                                              <p:pRg st="1" end="1"/>
                                            </p:txEl>
                                          </p:spTgt>
                                        </p:tgtEl>
                                        <p:attrNameLst>
                                          <p:attrName>style.visibility</p:attrName>
                                        </p:attrNameLst>
                                      </p:cBhvr>
                                      <p:to>
                                        <p:strVal val="visible"/>
                                      </p:to>
                                    </p:set>
                                    <p:animEffect transition="in" filter="checkerboard(across)">
                                      <p:cBhvr additive="repl">
                                        <p:cTn id="12" dur="500"/>
                                        <p:tgtEl>
                                          <p:spTgt spid="1863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additive="repl">
                                        <p:cTn id="16" dur="1" fill="hold">
                                          <p:stCondLst>
                                            <p:cond delay="0"/>
                                          </p:stCondLst>
                                        </p:cTn>
                                        <p:tgtEl>
                                          <p:spTgt spid="186370">
                                            <p:txEl>
                                              <p:pRg st="2" end="2"/>
                                            </p:txEl>
                                          </p:spTgt>
                                        </p:tgtEl>
                                        <p:attrNameLst>
                                          <p:attrName>style.visibility</p:attrName>
                                        </p:attrNameLst>
                                      </p:cBhvr>
                                      <p:to>
                                        <p:strVal val="visible"/>
                                      </p:to>
                                    </p:set>
                                    <p:animEffect transition="in" filter="diamond(in)">
                                      <p:cBhvr additive="repl">
                                        <p:cTn id="17" dur="2000"/>
                                        <p:tgtEl>
                                          <p:spTgt spid="1863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additive="repl">
                                        <p:cTn id="21" dur="1" fill="hold">
                                          <p:stCondLst>
                                            <p:cond delay="0"/>
                                          </p:stCondLst>
                                        </p:cTn>
                                        <p:tgtEl>
                                          <p:spTgt spid="186370">
                                            <p:txEl>
                                              <p:pRg st="3" end="3"/>
                                            </p:txEl>
                                          </p:spTgt>
                                        </p:tgtEl>
                                        <p:attrNameLst>
                                          <p:attrName>style.visibility</p:attrName>
                                        </p:attrNameLst>
                                      </p:cBhvr>
                                      <p:to>
                                        <p:strVal val="visible"/>
                                      </p:to>
                                    </p:set>
                                    <p:animEffect transition="in" filter="diamond(in)">
                                      <p:cBhvr additive="repl">
                                        <p:cTn id="22" dur="2000"/>
                                        <p:tgtEl>
                                          <p:spTgt spid="18637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ext Box 1"/>
          <p:cNvSpPr txBox="1">
            <a:spLocks noChangeArrowheads="1"/>
          </p:cNvSpPr>
          <p:nvPr/>
        </p:nvSpPr>
        <p:spPr bwMode="auto">
          <a:xfrm>
            <a:off x="609600" y="274638"/>
            <a:ext cx="10972800" cy="1143000"/>
          </a:xfrm>
          <a:prstGeom prst="rect">
            <a:avLst/>
          </a:prstGeom>
          <a:noFill/>
          <a:ln w="9525">
            <a:noFill/>
            <a:round/>
          </a:ln>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a:solidFill>
                  <a:srgbClr val="FF0066"/>
                </a:solidFill>
              </a:rPr>
              <a:t>Infix to Postfix Transformation</a:t>
            </a:r>
            <a:endParaRPr lang="en-US" sz="4400">
              <a:solidFill>
                <a:srgbClr val="FF0066"/>
              </a:solidFill>
            </a:endParaRPr>
          </a:p>
        </p:txBody>
      </p:sp>
      <p:sp>
        <p:nvSpPr>
          <p:cNvPr id="182275" name="Text Box 2"/>
          <p:cNvSpPr txBox="1">
            <a:spLocks noChangeArrowheads="1"/>
          </p:cNvSpPr>
          <p:nvPr/>
        </p:nvSpPr>
        <p:spPr bwMode="auto">
          <a:xfrm>
            <a:off x="609600" y="1600201"/>
            <a:ext cx="10972800" cy="676275"/>
          </a:xfrm>
          <a:prstGeom prst="rect">
            <a:avLst/>
          </a:prstGeom>
          <a:noFill/>
          <a:ln w="9525">
            <a:noFill/>
            <a:round/>
          </a:ln>
        </p:spPr>
        <p:txBody>
          <a:bodyPr/>
          <a:lstStyle/>
          <a:p>
            <a:pPr marL="341630" indent="-341630">
              <a:spcBef>
                <a:spcPts val="8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000000"/>
                </a:solidFill>
              </a:rPr>
              <a:t>Let us obtain </a:t>
            </a:r>
            <a:r>
              <a:rPr lang="en-US" sz="3200">
                <a:solidFill>
                  <a:srgbClr val="0000FF"/>
                </a:solidFill>
              </a:rPr>
              <a:t>A+B*C </a:t>
            </a:r>
            <a:r>
              <a:rPr lang="en-US" sz="3200">
                <a:solidFill>
                  <a:srgbClr val="0000FF"/>
                </a:solidFill>
                <a:latin typeface="Wingdings" panose="05000000000000000000" pitchFamily="2" charset="2"/>
              </a:rPr>
              <a:t></a:t>
            </a:r>
            <a:r>
              <a:rPr lang="en-US" sz="3200">
                <a:solidFill>
                  <a:srgbClr val="0000FF"/>
                </a:solidFill>
              </a:rPr>
              <a:t> ABC*+ </a:t>
            </a:r>
            <a:endParaRPr lang="en-US" sz="3200">
              <a:solidFill>
                <a:srgbClr val="0000FF"/>
              </a:solidFill>
            </a:endParaRPr>
          </a:p>
        </p:txBody>
      </p:sp>
      <p:sp>
        <p:nvSpPr>
          <p:cNvPr id="182276" name="Text Box 3"/>
          <p:cNvSpPr txBox="1">
            <a:spLocks noChangeArrowheads="1"/>
          </p:cNvSpPr>
          <p:nvPr/>
        </p:nvSpPr>
        <p:spPr bwMode="auto">
          <a:xfrm>
            <a:off x="527051" y="1773238"/>
            <a:ext cx="11137900" cy="366712"/>
          </a:xfrm>
          <a:prstGeom prst="rect">
            <a:avLst/>
          </a:prstGeom>
          <a:noFill/>
          <a:ln w="9525">
            <a:noFill/>
            <a:round/>
          </a:ln>
        </p:spPr>
        <p:txBody>
          <a:bodyPr wrap="none" anchor="ctr"/>
          <a:lstStyle/>
          <a:p>
            <a:endParaRPr lang="en-US"/>
          </a:p>
        </p:txBody>
      </p:sp>
      <p:sp>
        <p:nvSpPr>
          <p:cNvPr id="182277" name="Text Box 4"/>
          <p:cNvSpPr txBox="1">
            <a:spLocks noChangeArrowheads="1"/>
          </p:cNvSpPr>
          <p:nvPr/>
        </p:nvSpPr>
        <p:spPr bwMode="auto">
          <a:xfrm>
            <a:off x="814918" y="2276476"/>
            <a:ext cx="10850033" cy="3692935"/>
          </a:xfrm>
          <a:prstGeom prst="rect">
            <a:avLst/>
          </a:prstGeom>
          <a:noFill/>
          <a:ln w="9525">
            <a:noFill/>
            <a:round/>
          </a:ln>
        </p:spPr>
        <p:txBody>
          <a:bodyPr lIns="90000" tIns="46800" rIns="90000" bIns="46800">
            <a:spAutoFit/>
          </a:bodyPr>
          <a:lstStyle/>
          <a:p>
            <a:pPr>
              <a:spcBef>
                <a:spcPts val="1125"/>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00000"/>
                </a:solidFill>
              </a:rPr>
              <a:t>				               	</a:t>
            </a:r>
            <a:r>
              <a:rPr lang="en-US" dirty="0" smtClean="0">
                <a:solidFill>
                  <a:srgbClr val="000000"/>
                </a:solidFill>
              </a:rPr>
              <a:t>                                         		expression</a:t>
            </a:r>
            <a:r>
              <a:rPr lang="en-US" dirty="0">
                <a:solidFill>
                  <a:srgbClr val="000000"/>
                </a:solidFill>
              </a:rPr>
              <a:t>	</a:t>
            </a:r>
            <a:r>
              <a:rPr lang="en-US" dirty="0" smtClean="0">
                <a:solidFill>
                  <a:srgbClr val="000000"/>
                </a:solidFill>
              </a:rPr>
              <a:t>	Stack</a:t>
            </a:r>
            <a:endParaRPr lang="en-US" dirty="0">
              <a:solidFill>
                <a:srgbClr val="000000"/>
              </a:solidFill>
            </a:endParaRPr>
          </a:p>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dirty="0">
                <a:solidFill>
                  <a:srgbClr val="000000"/>
                </a:solidFill>
              </a:rPr>
              <a:t>Copy operand </a:t>
            </a:r>
            <a:r>
              <a:rPr lang="en-US" sz="2000" dirty="0">
                <a:solidFill>
                  <a:srgbClr val="0000FF"/>
                </a:solidFill>
              </a:rPr>
              <a:t>A</a:t>
            </a:r>
            <a:r>
              <a:rPr lang="en-US" sz="2000" dirty="0">
                <a:solidFill>
                  <a:srgbClr val="000000"/>
                </a:solidFill>
              </a:rPr>
              <a:t> to output expression.			</a:t>
            </a:r>
            <a:r>
              <a:rPr lang="en-US" sz="2000" dirty="0" smtClean="0">
                <a:solidFill>
                  <a:srgbClr val="000000"/>
                </a:solidFill>
              </a:rPr>
              <a:t>	        </a:t>
            </a:r>
            <a:r>
              <a:rPr lang="en-US" sz="2000" dirty="0" smtClean="0">
                <a:solidFill>
                  <a:srgbClr val="0000FF"/>
                </a:solidFill>
              </a:rPr>
              <a:t>A</a:t>
            </a:r>
            <a:endParaRPr lang="en-US" sz="2000" dirty="0">
              <a:solidFill>
                <a:srgbClr val="0000FF"/>
              </a:solidFill>
            </a:endParaRPr>
          </a:p>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dirty="0">
                <a:solidFill>
                  <a:srgbClr val="000000"/>
                </a:solidFill>
              </a:rPr>
              <a:t>Push operator </a:t>
            </a:r>
            <a:r>
              <a:rPr lang="en-US" sz="2000" dirty="0">
                <a:solidFill>
                  <a:srgbClr val="0000FF"/>
                </a:solidFill>
              </a:rPr>
              <a:t>+</a:t>
            </a:r>
            <a:r>
              <a:rPr lang="en-US" sz="2000" dirty="0">
                <a:solidFill>
                  <a:srgbClr val="000000"/>
                </a:solidFill>
              </a:rPr>
              <a:t> into stack.				</a:t>
            </a:r>
            <a:r>
              <a:rPr lang="en-US" sz="2000" dirty="0" smtClean="0">
                <a:solidFill>
                  <a:srgbClr val="000000"/>
                </a:solidFill>
              </a:rPr>
              <a:t>	        </a:t>
            </a:r>
            <a:r>
              <a:rPr lang="en-US" sz="2000" dirty="0" smtClean="0">
                <a:solidFill>
                  <a:srgbClr val="0000FF"/>
                </a:solidFill>
              </a:rPr>
              <a:t>A</a:t>
            </a:r>
            <a:r>
              <a:rPr lang="en-US" sz="2000" dirty="0">
                <a:solidFill>
                  <a:srgbClr val="000000"/>
                </a:solidFill>
              </a:rPr>
              <a:t>	</a:t>
            </a:r>
            <a:r>
              <a:rPr lang="en-US" sz="2000" dirty="0" smtClean="0">
                <a:solidFill>
                  <a:srgbClr val="000000"/>
                </a:solidFill>
              </a:rPr>
              <a:t>		</a:t>
            </a:r>
            <a:r>
              <a:rPr lang="en-US" sz="2000" dirty="0" smtClean="0">
                <a:solidFill>
                  <a:srgbClr val="FF0000"/>
                </a:solidFill>
              </a:rPr>
              <a:t>+</a:t>
            </a:r>
            <a:endParaRPr lang="en-US" sz="2000" dirty="0">
              <a:solidFill>
                <a:srgbClr val="FF0000"/>
              </a:solidFill>
            </a:endParaRPr>
          </a:p>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dirty="0">
                <a:solidFill>
                  <a:srgbClr val="000000"/>
                </a:solidFill>
              </a:rPr>
              <a:t>Copy operand </a:t>
            </a:r>
            <a:r>
              <a:rPr lang="en-US" sz="2000" dirty="0">
                <a:solidFill>
                  <a:srgbClr val="0000FF"/>
                </a:solidFill>
              </a:rPr>
              <a:t>B</a:t>
            </a:r>
            <a:r>
              <a:rPr lang="en-US" sz="2000" dirty="0">
                <a:solidFill>
                  <a:srgbClr val="000000"/>
                </a:solidFill>
              </a:rPr>
              <a:t> to output expression.			</a:t>
            </a:r>
            <a:r>
              <a:rPr lang="en-US" sz="2000" dirty="0" smtClean="0">
                <a:solidFill>
                  <a:srgbClr val="000000"/>
                </a:solidFill>
              </a:rPr>
              <a:t>	        </a:t>
            </a:r>
            <a:r>
              <a:rPr lang="en-US" sz="2000" dirty="0" smtClean="0">
                <a:solidFill>
                  <a:srgbClr val="0000FF"/>
                </a:solidFill>
              </a:rPr>
              <a:t>AB</a:t>
            </a:r>
            <a:r>
              <a:rPr lang="en-US" sz="2000" dirty="0">
                <a:solidFill>
                  <a:srgbClr val="000000"/>
                </a:solidFill>
              </a:rPr>
              <a:t>	</a:t>
            </a:r>
            <a:r>
              <a:rPr lang="en-US" sz="2000" dirty="0" smtClean="0">
                <a:solidFill>
                  <a:srgbClr val="000000"/>
                </a:solidFill>
              </a:rPr>
              <a:t>		</a:t>
            </a:r>
            <a:r>
              <a:rPr lang="en-US" sz="2000" dirty="0" smtClean="0">
                <a:solidFill>
                  <a:srgbClr val="FF0000"/>
                </a:solidFill>
              </a:rPr>
              <a:t>+</a:t>
            </a:r>
            <a:endParaRPr lang="en-US" sz="2000" dirty="0">
              <a:solidFill>
                <a:srgbClr val="FF0000"/>
              </a:solidFill>
            </a:endParaRPr>
          </a:p>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dirty="0">
                <a:solidFill>
                  <a:srgbClr val="000000"/>
                </a:solidFill>
              </a:rPr>
              <a:t>Push operator </a:t>
            </a:r>
            <a:r>
              <a:rPr lang="en-US" sz="2000" b="1" dirty="0">
                <a:solidFill>
                  <a:srgbClr val="0000FF"/>
                </a:solidFill>
              </a:rPr>
              <a:t>*</a:t>
            </a:r>
            <a:r>
              <a:rPr lang="en-US" sz="2000" dirty="0">
                <a:solidFill>
                  <a:srgbClr val="000000"/>
                </a:solidFill>
              </a:rPr>
              <a:t> into stack (</a:t>
            </a:r>
            <a:r>
              <a:rPr lang="en-US" sz="2000" dirty="0">
                <a:solidFill>
                  <a:srgbClr val="FF0066"/>
                </a:solidFill>
              </a:rPr>
              <a:t>Priority</a:t>
            </a:r>
            <a:r>
              <a:rPr lang="en-US" sz="2000" dirty="0">
                <a:solidFill>
                  <a:srgbClr val="000000"/>
                </a:solidFill>
              </a:rPr>
              <a:t> of </a:t>
            </a:r>
            <a:r>
              <a:rPr lang="en-US" sz="2000" b="1" dirty="0">
                <a:solidFill>
                  <a:srgbClr val="0000FF"/>
                </a:solidFill>
              </a:rPr>
              <a:t>*</a:t>
            </a:r>
            <a:r>
              <a:rPr lang="en-US" sz="2000" dirty="0">
                <a:solidFill>
                  <a:srgbClr val="000000"/>
                </a:solidFill>
              </a:rPr>
              <a:t> </a:t>
            </a:r>
            <a:r>
              <a:rPr lang="en-US" sz="2000" dirty="0" smtClean="0">
                <a:solidFill>
                  <a:srgbClr val="000000"/>
                </a:solidFill>
              </a:rPr>
              <a:t>(incoming) is </a:t>
            </a:r>
            <a:r>
              <a:rPr lang="en-US" sz="2000" dirty="0">
                <a:solidFill>
                  <a:srgbClr val="000000"/>
                </a:solidFill>
              </a:rPr>
              <a:t>higher than </a:t>
            </a:r>
            <a:r>
              <a:rPr lang="en-US" sz="2000" dirty="0" smtClean="0">
                <a:solidFill>
                  <a:srgbClr val="0000FF"/>
                </a:solidFill>
              </a:rPr>
              <a:t>+ (stack</a:t>
            </a:r>
            <a:r>
              <a:rPr lang="en-US" sz="2000" dirty="0" smtClean="0">
                <a:solidFill>
                  <a:srgbClr val="000000"/>
                </a:solidFill>
              </a:rPr>
              <a:t>)   </a:t>
            </a:r>
            <a:r>
              <a:rPr lang="en-US" sz="2000" dirty="0" smtClean="0">
                <a:solidFill>
                  <a:srgbClr val="0000FF"/>
                </a:solidFill>
              </a:rPr>
              <a:t>AB</a:t>
            </a:r>
            <a:r>
              <a:rPr lang="en-US" sz="2000" dirty="0">
                <a:solidFill>
                  <a:srgbClr val="000000"/>
                </a:solidFill>
              </a:rPr>
              <a:t>	</a:t>
            </a:r>
            <a:r>
              <a:rPr lang="en-US" sz="2000" dirty="0" smtClean="0">
                <a:solidFill>
                  <a:srgbClr val="000000"/>
                </a:solidFill>
              </a:rPr>
              <a:t>		</a:t>
            </a:r>
            <a:r>
              <a:rPr lang="en-US" sz="2000" b="1" dirty="0" smtClean="0">
                <a:solidFill>
                  <a:srgbClr val="FF0000"/>
                </a:solidFill>
              </a:rPr>
              <a:t>*</a:t>
            </a:r>
            <a:r>
              <a:rPr lang="en-US" sz="2000" dirty="0" smtClean="0">
                <a:solidFill>
                  <a:srgbClr val="FF0000"/>
                </a:solidFill>
              </a:rPr>
              <a:t>+</a:t>
            </a:r>
            <a:endParaRPr lang="en-US" sz="2000" dirty="0">
              <a:solidFill>
                <a:srgbClr val="FF0000"/>
              </a:solidFill>
            </a:endParaRPr>
          </a:p>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dirty="0">
                <a:solidFill>
                  <a:srgbClr val="000000"/>
                </a:solidFill>
              </a:rPr>
              <a:t>Copy operand </a:t>
            </a:r>
            <a:r>
              <a:rPr lang="en-US" sz="2000" dirty="0">
                <a:solidFill>
                  <a:srgbClr val="0000FF"/>
                </a:solidFill>
              </a:rPr>
              <a:t>C</a:t>
            </a:r>
            <a:r>
              <a:rPr lang="en-US" sz="2000" dirty="0">
                <a:solidFill>
                  <a:srgbClr val="000000"/>
                </a:solidFill>
              </a:rPr>
              <a:t> to output expression.			</a:t>
            </a:r>
            <a:r>
              <a:rPr lang="en-US" sz="2000" dirty="0" smtClean="0">
                <a:solidFill>
                  <a:srgbClr val="000000"/>
                </a:solidFill>
              </a:rPr>
              <a:t>	        </a:t>
            </a:r>
            <a:r>
              <a:rPr lang="en-US" sz="2000" dirty="0" smtClean="0">
                <a:solidFill>
                  <a:srgbClr val="0000FF"/>
                </a:solidFill>
              </a:rPr>
              <a:t>ABC		</a:t>
            </a:r>
            <a:r>
              <a:rPr lang="en-US" sz="2000" dirty="0">
                <a:solidFill>
                  <a:srgbClr val="000000"/>
                </a:solidFill>
              </a:rPr>
              <a:t>	</a:t>
            </a:r>
            <a:r>
              <a:rPr lang="en-US" sz="2000" b="1" dirty="0">
                <a:solidFill>
                  <a:srgbClr val="FF0000"/>
                </a:solidFill>
              </a:rPr>
              <a:t>*</a:t>
            </a:r>
            <a:r>
              <a:rPr lang="en-US" sz="2000" dirty="0">
                <a:solidFill>
                  <a:srgbClr val="FF0000"/>
                </a:solidFill>
              </a:rPr>
              <a:t>+</a:t>
            </a:r>
            <a:endParaRPr lang="en-US" sz="2000" dirty="0">
              <a:solidFill>
                <a:srgbClr val="FF0000"/>
              </a:solidFill>
            </a:endParaRPr>
          </a:p>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dirty="0">
                <a:solidFill>
                  <a:srgbClr val="000000"/>
                </a:solidFill>
              </a:rPr>
              <a:t>Pop operator </a:t>
            </a:r>
            <a:r>
              <a:rPr lang="en-US" sz="2000" b="1" dirty="0">
                <a:solidFill>
                  <a:srgbClr val="0000FF"/>
                </a:solidFill>
              </a:rPr>
              <a:t>*</a:t>
            </a:r>
            <a:r>
              <a:rPr lang="en-US" sz="2000" dirty="0">
                <a:solidFill>
                  <a:srgbClr val="000000"/>
                </a:solidFill>
              </a:rPr>
              <a:t> and copy to output expression.		</a:t>
            </a:r>
            <a:r>
              <a:rPr lang="en-US" sz="2000" dirty="0" smtClean="0">
                <a:solidFill>
                  <a:srgbClr val="000000"/>
                </a:solidFill>
              </a:rPr>
              <a:t>	        </a:t>
            </a:r>
            <a:r>
              <a:rPr lang="en-US" sz="2000" dirty="0" smtClean="0">
                <a:solidFill>
                  <a:srgbClr val="0000FF"/>
                </a:solidFill>
              </a:rPr>
              <a:t>ABC</a:t>
            </a:r>
            <a:r>
              <a:rPr lang="en-US" sz="2000" b="1" dirty="0" smtClean="0">
                <a:solidFill>
                  <a:srgbClr val="0000FF"/>
                </a:solidFill>
              </a:rPr>
              <a:t>*	</a:t>
            </a:r>
            <a:r>
              <a:rPr lang="en-US" sz="2000" dirty="0">
                <a:solidFill>
                  <a:srgbClr val="000000"/>
                </a:solidFill>
              </a:rPr>
              <a:t>	</a:t>
            </a:r>
            <a:r>
              <a:rPr lang="en-US" sz="2000" dirty="0">
                <a:solidFill>
                  <a:srgbClr val="FF0000"/>
                </a:solidFill>
              </a:rPr>
              <a:t>+</a:t>
            </a:r>
            <a:endParaRPr lang="en-US" sz="2000" dirty="0">
              <a:solidFill>
                <a:srgbClr val="FF0000"/>
              </a:solidFill>
            </a:endParaRPr>
          </a:p>
          <a:p>
            <a:pPr>
              <a:spcBef>
                <a:spcPts val="12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dirty="0">
                <a:solidFill>
                  <a:srgbClr val="000000"/>
                </a:solidFill>
              </a:rPr>
              <a:t>Pop operator </a:t>
            </a:r>
            <a:r>
              <a:rPr lang="en-US" sz="2000" dirty="0">
                <a:solidFill>
                  <a:srgbClr val="0000FF"/>
                </a:solidFill>
              </a:rPr>
              <a:t>+</a:t>
            </a:r>
            <a:r>
              <a:rPr lang="en-US" sz="2000" dirty="0">
                <a:solidFill>
                  <a:srgbClr val="000000"/>
                </a:solidFill>
              </a:rPr>
              <a:t> and copy to output expression.		</a:t>
            </a:r>
            <a:r>
              <a:rPr lang="en-US" sz="2000" dirty="0" smtClean="0">
                <a:solidFill>
                  <a:srgbClr val="000000"/>
                </a:solidFill>
              </a:rPr>
              <a:t>	        </a:t>
            </a:r>
            <a:r>
              <a:rPr lang="en-US" sz="2000" dirty="0" smtClean="0">
                <a:solidFill>
                  <a:srgbClr val="0000FF"/>
                </a:solidFill>
              </a:rPr>
              <a:t>ABC</a:t>
            </a:r>
            <a:r>
              <a:rPr lang="en-US" sz="2000" b="1" dirty="0">
                <a:solidFill>
                  <a:srgbClr val="0000FF"/>
                </a:solidFill>
              </a:rPr>
              <a:t>*</a:t>
            </a:r>
            <a:r>
              <a:rPr lang="en-US" sz="2000" dirty="0">
                <a:solidFill>
                  <a:srgbClr val="0000FF"/>
                </a:solidFill>
              </a:rPr>
              <a:t>+</a:t>
            </a:r>
            <a:endParaRPr lang="en-US" sz="2000" dirty="0">
              <a:solidFill>
                <a:srgbClr val="0000FF"/>
              </a:solidFill>
            </a:endParaRP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45745" y="543560"/>
            <a:ext cx="11366500" cy="5973445"/>
          </a:xfrm>
          <a:prstGeom prst="rect">
            <a:avLst/>
          </a:prstGeom>
          <a:noFill/>
        </p:spPr>
        <p:txBody>
          <a:bodyPr wrap="square" rtlCol="0" anchor="t">
            <a:noAutofit/>
          </a:bodyPr>
          <a:p>
            <a:r>
              <a:rPr lang="en-IN" altLang="en-US" sz="2400"/>
              <a:t>1.      </a:t>
            </a:r>
            <a:r>
              <a:rPr lang="en-US" sz="2400"/>
              <a:t>Scan the infix string from left to right.</a:t>
            </a:r>
            <a:endParaRPr lang="en-US" sz="2400"/>
          </a:p>
          <a:p>
            <a:r>
              <a:rPr lang="en-US" sz="2400"/>
              <a:t>2.      Initialize an empty stack.</a:t>
            </a:r>
            <a:endParaRPr lang="en-US" sz="2400"/>
          </a:p>
          <a:p>
            <a:r>
              <a:rPr lang="en-US" sz="2400"/>
              <a:t>3.      If the scanned character is an operand, add it to postfix sting</a:t>
            </a:r>
            <a:r>
              <a:rPr lang="en-GB" altLang="en-US" sz="2400"/>
              <a:t>/output string</a:t>
            </a:r>
            <a:endParaRPr lang="en-GB" altLang="en-US" sz="2400"/>
          </a:p>
          <a:p>
            <a:r>
              <a:rPr lang="en-GB" altLang="en-US" sz="2400">
                <a:sym typeface="+mn-ea"/>
              </a:rPr>
              <a:t>4</a:t>
            </a:r>
            <a:r>
              <a:rPr lang="en-US" sz="2400">
                <a:sym typeface="+mn-ea"/>
              </a:rPr>
              <a:t>.      If the scanned character is a left parenthesis ‘(‘, PUSH it to stack.</a:t>
            </a:r>
            <a:endParaRPr lang="en-GB" altLang="en-US" sz="2400">
              <a:sym typeface="+mn-ea"/>
            </a:endParaRPr>
          </a:p>
          <a:p>
            <a:r>
              <a:rPr lang="en-GB" altLang="en-US" sz="2400"/>
              <a:t>5</a:t>
            </a:r>
            <a:r>
              <a:rPr lang="en-US" sz="2400"/>
              <a:t>.      </a:t>
            </a:r>
            <a:r>
              <a:rPr lang="en-GB" altLang="en-US" sz="2400"/>
              <a:t>If the scanned character is operator then</a:t>
            </a:r>
            <a:endParaRPr lang="en-GB" altLang="en-US" sz="2400"/>
          </a:p>
          <a:p>
            <a:r>
              <a:rPr lang="en-GB" altLang="en-US" sz="2400"/>
              <a:t>           While</a:t>
            </a:r>
            <a:r>
              <a:rPr lang="en-US" sz="2400"/>
              <a:t> the top operator in stack has equal or higher precedence than scanned </a:t>
            </a:r>
            <a:r>
              <a:rPr lang="en-GB" altLang="en-US" sz="2400"/>
              <a:t>  </a:t>
            </a:r>
            <a:endParaRPr lang="en-GB" altLang="en-US" sz="2400"/>
          </a:p>
          <a:p>
            <a:r>
              <a:rPr lang="en-GB" altLang="en-US" sz="2400"/>
              <a:t>         </a:t>
            </a:r>
            <a:r>
              <a:rPr lang="en-US" sz="2400"/>
              <a:t>operator then POP the operator present in stack and add it to postfix string</a:t>
            </a:r>
            <a:r>
              <a:rPr lang="en-GB" altLang="en-US" sz="2400"/>
              <a:t>. </a:t>
            </a:r>
            <a:endParaRPr lang="en-GB" altLang="en-US" sz="2400"/>
          </a:p>
          <a:p>
            <a:r>
              <a:rPr lang="en-GB" altLang="en-US" sz="2400"/>
              <a:t>         Later </a:t>
            </a:r>
            <a:r>
              <a:rPr lang="en-US" sz="2400"/>
              <a:t>PUSH the scanned character to stack.</a:t>
            </a:r>
            <a:endParaRPr lang="en-US" sz="2400"/>
          </a:p>
          <a:p>
            <a:r>
              <a:rPr lang="en-GB" altLang="en-US" sz="2400"/>
              <a:t>6</a:t>
            </a:r>
            <a:r>
              <a:rPr lang="en-US" sz="2400"/>
              <a:t>.      If the scanned character is a right parenthesis ‘)’, POP and add to postfix string from </a:t>
            </a:r>
            <a:endParaRPr lang="en-US" sz="2400"/>
          </a:p>
          <a:p>
            <a:r>
              <a:rPr lang="en-US" sz="2400"/>
              <a:t> </a:t>
            </a:r>
            <a:r>
              <a:rPr lang="en-GB" altLang="en-US" sz="2400"/>
              <a:t>          </a:t>
            </a:r>
            <a:r>
              <a:rPr lang="en-US" sz="2400"/>
              <a:t>stack until an ‘(‘ is encountered. Ignore both '(' and ')'.</a:t>
            </a:r>
            <a:endParaRPr lang="en-US" sz="2400"/>
          </a:p>
          <a:p>
            <a:r>
              <a:rPr lang="en-GB" altLang="en-US" sz="2400"/>
              <a:t>7</a:t>
            </a:r>
            <a:r>
              <a:rPr lang="en-US" sz="2400"/>
              <a:t>.      Repeat step 3-7 till all the characters are scanned.</a:t>
            </a:r>
            <a:endParaRPr lang="en-US" sz="2400"/>
          </a:p>
          <a:p>
            <a:r>
              <a:rPr lang="en-GB" altLang="en-US" sz="2400"/>
              <a:t>8</a:t>
            </a:r>
            <a:r>
              <a:rPr lang="en-US" sz="2400"/>
              <a:t>.      After all character are scanned POP the characters and add to postfix string from </a:t>
            </a:r>
            <a:endParaRPr lang="en-US" sz="2400"/>
          </a:p>
          <a:p>
            <a:r>
              <a:rPr lang="en-US" sz="2400"/>
              <a:t> </a:t>
            </a:r>
            <a:r>
              <a:rPr lang="en-GB" altLang="en-US" sz="2400"/>
              <a:t>        </a:t>
            </a:r>
            <a:r>
              <a:rPr lang="en-US" sz="2400"/>
              <a:t>the stack until it is not empty.</a:t>
            </a:r>
            <a:endParaRPr lang="en-US" sz="2400"/>
          </a:p>
        </p:txBody>
      </p:sp>
      <p:sp>
        <p:nvSpPr>
          <p:cNvPr id="3" name="Text Box 2"/>
          <p:cNvSpPr txBox="1"/>
          <p:nvPr/>
        </p:nvSpPr>
        <p:spPr>
          <a:xfrm>
            <a:off x="387985" y="77470"/>
            <a:ext cx="8203565" cy="460375"/>
          </a:xfrm>
          <a:prstGeom prst="rect">
            <a:avLst/>
          </a:prstGeom>
          <a:noFill/>
        </p:spPr>
        <p:txBody>
          <a:bodyPr wrap="square" rtlCol="0">
            <a:spAutoFit/>
          </a:bodyPr>
          <a:p>
            <a:r>
              <a:rPr lang="en-GB" altLang="en-US"/>
              <a:t>Stepwize procedure for</a:t>
            </a:r>
            <a:r>
              <a:rPr lang="en-GB" altLang="en-US" sz="2400" b="1">
                <a:solidFill>
                  <a:srgbClr val="FF0000"/>
                </a:solidFill>
              </a:rPr>
              <a:t> infix fo postfix Coversionexpression</a:t>
            </a:r>
            <a:endParaRPr lang="en-GB" altLang="en-US" sz="2400" b="1">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11175" y="1181735"/>
            <a:ext cx="10936605" cy="657860"/>
          </a:xfrm>
          <a:prstGeom prst="rect">
            <a:avLst/>
          </a:prstGeom>
          <a:noFill/>
        </p:spPr>
        <p:txBody>
          <a:bodyPr wrap="square" rtlCol="0">
            <a:noAutofit/>
          </a:bodyPr>
          <a:p>
            <a:endParaRPr lang="en-US"/>
          </a:p>
        </p:txBody>
      </p:sp>
      <p:graphicFrame>
        <p:nvGraphicFramePr>
          <p:cNvPr id="3" name="Table 2"/>
          <p:cNvGraphicFramePr/>
          <p:nvPr/>
        </p:nvGraphicFramePr>
        <p:xfrm>
          <a:off x="408940" y="480060"/>
          <a:ext cx="11389360" cy="6485890"/>
        </p:xfrm>
        <a:graphic>
          <a:graphicData uri="http://schemas.openxmlformats.org/drawingml/2006/table">
            <a:tbl>
              <a:tblPr firstRow="1" bandRow="1">
                <a:tableStyleId>{5C22544A-7EE6-4342-B048-85BDC9FD1C3A}</a:tableStyleId>
              </a:tblPr>
              <a:tblGrid>
                <a:gridCol w="1010285"/>
                <a:gridCol w="6172200"/>
                <a:gridCol w="2253615"/>
                <a:gridCol w="1953260"/>
              </a:tblGrid>
              <a:tr h="651510">
                <a:tc>
                  <a:txBody>
                    <a:bodyPr/>
                    <a:p>
                      <a:pPr>
                        <a:buNone/>
                      </a:pPr>
                      <a:r>
                        <a:rPr lang="en-IN" altLang="en-US" sz="2400"/>
                        <a:t>Steps</a:t>
                      </a:r>
                      <a:endParaRPr lang="en-IN" altLang="en-US" sz="2400"/>
                    </a:p>
                  </a:txBody>
                  <a:tcPr/>
                </a:tc>
                <a:tc>
                  <a:txBody>
                    <a:bodyPr/>
                    <a:p>
                      <a:pPr>
                        <a:buNone/>
                      </a:pPr>
                      <a:r>
                        <a:rPr lang="en-IN" altLang="en-US" sz="2400"/>
                        <a:t>Action on input</a:t>
                      </a:r>
                      <a:endParaRPr lang="en-IN" altLang="en-US" sz="2400"/>
                    </a:p>
                  </a:txBody>
                  <a:tcPr/>
                </a:tc>
                <a:tc>
                  <a:txBody>
                    <a:bodyPr/>
                    <a:p>
                      <a:pPr>
                        <a:buNone/>
                      </a:pPr>
                      <a:r>
                        <a:rPr lang="en-GB" altLang="en-IN" sz="2400"/>
                        <a:t>Postfix/</a:t>
                      </a:r>
                      <a:r>
                        <a:rPr lang="en-IN" altLang="en-US" sz="2400"/>
                        <a:t>Output expression</a:t>
                      </a:r>
                      <a:endParaRPr lang="en-IN" altLang="en-US" sz="2400"/>
                    </a:p>
                  </a:txBody>
                  <a:tcPr/>
                </a:tc>
                <a:tc>
                  <a:txBody>
                    <a:bodyPr/>
                    <a:p>
                      <a:pPr>
                        <a:buNone/>
                      </a:pPr>
                      <a:r>
                        <a:rPr lang="en-IN" altLang="en-US" sz="2400"/>
                        <a:t>STACK</a:t>
                      </a:r>
                      <a:endParaRPr lang="en-IN" altLang="en-US" sz="2400"/>
                    </a:p>
                  </a:txBody>
                  <a:tcPr/>
                </a:tc>
              </a:tr>
              <a:tr h="336550">
                <a:tc>
                  <a:txBody>
                    <a:bodyPr/>
                    <a:p>
                      <a:pPr>
                        <a:buNone/>
                      </a:pPr>
                      <a:r>
                        <a:rPr lang="en-IN" altLang="en-US" sz="2400"/>
                        <a:t>0</a:t>
                      </a:r>
                      <a:endParaRPr lang="en-IN" altLang="en-US" sz="2400"/>
                    </a:p>
                  </a:txBody>
                  <a:tcPr/>
                </a:tc>
                <a:tc>
                  <a:txBody>
                    <a:bodyPr/>
                    <a:p>
                      <a:pPr>
                        <a:buNone/>
                      </a:pPr>
                      <a:r>
                        <a:rPr lang="en-GB" altLang="en-IN" sz="2400"/>
                        <a:t>empty</a:t>
                      </a:r>
                      <a:endParaRPr lang="en-GB" altLang="en-IN" sz="2400"/>
                    </a:p>
                  </a:txBody>
                  <a:tcPr/>
                </a:tc>
                <a:tc>
                  <a:txBody>
                    <a:bodyPr/>
                    <a:p>
                      <a:pPr>
                        <a:buNone/>
                      </a:pPr>
                      <a:r>
                        <a:rPr lang="en-GB" altLang="en-IN" sz="2400"/>
                        <a:t>empty</a:t>
                      </a:r>
                      <a:endParaRPr lang="en-GB" altLang="en-IN" sz="2400"/>
                    </a:p>
                  </a:txBody>
                  <a:tcPr/>
                </a:tc>
                <a:tc>
                  <a:txBody>
                    <a:bodyPr/>
                    <a:p>
                      <a:pPr>
                        <a:buNone/>
                      </a:pPr>
                      <a:r>
                        <a:rPr lang="en-IN" altLang="en-US" sz="2400"/>
                        <a:t>empty</a:t>
                      </a:r>
                      <a:endParaRPr lang="en-IN" altLang="en-US" sz="2400"/>
                    </a:p>
                  </a:txBody>
                  <a:tcPr/>
                </a:tc>
              </a:tr>
              <a:tr h="448310">
                <a:tc>
                  <a:txBody>
                    <a:bodyPr/>
                    <a:p>
                      <a:pPr>
                        <a:buNone/>
                      </a:pPr>
                      <a:r>
                        <a:rPr lang="en-IN" altLang="en-US" sz="2800"/>
                        <a:t>1</a:t>
                      </a:r>
                      <a:endParaRPr lang="en-IN" altLang="en-US" sz="2800"/>
                    </a:p>
                  </a:txBody>
                  <a:tcPr/>
                </a:tc>
                <a:tc>
                  <a:txBody>
                    <a:bodyPr/>
                    <a:p>
                      <a:pPr>
                        <a:buNone/>
                      </a:pPr>
                      <a:r>
                        <a:rPr lang="en-IN" altLang="en-US" sz="2800"/>
                        <a:t>( </a:t>
                      </a:r>
                      <a:r>
                        <a:rPr lang="en-US" sz="2800">
                          <a:latin typeface="Arial" panose="020B0604020202020204" pitchFamily="34" charset="0"/>
                          <a:cs typeface="Arial" panose="020B0604020202020204" pitchFamily="34" charset="0"/>
                          <a:sym typeface="+mn-ea"/>
                        </a:rPr>
                        <a:t>→</a:t>
                      </a:r>
                      <a:r>
                        <a:rPr lang="en-IN" altLang="en-US" sz="2800"/>
                        <a:t>Push on to stack</a:t>
                      </a:r>
                      <a:endParaRPr lang="en-IN" altLang="en-US" sz="2800"/>
                    </a:p>
                  </a:txBody>
                  <a:tcPr/>
                </a:tc>
                <a:tc>
                  <a:txBody>
                    <a:bodyPr/>
                    <a:p>
                      <a:pPr>
                        <a:buNone/>
                      </a:pPr>
                      <a:endParaRPr lang="en-US"/>
                    </a:p>
                  </a:txBody>
                  <a:tcPr/>
                </a:tc>
                <a:tc>
                  <a:txBody>
                    <a:bodyPr/>
                    <a:p>
                      <a:pPr>
                        <a:buNone/>
                      </a:pPr>
                      <a:r>
                        <a:rPr lang="en-IN" altLang="en-US" sz="2800"/>
                        <a:t>(</a:t>
                      </a:r>
                      <a:endParaRPr lang="en-IN" altLang="en-US" sz="2800"/>
                    </a:p>
                  </a:txBody>
                  <a:tcPr/>
                </a:tc>
              </a:tr>
              <a:tr h="580390">
                <a:tc>
                  <a:txBody>
                    <a:bodyPr/>
                    <a:p>
                      <a:pPr>
                        <a:buNone/>
                      </a:pPr>
                      <a:r>
                        <a:rPr lang="en-IN" altLang="en-US" sz="2800"/>
                        <a:t>2.</a:t>
                      </a:r>
                      <a:endParaRPr lang="en-IN" altLang="en-US" sz="2800"/>
                    </a:p>
                  </a:txBody>
                  <a:tcPr/>
                </a:tc>
                <a:tc>
                  <a:txBody>
                    <a:bodyPr/>
                    <a:p>
                      <a:pPr>
                        <a:buNone/>
                      </a:pPr>
                      <a:r>
                        <a:rPr lang="en-IN" altLang="en-US" sz="2800"/>
                        <a:t>2 </a:t>
                      </a:r>
                      <a:r>
                        <a:rPr lang="en-US" sz="2800">
                          <a:latin typeface="Arial" panose="020B0604020202020204" pitchFamily="34" charset="0"/>
                          <a:cs typeface="Arial" panose="020B0604020202020204" pitchFamily="34" charset="0"/>
                          <a:sym typeface="+mn-ea"/>
                        </a:rPr>
                        <a:t>→</a:t>
                      </a:r>
                      <a:r>
                        <a:rPr lang="en-IN" altLang="en-US" sz="2800"/>
                        <a:t> copy on to Output expression</a:t>
                      </a:r>
                      <a:endParaRPr lang="en-IN" altLang="en-US" sz="2800"/>
                    </a:p>
                  </a:txBody>
                  <a:tcPr/>
                </a:tc>
                <a:tc>
                  <a:txBody>
                    <a:bodyPr/>
                    <a:p>
                      <a:pPr>
                        <a:buNone/>
                      </a:pPr>
                      <a:r>
                        <a:rPr lang="en-IN" altLang="en-US" sz="2800"/>
                        <a:t>2</a:t>
                      </a:r>
                      <a:endParaRPr lang="en-IN" altLang="en-US"/>
                    </a:p>
                  </a:txBody>
                  <a:tcPr/>
                </a:tc>
                <a:tc>
                  <a:txBody>
                    <a:bodyPr/>
                    <a:p>
                      <a:pPr>
                        <a:buNone/>
                      </a:pPr>
                      <a:r>
                        <a:rPr lang="en-IN" altLang="en-US" sz="2800"/>
                        <a:t>(</a:t>
                      </a:r>
                      <a:endParaRPr lang="en-IN" altLang="en-US" sz="2800"/>
                    </a:p>
                  </a:txBody>
                  <a:tcPr/>
                </a:tc>
              </a:tr>
              <a:tr h="518160">
                <a:tc>
                  <a:txBody>
                    <a:bodyPr/>
                    <a:p>
                      <a:pPr>
                        <a:buNone/>
                      </a:pPr>
                      <a:r>
                        <a:rPr lang="en-IN" altLang="en-US" sz="2800"/>
                        <a:t>3</a:t>
                      </a:r>
                      <a:endParaRPr lang="en-IN" altLang="en-US" sz="2800"/>
                    </a:p>
                  </a:txBody>
                  <a:tcPr/>
                </a:tc>
                <a:tc>
                  <a:txBody>
                    <a:bodyPr/>
                    <a:p>
                      <a:pPr>
                        <a:buNone/>
                      </a:pPr>
                      <a:r>
                        <a:rPr lang="en-IN" altLang="en-US" sz="2800"/>
                        <a:t>+ </a:t>
                      </a:r>
                      <a:r>
                        <a:rPr lang="en-US" sz="2800">
                          <a:latin typeface="Arial" panose="020B0604020202020204" pitchFamily="34" charset="0"/>
                          <a:cs typeface="Arial" panose="020B0604020202020204" pitchFamily="34" charset="0"/>
                          <a:sym typeface="+mn-ea"/>
                        </a:rPr>
                        <a:t>→</a:t>
                      </a:r>
                      <a:r>
                        <a:rPr lang="en-IN" altLang="en-US" sz="2800"/>
                        <a:t>   Push onto stack</a:t>
                      </a:r>
                      <a:endParaRPr lang="en-IN" altLang="en-US" sz="2800"/>
                    </a:p>
                  </a:txBody>
                  <a:tcPr/>
                </a:tc>
                <a:tc>
                  <a:txBody>
                    <a:bodyPr/>
                    <a:p>
                      <a:pPr>
                        <a:buNone/>
                      </a:pPr>
                      <a:r>
                        <a:rPr lang="en-IN" altLang="en-US" sz="2800"/>
                        <a:t>2</a:t>
                      </a:r>
                      <a:endParaRPr lang="en-IN" altLang="en-US" sz="2800"/>
                    </a:p>
                  </a:txBody>
                  <a:tcPr/>
                </a:tc>
                <a:tc>
                  <a:txBody>
                    <a:bodyPr/>
                    <a:p>
                      <a:pPr>
                        <a:buNone/>
                      </a:pPr>
                      <a:r>
                        <a:rPr lang="en-IN" altLang="en-US" sz="2800"/>
                        <a:t>(+</a:t>
                      </a:r>
                      <a:endParaRPr lang="en-IN" altLang="en-US" sz="2800"/>
                    </a:p>
                  </a:txBody>
                  <a:tcPr/>
                </a:tc>
              </a:tr>
              <a:tr h="529590">
                <a:tc>
                  <a:txBody>
                    <a:bodyPr/>
                    <a:p>
                      <a:pPr>
                        <a:buNone/>
                      </a:pPr>
                      <a:r>
                        <a:rPr lang="en-IN" altLang="en-US" sz="2800"/>
                        <a:t>4</a:t>
                      </a:r>
                      <a:endParaRPr lang="en-IN" altLang="en-US" sz="2800"/>
                    </a:p>
                  </a:txBody>
                  <a:tcPr/>
                </a:tc>
                <a:tc>
                  <a:txBody>
                    <a:bodyPr/>
                    <a:p>
                      <a:pPr>
                        <a:buNone/>
                      </a:pPr>
                      <a:r>
                        <a:rPr lang="en-IN" altLang="en-US" sz="2800"/>
                        <a:t>3 </a:t>
                      </a:r>
                      <a:r>
                        <a:rPr lang="en-US" sz="2800">
                          <a:latin typeface="Arial" panose="020B0604020202020204" pitchFamily="34" charset="0"/>
                          <a:cs typeface="Arial" panose="020B0604020202020204" pitchFamily="34" charset="0"/>
                          <a:sym typeface="+mn-ea"/>
                        </a:rPr>
                        <a:t>→</a:t>
                      </a:r>
                      <a:r>
                        <a:rPr lang="en-IN" altLang="en-US" sz="2800"/>
                        <a:t>copy onto Output expression</a:t>
                      </a:r>
                      <a:endParaRPr lang="en-IN" altLang="en-US" sz="2800"/>
                    </a:p>
                  </a:txBody>
                  <a:tcPr/>
                </a:tc>
                <a:tc>
                  <a:txBody>
                    <a:bodyPr/>
                    <a:p>
                      <a:pPr>
                        <a:buNone/>
                      </a:pPr>
                      <a:r>
                        <a:rPr lang="en-IN" altLang="en-US" sz="2800"/>
                        <a:t>23</a:t>
                      </a:r>
                      <a:endParaRPr lang="en-IN" altLang="en-US" sz="2800"/>
                    </a:p>
                  </a:txBody>
                  <a:tcPr/>
                </a:tc>
                <a:tc>
                  <a:txBody>
                    <a:bodyPr/>
                    <a:p>
                      <a:pPr>
                        <a:buNone/>
                      </a:pPr>
                      <a:r>
                        <a:rPr lang="en-IN" altLang="en-US" sz="2800"/>
                        <a:t>(+</a:t>
                      </a:r>
                      <a:endParaRPr lang="en-IN" altLang="en-US" sz="2800"/>
                    </a:p>
                  </a:txBody>
                  <a:tcPr/>
                </a:tc>
              </a:tr>
              <a:tr h="651510">
                <a:tc>
                  <a:txBody>
                    <a:bodyPr/>
                    <a:p>
                      <a:pPr>
                        <a:buNone/>
                      </a:pPr>
                      <a:r>
                        <a:rPr lang="en-IN" altLang="en-US" sz="2800"/>
                        <a:t>5</a:t>
                      </a:r>
                      <a:endParaRPr lang="en-IN" altLang="en-US" sz="2800"/>
                    </a:p>
                  </a:txBody>
                  <a:tcPr/>
                </a:tc>
                <a:tc>
                  <a:txBody>
                    <a:bodyPr/>
                    <a:p>
                      <a:pPr>
                        <a:buNone/>
                      </a:pPr>
                      <a:r>
                        <a:rPr lang="en-IN" altLang="en-US" sz="2800"/>
                        <a:t>) </a:t>
                      </a:r>
                      <a:r>
                        <a:rPr lang="en-US" sz="2800">
                          <a:latin typeface="Arial" panose="020B0604020202020204" pitchFamily="34" charset="0"/>
                          <a:cs typeface="Arial" panose="020B0604020202020204" pitchFamily="34" charset="0"/>
                          <a:sym typeface="+mn-ea"/>
                        </a:rPr>
                        <a:t>→</a:t>
                      </a:r>
                      <a:r>
                        <a:rPr lang="en-IN" altLang="en-US" sz="2800"/>
                        <a:t>pop stack until ( </a:t>
                      </a:r>
                      <a:r>
                        <a:rPr lang="en-GB" altLang="en-IN" sz="2800"/>
                        <a:t>and Copy +</a:t>
                      </a:r>
                      <a:r>
                        <a:rPr lang="en-IN" altLang="en-US" sz="2800"/>
                        <a:t> </a:t>
                      </a:r>
                      <a:r>
                        <a:rPr lang="en-GB" altLang="en-IN" sz="2800"/>
                        <a:t>to </a:t>
                      </a:r>
                      <a:r>
                        <a:rPr lang="en-IN" altLang="en-US" sz="2800"/>
                        <a:t>o</a:t>
                      </a:r>
                      <a:r>
                        <a:rPr lang="en-GB" altLang="en-IN" sz="2800"/>
                        <a:t>utput expression</a:t>
                      </a:r>
                      <a:endParaRPr lang="en-GB" altLang="en-IN" sz="2800"/>
                    </a:p>
                  </a:txBody>
                  <a:tcPr/>
                </a:tc>
                <a:tc>
                  <a:txBody>
                    <a:bodyPr/>
                    <a:p>
                      <a:pPr>
                        <a:buNone/>
                      </a:pPr>
                      <a:r>
                        <a:rPr lang="en-IN" altLang="en-US" sz="2800"/>
                        <a:t>23+</a:t>
                      </a:r>
                      <a:endParaRPr lang="en-IN" altLang="en-US" sz="2800"/>
                    </a:p>
                  </a:txBody>
                  <a:tcPr/>
                </a:tc>
                <a:tc>
                  <a:txBody>
                    <a:bodyPr/>
                    <a:p>
                      <a:pPr>
                        <a:buNone/>
                      </a:pPr>
                      <a:r>
                        <a:rPr lang="en-IN" altLang="en-US" sz="2800"/>
                        <a:t>empty</a:t>
                      </a:r>
                      <a:endParaRPr lang="en-IN" altLang="en-US" sz="2800"/>
                    </a:p>
                  </a:txBody>
                  <a:tcPr/>
                </a:tc>
              </a:tr>
              <a:tr h="468630">
                <a:tc>
                  <a:txBody>
                    <a:bodyPr/>
                    <a:p>
                      <a:pPr>
                        <a:buNone/>
                      </a:pPr>
                      <a:r>
                        <a:rPr lang="en-IN" altLang="en-US" sz="2800"/>
                        <a:t>6</a:t>
                      </a:r>
                      <a:endParaRPr lang="en-IN" altLang="en-US" sz="2800"/>
                    </a:p>
                  </a:txBody>
                  <a:tcPr/>
                </a:tc>
                <a:tc>
                  <a:txBody>
                    <a:bodyPr/>
                    <a:p>
                      <a:pPr>
                        <a:buNone/>
                      </a:pPr>
                      <a:r>
                        <a:rPr lang="en-IN" altLang="en-US" sz="2800"/>
                        <a:t>*</a:t>
                      </a:r>
                      <a:r>
                        <a:rPr lang="en-US" sz="2800">
                          <a:latin typeface="Arial" panose="020B0604020202020204" pitchFamily="34" charset="0"/>
                          <a:cs typeface="Arial" panose="020B0604020202020204" pitchFamily="34" charset="0"/>
                          <a:sym typeface="+mn-ea"/>
                        </a:rPr>
                        <a:t>→</a:t>
                      </a:r>
                      <a:r>
                        <a:rPr lang="en-IN" altLang="en-US" sz="2800"/>
                        <a:t> Push on to stack</a:t>
                      </a:r>
                      <a:endParaRPr lang="en-IN" altLang="en-US" sz="2800"/>
                    </a:p>
                  </a:txBody>
                  <a:tcPr/>
                </a:tc>
                <a:tc>
                  <a:txBody>
                    <a:bodyPr/>
                    <a:p>
                      <a:pPr>
                        <a:buNone/>
                      </a:pPr>
                      <a:r>
                        <a:rPr lang="en-IN" altLang="en-US" sz="2800"/>
                        <a:t>23+</a:t>
                      </a:r>
                      <a:endParaRPr lang="en-IN" altLang="en-US" sz="2800"/>
                    </a:p>
                  </a:txBody>
                  <a:tcPr/>
                </a:tc>
                <a:tc>
                  <a:txBody>
                    <a:bodyPr/>
                    <a:p>
                      <a:pPr>
                        <a:buNone/>
                      </a:pPr>
                      <a:r>
                        <a:rPr lang="en-IN" altLang="en-US" sz="2800"/>
                        <a:t>*</a:t>
                      </a:r>
                      <a:endParaRPr lang="en-IN" altLang="en-US" sz="2800"/>
                    </a:p>
                  </a:txBody>
                  <a:tcPr/>
                </a:tc>
              </a:tr>
              <a:tr h="651510">
                <a:tc>
                  <a:txBody>
                    <a:bodyPr/>
                    <a:p>
                      <a:pPr>
                        <a:buNone/>
                      </a:pPr>
                      <a:r>
                        <a:rPr lang="en-IN" altLang="en-US" sz="2800"/>
                        <a:t>7</a:t>
                      </a:r>
                      <a:endParaRPr lang="en-IN" altLang="en-US" sz="2800"/>
                    </a:p>
                  </a:txBody>
                  <a:tcPr/>
                </a:tc>
                <a:tc>
                  <a:txBody>
                    <a:bodyPr/>
                    <a:p>
                      <a:pPr>
                        <a:buNone/>
                      </a:pPr>
                      <a:r>
                        <a:rPr lang="en-IN" altLang="en-US" sz="2800"/>
                        <a:t>6 </a:t>
                      </a:r>
                      <a:r>
                        <a:rPr lang="en-US" sz="2800">
                          <a:latin typeface="Arial" panose="020B0604020202020204" pitchFamily="34" charset="0"/>
                          <a:cs typeface="Arial" panose="020B0604020202020204" pitchFamily="34" charset="0"/>
                          <a:sym typeface="+mn-ea"/>
                        </a:rPr>
                        <a:t>→</a:t>
                      </a:r>
                      <a:r>
                        <a:rPr lang="en-IN" altLang="en-US" sz="2800">
                          <a:sym typeface="+mn-ea"/>
                        </a:rPr>
                        <a:t> copy on to Output expression</a:t>
                      </a:r>
                      <a:endParaRPr lang="en-IN" altLang="en-US" sz="2800"/>
                    </a:p>
                  </a:txBody>
                  <a:tcPr/>
                </a:tc>
                <a:tc>
                  <a:txBody>
                    <a:bodyPr/>
                    <a:p>
                      <a:pPr>
                        <a:buNone/>
                      </a:pPr>
                      <a:r>
                        <a:rPr lang="en-IN" altLang="en-US" sz="2800"/>
                        <a:t>23+6</a:t>
                      </a:r>
                      <a:endParaRPr lang="en-IN" altLang="en-US" sz="2800"/>
                    </a:p>
                  </a:txBody>
                  <a:tcPr/>
                </a:tc>
                <a:tc>
                  <a:txBody>
                    <a:bodyPr/>
                    <a:p>
                      <a:pPr>
                        <a:buNone/>
                      </a:pPr>
                      <a:r>
                        <a:rPr lang="en-IN" altLang="en-US" sz="2800"/>
                        <a:t>*</a:t>
                      </a:r>
                      <a:endParaRPr lang="en-IN" altLang="en-US" sz="2800"/>
                    </a:p>
                  </a:txBody>
                  <a:tcPr/>
                </a:tc>
              </a:tr>
              <a:tr h="651510">
                <a:tc>
                  <a:txBody>
                    <a:bodyPr/>
                    <a:p>
                      <a:pPr>
                        <a:buNone/>
                      </a:pPr>
                      <a:r>
                        <a:rPr lang="en-IN" altLang="en-US" sz="2800"/>
                        <a:t>8</a:t>
                      </a:r>
                      <a:endParaRPr lang="en-IN" altLang="en-US" sz="2800"/>
                    </a:p>
                  </a:txBody>
                  <a:tcPr/>
                </a:tc>
                <a:tc>
                  <a:txBody>
                    <a:bodyPr/>
                    <a:p>
                      <a:pPr>
                        <a:buNone/>
                      </a:pPr>
                      <a:r>
                        <a:rPr lang="en-IN" altLang="en-US" sz="2800"/>
                        <a:t>- </a:t>
                      </a:r>
                      <a:r>
                        <a:rPr lang="en-GB" altLang="en-IN" sz="2800"/>
                        <a:t> </a:t>
                      </a:r>
                      <a:r>
                        <a:rPr lang="en-US" sz="2800">
                          <a:latin typeface="Arial" panose="020B0604020202020204" pitchFamily="34" charset="0"/>
                          <a:cs typeface="Arial" panose="020B0604020202020204" pitchFamily="34" charset="0"/>
                          <a:sym typeface="+mn-ea"/>
                        </a:rPr>
                        <a:t>→</a:t>
                      </a:r>
                      <a:r>
                        <a:rPr lang="en-IN" altLang="en-US" sz="2800"/>
                        <a:t>Pop * from stack and copy onto Output expression. Push - onto stack</a:t>
                      </a:r>
                      <a:endParaRPr lang="en-IN" altLang="en-US" sz="2800"/>
                    </a:p>
                  </a:txBody>
                  <a:tcPr/>
                </a:tc>
                <a:tc>
                  <a:txBody>
                    <a:bodyPr/>
                    <a:p>
                      <a:pPr>
                        <a:buNone/>
                      </a:pPr>
                      <a:r>
                        <a:rPr lang="en-IN" altLang="en-US" sz="2800"/>
                        <a:t>23+6*</a:t>
                      </a:r>
                      <a:endParaRPr lang="en-IN" altLang="en-US" sz="2800"/>
                    </a:p>
                  </a:txBody>
                  <a:tcPr/>
                </a:tc>
                <a:tc>
                  <a:txBody>
                    <a:bodyPr/>
                    <a:p>
                      <a:pPr>
                        <a:buNone/>
                      </a:pPr>
                      <a:r>
                        <a:rPr lang="en-IN" altLang="en-US" sz="2800"/>
                        <a:t>-</a:t>
                      </a:r>
                      <a:endParaRPr lang="en-IN" altLang="en-US" sz="2800"/>
                    </a:p>
                  </a:txBody>
                  <a:tcPr/>
                </a:tc>
              </a:tr>
            </a:tbl>
          </a:graphicData>
        </a:graphic>
      </p:graphicFrame>
      <p:sp>
        <p:nvSpPr>
          <p:cNvPr id="4" name="Text Box 3"/>
          <p:cNvSpPr txBox="1"/>
          <p:nvPr/>
        </p:nvSpPr>
        <p:spPr>
          <a:xfrm>
            <a:off x="408940" y="8890"/>
            <a:ext cx="11307445" cy="521970"/>
          </a:xfrm>
          <a:prstGeom prst="rect">
            <a:avLst/>
          </a:prstGeom>
          <a:noFill/>
        </p:spPr>
        <p:txBody>
          <a:bodyPr wrap="square" rtlCol="0">
            <a:spAutoFit/>
          </a:bodyPr>
          <a:p>
            <a:r>
              <a:rPr lang="en-GB" altLang="en-IN" sz="2800"/>
              <a:t>Trace on </a:t>
            </a:r>
            <a:r>
              <a:rPr lang="en-IN" altLang="en-US" sz="2800"/>
              <a:t>Infix expression</a:t>
            </a:r>
            <a:r>
              <a:rPr lang="en-GB" altLang="en-IN" sz="2800"/>
              <a:t> to postfix expression </a:t>
            </a:r>
            <a:r>
              <a:rPr lang="en-IN" altLang="en-US" sz="2800"/>
              <a:t> - (2+3)*6-2*(4+8)</a:t>
            </a:r>
            <a:endParaRPr lang="en-IN" altLang="en-US" sz="2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11175" y="1181735"/>
            <a:ext cx="10936605" cy="657860"/>
          </a:xfrm>
          <a:prstGeom prst="rect">
            <a:avLst/>
          </a:prstGeom>
          <a:noFill/>
        </p:spPr>
        <p:txBody>
          <a:bodyPr wrap="square" rtlCol="0">
            <a:noAutofit/>
          </a:bodyPr>
          <a:p>
            <a:endParaRPr lang="en-US"/>
          </a:p>
        </p:txBody>
      </p:sp>
      <p:graphicFrame>
        <p:nvGraphicFramePr>
          <p:cNvPr id="3" name="Table 2"/>
          <p:cNvGraphicFramePr/>
          <p:nvPr/>
        </p:nvGraphicFramePr>
        <p:xfrm>
          <a:off x="318135" y="693420"/>
          <a:ext cx="11521440" cy="5967730"/>
        </p:xfrm>
        <a:graphic>
          <a:graphicData uri="http://schemas.openxmlformats.org/drawingml/2006/table">
            <a:tbl>
              <a:tblPr firstRow="1" bandRow="1">
                <a:tableStyleId>{5C22544A-7EE6-4342-B048-85BDC9FD1C3A}</a:tableStyleId>
              </a:tblPr>
              <a:tblGrid>
                <a:gridCol w="1142365"/>
                <a:gridCol w="6172200"/>
                <a:gridCol w="2253615"/>
                <a:gridCol w="1953260"/>
              </a:tblGrid>
              <a:tr h="651510">
                <a:tc>
                  <a:txBody>
                    <a:bodyPr/>
                    <a:p>
                      <a:pPr>
                        <a:buNone/>
                      </a:pPr>
                      <a:r>
                        <a:rPr lang="en-IN" altLang="en-US" sz="2400"/>
                        <a:t>Steps</a:t>
                      </a:r>
                      <a:endParaRPr lang="en-IN" altLang="en-US" sz="2400"/>
                    </a:p>
                  </a:txBody>
                  <a:tcPr/>
                </a:tc>
                <a:tc>
                  <a:txBody>
                    <a:bodyPr/>
                    <a:p>
                      <a:pPr>
                        <a:buNone/>
                      </a:pPr>
                      <a:r>
                        <a:rPr lang="en-IN" altLang="en-US" sz="2400"/>
                        <a:t>Action on input</a:t>
                      </a:r>
                      <a:endParaRPr lang="en-IN" altLang="en-US" sz="2400"/>
                    </a:p>
                  </a:txBody>
                  <a:tcPr/>
                </a:tc>
                <a:tc>
                  <a:txBody>
                    <a:bodyPr/>
                    <a:p>
                      <a:pPr>
                        <a:buNone/>
                      </a:pPr>
                      <a:r>
                        <a:rPr lang="en-IN" altLang="en-US" sz="2400"/>
                        <a:t>Output expression</a:t>
                      </a:r>
                      <a:endParaRPr lang="en-IN" altLang="en-US" sz="2400"/>
                    </a:p>
                  </a:txBody>
                  <a:tcPr/>
                </a:tc>
                <a:tc>
                  <a:txBody>
                    <a:bodyPr/>
                    <a:p>
                      <a:pPr>
                        <a:buNone/>
                      </a:pPr>
                      <a:r>
                        <a:rPr lang="en-IN" altLang="en-US" sz="2400"/>
                        <a:t>STACK</a:t>
                      </a:r>
                      <a:endParaRPr lang="en-IN" altLang="en-US" sz="2400"/>
                    </a:p>
                  </a:txBody>
                  <a:tcPr/>
                </a:tc>
              </a:tr>
              <a:tr h="336550">
                <a:tc>
                  <a:txBody>
                    <a:bodyPr/>
                    <a:p>
                      <a:pPr>
                        <a:buNone/>
                      </a:pPr>
                      <a:r>
                        <a:rPr lang="en-IN" altLang="en-US" sz="2400"/>
                        <a:t>9</a:t>
                      </a:r>
                      <a:endParaRPr lang="en-IN" altLang="en-US" sz="2400"/>
                    </a:p>
                  </a:txBody>
                  <a:tcPr/>
                </a:tc>
                <a:tc>
                  <a:txBody>
                    <a:bodyPr/>
                    <a:p>
                      <a:pPr>
                        <a:buNone/>
                      </a:pPr>
                      <a:r>
                        <a:rPr lang="en-IN" altLang="en-US" sz="2400"/>
                        <a:t>2 </a:t>
                      </a:r>
                      <a:r>
                        <a:rPr lang="en-US" sz="2400">
                          <a:latin typeface="Arial" panose="020B0604020202020204" pitchFamily="34" charset="0"/>
                          <a:cs typeface="Arial" panose="020B0604020202020204" pitchFamily="34" charset="0"/>
                          <a:sym typeface="+mn-ea"/>
                        </a:rPr>
                        <a:t>→</a:t>
                      </a:r>
                      <a:r>
                        <a:rPr lang="en-IN" altLang="en-US" sz="2400"/>
                        <a:t> </a:t>
                      </a:r>
                      <a:r>
                        <a:rPr lang="en-IN" altLang="en-US" sz="2400">
                          <a:sym typeface="+mn-ea"/>
                        </a:rPr>
                        <a:t>copy on to Output expression</a:t>
                      </a:r>
                      <a:endParaRPr lang="en-IN" altLang="en-US" sz="2400"/>
                    </a:p>
                  </a:txBody>
                  <a:tcPr/>
                </a:tc>
                <a:tc>
                  <a:txBody>
                    <a:bodyPr/>
                    <a:p>
                      <a:pPr>
                        <a:buNone/>
                      </a:pPr>
                      <a:r>
                        <a:rPr lang="en-IN" altLang="en-US" sz="2400"/>
                        <a:t>23+6*2</a:t>
                      </a:r>
                      <a:endParaRPr lang="en-IN" altLang="en-US" sz="2400"/>
                    </a:p>
                  </a:txBody>
                  <a:tcPr/>
                </a:tc>
                <a:tc>
                  <a:txBody>
                    <a:bodyPr/>
                    <a:p>
                      <a:pPr>
                        <a:buNone/>
                      </a:pPr>
                      <a:r>
                        <a:rPr lang="en-IN" altLang="en-US" sz="2400"/>
                        <a:t>-</a:t>
                      </a:r>
                      <a:endParaRPr lang="en-IN" altLang="en-US" sz="2400"/>
                    </a:p>
                  </a:txBody>
                  <a:tcPr/>
                </a:tc>
              </a:tr>
              <a:tr h="448310">
                <a:tc>
                  <a:txBody>
                    <a:bodyPr/>
                    <a:p>
                      <a:pPr>
                        <a:buNone/>
                      </a:pPr>
                      <a:r>
                        <a:rPr lang="en-IN" altLang="en-US" sz="2800"/>
                        <a:t>10</a:t>
                      </a:r>
                      <a:endParaRPr lang="en-IN" altLang="en-US" sz="2800"/>
                    </a:p>
                  </a:txBody>
                  <a:tcPr/>
                </a:tc>
                <a:tc>
                  <a:txBody>
                    <a:bodyPr/>
                    <a:p>
                      <a:pPr>
                        <a:buNone/>
                      </a:pPr>
                      <a:r>
                        <a:rPr lang="en-IN" altLang="en-US" sz="2800"/>
                        <a:t>* </a:t>
                      </a:r>
                      <a:r>
                        <a:rPr lang="en-US" sz="2800">
                          <a:latin typeface="Arial" panose="020B0604020202020204" pitchFamily="34" charset="0"/>
                          <a:cs typeface="Arial" panose="020B0604020202020204" pitchFamily="34" charset="0"/>
                          <a:sym typeface="+mn-ea"/>
                        </a:rPr>
                        <a:t>→</a:t>
                      </a:r>
                      <a:r>
                        <a:rPr lang="en-IN" altLang="en-US" sz="2800"/>
                        <a:t> Push on to stack</a:t>
                      </a:r>
                      <a:endParaRPr lang="en-IN" altLang="en-US" sz="2800"/>
                    </a:p>
                  </a:txBody>
                  <a:tcPr/>
                </a:tc>
                <a:tc>
                  <a:txBody>
                    <a:bodyPr/>
                    <a:p>
                      <a:pPr>
                        <a:buNone/>
                      </a:pPr>
                      <a:r>
                        <a:rPr lang="en-IN" altLang="en-US" sz="2400"/>
                        <a:t>23+6*2</a:t>
                      </a:r>
                      <a:endParaRPr lang="en-IN" altLang="en-US" sz="2400"/>
                    </a:p>
                  </a:txBody>
                  <a:tcPr/>
                </a:tc>
                <a:tc>
                  <a:txBody>
                    <a:bodyPr/>
                    <a:p>
                      <a:pPr>
                        <a:buNone/>
                      </a:pPr>
                      <a:r>
                        <a:rPr lang="en-IN" altLang="en-US" sz="2800"/>
                        <a:t>-*</a:t>
                      </a:r>
                      <a:endParaRPr lang="en-IN" altLang="en-US" sz="2800"/>
                    </a:p>
                  </a:txBody>
                  <a:tcPr/>
                </a:tc>
              </a:tr>
              <a:tr h="580390">
                <a:tc>
                  <a:txBody>
                    <a:bodyPr/>
                    <a:p>
                      <a:pPr>
                        <a:buNone/>
                      </a:pPr>
                      <a:r>
                        <a:rPr lang="en-IN" altLang="en-US" sz="2800"/>
                        <a:t>11.</a:t>
                      </a:r>
                      <a:endParaRPr lang="en-IN" altLang="en-US" sz="2800"/>
                    </a:p>
                  </a:txBody>
                  <a:tcPr/>
                </a:tc>
                <a:tc>
                  <a:txBody>
                    <a:bodyPr/>
                    <a:p>
                      <a:pPr>
                        <a:buNone/>
                      </a:pPr>
                      <a:r>
                        <a:rPr lang="en-IN" altLang="en-US" sz="2800"/>
                        <a:t>(</a:t>
                      </a:r>
                      <a:r>
                        <a:rPr lang="en-US" sz="2800">
                          <a:latin typeface="Arial" panose="020B0604020202020204" pitchFamily="34" charset="0"/>
                          <a:cs typeface="Arial" panose="020B0604020202020204" pitchFamily="34" charset="0"/>
                          <a:sym typeface="+mn-ea"/>
                        </a:rPr>
                        <a:t>→</a:t>
                      </a:r>
                      <a:r>
                        <a:rPr lang="en-IN" altLang="en-US" sz="2800"/>
                        <a:t> Push onto stack</a:t>
                      </a:r>
                      <a:endParaRPr lang="en-IN" altLang="en-US" sz="2800"/>
                    </a:p>
                  </a:txBody>
                  <a:tcPr/>
                </a:tc>
                <a:tc>
                  <a:txBody>
                    <a:bodyPr/>
                    <a:p>
                      <a:pPr>
                        <a:buNone/>
                      </a:pPr>
                      <a:r>
                        <a:rPr lang="en-IN" altLang="en-US" sz="2800"/>
                        <a:t>23+6*2</a:t>
                      </a:r>
                      <a:endParaRPr lang="en-IN" altLang="en-US"/>
                    </a:p>
                  </a:txBody>
                  <a:tcPr/>
                </a:tc>
                <a:tc>
                  <a:txBody>
                    <a:bodyPr/>
                    <a:p>
                      <a:pPr>
                        <a:buNone/>
                      </a:pPr>
                      <a:r>
                        <a:rPr lang="en-IN" altLang="en-US" sz="2800"/>
                        <a:t>-*(</a:t>
                      </a:r>
                      <a:endParaRPr lang="en-IN" altLang="en-US" sz="2800"/>
                    </a:p>
                  </a:txBody>
                  <a:tcPr/>
                </a:tc>
              </a:tr>
              <a:tr h="468630">
                <a:tc>
                  <a:txBody>
                    <a:bodyPr/>
                    <a:p>
                      <a:pPr>
                        <a:buNone/>
                      </a:pPr>
                      <a:r>
                        <a:rPr lang="en-IN" altLang="en-US" sz="2800"/>
                        <a:t>12</a:t>
                      </a:r>
                      <a:endParaRPr lang="en-IN" altLang="en-US" sz="2800"/>
                    </a:p>
                  </a:txBody>
                  <a:tcPr/>
                </a:tc>
                <a:tc>
                  <a:txBody>
                    <a:bodyPr/>
                    <a:p>
                      <a:pPr>
                        <a:buNone/>
                      </a:pPr>
                      <a:r>
                        <a:rPr lang="en-IN" altLang="en-US" sz="2800"/>
                        <a:t>4 </a:t>
                      </a:r>
                      <a:r>
                        <a:rPr lang="en-US" sz="2800">
                          <a:latin typeface="Arial" panose="020B0604020202020204" pitchFamily="34" charset="0"/>
                          <a:cs typeface="Arial" panose="020B0604020202020204" pitchFamily="34" charset="0"/>
                          <a:sym typeface="+mn-ea"/>
                        </a:rPr>
                        <a:t>→</a:t>
                      </a:r>
                      <a:r>
                        <a:rPr lang="en-IN" altLang="en-US" sz="2800"/>
                        <a:t>   </a:t>
                      </a:r>
                      <a:r>
                        <a:rPr lang="en-IN" altLang="en-US" sz="2800">
                          <a:sym typeface="+mn-ea"/>
                        </a:rPr>
                        <a:t>copy onto Output expression</a:t>
                      </a:r>
                      <a:endParaRPr lang="en-IN" altLang="en-US" sz="2800"/>
                    </a:p>
                  </a:txBody>
                  <a:tcPr/>
                </a:tc>
                <a:tc>
                  <a:txBody>
                    <a:bodyPr/>
                    <a:p>
                      <a:pPr>
                        <a:buNone/>
                      </a:pPr>
                      <a:r>
                        <a:rPr lang="en-IN" altLang="en-US" sz="2800"/>
                        <a:t>23+6*24</a:t>
                      </a:r>
                      <a:endParaRPr lang="en-IN" altLang="en-US" sz="2800"/>
                    </a:p>
                  </a:txBody>
                  <a:tcPr/>
                </a:tc>
                <a:tc>
                  <a:txBody>
                    <a:bodyPr/>
                    <a:p>
                      <a:pPr>
                        <a:buNone/>
                      </a:pPr>
                      <a:r>
                        <a:rPr lang="en-IN" altLang="en-US" sz="2800"/>
                        <a:t>-*(</a:t>
                      </a:r>
                      <a:endParaRPr lang="en-IN" altLang="en-US" sz="2800"/>
                    </a:p>
                  </a:txBody>
                  <a:tcPr/>
                </a:tc>
              </a:tr>
              <a:tr h="529590">
                <a:tc>
                  <a:txBody>
                    <a:bodyPr/>
                    <a:p>
                      <a:pPr>
                        <a:buNone/>
                      </a:pPr>
                      <a:r>
                        <a:rPr lang="en-IN" altLang="en-US" sz="2800"/>
                        <a:t>13</a:t>
                      </a:r>
                      <a:endParaRPr lang="en-IN" altLang="en-US" sz="2800"/>
                    </a:p>
                  </a:txBody>
                  <a:tcPr/>
                </a:tc>
                <a:tc>
                  <a:txBody>
                    <a:bodyPr/>
                    <a:p>
                      <a:pPr>
                        <a:buNone/>
                      </a:pPr>
                      <a:r>
                        <a:rPr lang="en-IN" altLang="en-US" sz="2800"/>
                        <a:t>+ </a:t>
                      </a:r>
                      <a:r>
                        <a:rPr lang="en-US" sz="2800">
                          <a:latin typeface="Arial" panose="020B0604020202020204" pitchFamily="34" charset="0"/>
                          <a:cs typeface="Arial" panose="020B0604020202020204" pitchFamily="34" charset="0"/>
                          <a:sym typeface="+mn-ea"/>
                        </a:rPr>
                        <a:t>→</a:t>
                      </a:r>
                      <a:r>
                        <a:rPr lang="en-IN" altLang="en-US" sz="2800"/>
                        <a:t>push onto stack</a:t>
                      </a:r>
                      <a:endParaRPr lang="en-IN" altLang="en-US" sz="2800"/>
                    </a:p>
                  </a:txBody>
                  <a:tcPr/>
                </a:tc>
                <a:tc>
                  <a:txBody>
                    <a:bodyPr/>
                    <a:p>
                      <a:pPr>
                        <a:buNone/>
                      </a:pPr>
                      <a:r>
                        <a:rPr lang="en-IN" altLang="en-US" sz="2800"/>
                        <a:t>23+6*24</a:t>
                      </a:r>
                      <a:endParaRPr lang="en-IN" altLang="en-US" sz="2800"/>
                    </a:p>
                  </a:txBody>
                  <a:tcPr/>
                </a:tc>
                <a:tc>
                  <a:txBody>
                    <a:bodyPr/>
                    <a:p>
                      <a:pPr>
                        <a:buNone/>
                      </a:pPr>
                      <a:r>
                        <a:rPr lang="en-IN" altLang="en-US" sz="2800">
                          <a:sym typeface="+mn-ea"/>
                        </a:rPr>
                        <a:t>-*(+</a:t>
                      </a:r>
                      <a:endParaRPr lang="en-IN" altLang="en-US" sz="2800"/>
                    </a:p>
                  </a:txBody>
                  <a:tcPr/>
                </a:tc>
              </a:tr>
              <a:tr h="651510">
                <a:tc>
                  <a:txBody>
                    <a:bodyPr/>
                    <a:p>
                      <a:pPr>
                        <a:buNone/>
                      </a:pPr>
                      <a:r>
                        <a:rPr lang="en-IN" altLang="en-US" sz="2800"/>
                        <a:t>14</a:t>
                      </a:r>
                      <a:endParaRPr lang="en-IN" altLang="en-US" sz="2800"/>
                    </a:p>
                  </a:txBody>
                  <a:tcPr/>
                </a:tc>
                <a:tc>
                  <a:txBody>
                    <a:bodyPr/>
                    <a:p>
                      <a:pPr>
                        <a:buNone/>
                      </a:pPr>
                      <a:r>
                        <a:rPr lang="en-IN" altLang="en-US" sz="2800"/>
                        <a:t>8</a:t>
                      </a:r>
                      <a:r>
                        <a:rPr lang="en-US" sz="2800">
                          <a:latin typeface="Arial" panose="020B0604020202020204" pitchFamily="34" charset="0"/>
                          <a:cs typeface="Arial" panose="020B0604020202020204" pitchFamily="34" charset="0"/>
                          <a:sym typeface="+mn-ea"/>
                        </a:rPr>
                        <a:t>→</a:t>
                      </a:r>
                      <a:r>
                        <a:rPr lang="en-IN" altLang="en-US" sz="2800"/>
                        <a:t> </a:t>
                      </a:r>
                      <a:r>
                        <a:rPr lang="en-IN" altLang="en-US" sz="2800">
                          <a:sym typeface="+mn-ea"/>
                        </a:rPr>
                        <a:t>copy onto Output expression</a:t>
                      </a:r>
                      <a:endParaRPr lang="en-IN" altLang="en-US" sz="2800"/>
                    </a:p>
                  </a:txBody>
                  <a:tcPr/>
                </a:tc>
                <a:tc>
                  <a:txBody>
                    <a:bodyPr/>
                    <a:p>
                      <a:pPr>
                        <a:buNone/>
                      </a:pPr>
                      <a:r>
                        <a:rPr lang="en-IN" altLang="en-US" sz="2800"/>
                        <a:t>23+6*248</a:t>
                      </a:r>
                      <a:endParaRPr lang="en-IN" altLang="en-US" sz="2800"/>
                    </a:p>
                  </a:txBody>
                  <a:tcPr/>
                </a:tc>
                <a:tc>
                  <a:txBody>
                    <a:bodyPr/>
                    <a:p>
                      <a:pPr>
                        <a:buNone/>
                      </a:pPr>
                      <a:r>
                        <a:rPr lang="en-IN" altLang="en-US" sz="2800">
                          <a:sym typeface="+mn-ea"/>
                        </a:rPr>
                        <a:t>-*(+</a:t>
                      </a:r>
                      <a:endParaRPr lang="en-IN" altLang="en-US" sz="2800"/>
                    </a:p>
                  </a:txBody>
                  <a:tcPr/>
                </a:tc>
              </a:tr>
              <a:tr h="468630">
                <a:tc>
                  <a:txBody>
                    <a:bodyPr/>
                    <a:p>
                      <a:pPr>
                        <a:buNone/>
                      </a:pPr>
                      <a:r>
                        <a:rPr lang="en-IN" altLang="en-US" sz="2800"/>
                        <a:t>15</a:t>
                      </a:r>
                      <a:endParaRPr lang="en-IN" altLang="en-US" sz="2800"/>
                    </a:p>
                  </a:txBody>
                  <a:tcPr/>
                </a:tc>
                <a:tc>
                  <a:txBody>
                    <a:bodyPr/>
                    <a:p>
                      <a:pPr>
                        <a:buNone/>
                      </a:pPr>
                      <a:r>
                        <a:rPr lang="en-IN" altLang="en-US" sz="2800"/>
                        <a:t>) </a:t>
                      </a:r>
                      <a:r>
                        <a:rPr lang="en-US" sz="2800">
                          <a:latin typeface="Arial" panose="020B0604020202020204" pitchFamily="34" charset="0"/>
                          <a:cs typeface="Arial" panose="020B0604020202020204" pitchFamily="34" charset="0"/>
                          <a:sym typeface="+mn-ea"/>
                        </a:rPr>
                        <a:t>→</a:t>
                      </a:r>
                      <a:r>
                        <a:rPr lang="en-IN" altLang="en-US" sz="2800"/>
                        <a:t>Pop + and (  and Copy +  onto Output expression</a:t>
                      </a:r>
                      <a:endParaRPr lang="en-IN" altLang="en-US" sz="2800"/>
                    </a:p>
                  </a:txBody>
                  <a:tcPr/>
                </a:tc>
                <a:tc>
                  <a:txBody>
                    <a:bodyPr/>
                    <a:p>
                      <a:pPr>
                        <a:buNone/>
                      </a:pPr>
                      <a:r>
                        <a:rPr lang="en-IN" altLang="en-US" sz="2800"/>
                        <a:t>23+6*248+</a:t>
                      </a:r>
                      <a:endParaRPr lang="en-IN" altLang="en-US" sz="2800"/>
                    </a:p>
                  </a:txBody>
                  <a:tcPr/>
                </a:tc>
                <a:tc>
                  <a:txBody>
                    <a:bodyPr/>
                    <a:p>
                      <a:pPr>
                        <a:buNone/>
                      </a:pPr>
                      <a:r>
                        <a:rPr lang="en-IN" altLang="en-US" sz="2800"/>
                        <a:t>-*</a:t>
                      </a:r>
                      <a:endParaRPr lang="en-IN" altLang="en-US" sz="2800"/>
                    </a:p>
                  </a:txBody>
                  <a:tcPr/>
                </a:tc>
              </a:tr>
              <a:tr h="651510">
                <a:tc>
                  <a:txBody>
                    <a:bodyPr/>
                    <a:p>
                      <a:pPr>
                        <a:buNone/>
                      </a:pPr>
                      <a:r>
                        <a:rPr lang="en-IN" altLang="en-US" sz="2800"/>
                        <a:t>16</a:t>
                      </a:r>
                      <a:endParaRPr lang="en-IN" altLang="en-US" sz="2800"/>
                    </a:p>
                  </a:txBody>
                  <a:tcPr/>
                </a:tc>
                <a:tc>
                  <a:txBody>
                    <a:bodyPr/>
                    <a:p>
                      <a:pPr>
                        <a:buNone/>
                      </a:pPr>
                      <a:r>
                        <a:rPr lang="en-IN" altLang="en-US" sz="2800"/>
                        <a:t>end of expression empty stack and copy Operator * and - onto Ouput expression</a:t>
                      </a:r>
                      <a:endParaRPr lang="en-IN" altLang="en-US" sz="2800"/>
                    </a:p>
                  </a:txBody>
                  <a:tcPr/>
                </a:tc>
                <a:tc>
                  <a:txBody>
                    <a:bodyPr/>
                    <a:p>
                      <a:pPr>
                        <a:buNone/>
                      </a:pPr>
                      <a:r>
                        <a:rPr lang="en-IN" altLang="en-US" sz="2800"/>
                        <a:t>23+6*248+*-</a:t>
                      </a:r>
                      <a:endParaRPr lang="en-IN" altLang="en-US" sz="2800"/>
                    </a:p>
                  </a:txBody>
                  <a:tcPr/>
                </a:tc>
                <a:tc>
                  <a:txBody>
                    <a:bodyPr/>
                    <a:p>
                      <a:pPr>
                        <a:buNone/>
                      </a:pPr>
                      <a:r>
                        <a:rPr lang="en-IN" altLang="en-US" sz="2800"/>
                        <a:t>empty</a:t>
                      </a:r>
                      <a:endParaRPr lang="en-IN" altLang="en-US" sz="2800"/>
                    </a:p>
                  </a:txBody>
                  <a:tcPr/>
                </a:tc>
              </a:tr>
            </a:tbl>
          </a:graphicData>
        </a:graphic>
      </p:graphicFrame>
      <p:sp>
        <p:nvSpPr>
          <p:cNvPr id="4" name="Text Box 3"/>
          <p:cNvSpPr txBox="1"/>
          <p:nvPr/>
        </p:nvSpPr>
        <p:spPr>
          <a:xfrm>
            <a:off x="408940" y="171450"/>
            <a:ext cx="6996430" cy="521970"/>
          </a:xfrm>
          <a:prstGeom prst="rect">
            <a:avLst/>
          </a:prstGeom>
          <a:noFill/>
        </p:spPr>
        <p:txBody>
          <a:bodyPr wrap="square" rtlCol="0">
            <a:spAutoFit/>
          </a:bodyPr>
          <a:p>
            <a:r>
              <a:rPr lang="en-IN" altLang="en-US" sz="2800"/>
              <a:t>Infix expression - (2+3)*6-2*(4+8)</a:t>
            </a:r>
            <a:endParaRPr lang="en-IN" altLang="en-US" sz="2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91795" y="1417320"/>
            <a:ext cx="9692005" cy="3876675"/>
          </a:xfrm>
          <a:prstGeom prst="rect">
            <a:avLst/>
          </a:prstGeom>
          <a:noFill/>
        </p:spPr>
        <p:txBody>
          <a:bodyPr wrap="square" rtlCol="0">
            <a:spAutoFit/>
          </a:bodyPr>
          <a:p>
            <a:r>
              <a:rPr lang="en-GB" altLang="en-US" sz="3200"/>
              <a:t>Example -2 Write the trace to convert the given Infix expression to postfix expression</a:t>
            </a:r>
            <a:endParaRPr lang="en-GB" altLang="en-US" sz="3200"/>
          </a:p>
          <a:p>
            <a:r>
              <a:rPr lang="en-GB" altLang="en-US" sz="3200"/>
              <a:t>                      a+a*(b-c) + (b-c) *d</a:t>
            </a:r>
            <a:endParaRPr lang="en-GB" altLang="en-US" sz="3200"/>
          </a:p>
          <a:p>
            <a:r>
              <a:rPr lang="en-GB" altLang="en-US" sz="3200">
                <a:sym typeface="+mn-ea"/>
              </a:rPr>
              <a:t>Example -3 Write the trace to convert the given Infix expression to postfix expression</a:t>
            </a:r>
            <a:endParaRPr lang="en-GB" altLang="en-US" sz="3200"/>
          </a:p>
          <a:p>
            <a:r>
              <a:rPr lang="en-GB" altLang="en-US" sz="3200">
                <a:sym typeface="+mn-ea"/>
              </a:rPr>
              <a:t>                      ((A+B)-C*(D/E)) + F</a:t>
            </a:r>
            <a:endParaRPr lang="en-GB" altLang="en-US" sz="3200"/>
          </a:p>
          <a:p>
            <a:endParaRPr lang="en-GB" altLang="en-US"/>
          </a:p>
          <a:p>
            <a:endParaRPr lang="en-GB" altLang="en-US"/>
          </a:p>
          <a:p>
            <a:endParaRPr lang="en-GB"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ext Box 1"/>
          <p:cNvSpPr txBox="1">
            <a:spLocks noChangeArrowheads="1"/>
          </p:cNvSpPr>
          <p:nvPr/>
        </p:nvSpPr>
        <p:spPr bwMode="auto">
          <a:xfrm>
            <a:off x="609600" y="-14922"/>
            <a:ext cx="10972800" cy="1143000"/>
          </a:xfrm>
          <a:prstGeom prst="rect">
            <a:avLst/>
          </a:prstGeom>
          <a:noFill/>
          <a:ln w="9525">
            <a:noFill/>
            <a:round/>
          </a:ln>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a:solidFill>
                  <a:srgbClr val="FF0066"/>
                </a:solidFill>
              </a:rPr>
              <a:t>Infix to Postfix Transformation</a:t>
            </a:r>
            <a:endParaRPr lang="en-US" sz="4400">
              <a:solidFill>
                <a:srgbClr val="FF0066"/>
              </a:solidFill>
            </a:endParaRPr>
          </a:p>
        </p:txBody>
      </p:sp>
      <p:sp>
        <p:nvSpPr>
          <p:cNvPr id="184323" name="Text Box 2"/>
          <p:cNvSpPr txBox="1">
            <a:spLocks noChangeArrowheads="1"/>
          </p:cNvSpPr>
          <p:nvPr/>
        </p:nvSpPr>
        <p:spPr bwMode="auto">
          <a:xfrm>
            <a:off x="609600" y="1085850"/>
            <a:ext cx="10972800" cy="2505710"/>
          </a:xfrm>
          <a:prstGeom prst="rect">
            <a:avLst/>
          </a:prstGeom>
          <a:noFill/>
          <a:ln w="9525">
            <a:noFill/>
            <a:round/>
          </a:ln>
        </p:spPr>
        <p:txBody>
          <a:bodyPr/>
          <a:lstStyle/>
          <a:p>
            <a:pPr marL="341630" indent="-341630">
              <a:spcBef>
                <a:spcPts val="800"/>
              </a:spcBef>
              <a:buClr>
                <a:srgbClr val="0000FF"/>
              </a:buClr>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0000FF"/>
                </a:solidFill>
              </a:rPr>
              <a:t>Priorities:</a:t>
            </a:r>
            <a:endParaRPr lang="en-US" sz="3200">
              <a:solidFill>
                <a:srgbClr val="0000FF"/>
              </a:solidFill>
            </a:endParaRPr>
          </a:p>
          <a:p>
            <a:pPr marL="341630" indent="-341630">
              <a:spcBef>
                <a:spcPts val="800"/>
              </a:spcBef>
              <a:buClr>
                <a:srgbClr val="0000FF"/>
              </a:buClr>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0000FF"/>
                </a:solidFill>
              </a:rPr>
              <a:t>2:</a:t>
            </a:r>
            <a:r>
              <a:rPr lang="en-US" sz="3200">
                <a:solidFill>
                  <a:srgbClr val="000000"/>
                </a:solidFill>
              </a:rPr>
              <a:t> * /</a:t>
            </a:r>
            <a:r>
              <a:rPr lang="en-IN" altLang="en-US" sz="3200">
                <a:solidFill>
                  <a:srgbClr val="000000"/>
                </a:solidFill>
              </a:rPr>
              <a:t> </a:t>
            </a:r>
            <a:r>
              <a:rPr lang="en-GB" altLang="en-IN" sz="3200">
                <a:solidFill>
                  <a:srgbClr val="000000"/>
                </a:solidFill>
              </a:rPr>
              <a:t> </a:t>
            </a:r>
            <a:r>
              <a:rPr lang="en-GB" altLang="en-IN" sz="3200">
                <a:solidFill>
                  <a:srgbClr val="000000"/>
                </a:solidFill>
                <a:latin typeface="Arial" panose="020B0604020202020204" pitchFamily="34" charset="0"/>
                <a:cs typeface="Arial" panose="020B0604020202020204" pitchFamily="34" charset="0"/>
              </a:rPr>
              <a:t>→</a:t>
            </a:r>
            <a:r>
              <a:rPr lang="en-IN" altLang="en-US" sz="3200">
                <a:solidFill>
                  <a:srgbClr val="000000"/>
                </a:solidFill>
              </a:rPr>
              <a:t> Multificative operators</a:t>
            </a:r>
            <a:endParaRPr lang="en-US" sz="3200">
              <a:solidFill>
                <a:srgbClr val="000000"/>
              </a:solidFill>
            </a:endParaRPr>
          </a:p>
          <a:p>
            <a:pPr marL="341630" indent="-341630">
              <a:spcBef>
                <a:spcPts val="800"/>
              </a:spcBef>
              <a:buClr>
                <a:srgbClr val="FF0066"/>
              </a:buClr>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0066"/>
                </a:solidFill>
              </a:rPr>
              <a:t>1: </a:t>
            </a:r>
            <a:r>
              <a:rPr lang="en-US" sz="3200">
                <a:solidFill>
                  <a:srgbClr val="000000"/>
                </a:solidFill>
              </a:rPr>
              <a:t>+ -</a:t>
            </a:r>
            <a:r>
              <a:rPr lang="en-IN" altLang="en-US" sz="3200">
                <a:solidFill>
                  <a:srgbClr val="000000"/>
                </a:solidFill>
              </a:rPr>
              <a:t>  </a:t>
            </a:r>
            <a:r>
              <a:rPr lang="en-IN" altLang="en-US" sz="3200">
                <a:solidFill>
                  <a:srgbClr val="000000"/>
                </a:solidFill>
                <a:latin typeface="Arial" panose="020B0604020202020204" pitchFamily="34" charset="0"/>
                <a:cs typeface="Arial" panose="020B0604020202020204" pitchFamily="34" charset="0"/>
              </a:rPr>
              <a:t>→</a:t>
            </a:r>
            <a:r>
              <a:rPr lang="en-IN" altLang="en-US" sz="3200">
                <a:solidFill>
                  <a:srgbClr val="000000"/>
                </a:solidFill>
              </a:rPr>
              <a:t>  Additative operators</a:t>
            </a:r>
            <a:endParaRPr lang="en-US" sz="3200">
              <a:solidFill>
                <a:srgbClr val="000000"/>
              </a:solidFill>
            </a:endParaRPr>
          </a:p>
          <a:p>
            <a:pPr marL="341630" indent="-341630">
              <a:spcBef>
                <a:spcPts val="800"/>
              </a:spcBef>
              <a:buClr>
                <a:srgbClr val="002060"/>
              </a:buClr>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002060"/>
                </a:solidFill>
              </a:rPr>
              <a:t>0:</a:t>
            </a:r>
            <a:r>
              <a:rPr lang="en-US" sz="3200">
                <a:solidFill>
                  <a:srgbClr val="000000"/>
                </a:solidFill>
              </a:rPr>
              <a:t> (</a:t>
            </a:r>
            <a:r>
              <a:rPr lang="en-IN" altLang="en-US" sz="3200">
                <a:solidFill>
                  <a:srgbClr val="000000"/>
                </a:solidFill>
              </a:rPr>
              <a:t>       Opening  Paranthesis</a:t>
            </a:r>
            <a:endParaRPr lang="en-IN" altLang="en-US" sz="3200">
              <a:solidFill>
                <a:srgbClr val="000000"/>
              </a:solidFill>
            </a:endParaRPr>
          </a:p>
        </p:txBody>
      </p:sp>
      <p:sp>
        <p:nvSpPr>
          <p:cNvPr id="71681" name="Rectangle 1"/>
          <p:cNvSpPr>
            <a:spLocks noChangeArrowheads="1"/>
          </p:cNvSpPr>
          <p:nvPr/>
        </p:nvSpPr>
        <p:spPr bwMode="auto">
          <a:xfrm>
            <a:off x="299720" y="3302635"/>
            <a:ext cx="11465560" cy="3172460"/>
          </a:xfrm>
          <a:prstGeom prst="rect">
            <a:avLst/>
          </a:prstGeom>
          <a:noFill/>
          <a:ln w="9525">
            <a:noFill/>
            <a:miter lim="800000"/>
          </a:ln>
          <a:effectLst/>
        </p:spPr>
        <p:txBody>
          <a:bodyPr vert="horz" wrap="square" lIns="91440" tIns="45720" rIns="91440" bIns="45720" numCol="1" anchor="ctr" anchorCtr="0" compatLnSpc="1">
            <a:noAutofit/>
          </a:bodyPr>
          <a:p>
            <a:pPr indent="0" fontAlgn="base">
              <a:spcBef>
                <a:spcPct val="0"/>
              </a:spcBef>
              <a:spcAft>
                <a:spcPct val="0"/>
              </a:spcAft>
              <a:buNone/>
            </a:pPr>
            <a:r>
              <a:rPr lang="en-GB" altLang="en-IN" sz="3200" b="1">
                <a:solidFill>
                  <a:srgbClr val="FF0000"/>
                </a:solidFill>
                <a:sym typeface="+mn-ea"/>
              </a:rPr>
              <a:t>Pseudo Code</a:t>
            </a:r>
            <a:r>
              <a:rPr lang="en-IN" altLang="en-US" sz="3200" b="1">
                <a:solidFill>
                  <a:srgbClr val="FF0000"/>
                </a:solidFill>
                <a:sym typeface="+mn-ea"/>
              </a:rPr>
              <a:t> to convert </a:t>
            </a:r>
            <a:r>
              <a:rPr lang="en-US" sz="3200" b="1">
                <a:solidFill>
                  <a:srgbClr val="FF0000"/>
                </a:solidFill>
                <a:sym typeface="+mn-ea"/>
              </a:rPr>
              <a:t>Infix </a:t>
            </a:r>
            <a:r>
              <a:rPr lang="en-IN" altLang="en-US" sz="3200" b="1">
                <a:solidFill>
                  <a:srgbClr val="FF0000"/>
                </a:solidFill>
                <a:sym typeface="+mn-ea"/>
              </a:rPr>
              <a:t>expression </a:t>
            </a:r>
            <a:r>
              <a:rPr lang="en-US" sz="3200" b="1">
                <a:solidFill>
                  <a:srgbClr val="FF0000"/>
                </a:solidFill>
                <a:sym typeface="+mn-ea"/>
              </a:rPr>
              <a:t>to Postfix</a:t>
            </a:r>
            <a:r>
              <a:rPr lang="en-IN" altLang="en-US" sz="3200" b="1">
                <a:solidFill>
                  <a:srgbClr val="FF0000"/>
                </a:solidFill>
                <a:sym typeface="+mn-ea"/>
              </a:rPr>
              <a:t> expression</a:t>
            </a:r>
            <a:endParaRPr lang="en-IN" altLang="en-US" sz="3200" b="1">
              <a:solidFill>
                <a:srgbClr val="FF0000"/>
              </a:solidFill>
              <a:sym typeface="+mn-ea"/>
            </a:endParaRPr>
          </a:p>
          <a:p>
            <a:pPr indent="0" fontAlgn="base">
              <a:spcBef>
                <a:spcPct val="0"/>
              </a:spcBef>
              <a:spcAft>
                <a:spcPct val="0"/>
              </a:spcAft>
              <a:buNone/>
            </a:pPr>
            <a:endParaRPr lang="en-GB" sz="3200" dirty="0" smtClean="0">
              <a:latin typeface="Arial Unicode MS" panose="020B0604020202020204" pitchFamily="34" charset="-128"/>
              <a:cs typeface="Arial" panose="020B0604020202020204" pitchFamily="34" charset="0"/>
            </a:endParaRPr>
          </a:p>
          <a:p>
            <a:pPr marL="457200" indent="-457200" fontAlgn="base">
              <a:spcBef>
                <a:spcPct val="0"/>
              </a:spcBef>
              <a:spcAft>
                <a:spcPct val="0"/>
              </a:spcAft>
              <a:buAutoNum type="arabicPeriod"/>
            </a:pPr>
            <a:r>
              <a:rPr lang="en-GB" sz="2800" dirty="0" smtClean="0">
                <a:latin typeface="Arial Unicode MS" panose="020B0604020202020204" pitchFamily="34" charset="-128"/>
                <a:cs typeface="Arial" panose="020B0604020202020204" pitchFamily="34" charset="0"/>
              </a:rPr>
              <a:t>Read </a:t>
            </a:r>
            <a:r>
              <a:rPr lang="en-GB" sz="2800" b="1" dirty="0" smtClean="0">
                <a:solidFill>
                  <a:srgbClr val="FF0000"/>
                </a:solidFill>
                <a:latin typeface="Arial Unicode MS" panose="020B0604020202020204" pitchFamily="34" charset="-128"/>
                <a:cs typeface="Arial" panose="020B0604020202020204" pitchFamily="34" charset="0"/>
              </a:rPr>
              <a:t>infix expression – exp</a:t>
            </a:r>
            <a:endParaRPr lang="en-GB" sz="2800" b="1" dirty="0" smtClean="0">
              <a:solidFill>
                <a:srgbClr val="FF0000"/>
              </a:solidFill>
              <a:latin typeface="Arial Unicode MS" panose="020B0604020202020204" pitchFamily="34" charset="-128"/>
              <a:cs typeface="Arial" panose="020B0604020202020204" pitchFamily="34" charset="0"/>
            </a:endParaRPr>
          </a:p>
          <a:p>
            <a:pPr marL="457200" indent="-457200" fontAlgn="base">
              <a:spcBef>
                <a:spcPct val="0"/>
              </a:spcBef>
              <a:spcAft>
                <a:spcPct val="0"/>
              </a:spcAft>
              <a:buAutoNum type="arabicPeriod"/>
            </a:pPr>
            <a:r>
              <a:rPr lang="en-GB" sz="2800" dirty="0" smtClean="0">
                <a:latin typeface="Arial Unicode MS" panose="020B0604020202020204" pitchFamily="34" charset="-128"/>
                <a:cs typeface="Arial" panose="020B0604020202020204" pitchFamily="34" charset="0"/>
              </a:rPr>
              <a:t>I =0;</a:t>
            </a:r>
            <a:endParaRPr lang="en-GB" sz="2800" dirty="0" smtClean="0">
              <a:latin typeface="Arial Unicode MS" panose="020B0604020202020204" pitchFamily="34" charset="-128"/>
              <a:cs typeface="Arial" panose="020B0604020202020204" pitchFamily="34" charset="0"/>
            </a:endParaRPr>
          </a:p>
          <a:p>
            <a:pPr fontAlgn="base">
              <a:spcBef>
                <a:spcPct val="0"/>
              </a:spcBef>
              <a:spcAft>
                <a:spcPct val="0"/>
              </a:spcAft>
            </a:pPr>
            <a:r>
              <a:rPr lang="en-US" sz="2800" dirty="0" smtClean="0">
                <a:latin typeface="Arial Unicode MS" panose="020B0604020202020204" pitchFamily="34" charset="-128"/>
                <a:cs typeface="Arial" panose="020B0604020202020204" pitchFamily="34" charset="0"/>
              </a:rPr>
              <a:t>3. </a:t>
            </a:r>
            <a:r>
              <a:rPr lang="en-IN" altLang="en-US" sz="2800" dirty="0" smtClean="0">
                <a:latin typeface="Arial Unicode MS" panose="020B0604020202020204" pitchFamily="34" charset="-128"/>
                <a:cs typeface="Arial" panose="020B0604020202020204" pitchFamily="34" charset="0"/>
              </a:rPr>
              <a:t>Continued.......</a:t>
            </a:r>
            <a:endParaRPr kumimoji="0" lang="en-IN" altLang="en-US" sz="2800" b="0" i="0" u="none" strike="noStrike" cap="none" normalizeH="0" baseline="0" dirty="0" smtClean="0">
              <a:ln>
                <a:noFill/>
              </a:ln>
              <a:solidFill>
                <a:schemeClr val="tx1"/>
              </a:solidFill>
              <a:effectLst/>
              <a:latin typeface="Arial Unicode MS" panose="020B0604020202020204" pitchFamily="34" charset="-128"/>
              <a:cs typeface="Arial" panose="020B0604020202020204" pitchFamily="34" charset="0"/>
            </a:endParaRPr>
          </a:p>
        </p:txBody>
      </p:sp>
      <p:sp>
        <p:nvSpPr>
          <p:cNvPr id="2" name="Text Box 1"/>
          <p:cNvSpPr txBox="1"/>
          <p:nvPr/>
        </p:nvSpPr>
        <p:spPr>
          <a:xfrm>
            <a:off x="10408285" y="4351020"/>
            <a:ext cx="4064000" cy="368300"/>
          </a:xfrm>
          <a:prstGeom prst="rect">
            <a:avLst/>
          </a:prstGeom>
          <a:noFill/>
        </p:spPr>
        <p:txBody>
          <a:bodyPr wrap="square" rtlCol="0">
            <a:spAutoFit/>
          </a:bodyPr>
          <a:p>
            <a:endParaRPr lang="en-US"/>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1"/>
          <p:cNvSpPr txBox="1"/>
          <p:nvPr/>
        </p:nvSpPr>
        <p:spPr>
          <a:xfrm>
            <a:off x="499600" y="228338"/>
            <a:ext cx="8229600" cy="778659"/>
          </a:xfrm>
          <a:prstGeom prst="rect">
            <a:avLst/>
          </a:prstGeom>
          <a:noFill/>
          <a:ln w="9525">
            <a:noFill/>
          </a:ln>
        </p:spPr>
        <p:txBody>
          <a:bodyPr anchor="ctr" anchorCtr="0"/>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4400" dirty="0" smtClean="0">
                <a:solidFill>
                  <a:srgbClr val="0000FF"/>
                </a:solidFill>
                <a:latin typeface="Arial" panose="020B0604020202020204" pitchFamily="34" charset="0"/>
              </a:rPr>
              <a:t>What is Stack ?</a:t>
            </a:r>
            <a:endParaRPr lang="en-US" altLang="x-none" sz="4400" dirty="0">
              <a:solidFill>
                <a:srgbClr val="0000FF"/>
              </a:solidFill>
              <a:latin typeface="Arial" panose="020B0604020202020204" pitchFamily="34" charset="0"/>
            </a:endParaRPr>
          </a:p>
        </p:txBody>
      </p:sp>
      <p:sp>
        <p:nvSpPr>
          <p:cNvPr id="151555" name="Text Box 2"/>
          <p:cNvSpPr txBox="1"/>
          <p:nvPr/>
        </p:nvSpPr>
        <p:spPr>
          <a:xfrm>
            <a:off x="370389" y="1143001"/>
            <a:ext cx="11597833" cy="5408270"/>
          </a:xfrm>
          <a:prstGeom prst="rect">
            <a:avLst/>
          </a:prstGeom>
          <a:noFill/>
          <a:ln w="9525">
            <a:noFill/>
          </a:ln>
        </p:spPr>
        <p:txBody>
          <a:bodyPr/>
          <a:lstStyle/>
          <a:p>
            <a:pPr marL="341630" indent="-341630" defTabSz="457200">
              <a:spcBef>
                <a:spcPts val="8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sz="3200" dirty="0">
                <a:solidFill>
                  <a:srgbClr val="000000"/>
                </a:solidFill>
                <a:latin typeface="Arial" panose="020B0604020202020204" pitchFamily="34" charset="0"/>
              </a:rPr>
              <a:t>A </a:t>
            </a:r>
            <a:r>
              <a:rPr lang="en-US" altLang="x-none" sz="3200" b="1" dirty="0">
                <a:solidFill>
                  <a:srgbClr val="FF3300"/>
                </a:solidFill>
                <a:latin typeface="Arial" panose="020B0604020202020204" pitchFamily="34" charset="0"/>
              </a:rPr>
              <a:t>stack</a:t>
            </a:r>
            <a:r>
              <a:rPr lang="en-US" altLang="x-none" sz="3200" dirty="0">
                <a:solidFill>
                  <a:srgbClr val="000000"/>
                </a:solidFill>
                <a:latin typeface="Arial" panose="020B0604020202020204" pitchFamily="34" charset="0"/>
              </a:rPr>
              <a:t> is a </a:t>
            </a:r>
            <a:r>
              <a:rPr lang="en-US" altLang="x-none" sz="3200" dirty="0" smtClean="0">
                <a:solidFill>
                  <a:srgbClr val="FF0000"/>
                </a:solidFill>
                <a:latin typeface="Arial" panose="020B0604020202020204" pitchFamily="34" charset="0"/>
              </a:rPr>
              <a:t>linear data structure </a:t>
            </a:r>
            <a:r>
              <a:rPr lang="en-US" altLang="x-none" sz="3200" dirty="0" smtClean="0">
                <a:solidFill>
                  <a:srgbClr val="000000"/>
                </a:solidFill>
                <a:latin typeface="Arial" panose="020B0604020202020204" pitchFamily="34" charset="0"/>
              </a:rPr>
              <a:t>used to store an ordered, linear sequence of elements. </a:t>
            </a:r>
            <a:endParaRPr lang="en-US" altLang="x-none" sz="3200" dirty="0" smtClean="0">
              <a:solidFill>
                <a:srgbClr val="000000"/>
              </a:solidFill>
              <a:latin typeface="Arial" panose="020B0604020202020204" pitchFamily="34" charset="0"/>
            </a:endParaRPr>
          </a:p>
          <a:p>
            <a:pPr marL="341630" indent="-341630" defTabSz="457200">
              <a:spcBef>
                <a:spcPts val="8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smtClean="0"/>
              <a:t>A </a:t>
            </a:r>
            <a:r>
              <a:rPr lang="en-US" altLang="x-none" sz="3200" b="1" dirty="0" smtClean="0">
                <a:solidFill>
                  <a:srgbClr val="FF3300"/>
                </a:solidFill>
                <a:latin typeface="Arial" panose="020B0604020202020204" pitchFamily="34" charset="0"/>
              </a:rPr>
              <a:t>stack</a:t>
            </a:r>
            <a:r>
              <a:rPr lang="en-US" sz="3200" dirty="0" smtClean="0"/>
              <a:t> operates according to </a:t>
            </a:r>
            <a:r>
              <a:rPr lang="en-US" sz="3200" dirty="0" smtClean="0"/>
              <a:t> </a:t>
            </a:r>
            <a:r>
              <a:rPr lang="en-US" altLang="x-none" sz="3200" dirty="0" smtClean="0">
                <a:solidFill>
                  <a:srgbClr val="000000"/>
                </a:solidFill>
                <a:latin typeface="Arial" panose="020B0604020202020204" pitchFamily="34" charset="0"/>
              </a:rPr>
              <a:t>the  </a:t>
            </a:r>
            <a:r>
              <a:rPr lang="en-US" altLang="x-none" sz="3200" b="1" dirty="0" smtClean="0">
                <a:solidFill>
                  <a:srgbClr val="FF3300"/>
                </a:solidFill>
                <a:latin typeface="Arial" panose="020B0604020202020204" pitchFamily="34" charset="0"/>
              </a:rPr>
              <a:t>L</a:t>
            </a:r>
            <a:r>
              <a:rPr lang="en-US" altLang="x-none" sz="3200" b="1" dirty="0" smtClean="0">
                <a:solidFill>
                  <a:srgbClr val="00B0F0"/>
                </a:solidFill>
                <a:latin typeface="Arial" panose="020B0604020202020204" pitchFamily="34" charset="0"/>
              </a:rPr>
              <a:t>ast</a:t>
            </a:r>
            <a:r>
              <a:rPr lang="en-US" altLang="x-none" sz="3200" b="1" dirty="0" smtClean="0">
                <a:solidFill>
                  <a:srgbClr val="FF3300"/>
                </a:solidFill>
                <a:latin typeface="Arial" panose="020B0604020202020204" pitchFamily="34" charset="0"/>
              </a:rPr>
              <a:t> </a:t>
            </a:r>
            <a:r>
              <a:rPr lang="en-US" altLang="x-none" sz="3200" b="1" dirty="0" smtClean="0">
                <a:solidFill>
                  <a:srgbClr val="FF3300"/>
                </a:solidFill>
                <a:latin typeface="Arial" panose="020B0604020202020204" pitchFamily="34" charset="0"/>
              </a:rPr>
              <a:t>I</a:t>
            </a:r>
            <a:r>
              <a:rPr lang="en-US" altLang="x-none" sz="3200" b="1" dirty="0" smtClean="0">
                <a:solidFill>
                  <a:srgbClr val="00B0F0"/>
                </a:solidFill>
                <a:latin typeface="Arial" panose="020B0604020202020204" pitchFamily="34" charset="0"/>
              </a:rPr>
              <a:t>n</a:t>
            </a:r>
            <a:r>
              <a:rPr lang="en-US" altLang="x-none" sz="3200" b="1" dirty="0" smtClean="0">
                <a:solidFill>
                  <a:srgbClr val="FF3300"/>
                </a:solidFill>
                <a:latin typeface="Arial" panose="020B0604020202020204" pitchFamily="34" charset="0"/>
              </a:rPr>
              <a:t> – F</a:t>
            </a:r>
            <a:r>
              <a:rPr lang="en-US" altLang="x-none" sz="3200" b="1" dirty="0" smtClean="0">
                <a:solidFill>
                  <a:srgbClr val="00B0F0"/>
                </a:solidFill>
                <a:latin typeface="Arial" panose="020B0604020202020204" pitchFamily="34" charset="0"/>
              </a:rPr>
              <a:t>irst</a:t>
            </a:r>
            <a:r>
              <a:rPr lang="en-US" altLang="x-none" sz="3200" b="1" dirty="0" smtClean="0">
                <a:solidFill>
                  <a:srgbClr val="FF3300"/>
                </a:solidFill>
                <a:latin typeface="Arial" panose="020B0604020202020204" pitchFamily="34" charset="0"/>
              </a:rPr>
              <a:t> O</a:t>
            </a:r>
            <a:r>
              <a:rPr lang="en-US" altLang="x-none" sz="3200" b="1" dirty="0" smtClean="0">
                <a:solidFill>
                  <a:srgbClr val="00B0F0"/>
                </a:solidFill>
                <a:latin typeface="Arial" panose="020B0604020202020204" pitchFamily="34" charset="0"/>
              </a:rPr>
              <a:t>ut</a:t>
            </a:r>
            <a:r>
              <a:rPr lang="en-US" altLang="x-none" sz="3200" dirty="0" smtClean="0">
                <a:solidFill>
                  <a:srgbClr val="000000"/>
                </a:solidFill>
                <a:latin typeface="Arial" panose="020B0604020202020204" pitchFamily="34" charset="0"/>
              </a:rPr>
              <a:t> </a:t>
            </a:r>
            <a:r>
              <a:rPr lang="en-US" altLang="x-none" sz="3200" dirty="0" smtClean="0">
                <a:solidFill>
                  <a:srgbClr val="000000"/>
                </a:solidFill>
                <a:latin typeface="Arial" panose="020B0604020202020204" pitchFamily="34" charset="0"/>
              </a:rPr>
              <a:t> </a:t>
            </a:r>
            <a:r>
              <a:rPr lang="en-US" altLang="x-none" sz="3200" b="1" dirty="0" smtClean="0">
                <a:solidFill>
                  <a:srgbClr val="FF0000"/>
                </a:solidFill>
                <a:latin typeface="Arial" panose="020B0604020202020204" pitchFamily="34" charset="0"/>
              </a:rPr>
              <a:t>LIFO </a:t>
            </a:r>
            <a:r>
              <a:rPr lang="en-US" sz="3200" dirty="0" smtClean="0"/>
              <a:t>principle</a:t>
            </a:r>
            <a:r>
              <a:rPr lang="en-US" sz="3200" dirty="0" smtClean="0"/>
              <a:t>, which states that the element that was </a:t>
            </a:r>
            <a:r>
              <a:rPr lang="en-US" sz="3200" dirty="0" smtClean="0"/>
              <a:t>added </a:t>
            </a:r>
            <a:r>
              <a:rPr lang="en-US" sz="3200" b="1" dirty="0" smtClean="0">
                <a:solidFill>
                  <a:srgbClr val="FF0000"/>
                </a:solidFill>
              </a:rPr>
              <a:t>( PUSHED) </a:t>
            </a:r>
            <a:r>
              <a:rPr lang="en-US" sz="3200" dirty="0" smtClean="0">
                <a:solidFill>
                  <a:srgbClr val="FF0000"/>
                </a:solidFill>
              </a:rPr>
              <a:t>last </a:t>
            </a:r>
            <a:r>
              <a:rPr lang="en-US" sz="3200" dirty="0" smtClean="0"/>
              <a:t>will be </a:t>
            </a:r>
            <a:r>
              <a:rPr lang="en-US" sz="3200" dirty="0" smtClean="0"/>
              <a:t>deleted-</a:t>
            </a:r>
            <a:r>
              <a:rPr lang="en-US" sz="3200" dirty="0" smtClean="0">
                <a:solidFill>
                  <a:srgbClr val="FF0000"/>
                </a:solidFill>
              </a:rPr>
              <a:t>(POPED) </a:t>
            </a:r>
            <a:r>
              <a:rPr lang="en-US" sz="3200" dirty="0" smtClean="0">
                <a:solidFill>
                  <a:srgbClr val="FF0000"/>
                </a:solidFill>
              </a:rPr>
              <a:t>first</a:t>
            </a:r>
            <a:r>
              <a:rPr lang="en-US" sz="3200" dirty="0" smtClean="0"/>
              <a:t>.</a:t>
            </a:r>
            <a:r>
              <a:rPr lang="en-US" altLang="x-none" sz="3200" dirty="0" smtClean="0">
                <a:solidFill>
                  <a:srgbClr val="000000"/>
                </a:solidFill>
                <a:latin typeface="Arial" panose="020B0604020202020204" pitchFamily="34" charset="0"/>
              </a:rPr>
              <a:t>  </a:t>
            </a:r>
            <a:endParaRPr lang="en-US" altLang="x-none" sz="3200" dirty="0" smtClean="0">
              <a:solidFill>
                <a:srgbClr val="000000"/>
              </a:solidFill>
              <a:latin typeface="Arial" panose="020B0604020202020204" pitchFamily="34" charset="0"/>
            </a:endParaRPr>
          </a:p>
          <a:p>
            <a:pPr marL="341630" indent="-341630" defTabSz="457200">
              <a:spcBef>
                <a:spcPts val="8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sz="3200" dirty="0" smtClean="0">
                <a:solidFill>
                  <a:srgbClr val="000000"/>
                </a:solidFill>
                <a:latin typeface="Arial" panose="020B0604020202020204" pitchFamily="34" charset="0"/>
              </a:rPr>
              <a:t>In other words the</a:t>
            </a:r>
            <a:r>
              <a:rPr lang="en-US" altLang="x-none" sz="3200" dirty="0" smtClean="0">
                <a:solidFill>
                  <a:srgbClr val="000000"/>
                </a:solidFill>
                <a:latin typeface="Arial" panose="020B0604020202020204" pitchFamily="34" charset="0"/>
              </a:rPr>
              <a:t> </a:t>
            </a:r>
            <a:r>
              <a:rPr lang="en-US" altLang="x-none" sz="3200" dirty="0" smtClean="0">
                <a:solidFill>
                  <a:srgbClr val="00B0F0"/>
                </a:solidFill>
                <a:latin typeface="Arial" panose="020B0604020202020204" pitchFamily="34" charset="0"/>
              </a:rPr>
              <a:t>additions-PUSH </a:t>
            </a:r>
            <a:r>
              <a:rPr lang="en-US" altLang="x-none" sz="3200" dirty="0" smtClean="0">
                <a:solidFill>
                  <a:srgbClr val="000000"/>
                </a:solidFill>
                <a:latin typeface="Arial" panose="020B0604020202020204" pitchFamily="34" charset="0"/>
              </a:rPr>
              <a:t>and </a:t>
            </a:r>
            <a:r>
              <a:rPr lang="en-US" altLang="x-none" sz="3200" dirty="0" smtClean="0">
                <a:solidFill>
                  <a:srgbClr val="00B0F0"/>
                </a:solidFill>
                <a:latin typeface="Arial" panose="020B0604020202020204" pitchFamily="34" charset="0"/>
              </a:rPr>
              <a:t>deletions</a:t>
            </a:r>
            <a:r>
              <a:rPr lang="en-US" altLang="x-none" sz="3200" dirty="0">
                <a:solidFill>
                  <a:srgbClr val="00B0F0"/>
                </a:solidFill>
                <a:latin typeface="Arial" panose="020B0604020202020204" pitchFamily="34" charset="0"/>
              </a:rPr>
              <a:t> </a:t>
            </a:r>
            <a:r>
              <a:rPr lang="en-US" altLang="x-none" sz="3200" dirty="0" smtClean="0">
                <a:solidFill>
                  <a:srgbClr val="00B0F0"/>
                </a:solidFill>
                <a:latin typeface="Arial" panose="020B0604020202020204" pitchFamily="34" charset="0"/>
              </a:rPr>
              <a:t>–POP </a:t>
            </a:r>
            <a:r>
              <a:rPr lang="en-US" altLang="x-none" sz="3200" dirty="0" smtClean="0">
                <a:solidFill>
                  <a:srgbClr val="000000"/>
                </a:solidFill>
                <a:latin typeface="Arial" panose="020B0604020202020204" pitchFamily="34" charset="0"/>
              </a:rPr>
              <a:t>of </a:t>
            </a:r>
            <a:r>
              <a:rPr lang="en-US" altLang="x-none" sz="3200" dirty="0" smtClean="0">
                <a:solidFill>
                  <a:srgbClr val="FF0000"/>
                </a:solidFill>
                <a:latin typeface="Arial" panose="020B0604020202020204" pitchFamily="34" charset="0"/>
              </a:rPr>
              <a:t>data/items</a:t>
            </a:r>
            <a:r>
              <a:rPr lang="en-US" altLang="x-none" sz="3200" dirty="0" smtClean="0">
                <a:solidFill>
                  <a:srgbClr val="000000"/>
                </a:solidFill>
                <a:latin typeface="Arial" panose="020B0604020202020204" pitchFamily="34" charset="0"/>
              </a:rPr>
              <a:t> </a:t>
            </a:r>
            <a:r>
              <a:rPr lang="en-US" altLang="x-none" sz="3200" dirty="0">
                <a:solidFill>
                  <a:srgbClr val="000000"/>
                </a:solidFill>
                <a:latin typeface="Arial" panose="020B0604020202020204" pitchFamily="34" charset="0"/>
              </a:rPr>
              <a:t>are restricted </a:t>
            </a:r>
            <a:r>
              <a:rPr lang="en-US" altLang="x-none" sz="3200" dirty="0" smtClean="0">
                <a:solidFill>
                  <a:srgbClr val="000000"/>
                </a:solidFill>
                <a:latin typeface="Arial" panose="020B0604020202020204" pitchFamily="34" charset="0"/>
              </a:rPr>
              <a:t>at </a:t>
            </a:r>
            <a:r>
              <a:rPr lang="en-US" altLang="x-none" sz="3200" dirty="0">
                <a:solidFill>
                  <a:srgbClr val="00B0F0"/>
                </a:solidFill>
                <a:latin typeface="Arial" panose="020B0604020202020204" pitchFamily="34" charset="0"/>
              </a:rPr>
              <a:t>one end</a:t>
            </a:r>
            <a:r>
              <a:rPr lang="en-US" altLang="x-none" sz="3200" dirty="0">
                <a:solidFill>
                  <a:srgbClr val="000000"/>
                </a:solidFill>
                <a:latin typeface="Arial" panose="020B0604020202020204" pitchFamily="34" charset="0"/>
              </a:rPr>
              <a:t>, called the </a:t>
            </a:r>
            <a:r>
              <a:rPr lang="en-US" altLang="x-none" sz="3200" dirty="0">
                <a:solidFill>
                  <a:srgbClr val="00B0F0"/>
                </a:solidFill>
                <a:latin typeface="Arial" panose="020B0604020202020204" pitchFamily="34" charset="0"/>
              </a:rPr>
              <a:t>top</a:t>
            </a:r>
            <a:r>
              <a:rPr lang="en-US" altLang="x-none" sz="3200" dirty="0" smtClean="0">
                <a:solidFill>
                  <a:srgbClr val="000000"/>
                </a:solidFill>
                <a:latin typeface="Arial" panose="020B0604020202020204" pitchFamily="34" charset="0"/>
              </a:rPr>
              <a:t>.</a:t>
            </a:r>
            <a:endParaRPr lang="en-US" altLang="x-none" sz="3200" dirty="0" smtClean="0">
              <a:solidFill>
                <a:srgbClr val="000000"/>
              </a:solidFill>
              <a:latin typeface="Arial" panose="020B0604020202020204" pitchFamily="34" charset="0"/>
            </a:endParaRPr>
          </a:p>
          <a:p>
            <a:pPr marL="341630" indent="-341630" defTabSz="457200">
              <a:spcBef>
                <a:spcPts val="8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sz="3200" dirty="0" smtClean="0">
                <a:solidFill>
                  <a:srgbClr val="000000"/>
                </a:solidFill>
                <a:latin typeface="Arial" panose="020B0604020202020204" pitchFamily="34" charset="0"/>
              </a:rPr>
              <a:t>If </a:t>
            </a:r>
            <a:r>
              <a:rPr lang="en-US" altLang="x-none" sz="3200" dirty="0">
                <a:solidFill>
                  <a:srgbClr val="000000"/>
                </a:solidFill>
                <a:latin typeface="Arial" panose="020B0604020202020204" pitchFamily="34" charset="0"/>
              </a:rPr>
              <a:t>we </a:t>
            </a:r>
            <a:r>
              <a:rPr lang="en-US" altLang="x-none" sz="3200" dirty="0" smtClean="0">
                <a:solidFill>
                  <a:srgbClr val="00B0F0"/>
                </a:solidFill>
                <a:latin typeface="Arial" panose="020B0604020202020204" pitchFamily="34" charset="0"/>
              </a:rPr>
              <a:t>insert/push</a:t>
            </a:r>
            <a:r>
              <a:rPr lang="en-US" altLang="x-none" sz="3200" dirty="0" smtClean="0">
                <a:solidFill>
                  <a:srgbClr val="000000"/>
                </a:solidFill>
                <a:latin typeface="Arial" panose="020B0604020202020204" pitchFamily="34" charset="0"/>
              </a:rPr>
              <a:t> </a:t>
            </a:r>
            <a:r>
              <a:rPr lang="en-US" altLang="x-none" sz="3200" dirty="0">
                <a:solidFill>
                  <a:srgbClr val="000000"/>
                </a:solidFill>
                <a:latin typeface="Arial" panose="020B0604020202020204" pitchFamily="34" charset="0"/>
              </a:rPr>
              <a:t>a data series into a stack and then </a:t>
            </a:r>
            <a:r>
              <a:rPr lang="en-US" altLang="x-none" sz="3200" dirty="0" smtClean="0">
                <a:solidFill>
                  <a:srgbClr val="00B0F0"/>
                </a:solidFill>
                <a:latin typeface="Arial" panose="020B0604020202020204" pitchFamily="34" charset="0"/>
              </a:rPr>
              <a:t>remove/pop</a:t>
            </a:r>
            <a:r>
              <a:rPr lang="en-US" altLang="x-none" sz="3200" dirty="0" smtClean="0">
                <a:solidFill>
                  <a:srgbClr val="000000"/>
                </a:solidFill>
                <a:latin typeface="Arial" panose="020B0604020202020204" pitchFamily="34" charset="0"/>
              </a:rPr>
              <a:t> </a:t>
            </a:r>
            <a:r>
              <a:rPr lang="en-US" altLang="x-none" sz="3200" dirty="0">
                <a:solidFill>
                  <a:srgbClr val="000000"/>
                </a:solidFill>
                <a:latin typeface="Arial" panose="020B0604020202020204" pitchFamily="34" charset="0"/>
              </a:rPr>
              <a:t>it, the </a:t>
            </a:r>
            <a:r>
              <a:rPr lang="en-US" altLang="x-none" sz="3200" dirty="0">
                <a:solidFill>
                  <a:srgbClr val="00B0F0"/>
                </a:solidFill>
                <a:latin typeface="Arial" panose="020B0604020202020204" pitchFamily="34" charset="0"/>
              </a:rPr>
              <a:t>order of data </a:t>
            </a:r>
            <a:r>
              <a:rPr lang="en-US" altLang="x-none" sz="3200" dirty="0">
                <a:solidFill>
                  <a:srgbClr val="000000"/>
                </a:solidFill>
                <a:latin typeface="Arial" panose="020B0604020202020204" pitchFamily="34" charset="0"/>
              </a:rPr>
              <a:t>is </a:t>
            </a:r>
            <a:r>
              <a:rPr lang="en-US" altLang="x-none" sz="3200" dirty="0">
                <a:solidFill>
                  <a:srgbClr val="00B0F0"/>
                </a:solidFill>
                <a:latin typeface="Arial" panose="020B0604020202020204" pitchFamily="34" charset="0"/>
              </a:rPr>
              <a:t>reversed.</a:t>
            </a:r>
            <a:endParaRPr lang="en-US" altLang="x-none" sz="3200" dirty="0">
              <a:solidFill>
                <a:srgbClr val="00B0F0"/>
              </a:solidFill>
              <a:latin typeface="Arial" panose="020B0604020202020204" pitchFamily="34" charset="0"/>
            </a:endParaRPr>
          </a:p>
          <a:p>
            <a:pPr marL="341630" indent="-341630" defTabSz="457200">
              <a:spcBef>
                <a:spcPts val="8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x-none" sz="3200" b="1" dirty="0" smtClean="0">
              <a:solidFill>
                <a:srgbClr val="FF0000"/>
              </a:solidFill>
              <a:latin typeface="Arial" panose="020B0604020202020204" pitchFamily="34" charset="0"/>
            </a:endParaRPr>
          </a:p>
          <a:p>
            <a:pPr marL="341630" indent="-341630" defTabSz="457200">
              <a:spcBef>
                <a:spcPts val="8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x-none" sz="3200" b="1" dirty="0" smtClean="0">
              <a:solidFill>
                <a:srgbClr val="FF0000"/>
              </a:solidFill>
              <a:latin typeface="Arial" panose="020B0604020202020204" pitchFamily="34" charset="0"/>
            </a:endParaRPr>
          </a:p>
          <a:p>
            <a:pPr marL="341630" indent="-341630" defTabSz="457200">
              <a:spcBef>
                <a:spcPts val="8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x-none" sz="3200" b="1" dirty="0" smtClean="0">
              <a:solidFill>
                <a:srgbClr val="FF0000"/>
              </a:solidFill>
              <a:latin typeface="Arial" panose="020B0604020202020204" pitchFamily="34" charset="0"/>
            </a:endParaRPr>
          </a:p>
          <a:p>
            <a:pPr marL="341630" indent="-341630" defTabSz="457200">
              <a:spcBef>
                <a:spcPts val="8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x-none" sz="3200" b="1" dirty="0">
              <a:solidFill>
                <a:srgbClr val="FF0000"/>
              </a:solidFill>
              <a:latin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54000" y="273050"/>
            <a:ext cx="11303000" cy="6554470"/>
          </a:xfrm>
          <a:prstGeom prst="rect">
            <a:avLst/>
          </a:prstGeom>
          <a:noFill/>
        </p:spPr>
        <p:txBody>
          <a:bodyPr wrap="square" rtlCol="0" anchor="t">
            <a:spAutoFit/>
          </a:bodyPr>
          <a:p>
            <a:pPr fontAlgn="base">
              <a:spcBef>
                <a:spcPct val="0"/>
              </a:spcBef>
              <a:spcAft>
                <a:spcPct val="0"/>
              </a:spcAft>
            </a:pPr>
            <a:r>
              <a:rPr lang="en-IN" altLang="en-US" sz="2000" b="1" dirty="0" smtClean="0">
                <a:solidFill>
                  <a:srgbClr val="FF0000"/>
                </a:solidFill>
                <a:latin typeface="Arial Unicode MS" panose="020B0604020202020204" pitchFamily="34" charset="-128"/>
                <a:cs typeface="Arial" panose="020B0604020202020204" pitchFamily="34" charset="0"/>
                <a:sym typeface="+mn-ea"/>
              </a:rPr>
              <a:t>3. </a:t>
            </a:r>
            <a:r>
              <a:rPr lang="en-US" sz="2000" b="1" dirty="0" smtClean="0">
                <a:solidFill>
                  <a:srgbClr val="FF0000"/>
                </a:solidFill>
                <a:latin typeface="Arial Unicode MS" panose="020B0604020202020204" pitchFamily="34" charset="-128"/>
                <a:cs typeface="Arial" panose="020B0604020202020204" pitchFamily="34" charset="0"/>
                <a:sym typeface="+mn-ea"/>
              </a:rPr>
              <a:t>While</a:t>
            </a:r>
            <a:r>
              <a:rPr lang="en-US" sz="2000" dirty="0" smtClean="0">
                <a:latin typeface="Arial Unicode MS" panose="020B0604020202020204" pitchFamily="34" charset="-128"/>
                <a:cs typeface="Arial" panose="020B0604020202020204" pitchFamily="34" charset="0"/>
                <a:sym typeface="+mn-ea"/>
              </a:rPr>
              <a:t> </a:t>
            </a:r>
            <a:r>
              <a:rPr lang="en-US" sz="2000" b="1" dirty="0" smtClean="0">
                <a:solidFill>
                  <a:srgbClr val="FF0000"/>
                </a:solidFill>
                <a:latin typeface="Arial Unicode MS" panose="020B0604020202020204" pitchFamily="34" charset="-128"/>
                <a:cs typeface="Arial" panose="020B0604020202020204" pitchFamily="34" charset="0"/>
                <a:sym typeface="+mn-ea"/>
              </a:rPr>
              <a:t>( exp[ I ] </a:t>
            </a:r>
            <a:r>
              <a:rPr lang="en-US" sz="2000" b="1" dirty="0" smtClean="0">
                <a:latin typeface="Arial Unicode MS" panose="020B0604020202020204" pitchFamily="34" charset="-128"/>
                <a:cs typeface="Arial" panose="020B0604020202020204" pitchFamily="34" charset="0"/>
                <a:sym typeface="+mn-ea"/>
              </a:rPr>
              <a:t>not equal to </a:t>
            </a:r>
            <a:r>
              <a:rPr lang="en-US" sz="2000" b="1" dirty="0" smtClean="0">
                <a:solidFill>
                  <a:srgbClr val="00B0F0"/>
                </a:solidFill>
                <a:latin typeface="Arial Unicode MS" panose="020B0604020202020204" pitchFamily="34" charset="-128"/>
                <a:cs typeface="Arial" panose="020B0604020202020204" pitchFamily="34" charset="0"/>
                <a:sym typeface="+mn-ea"/>
              </a:rPr>
              <a:t>‘NULL’</a:t>
            </a:r>
            <a:r>
              <a:rPr lang="en-US" sz="2000" b="1" dirty="0" smtClean="0">
                <a:solidFill>
                  <a:srgbClr val="FF0000"/>
                </a:solidFill>
                <a:latin typeface="Arial Unicode MS" panose="020B0604020202020204" pitchFamily="34" charset="-128"/>
                <a:cs typeface="Arial" panose="020B0604020202020204" pitchFamily="34" charset="0"/>
                <a:sym typeface="+mn-ea"/>
              </a:rPr>
              <a:t>) </a:t>
            </a:r>
            <a:endParaRPr lang="en-US" sz="2000" b="1" dirty="0" smtClean="0">
              <a:solidFill>
                <a:srgbClr val="FF0000"/>
              </a:solidFill>
              <a:latin typeface="Arial Unicode MS" panose="020B0604020202020204" pitchFamily="34" charset="-128"/>
              <a:cs typeface="Arial" panose="020B0604020202020204" pitchFamily="34" charset="0"/>
            </a:endParaRPr>
          </a:p>
          <a:p>
            <a:pPr fontAlgn="base">
              <a:spcBef>
                <a:spcPct val="0"/>
              </a:spcBef>
              <a:spcAft>
                <a:spcPct val="0"/>
              </a:spcAft>
            </a:pPr>
            <a:r>
              <a:rPr lang="en-GB" sz="2000" dirty="0" smtClean="0">
                <a:latin typeface="Arial Unicode MS" panose="020B0604020202020204" pitchFamily="34" charset="-128"/>
                <a:cs typeface="Arial" panose="020B0604020202020204" pitchFamily="34" charset="0"/>
                <a:sym typeface="+mn-ea"/>
              </a:rPr>
              <a:t>       {</a:t>
            </a:r>
            <a:endParaRPr lang="en-US" sz="2000" dirty="0" smtClean="0">
              <a:latin typeface="Arial Unicode MS" panose="020B0604020202020204" pitchFamily="34" charset="-128"/>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r>
              <a:rPr lang="en-US" sz="2000" b="1" dirty="0" smtClean="0">
                <a:solidFill>
                  <a:srgbClr val="FF0000"/>
                </a:solidFill>
                <a:latin typeface="Arial Unicode MS" panose="020B0604020202020204" pitchFamily="34" charset="-128"/>
                <a:cs typeface="Arial" panose="020B0604020202020204" pitchFamily="34" charset="0"/>
                <a:sym typeface="+mn-ea"/>
              </a:rPr>
              <a:t>              </a:t>
            </a:r>
            <a:r>
              <a:rPr lang="en-US" sz="2000" b="1" dirty="0" smtClean="0">
                <a:ln>
                  <a:noFill/>
                </a:ln>
                <a:solidFill>
                  <a:srgbClr val="FF0000"/>
                </a:solidFill>
                <a:effectLst/>
                <a:latin typeface="Arial Unicode MS" panose="020B0604020202020204" pitchFamily="34" charset="-128"/>
                <a:cs typeface="Arial" panose="020B0604020202020204" pitchFamily="34" charset="0"/>
                <a:sym typeface="+mn-ea"/>
              </a:rPr>
              <a:t>if (</a:t>
            </a:r>
            <a:r>
              <a:rPr lang="en-US" sz="2000" b="1" dirty="0" smtClean="0">
                <a:solidFill>
                  <a:srgbClr val="FF0000"/>
                </a:solidFill>
                <a:latin typeface="Arial Unicode MS" panose="020B0604020202020204" pitchFamily="34" charset="-128"/>
                <a:cs typeface="Arial" panose="020B0604020202020204" pitchFamily="34" charset="0"/>
                <a:sym typeface="+mn-ea"/>
              </a:rPr>
              <a:t> exp[ I ] </a:t>
            </a:r>
            <a:r>
              <a:rPr lang="en-US" sz="2000" b="1" dirty="0" smtClean="0">
                <a:latin typeface="Arial Unicode MS" panose="020B0604020202020204" pitchFamily="34" charset="-128"/>
                <a:cs typeface="Arial" panose="020B0604020202020204" pitchFamily="34" charset="0"/>
                <a:sym typeface="+mn-ea"/>
              </a:rPr>
              <a:t>equal to </a:t>
            </a:r>
            <a:r>
              <a:rPr lang="en-US" sz="2000" b="1" dirty="0" smtClean="0">
                <a:solidFill>
                  <a:srgbClr val="00B0F0"/>
                </a:solidFill>
                <a:latin typeface="Arial Unicode MS" panose="020B0604020202020204" pitchFamily="34" charset="-128"/>
                <a:cs typeface="Arial" panose="020B0604020202020204" pitchFamily="34" charset="0"/>
                <a:sym typeface="+mn-ea"/>
              </a:rPr>
              <a:t>operand</a:t>
            </a:r>
            <a:r>
              <a:rPr lang="en-US" sz="2000" b="1" dirty="0" smtClean="0">
                <a:solidFill>
                  <a:srgbClr val="FF0000"/>
                </a:solidFill>
                <a:latin typeface="Arial Unicode MS" panose="020B0604020202020204" pitchFamily="34" charset="-128"/>
                <a:cs typeface="Arial" panose="020B0604020202020204" pitchFamily="34" charset="0"/>
                <a:sym typeface="+mn-ea"/>
              </a:rPr>
              <a:t> </a:t>
            </a:r>
            <a:r>
              <a:rPr lang="en-US" sz="2000" b="1" dirty="0" smtClean="0">
                <a:ln>
                  <a:noFill/>
                </a:ln>
                <a:solidFill>
                  <a:srgbClr val="FF0000"/>
                </a:solidFill>
                <a:effectLst/>
                <a:latin typeface="Arial Unicode MS" panose="020B0604020202020204" pitchFamily="34" charset="-128"/>
                <a:cs typeface="Arial" panose="020B0604020202020204" pitchFamily="34" charset="0"/>
                <a:sym typeface="+mn-ea"/>
              </a:rPr>
              <a:t>) </a:t>
            </a:r>
            <a:endParaRPr kumimoji="0" lang="en-US" sz="2000" b="1" i="0" u="none" strike="noStrike" cap="none" normalizeH="0" baseline="0" dirty="0" smtClean="0">
              <a:ln>
                <a:noFill/>
              </a:ln>
              <a:solidFill>
                <a:srgbClr val="FF0000"/>
              </a:solidFill>
              <a:effectLst/>
              <a:latin typeface="Arial Unicode MS" panose="020B0604020202020204" pitchFamily="34" charset="-128"/>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r>
              <a:rPr lang="en-US" sz="2000" dirty="0" smtClean="0">
                <a:ln>
                  <a:noFill/>
                </a:ln>
                <a:effectLst/>
                <a:latin typeface="Arial Unicode MS" panose="020B0604020202020204" pitchFamily="34" charset="-128"/>
                <a:cs typeface="Arial" panose="020B0604020202020204" pitchFamily="34" charset="0"/>
                <a:sym typeface="+mn-ea"/>
              </a:rPr>
              <a:t>                      print </a:t>
            </a:r>
            <a:r>
              <a:rPr lang="en-US" sz="2000" b="1" dirty="0" smtClean="0">
                <a:ln>
                  <a:noFill/>
                </a:ln>
                <a:solidFill>
                  <a:srgbClr val="00B0F0"/>
                </a:solidFill>
                <a:effectLst/>
                <a:latin typeface="Arial Unicode MS" panose="020B0604020202020204" pitchFamily="34" charset="-128"/>
                <a:cs typeface="Arial" panose="020B0604020202020204" pitchFamily="34" charset="0"/>
                <a:sym typeface="+mn-ea"/>
              </a:rPr>
              <a:t>operand</a:t>
            </a:r>
            <a:r>
              <a:rPr lang="en-US" sz="2000" dirty="0" smtClean="0">
                <a:ln>
                  <a:noFill/>
                </a:ln>
                <a:effectLst/>
                <a:latin typeface="Arial Unicode MS" panose="020B0604020202020204" pitchFamily="34" charset="-128"/>
                <a:cs typeface="Arial" panose="020B0604020202020204" pitchFamily="34" charset="0"/>
                <a:sym typeface="+mn-ea"/>
              </a:rPr>
              <a:t>; </a:t>
            </a:r>
            <a:endParaRPr kumimoji="0" lang="en-US" sz="2000" b="0" i="0" u="none" strike="noStrike" cap="none" normalizeH="0" baseline="0" dirty="0" smtClean="0">
              <a:ln>
                <a:noFill/>
              </a:ln>
              <a:solidFill>
                <a:schemeClr val="tx1"/>
              </a:solidFill>
              <a:effectLst/>
              <a:latin typeface="Arial Unicode MS" panose="020B0604020202020204" pitchFamily="34" charset="-128"/>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r>
              <a:rPr lang="en-US" sz="2000" dirty="0" smtClean="0">
                <a:latin typeface="Arial Unicode MS" panose="020B0604020202020204" pitchFamily="34" charset="-128"/>
                <a:cs typeface="Arial" panose="020B0604020202020204" pitchFamily="34" charset="0"/>
                <a:sym typeface="+mn-ea"/>
              </a:rPr>
              <a:t>              </a:t>
            </a:r>
            <a:r>
              <a:rPr lang="en-US" sz="2000" b="1" dirty="0" smtClean="0">
                <a:ln>
                  <a:noFill/>
                </a:ln>
                <a:solidFill>
                  <a:srgbClr val="FF0000"/>
                </a:solidFill>
                <a:effectLst/>
                <a:latin typeface="Arial Unicode MS" panose="020B0604020202020204" pitchFamily="34" charset="-128"/>
                <a:cs typeface="Arial" panose="020B0604020202020204" pitchFamily="34" charset="0"/>
                <a:sym typeface="+mn-ea"/>
              </a:rPr>
              <a:t>else if ( exp[ </a:t>
            </a:r>
            <a:r>
              <a:rPr lang="en-US" sz="2000" b="1" dirty="0" smtClean="0">
                <a:solidFill>
                  <a:srgbClr val="FF0000"/>
                </a:solidFill>
                <a:latin typeface="Arial Unicode MS" panose="020B0604020202020204" pitchFamily="34" charset="-128"/>
                <a:cs typeface="Arial" panose="020B0604020202020204" pitchFamily="34" charset="0"/>
                <a:sym typeface="+mn-ea"/>
              </a:rPr>
              <a:t>I ] </a:t>
            </a:r>
            <a:r>
              <a:rPr lang="en-US" sz="2000" b="1" dirty="0" smtClean="0">
                <a:latin typeface="Arial Unicode MS" panose="020B0604020202020204" pitchFamily="34" charset="-128"/>
                <a:cs typeface="Arial" panose="020B0604020202020204" pitchFamily="34" charset="0"/>
                <a:sym typeface="+mn-ea"/>
              </a:rPr>
              <a:t>equal to </a:t>
            </a:r>
            <a:r>
              <a:rPr lang="en-US" sz="2000" b="1" dirty="0" smtClean="0">
                <a:solidFill>
                  <a:srgbClr val="00B0F0"/>
                </a:solidFill>
                <a:latin typeface="Arial Unicode MS" panose="020B0604020202020204" pitchFamily="34" charset="-128"/>
                <a:cs typeface="Arial" panose="020B0604020202020204" pitchFamily="34" charset="0"/>
                <a:sym typeface="+mn-ea"/>
              </a:rPr>
              <a:t>'(‘</a:t>
            </a:r>
            <a:r>
              <a:rPr lang="en-US" sz="2000" b="1" dirty="0" smtClean="0">
                <a:ln>
                  <a:noFill/>
                </a:ln>
                <a:solidFill>
                  <a:srgbClr val="FF0000"/>
                </a:solidFill>
                <a:effectLst/>
                <a:latin typeface="Arial Unicode MS" panose="020B0604020202020204" pitchFamily="34" charset="-128"/>
                <a:cs typeface="Arial" panose="020B0604020202020204" pitchFamily="34" charset="0"/>
                <a:sym typeface="+mn-ea"/>
              </a:rPr>
              <a:t> )</a:t>
            </a:r>
            <a:endParaRPr kumimoji="0" lang="en-US" sz="2000" b="1" i="0" u="none" strike="noStrike" cap="none" normalizeH="0" baseline="0" dirty="0" smtClean="0">
              <a:ln>
                <a:noFill/>
              </a:ln>
              <a:solidFill>
                <a:srgbClr val="FF0000"/>
              </a:solidFill>
              <a:effectLst/>
              <a:latin typeface="Arial Unicode MS" panose="020B0604020202020204" pitchFamily="34" charset="-128"/>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r>
              <a:rPr lang="en-US" sz="2000" dirty="0" smtClean="0">
                <a:latin typeface="Arial Unicode MS" panose="020B0604020202020204" pitchFamily="34" charset="-128"/>
                <a:cs typeface="Arial" panose="020B0604020202020204" pitchFamily="34" charset="0"/>
                <a:sym typeface="+mn-ea"/>
              </a:rPr>
              <a:t>             </a:t>
            </a:r>
            <a:r>
              <a:rPr lang="en-US" sz="2000" dirty="0" smtClean="0">
                <a:ln>
                  <a:noFill/>
                </a:ln>
                <a:effectLst/>
                <a:latin typeface="Arial Unicode MS" panose="020B0604020202020204" pitchFamily="34" charset="-128"/>
                <a:cs typeface="Arial" panose="020B0604020202020204" pitchFamily="34" charset="0"/>
                <a:sym typeface="+mn-ea"/>
              </a:rPr>
              <a:t>           </a:t>
            </a:r>
            <a:r>
              <a:rPr lang="en-US" sz="2000" b="1" dirty="0" smtClean="0">
                <a:solidFill>
                  <a:srgbClr val="7030A0"/>
                </a:solidFill>
                <a:latin typeface="Arial Unicode MS" panose="020B0604020202020204" pitchFamily="34" charset="-128"/>
                <a:cs typeface="Arial" panose="020B0604020202020204" pitchFamily="34" charset="0"/>
                <a:sym typeface="+mn-ea"/>
              </a:rPr>
              <a:t>push </a:t>
            </a:r>
            <a:r>
              <a:rPr lang="en-US" sz="2000" b="1" dirty="0" smtClean="0">
                <a:solidFill>
                  <a:srgbClr val="00B0F0"/>
                </a:solidFill>
                <a:latin typeface="Arial Unicode MS" panose="020B0604020202020204" pitchFamily="34" charset="-128"/>
                <a:cs typeface="Arial" panose="020B0604020202020204" pitchFamily="34" charset="0"/>
                <a:sym typeface="+mn-ea"/>
              </a:rPr>
              <a:t>‘(‘ </a:t>
            </a:r>
            <a:r>
              <a:rPr lang="en-US" sz="2000" dirty="0" smtClean="0">
                <a:ln>
                  <a:noFill/>
                </a:ln>
                <a:effectLst/>
                <a:latin typeface="Arial Unicode MS" panose="020B0604020202020204" pitchFamily="34" charset="-128"/>
                <a:cs typeface="Arial" panose="020B0604020202020204" pitchFamily="34" charset="0"/>
                <a:sym typeface="+mn-ea"/>
              </a:rPr>
              <a:t>on to </a:t>
            </a:r>
            <a:r>
              <a:rPr lang="en-US" sz="2000" b="1" dirty="0" smtClean="0">
                <a:ln>
                  <a:noFill/>
                </a:ln>
                <a:solidFill>
                  <a:srgbClr val="7030A0"/>
                </a:solidFill>
                <a:effectLst/>
                <a:latin typeface="Arial Unicode MS" panose="020B0604020202020204" pitchFamily="34" charset="-128"/>
                <a:cs typeface="Arial" panose="020B0604020202020204" pitchFamily="34" charset="0"/>
                <a:sym typeface="+mn-ea"/>
              </a:rPr>
              <a:t>stack</a:t>
            </a:r>
            <a:r>
              <a:rPr lang="en-US" sz="2000" dirty="0" smtClean="0">
                <a:ln>
                  <a:noFill/>
                </a:ln>
                <a:effectLst/>
                <a:latin typeface="Arial Unicode MS" panose="020B0604020202020204" pitchFamily="34" charset="-128"/>
                <a:cs typeface="Arial" panose="020B0604020202020204" pitchFamily="34" charset="0"/>
                <a:sym typeface="+mn-ea"/>
              </a:rPr>
              <a:t> top</a:t>
            </a:r>
            <a:endParaRPr kumimoji="0" lang="en-US" sz="2000" b="0" i="0" u="none" strike="noStrike" cap="none" normalizeH="0" baseline="0" dirty="0" smtClean="0">
              <a:ln>
                <a:noFill/>
              </a:ln>
              <a:solidFill>
                <a:schemeClr val="tx1"/>
              </a:solidFill>
              <a:effectLst/>
              <a:latin typeface="Arial Unicode MS" panose="020B0604020202020204" pitchFamily="34" charset="-128"/>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r>
              <a:rPr lang="en-US" sz="2000" b="1" dirty="0" smtClean="0">
                <a:solidFill>
                  <a:srgbClr val="FF0000"/>
                </a:solidFill>
                <a:latin typeface="Arial Unicode MS" panose="020B0604020202020204" pitchFamily="34" charset="-128"/>
                <a:cs typeface="Arial" panose="020B0604020202020204" pitchFamily="34" charset="0"/>
                <a:sym typeface="+mn-ea"/>
              </a:rPr>
              <a:t>              </a:t>
            </a:r>
            <a:r>
              <a:rPr lang="en-US" sz="2000" b="1" dirty="0" smtClean="0">
                <a:ln>
                  <a:noFill/>
                </a:ln>
                <a:solidFill>
                  <a:srgbClr val="FF0000"/>
                </a:solidFill>
                <a:effectLst/>
                <a:latin typeface="Arial Unicode MS" panose="020B0604020202020204" pitchFamily="34" charset="-128"/>
                <a:cs typeface="Arial" panose="020B0604020202020204" pitchFamily="34" charset="0"/>
                <a:sym typeface="+mn-ea"/>
              </a:rPr>
              <a:t>else if ( exp[ I ]  </a:t>
            </a:r>
            <a:r>
              <a:rPr lang="en-US" sz="2000" b="1" dirty="0" smtClean="0">
                <a:latin typeface="Arial Unicode MS" panose="020B0604020202020204" pitchFamily="34" charset="-128"/>
                <a:cs typeface="Arial" panose="020B0604020202020204" pitchFamily="34" charset="0"/>
                <a:sym typeface="+mn-ea"/>
              </a:rPr>
              <a:t>equal to  </a:t>
            </a:r>
            <a:r>
              <a:rPr lang="en-US" sz="2000" b="1" dirty="0" smtClean="0">
                <a:solidFill>
                  <a:srgbClr val="00B0F0"/>
                </a:solidFill>
                <a:latin typeface="Arial Unicode MS" panose="020B0604020202020204" pitchFamily="34" charset="-128"/>
                <a:cs typeface="Arial" panose="020B0604020202020204" pitchFamily="34" charset="0"/>
                <a:sym typeface="+mn-ea"/>
              </a:rPr>
              <a:t>')'</a:t>
            </a:r>
            <a:r>
              <a:rPr lang="en-US" sz="2000" b="1" dirty="0" smtClean="0">
                <a:ln>
                  <a:noFill/>
                </a:ln>
                <a:solidFill>
                  <a:srgbClr val="FF0000"/>
                </a:solidFill>
                <a:effectLst/>
                <a:latin typeface="Arial Unicode MS" panose="020B0604020202020204" pitchFamily="34" charset="-128"/>
                <a:cs typeface="Arial" panose="020B0604020202020204" pitchFamily="34" charset="0"/>
                <a:sym typeface="+mn-ea"/>
              </a:rPr>
              <a:t>) </a:t>
            </a:r>
            <a:endParaRPr kumimoji="0" lang="en-US" sz="2000" b="1" i="0" u="none" strike="noStrike" cap="none" normalizeH="0" baseline="0" dirty="0" smtClean="0">
              <a:ln>
                <a:noFill/>
              </a:ln>
              <a:solidFill>
                <a:srgbClr val="FF0000"/>
              </a:solidFill>
              <a:effectLst/>
              <a:latin typeface="Arial Unicode MS" panose="020B0604020202020204" pitchFamily="34" charset="-128"/>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r>
              <a:rPr lang="en-US" sz="2000" dirty="0" smtClean="0">
                <a:latin typeface="Arial Unicode MS" panose="020B0604020202020204" pitchFamily="34" charset="-128"/>
                <a:cs typeface="Arial" panose="020B0604020202020204" pitchFamily="34" charset="0"/>
                <a:sym typeface="+mn-ea"/>
              </a:rPr>
              <a:t>              </a:t>
            </a:r>
            <a:r>
              <a:rPr lang="en-US" sz="2000" dirty="0" smtClean="0">
                <a:ln>
                  <a:noFill/>
                </a:ln>
                <a:effectLst/>
                <a:latin typeface="Arial Unicode MS" panose="020B0604020202020204" pitchFamily="34" charset="-128"/>
                <a:cs typeface="Arial" panose="020B0604020202020204" pitchFamily="34" charset="0"/>
                <a:sym typeface="+mn-ea"/>
              </a:rPr>
              <a:t>{ </a:t>
            </a:r>
            <a:endParaRPr kumimoji="0" lang="en-US" sz="2000" b="0" i="0" u="none" strike="noStrike" cap="none" normalizeH="0" baseline="0" dirty="0" smtClean="0">
              <a:ln>
                <a:noFill/>
              </a:ln>
              <a:solidFill>
                <a:schemeClr val="tx1"/>
              </a:solidFill>
              <a:effectLst/>
              <a:latin typeface="Arial Unicode MS" panose="020B0604020202020204" pitchFamily="34" charset="-128"/>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r>
              <a:rPr lang="en-US" sz="2000" dirty="0" smtClean="0">
                <a:latin typeface="Arial Unicode MS" panose="020B0604020202020204" pitchFamily="34" charset="-128"/>
                <a:cs typeface="Arial" panose="020B0604020202020204" pitchFamily="34" charset="0"/>
                <a:sym typeface="+mn-ea"/>
              </a:rPr>
              <a:t>                     </a:t>
            </a:r>
            <a:r>
              <a:rPr lang="en-US" sz="2000" b="1" dirty="0" smtClean="0">
                <a:ln>
                  <a:noFill/>
                </a:ln>
                <a:solidFill>
                  <a:srgbClr val="7030A0"/>
                </a:solidFill>
                <a:effectLst/>
                <a:latin typeface="Arial Unicode MS" panose="020B0604020202020204" pitchFamily="34" charset="-128"/>
                <a:cs typeface="Arial" panose="020B0604020202020204" pitchFamily="34" charset="0"/>
                <a:sym typeface="+mn-ea"/>
              </a:rPr>
              <a:t>pop</a:t>
            </a:r>
            <a:r>
              <a:rPr lang="en-US" sz="2000" dirty="0" smtClean="0">
                <a:ln>
                  <a:noFill/>
                </a:ln>
                <a:effectLst/>
                <a:latin typeface="Arial Unicode MS" panose="020B0604020202020204" pitchFamily="34" charset="-128"/>
                <a:cs typeface="Arial" panose="020B0604020202020204" pitchFamily="34" charset="0"/>
                <a:sym typeface="+mn-ea"/>
              </a:rPr>
              <a:t> top </a:t>
            </a:r>
            <a:r>
              <a:rPr lang="en-US" sz="2000" b="1" dirty="0" smtClean="0">
                <a:ln>
                  <a:noFill/>
                </a:ln>
                <a:solidFill>
                  <a:srgbClr val="7030A0"/>
                </a:solidFill>
                <a:effectLst/>
                <a:latin typeface="Arial Unicode MS" panose="020B0604020202020204" pitchFamily="34" charset="-128"/>
                <a:cs typeface="Arial" panose="020B0604020202020204" pitchFamily="34" charset="0"/>
                <a:sym typeface="+mn-ea"/>
              </a:rPr>
              <a:t>stack</a:t>
            </a:r>
            <a:r>
              <a:rPr lang="en-US" sz="2000" dirty="0" smtClean="0">
                <a:ln>
                  <a:noFill/>
                </a:ln>
                <a:effectLst/>
                <a:latin typeface="Arial Unicode MS" panose="020B0604020202020204" pitchFamily="34" charset="-128"/>
                <a:cs typeface="Arial" panose="020B0604020202020204" pitchFamily="34" charset="0"/>
                <a:sym typeface="+mn-ea"/>
              </a:rPr>
              <a:t> and print until top </a:t>
            </a:r>
            <a:r>
              <a:rPr lang="en-US" sz="2000" b="1" dirty="0" smtClean="0">
                <a:solidFill>
                  <a:srgbClr val="7030A0"/>
                </a:solidFill>
                <a:latin typeface="Arial Unicode MS" panose="020B0604020202020204" pitchFamily="34" charset="-128"/>
                <a:cs typeface="Arial" panose="020B0604020202020204" pitchFamily="34" charset="0"/>
                <a:sym typeface="+mn-ea"/>
              </a:rPr>
              <a:t>stack</a:t>
            </a:r>
            <a:r>
              <a:rPr lang="en-US" sz="2000" dirty="0" smtClean="0">
                <a:ln>
                  <a:noFill/>
                </a:ln>
                <a:effectLst/>
                <a:latin typeface="Arial Unicode MS" panose="020B0604020202020204" pitchFamily="34" charset="-128"/>
                <a:cs typeface="Arial" panose="020B0604020202020204" pitchFamily="34" charset="0"/>
                <a:sym typeface="+mn-ea"/>
              </a:rPr>
              <a:t> </a:t>
            </a:r>
            <a:r>
              <a:rPr lang="en-US" sz="2000" b="1" dirty="0" smtClean="0">
                <a:ln>
                  <a:noFill/>
                </a:ln>
                <a:effectLst/>
                <a:latin typeface="Arial Unicode MS" panose="020B0604020202020204" pitchFamily="34" charset="-128"/>
                <a:cs typeface="Arial" panose="020B0604020202020204" pitchFamily="34" charset="0"/>
                <a:sym typeface="+mn-ea"/>
              </a:rPr>
              <a:t>not equal to </a:t>
            </a:r>
            <a:r>
              <a:rPr lang="en-US" sz="2000" b="1" dirty="0" smtClean="0">
                <a:solidFill>
                  <a:srgbClr val="00B0F0"/>
                </a:solidFill>
                <a:latin typeface="Arial Unicode MS" panose="020B0604020202020204" pitchFamily="34" charset="-128"/>
                <a:cs typeface="Arial" panose="020B0604020202020204" pitchFamily="34" charset="0"/>
                <a:sym typeface="+mn-ea"/>
              </a:rPr>
              <a:t>'(' </a:t>
            </a:r>
            <a:endParaRPr lang="en-US" sz="2000" b="1" dirty="0" smtClean="0">
              <a:solidFill>
                <a:srgbClr val="00B0F0"/>
              </a:solidFill>
              <a:latin typeface="Arial Unicode MS" panose="020B0604020202020204" pitchFamily="34" charset="-128"/>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r>
              <a:rPr lang="en-US" sz="2000" dirty="0" smtClean="0">
                <a:latin typeface="Arial Unicode MS" panose="020B0604020202020204" pitchFamily="34" charset="-128"/>
                <a:cs typeface="Arial" panose="020B0604020202020204" pitchFamily="34" charset="0"/>
                <a:sym typeface="+mn-ea"/>
              </a:rPr>
              <a:t>             </a:t>
            </a:r>
            <a:r>
              <a:rPr lang="en-US" sz="2000" dirty="0" smtClean="0">
                <a:ln>
                  <a:noFill/>
                </a:ln>
                <a:effectLst/>
                <a:latin typeface="Arial Unicode MS" panose="020B0604020202020204" pitchFamily="34" charset="-128"/>
                <a:cs typeface="Arial" panose="020B0604020202020204" pitchFamily="34" charset="0"/>
                <a:sym typeface="+mn-ea"/>
              </a:rPr>
              <a:t> }</a:t>
            </a:r>
            <a:endParaRPr kumimoji="0" lang="en-US" sz="2000" b="0" i="0" u="none" strike="noStrike" cap="none" normalizeH="0" baseline="0" dirty="0" smtClean="0">
              <a:ln>
                <a:noFill/>
              </a:ln>
              <a:solidFill>
                <a:schemeClr val="tx1"/>
              </a:solidFill>
              <a:effectLst/>
              <a:latin typeface="Arial Unicode MS" panose="020B0604020202020204" pitchFamily="34" charset="-128"/>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r>
              <a:rPr lang="en-US" sz="2000" dirty="0" smtClean="0">
                <a:latin typeface="Arial Unicode MS" panose="020B0604020202020204" pitchFamily="34" charset="-128"/>
                <a:cs typeface="Arial" panose="020B0604020202020204" pitchFamily="34" charset="0"/>
                <a:sym typeface="+mn-ea"/>
              </a:rPr>
              <a:t>    </a:t>
            </a:r>
            <a:r>
              <a:rPr lang="en-US" sz="2000" dirty="0" smtClean="0">
                <a:ln>
                  <a:noFill/>
                </a:ln>
                <a:effectLst/>
                <a:latin typeface="Arial Unicode MS" panose="020B0604020202020204" pitchFamily="34" charset="-128"/>
                <a:cs typeface="Arial" panose="020B0604020202020204" pitchFamily="34" charset="0"/>
                <a:sym typeface="+mn-ea"/>
              </a:rPr>
              <a:t>          </a:t>
            </a:r>
            <a:r>
              <a:rPr lang="en-US" sz="2000" b="1" dirty="0" smtClean="0">
                <a:ln>
                  <a:noFill/>
                </a:ln>
                <a:solidFill>
                  <a:srgbClr val="FF0000"/>
                </a:solidFill>
                <a:effectLst/>
                <a:latin typeface="Arial Unicode MS" panose="020B0604020202020204" pitchFamily="34" charset="-128"/>
                <a:cs typeface="Arial" panose="020B0604020202020204" pitchFamily="34" charset="0"/>
                <a:sym typeface="+mn-ea"/>
              </a:rPr>
              <a:t>else if ( </a:t>
            </a:r>
            <a:r>
              <a:rPr lang="en-US" sz="2000" b="1" dirty="0" smtClean="0">
                <a:solidFill>
                  <a:srgbClr val="FF0000"/>
                </a:solidFill>
                <a:latin typeface="Arial Unicode MS" panose="020B0604020202020204" pitchFamily="34" charset="-128"/>
                <a:cs typeface="Arial" panose="020B0604020202020204" pitchFamily="34" charset="0"/>
                <a:sym typeface="+mn-ea"/>
              </a:rPr>
              <a:t>exp[ I ]</a:t>
            </a:r>
            <a:r>
              <a:rPr lang="en-US" sz="2000" b="1" dirty="0" smtClean="0">
                <a:ln>
                  <a:noFill/>
                </a:ln>
                <a:solidFill>
                  <a:srgbClr val="FF0000"/>
                </a:solidFill>
                <a:effectLst/>
                <a:latin typeface="Arial Unicode MS" panose="020B0604020202020204" pitchFamily="34" charset="-128"/>
                <a:cs typeface="Arial" panose="020B0604020202020204" pitchFamily="34" charset="0"/>
                <a:sym typeface="+mn-ea"/>
              </a:rPr>
              <a:t> </a:t>
            </a:r>
            <a:r>
              <a:rPr lang="en-US" sz="2000" b="1" dirty="0" smtClean="0">
                <a:latin typeface="Arial Unicode MS" panose="020B0604020202020204" pitchFamily="34" charset="-128"/>
                <a:cs typeface="Arial" panose="020B0604020202020204" pitchFamily="34" charset="0"/>
                <a:sym typeface="+mn-ea"/>
              </a:rPr>
              <a:t>equal to </a:t>
            </a:r>
            <a:r>
              <a:rPr lang="en-US" sz="2000" b="1" dirty="0" smtClean="0">
                <a:ln>
                  <a:noFill/>
                </a:ln>
                <a:solidFill>
                  <a:srgbClr val="00B0F0"/>
                </a:solidFill>
                <a:effectLst/>
                <a:latin typeface="Arial Unicode MS" panose="020B0604020202020204" pitchFamily="34" charset="-128"/>
                <a:cs typeface="Arial" panose="020B0604020202020204" pitchFamily="34" charset="0"/>
                <a:sym typeface="+mn-ea"/>
              </a:rPr>
              <a:t>operator </a:t>
            </a:r>
            <a:r>
              <a:rPr lang="en-US" sz="2000" b="1" dirty="0" smtClean="0">
                <a:ln>
                  <a:noFill/>
                </a:ln>
                <a:solidFill>
                  <a:srgbClr val="FF0000"/>
                </a:solidFill>
                <a:effectLst/>
                <a:latin typeface="Arial Unicode MS" panose="020B0604020202020204" pitchFamily="34" charset="-128"/>
                <a:cs typeface="Arial" panose="020B0604020202020204" pitchFamily="34" charset="0"/>
                <a:sym typeface="+mn-ea"/>
              </a:rPr>
              <a:t>)</a:t>
            </a:r>
            <a:endParaRPr kumimoji="0" lang="en-US" sz="2000" b="1" i="0" u="none" strike="noStrike" cap="none" normalizeH="0" baseline="0" dirty="0" smtClean="0">
              <a:ln>
                <a:noFill/>
              </a:ln>
              <a:solidFill>
                <a:srgbClr val="FF0000"/>
              </a:solidFill>
              <a:effectLst/>
              <a:latin typeface="Arial Unicode MS" panose="020B0604020202020204" pitchFamily="34" charset="-128"/>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r>
              <a:rPr lang="en-US" sz="2000" dirty="0" smtClean="0">
                <a:latin typeface="Arial Unicode MS" panose="020B0604020202020204" pitchFamily="34" charset="-128"/>
                <a:cs typeface="Arial" panose="020B0604020202020204" pitchFamily="34" charset="0"/>
                <a:sym typeface="+mn-ea"/>
              </a:rPr>
              <a:t>              </a:t>
            </a:r>
            <a:r>
              <a:rPr lang="en-US" sz="2000" dirty="0" smtClean="0">
                <a:ln>
                  <a:noFill/>
                </a:ln>
                <a:effectLst/>
                <a:latin typeface="Arial Unicode MS" panose="020B0604020202020204" pitchFamily="34" charset="-128"/>
                <a:cs typeface="Arial" panose="020B0604020202020204" pitchFamily="34" charset="0"/>
                <a:sym typeface="+mn-ea"/>
              </a:rPr>
              <a:t>{ </a:t>
            </a:r>
            <a:endParaRPr kumimoji="0" lang="en-US" sz="2000" b="0" i="0" u="none" strike="noStrike" cap="none" normalizeH="0" baseline="0" dirty="0" smtClean="0">
              <a:ln>
                <a:noFill/>
              </a:ln>
              <a:solidFill>
                <a:schemeClr val="tx1"/>
              </a:solidFill>
              <a:effectLst/>
              <a:latin typeface="Arial Unicode MS" panose="020B0604020202020204" pitchFamily="34" charset="-128"/>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r>
              <a:rPr lang="en-US" sz="2000" dirty="0" smtClean="0">
                <a:latin typeface="Arial Unicode MS" panose="020B0604020202020204" pitchFamily="34" charset="-128"/>
                <a:cs typeface="Arial" panose="020B0604020202020204" pitchFamily="34" charset="0"/>
                <a:sym typeface="+mn-ea"/>
              </a:rPr>
              <a:t>                    </a:t>
            </a:r>
            <a:r>
              <a:rPr lang="en-US" sz="2000" b="1" dirty="0" smtClean="0">
                <a:ln>
                  <a:noFill/>
                </a:ln>
                <a:solidFill>
                  <a:srgbClr val="FF0000"/>
                </a:solidFill>
                <a:effectLst/>
                <a:latin typeface="Arial Unicode MS" panose="020B0604020202020204" pitchFamily="34" charset="-128"/>
                <a:cs typeface="Arial" panose="020B0604020202020204" pitchFamily="34" charset="0"/>
                <a:sym typeface="+mn-ea"/>
              </a:rPr>
              <a:t>while ( priority of </a:t>
            </a:r>
            <a:r>
              <a:rPr lang="en-US" sz="2000" b="1" dirty="0" smtClean="0">
                <a:ln>
                  <a:noFill/>
                </a:ln>
                <a:solidFill>
                  <a:srgbClr val="7030A0"/>
                </a:solidFill>
                <a:effectLst/>
                <a:latin typeface="Arial Unicode MS" panose="020B0604020202020204" pitchFamily="34" charset="-128"/>
                <a:cs typeface="Arial" panose="020B0604020202020204" pitchFamily="34" charset="0"/>
                <a:sym typeface="+mn-ea"/>
              </a:rPr>
              <a:t>stack</a:t>
            </a:r>
            <a:r>
              <a:rPr lang="en-US" sz="2000" b="1" dirty="0" smtClean="0">
                <a:ln>
                  <a:noFill/>
                </a:ln>
                <a:solidFill>
                  <a:srgbClr val="FF0000"/>
                </a:solidFill>
                <a:effectLst/>
                <a:latin typeface="Arial Unicode MS" panose="020B0604020202020204" pitchFamily="34" charset="-128"/>
                <a:cs typeface="Arial" panose="020B0604020202020204" pitchFamily="34" charset="0"/>
                <a:sym typeface="+mn-ea"/>
              </a:rPr>
              <a:t> top </a:t>
            </a:r>
            <a:r>
              <a:rPr lang="en-US" sz="2000" b="1" dirty="0" smtClean="0">
                <a:ln>
                  <a:noFill/>
                </a:ln>
                <a:solidFill>
                  <a:srgbClr val="00B0F0"/>
                </a:solidFill>
                <a:effectLst/>
                <a:latin typeface="Arial Unicode MS" panose="020B0604020202020204" pitchFamily="34" charset="-128"/>
                <a:cs typeface="Arial" panose="020B0604020202020204" pitchFamily="34" charset="0"/>
                <a:sym typeface="+mn-ea"/>
              </a:rPr>
              <a:t>operator</a:t>
            </a:r>
            <a:r>
              <a:rPr lang="en-US" sz="2000" b="1" dirty="0" smtClean="0">
                <a:ln>
                  <a:noFill/>
                </a:ln>
                <a:solidFill>
                  <a:srgbClr val="FF0000"/>
                </a:solidFill>
                <a:effectLst/>
                <a:latin typeface="Arial Unicode MS" panose="020B0604020202020204" pitchFamily="34" charset="-128"/>
                <a:cs typeface="Arial" panose="020B0604020202020204" pitchFamily="34" charset="0"/>
                <a:sym typeface="+mn-ea"/>
              </a:rPr>
              <a:t> is</a:t>
            </a:r>
            <a:r>
              <a:rPr lang="en-US" sz="2000" b="1" dirty="0" smtClean="0">
                <a:ln>
                  <a:noFill/>
                </a:ln>
                <a:effectLst/>
                <a:latin typeface="Arial Unicode MS" panose="020B0604020202020204" pitchFamily="34" charset="-128"/>
                <a:cs typeface="Arial" panose="020B0604020202020204" pitchFamily="34" charset="0"/>
                <a:sym typeface="+mn-ea"/>
              </a:rPr>
              <a:t> &gt;= </a:t>
            </a:r>
            <a:r>
              <a:rPr lang="en-US" sz="2000" b="1" dirty="0" smtClean="0">
                <a:ln>
                  <a:noFill/>
                </a:ln>
                <a:solidFill>
                  <a:srgbClr val="FF0000"/>
                </a:solidFill>
                <a:effectLst/>
                <a:latin typeface="Arial Unicode MS" panose="020B0604020202020204" pitchFamily="34" charset="-128"/>
                <a:cs typeface="Arial" panose="020B0604020202020204" pitchFamily="34" charset="0"/>
                <a:sym typeface="+mn-ea"/>
              </a:rPr>
              <a:t>to priority of </a:t>
            </a:r>
            <a:r>
              <a:rPr lang="en-US" sz="2000" b="1" dirty="0" smtClean="0">
                <a:solidFill>
                  <a:srgbClr val="00B0F0"/>
                </a:solidFill>
                <a:latin typeface="Arial Unicode MS" panose="020B0604020202020204" pitchFamily="34" charset="-128"/>
                <a:cs typeface="Arial" panose="020B0604020202020204" pitchFamily="34" charset="0"/>
                <a:sym typeface="+mn-ea"/>
              </a:rPr>
              <a:t>incoming </a:t>
            </a:r>
            <a:r>
              <a:rPr lang="en-US" sz="2000" b="1" dirty="0" smtClean="0">
                <a:ln>
                  <a:noFill/>
                </a:ln>
                <a:solidFill>
                  <a:srgbClr val="00B0F0"/>
                </a:solidFill>
                <a:effectLst/>
                <a:latin typeface="Arial Unicode MS" panose="020B0604020202020204" pitchFamily="34" charset="-128"/>
                <a:cs typeface="Arial" panose="020B0604020202020204" pitchFamily="34" charset="0"/>
                <a:sym typeface="+mn-ea"/>
              </a:rPr>
              <a:t>operator </a:t>
            </a:r>
            <a:r>
              <a:rPr lang="en-US" sz="2000" b="1" dirty="0" smtClean="0">
                <a:ln>
                  <a:noFill/>
                </a:ln>
                <a:solidFill>
                  <a:srgbClr val="FF0000"/>
                </a:solidFill>
                <a:effectLst/>
                <a:latin typeface="Arial Unicode MS" panose="020B0604020202020204" pitchFamily="34" charset="-128"/>
                <a:cs typeface="Arial" panose="020B0604020202020204" pitchFamily="34" charset="0"/>
                <a:sym typeface="+mn-ea"/>
              </a:rPr>
              <a:t>)</a:t>
            </a:r>
            <a:endParaRPr kumimoji="0" lang="en-US" sz="2000" b="1" i="0" u="none" strike="noStrike" cap="none" normalizeH="0" dirty="0" smtClean="0">
              <a:ln>
                <a:noFill/>
              </a:ln>
              <a:solidFill>
                <a:srgbClr val="FF0000"/>
              </a:solidFill>
              <a:effectLst/>
              <a:latin typeface="Arial Unicode MS" panose="020B0604020202020204" pitchFamily="34" charset="-128"/>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r>
              <a:rPr lang="en-GB" sz="2000" dirty="0" smtClean="0">
                <a:latin typeface="Arial Unicode MS" panose="020B0604020202020204" pitchFamily="34" charset="-128"/>
                <a:cs typeface="Arial" panose="020B0604020202020204" pitchFamily="34" charset="0"/>
                <a:sym typeface="+mn-ea"/>
              </a:rPr>
              <a:t>                     {</a:t>
            </a:r>
            <a:endParaRPr kumimoji="0" lang="en-US" sz="2000" b="0" i="0" u="none" strike="noStrike" cap="none" normalizeH="0" baseline="0" dirty="0" smtClean="0">
              <a:ln>
                <a:noFill/>
              </a:ln>
              <a:solidFill>
                <a:schemeClr val="tx1"/>
              </a:solidFill>
              <a:effectLst/>
              <a:latin typeface="Arial Unicode MS" panose="020B0604020202020204" pitchFamily="34" charset="-128"/>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r>
              <a:rPr lang="en-US" sz="2000" dirty="0" smtClean="0">
                <a:latin typeface="Arial Unicode MS" panose="020B0604020202020204" pitchFamily="34" charset="-128"/>
                <a:cs typeface="Arial" panose="020B0604020202020204" pitchFamily="34" charset="0"/>
                <a:sym typeface="+mn-ea"/>
              </a:rPr>
              <a:t>            </a:t>
            </a:r>
            <a:r>
              <a:rPr lang="en-US" sz="2000" dirty="0" smtClean="0">
                <a:ln>
                  <a:noFill/>
                </a:ln>
                <a:effectLst/>
                <a:latin typeface="Arial Unicode MS" panose="020B0604020202020204" pitchFamily="34" charset="-128"/>
                <a:cs typeface="Arial" panose="020B0604020202020204" pitchFamily="34" charset="0"/>
                <a:sym typeface="+mn-ea"/>
              </a:rPr>
              <a:t>                 </a:t>
            </a:r>
            <a:r>
              <a:rPr lang="en-US" sz="2000" b="1" dirty="0" smtClean="0">
                <a:ln>
                  <a:noFill/>
                </a:ln>
                <a:solidFill>
                  <a:srgbClr val="7030A0"/>
                </a:solidFill>
                <a:effectLst/>
                <a:latin typeface="Arial Unicode MS" panose="020B0604020202020204" pitchFamily="34" charset="-128"/>
                <a:cs typeface="Arial" panose="020B0604020202020204" pitchFamily="34" charset="0"/>
                <a:sym typeface="+mn-ea"/>
              </a:rPr>
              <a:t>pop</a:t>
            </a:r>
            <a:r>
              <a:rPr lang="en-US" sz="2000" dirty="0" smtClean="0">
                <a:ln>
                  <a:noFill/>
                </a:ln>
                <a:effectLst/>
                <a:latin typeface="Arial Unicode MS" panose="020B0604020202020204" pitchFamily="34" charset="-128"/>
                <a:cs typeface="Arial" panose="020B0604020202020204" pitchFamily="34" charset="0"/>
                <a:sym typeface="+mn-ea"/>
              </a:rPr>
              <a:t> top </a:t>
            </a:r>
            <a:r>
              <a:rPr lang="en-US" sz="2000" b="1" dirty="0" smtClean="0">
                <a:ln>
                  <a:noFill/>
                </a:ln>
                <a:solidFill>
                  <a:srgbClr val="7030A0"/>
                </a:solidFill>
                <a:effectLst/>
                <a:latin typeface="Arial Unicode MS" panose="020B0604020202020204" pitchFamily="34" charset="-128"/>
                <a:cs typeface="Arial" panose="020B0604020202020204" pitchFamily="34" charset="0"/>
                <a:sym typeface="+mn-ea"/>
              </a:rPr>
              <a:t>stack</a:t>
            </a:r>
            <a:r>
              <a:rPr lang="en-US" sz="2000" dirty="0" smtClean="0">
                <a:ln>
                  <a:noFill/>
                </a:ln>
                <a:effectLst/>
                <a:latin typeface="Arial Unicode MS" panose="020B0604020202020204" pitchFamily="34" charset="-128"/>
                <a:cs typeface="Arial" panose="020B0604020202020204" pitchFamily="34" charset="0"/>
                <a:sym typeface="+mn-ea"/>
              </a:rPr>
              <a:t> and print the </a:t>
            </a:r>
            <a:r>
              <a:rPr lang="en-US" sz="2000" b="1" dirty="0" smtClean="0">
                <a:ln>
                  <a:noFill/>
                </a:ln>
                <a:solidFill>
                  <a:srgbClr val="00B0F0"/>
                </a:solidFill>
                <a:effectLst/>
                <a:latin typeface="Arial Unicode MS" panose="020B0604020202020204" pitchFamily="34" charset="-128"/>
                <a:cs typeface="Arial" panose="020B0604020202020204" pitchFamily="34" charset="0"/>
                <a:sym typeface="+mn-ea"/>
              </a:rPr>
              <a:t>operator</a:t>
            </a:r>
            <a:endParaRPr kumimoji="0" lang="en-US" sz="2000" b="1" i="0" u="none" strike="noStrike" cap="none" normalizeH="0" baseline="0" dirty="0" smtClean="0">
              <a:ln>
                <a:noFill/>
              </a:ln>
              <a:solidFill>
                <a:srgbClr val="00B0F0"/>
              </a:solidFill>
              <a:effectLst/>
              <a:latin typeface="Arial Unicode MS" panose="020B0604020202020204" pitchFamily="34" charset="-128"/>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r>
              <a:rPr lang="en-US" sz="2000" dirty="0" smtClean="0">
                <a:latin typeface="Arial Unicode MS" panose="020B0604020202020204" pitchFamily="34" charset="-128"/>
                <a:cs typeface="Arial" panose="020B0604020202020204" pitchFamily="34" charset="0"/>
                <a:sym typeface="+mn-ea"/>
              </a:rPr>
              <a:t>                     }</a:t>
            </a:r>
            <a:r>
              <a:rPr lang="en-US" sz="2000" dirty="0" smtClean="0">
                <a:ln>
                  <a:noFill/>
                </a:ln>
                <a:effectLst/>
                <a:latin typeface="Arial Unicode MS" panose="020B0604020202020204" pitchFamily="34" charset="-128"/>
                <a:cs typeface="Arial" panose="020B0604020202020204" pitchFamily="34" charset="0"/>
                <a:sym typeface="+mn-ea"/>
              </a:rPr>
              <a:t> </a:t>
            </a:r>
            <a:endParaRPr kumimoji="0" lang="en-US" sz="2000" b="0" i="0" u="none" strike="noStrike" cap="none" normalizeH="0" baseline="0" dirty="0" smtClean="0">
              <a:ln>
                <a:noFill/>
              </a:ln>
              <a:solidFill>
                <a:schemeClr val="tx1"/>
              </a:solidFill>
              <a:effectLst/>
              <a:latin typeface="Arial Unicode MS" panose="020B0604020202020204" pitchFamily="34" charset="-128"/>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r>
              <a:rPr lang="en-US" sz="2000" dirty="0" smtClean="0">
                <a:latin typeface="Arial Unicode MS" panose="020B0604020202020204" pitchFamily="34" charset="-128"/>
                <a:cs typeface="Arial" panose="020B0604020202020204" pitchFamily="34" charset="0"/>
                <a:sym typeface="+mn-ea"/>
              </a:rPr>
              <a:t>                    </a:t>
            </a:r>
            <a:r>
              <a:rPr lang="en-US" sz="2000" b="1" dirty="0" smtClean="0">
                <a:solidFill>
                  <a:srgbClr val="7030A0"/>
                </a:solidFill>
                <a:latin typeface="Arial Unicode MS" panose="020B0604020202020204" pitchFamily="34" charset="-128"/>
                <a:cs typeface="Arial" panose="020B0604020202020204" pitchFamily="34" charset="0"/>
                <a:sym typeface="+mn-ea"/>
              </a:rPr>
              <a:t>push</a:t>
            </a:r>
            <a:r>
              <a:rPr lang="en-US" sz="2000" dirty="0" smtClean="0">
                <a:latin typeface="Arial Unicode MS" panose="020B0604020202020204" pitchFamily="34" charset="-128"/>
                <a:cs typeface="Arial" panose="020B0604020202020204" pitchFamily="34" charset="0"/>
                <a:sym typeface="+mn-ea"/>
              </a:rPr>
              <a:t> the </a:t>
            </a:r>
            <a:r>
              <a:rPr lang="en-US" sz="2000" b="1" dirty="0" smtClean="0">
                <a:solidFill>
                  <a:srgbClr val="00B0F0"/>
                </a:solidFill>
                <a:latin typeface="Arial Unicode MS" panose="020B0604020202020204" pitchFamily="34" charset="-128"/>
                <a:cs typeface="Arial" panose="020B0604020202020204" pitchFamily="34" charset="0"/>
                <a:sym typeface="+mn-ea"/>
              </a:rPr>
              <a:t>incoming</a:t>
            </a:r>
            <a:r>
              <a:rPr lang="en-US" sz="2000" dirty="0" smtClean="0">
                <a:latin typeface="Arial Unicode MS" panose="020B0604020202020204" pitchFamily="34" charset="-128"/>
                <a:cs typeface="Arial" panose="020B0604020202020204" pitchFamily="34" charset="0"/>
                <a:sym typeface="+mn-ea"/>
              </a:rPr>
              <a:t> </a:t>
            </a:r>
            <a:r>
              <a:rPr lang="en-US" sz="2000" b="1" dirty="0" smtClean="0">
                <a:solidFill>
                  <a:srgbClr val="00B0F0"/>
                </a:solidFill>
                <a:latin typeface="Arial Unicode MS" panose="020B0604020202020204" pitchFamily="34" charset="-128"/>
                <a:cs typeface="Arial" panose="020B0604020202020204" pitchFamily="34" charset="0"/>
                <a:sym typeface="+mn-ea"/>
              </a:rPr>
              <a:t>operator</a:t>
            </a:r>
            <a:r>
              <a:rPr lang="en-US" sz="2000" dirty="0" smtClean="0">
                <a:latin typeface="Arial Unicode MS" panose="020B0604020202020204" pitchFamily="34" charset="-128"/>
                <a:cs typeface="Arial" panose="020B0604020202020204" pitchFamily="34" charset="0"/>
                <a:sym typeface="+mn-ea"/>
              </a:rPr>
              <a:t> onto </a:t>
            </a:r>
            <a:r>
              <a:rPr lang="en-US" sz="2000" b="1" dirty="0" smtClean="0">
                <a:solidFill>
                  <a:srgbClr val="7030A0"/>
                </a:solidFill>
                <a:latin typeface="Arial Unicode MS" panose="020B0604020202020204" pitchFamily="34" charset="-128"/>
                <a:cs typeface="Arial" panose="020B0604020202020204" pitchFamily="34" charset="0"/>
                <a:sym typeface="+mn-ea"/>
              </a:rPr>
              <a:t>stack</a:t>
            </a:r>
            <a:r>
              <a:rPr lang="en-US" sz="2000" dirty="0" smtClean="0">
                <a:ln>
                  <a:noFill/>
                </a:ln>
                <a:effectLst/>
                <a:latin typeface="Arial Unicode MS" panose="020B0604020202020204" pitchFamily="34" charset="-128"/>
                <a:cs typeface="Arial" panose="020B0604020202020204" pitchFamily="34" charset="0"/>
                <a:sym typeface="+mn-ea"/>
              </a:rPr>
              <a:t>; </a:t>
            </a:r>
            <a:endParaRPr kumimoji="0" lang="en-US" sz="2000" b="0" i="0" u="none" strike="noStrike" cap="none" normalizeH="0" baseline="0" dirty="0" smtClean="0">
              <a:ln>
                <a:noFill/>
              </a:ln>
              <a:solidFill>
                <a:schemeClr val="tx1"/>
              </a:solidFill>
              <a:effectLst/>
              <a:latin typeface="Arial Unicode MS" panose="020B0604020202020204" pitchFamily="34" charset="-128"/>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r>
              <a:rPr lang="en-US" sz="2000" dirty="0" smtClean="0">
                <a:latin typeface="Arial Unicode MS" panose="020B0604020202020204" pitchFamily="34" charset="-128"/>
                <a:cs typeface="Arial" panose="020B0604020202020204" pitchFamily="34" charset="0"/>
                <a:sym typeface="+mn-ea"/>
              </a:rPr>
              <a:t>             </a:t>
            </a:r>
            <a:r>
              <a:rPr lang="en-US" sz="2000" dirty="0" smtClean="0">
                <a:ln>
                  <a:noFill/>
                </a:ln>
                <a:effectLst/>
                <a:latin typeface="Arial Unicode MS" panose="020B0604020202020204" pitchFamily="34" charset="-128"/>
                <a:cs typeface="Arial" panose="020B0604020202020204" pitchFamily="34" charset="0"/>
                <a:sym typeface="+mn-ea"/>
              </a:rPr>
              <a:t>} </a:t>
            </a:r>
            <a:endParaRPr kumimoji="0" lang="en-US" sz="2000" b="0" i="0" u="none" strike="noStrike" cap="none" normalizeH="0" baseline="0" dirty="0" smtClean="0">
              <a:ln>
                <a:noFill/>
              </a:ln>
              <a:solidFill>
                <a:schemeClr val="tx1"/>
              </a:solidFill>
              <a:effectLst/>
              <a:latin typeface="Arial Unicode MS" panose="020B0604020202020204" pitchFamily="34" charset="-128"/>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r>
              <a:rPr lang="en-US" sz="2000" dirty="0" smtClean="0">
                <a:latin typeface="Arial Unicode MS" panose="020B0604020202020204" pitchFamily="34" charset="-128"/>
                <a:cs typeface="Arial" panose="020B0604020202020204" pitchFamily="34" charset="0"/>
                <a:sym typeface="+mn-ea"/>
              </a:rPr>
              <a:t>             I++;</a:t>
            </a:r>
            <a:endParaRPr kumimoji="0" lang="en-US" sz="2000" b="0" i="0" u="none" strike="noStrike" cap="none" normalizeH="0" baseline="0" dirty="0" smtClean="0">
              <a:ln>
                <a:noFill/>
              </a:ln>
              <a:solidFill>
                <a:schemeClr val="tx1"/>
              </a:solidFill>
              <a:effectLst/>
              <a:latin typeface="Arial Unicode MS" panose="020B0604020202020204" pitchFamily="34" charset="-128"/>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r>
              <a:rPr lang="en-US" sz="2000" dirty="0" smtClean="0">
                <a:ln>
                  <a:noFill/>
                </a:ln>
                <a:effectLst/>
                <a:latin typeface="Arial Unicode MS" panose="020B0604020202020204" pitchFamily="34" charset="-128"/>
                <a:cs typeface="Arial" panose="020B0604020202020204" pitchFamily="34" charset="0"/>
                <a:sym typeface="+mn-ea"/>
              </a:rPr>
              <a:t> </a:t>
            </a:r>
            <a:r>
              <a:rPr lang="en-GB" altLang="en-US" sz="2000" dirty="0" smtClean="0">
                <a:ln>
                  <a:noFill/>
                </a:ln>
                <a:effectLst/>
                <a:latin typeface="Arial Unicode MS" panose="020B0604020202020204" pitchFamily="34" charset="-128"/>
                <a:cs typeface="Arial" panose="020B0604020202020204" pitchFamily="34" charset="0"/>
                <a:sym typeface="+mn-ea"/>
              </a:rPr>
              <a:t>     </a:t>
            </a:r>
            <a:r>
              <a:rPr lang="en-US" sz="2000" dirty="0" smtClean="0">
                <a:ln>
                  <a:noFill/>
                </a:ln>
                <a:effectLst/>
                <a:latin typeface="Arial Unicode MS" panose="020B0604020202020204" pitchFamily="34" charset="-128"/>
                <a:cs typeface="Arial" panose="020B0604020202020204" pitchFamily="34" charset="0"/>
                <a:sym typeface="+mn-ea"/>
              </a:rPr>
              <a:t>}</a:t>
            </a:r>
            <a:r>
              <a:rPr lang="en-US" sz="2000" dirty="0" smtClean="0">
                <a:ln>
                  <a:noFill/>
                </a:ln>
                <a:effectLst/>
                <a:latin typeface="Arial" panose="020B0604020202020204" pitchFamily="34" charset="0"/>
                <a:cs typeface="Arial" panose="020B0604020202020204" pitchFamily="34" charset="0"/>
                <a:sym typeface="+mn-ea"/>
              </a:rPr>
              <a:t>  </a:t>
            </a:r>
            <a:endPar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13055" y="909320"/>
            <a:ext cx="11244580" cy="815340"/>
          </a:xfrm>
          <a:prstGeom prst="rect">
            <a:avLst/>
          </a:prstGeom>
          <a:noFill/>
        </p:spPr>
        <p:txBody>
          <a:bodyPr wrap="square" rtlCol="0" anchor="t">
            <a:noAutofit/>
          </a:bodyPr>
          <a:p>
            <a:pPr marL="0" marR="0" lvl="0" indent="0" algn="l" defTabSz="914400" rtl="0" eaLnBrk="1" fontAlgn="base" latinLnBrk="0" hangingPunct="1">
              <a:lnSpc>
                <a:spcPct val="100000"/>
              </a:lnSpc>
              <a:spcBef>
                <a:spcPct val="0"/>
              </a:spcBef>
              <a:spcAft>
                <a:spcPct val="0"/>
              </a:spcAft>
              <a:buClrTx/>
              <a:buSzTx/>
              <a:buFontTx/>
              <a:buNone/>
            </a:pPr>
            <a:r>
              <a:rPr lang="en-GB" altLang="en-US" sz="2400" dirty="0" smtClean="0">
                <a:ln>
                  <a:noFill/>
                </a:ln>
                <a:effectLst/>
                <a:latin typeface="Arial" panose="020B0604020202020204" pitchFamily="34" charset="0"/>
                <a:cs typeface="Arial" panose="020B0604020202020204" pitchFamily="34" charset="0"/>
                <a:sym typeface="+mn-ea"/>
              </a:rPr>
              <a:t>4. </a:t>
            </a:r>
            <a:r>
              <a:rPr lang="en-US" sz="2400" b="1" dirty="0" smtClean="0">
                <a:ln>
                  <a:noFill/>
                </a:ln>
                <a:solidFill>
                  <a:srgbClr val="7030A0"/>
                </a:solidFill>
                <a:effectLst/>
                <a:latin typeface="Arial Unicode MS" panose="020B0604020202020204" pitchFamily="34" charset="-128"/>
                <a:cs typeface="Arial" panose="020B0604020202020204" pitchFamily="34" charset="0"/>
                <a:sym typeface="+mn-ea"/>
              </a:rPr>
              <a:t>pop</a:t>
            </a:r>
            <a:r>
              <a:rPr lang="en-US" sz="2400" dirty="0" smtClean="0">
                <a:ln>
                  <a:noFill/>
                </a:ln>
                <a:effectLst/>
                <a:latin typeface="Arial Unicode MS" panose="020B0604020202020204" pitchFamily="34" charset="-128"/>
                <a:cs typeface="Arial" panose="020B0604020202020204" pitchFamily="34" charset="0"/>
                <a:sym typeface="+mn-ea"/>
              </a:rPr>
              <a:t> top </a:t>
            </a:r>
            <a:r>
              <a:rPr lang="en-US" sz="2400" b="1" dirty="0" smtClean="0">
                <a:ln>
                  <a:noFill/>
                </a:ln>
                <a:solidFill>
                  <a:srgbClr val="7030A0"/>
                </a:solidFill>
                <a:effectLst/>
                <a:latin typeface="Arial Unicode MS" panose="020B0604020202020204" pitchFamily="34" charset="-128"/>
                <a:cs typeface="Arial" panose="020B0604020202020204" pitchFamily="34" charset="0"/>
                <a:sym typeface="+mn-ea"/>
              </a:rPr>
              <a:t>stack</a:t>
            </a:r>
            <a:r>
              <a:rPr lang="en-GB" altLang="en-US" sz="2400" b="1" dirty="0" smtClean="0">
                <a:ln>
                  <a:noFill/>
                </a:ln>
                <a:solidFill>
                  <a:srgbClr val="7030A0"/>
                </a:solidFill>
                <a:effectLst/>
                <a:latin typeface="Arial Unicode MS" panose="020B0604020202020204" pitchFamily="34" charset="-128"/>
                <a:cs typeface="Arial" panose="020B0604020202020204" pitchFamily="34" charset="0"/>
                <a:sym typeface="+mn-ea"/>
              </a:rPr>
              <a:t> until empty</a:t>
            </a:r>
            <a:r>
              <a:rPr lang="en-US" sz="2400" dirty="0" smtClean="0">
                <a:ln>
                  <a:noFill/>
                </a:ln>
                <a:effectLst/>
                <a:latin typeface="Arial Unicode MS" panose="020B0604020202020204" pitchFamily="34" charset="-128"/>
                <a:cs typeface="Arial" panose="020B0604020202020204" pitchFamily="34" charset="0"/>
                <a:sym typeface="+mn-ea"/>
              </a:rPr>
              <a:t> and print </a:t>
            </a:r>
            <a:r>
              <a:rPr lang="en-GB" altLang="en-US" sz="2400" dirty="0" smtClean="0">
                <a:ln>
                  <a:noFill/>
                </a:ln>
                <a:effectLst/>
                <a:latin typeface="Arial Unicode MS" panose="020B0604020202020204" pitchFamily="34" charset="-128"/>
                <a:cs typeface="Arial" panose="020B0604020202020204" pitchFamily="34" charset="0"/>
                <a:sym typeface="+mn-ea"/>
              </a:rPr>
              <a:t>all </a:t>
            </a:r>
            <a:r>
              <a:rPr lang="en-US" sz="2400" dirty="0" smtClean="0">
                <a:ln>
                  <a:noFill/>
                </a:ln>
                <a:effectLst/>
                <a:latin typeface="Arial Unicode MS" panose="020B0604020202020204" pitchFamily="34" charset="-128"/>
                <a:cs typeface="Arial" panose="020B0604020202020204" pitchFamily="34" charset="0"/>
                <a:sym typeface="+mn-ea"/>
              </a:rPr>
              <a:t>the </a:t>
            </a:r>
            <a:r>
              <a:rPr lang="en-US" sz="2400" b="1" dirty="0" smtClean="0">
                <a:ln>
                  <a:noFill/>
                </a:ln>
                <a:solidFill>
                  <a:srgbClr val="00B0F0"/>
                </a:solidFill>
                <a:effectLst/>
                <a:latin typeface="Arial Unicode MS" panose="020B0604020202020204" pitchFamily="34" charset="-128"/>
                <a:cs typeface="Arial" panose="020B0604020202020204" pitchFamily="34" charset="0"/>
                <a:sym typeface="+mn-ea"/>
              </a:rPr>
              <a:t>operator</a:t>
            </a:r>
            <a:endParaRPr lang="en-US" sz="2400" b="1" dirty="0" smtClean="0">
              <a:ln>
                <a:noFill/>
              </a:ln>
              <a:solidFill>
                <a:srgbClr val="00B0F0"/>
              </a:solidFill>
              <a:effectLst/>
              <a:latin typeface="Arial Unicode MS" panose="020B0604020202020204" pitchFamily="34" charset="-128"/>
              <a:cs typeface="Arial" panose="020B0604020202020204" pitchFamily="34" charset="0"/>
              <a:sym typeface="+mn-ea"/>
            </a:endParaRPr>
          </a:p>
          <a:p>
            <a:pPr marL="0" marR="0" lvl="0" indent="0" algn="l" defTabSz="914400" rtl="0" eaLnBrk="1" fontAlgn="base" latinLnBrk="0" hangingPunct="1">
              <a:lnSpc>
                <a:spcPct val="100000"/>
              </a:lnSpc>
              <a:spcBef>
                <a:spcPct val="0"/>
              </a:spcBef>
              <a:spcAft>
                <a:spcPct val="0"/>
              </a:spcAft>
              <a:buClrTx/>
              <a:buSzTx/>
              <a:buFontTx/>
              <a:buNone/>
            </a:pPr>
            <a:r>
              <a:rPr lang="en-US" sz="2400" b="1" dirty="0" smtClean="0">
                <a:ln>
                  <a:noFill/>
                </a:ln>
                <a:effectLst/>
                <a:latin typeface="Arial Unicode MS" panose="020B0604020202020204" pitchFamily="34" charset="-128"/>
                <a:cs typeface="Arial" panose="020B0604020202020204" pitchFamily="34" charset="0"/>
                <a:sym typeface="+mn-ea"/>
              </a:rPr>
              <a:t>5. STOP</a:t>
            </a:r>
            <a:endParaRPr lang="en-US" altLang="en-US" sz="2400" b="1" dirty="0" smtClean="0">
              <a:ln>
                <a:noFill/>
              </a:ln>
              <a:solidFill>
                <a:srgbClr val="00B0F0"/>
              </a:solidFill>
              <a:effectLst/>
              <a:latin typeface="Arial Unicode MS" panose="020B0604020202020204" pitchFamily="34" charset="-128"/>
              <a:cs typeface="Arial" panose="020B0604020202020204" pitchFamily="34" charset="0"/>
              <a:sym typeface="+mn-ea"/>
            </a:endParaRPr>
          </a:p>
        </p:txBody>
      </p:sp>
      <p:sp>
        <p:nvSpPr>
          <p:cNvPr id="3" name="Text Box 2"/>
          <p:cNvSpPr txBox="1"/>
          <p:nvPr/>
        </p:nvSpPr>
        <p:spPr>
          <a:xfrm>
            <a:off x="437515" y="2204720"/>
            <a:ext cx="10652760" cy="2598420"/>
          </a:xfrm>
          <a:prstGeom prst="rect">
            <a:avLst/>
          </a:prstGeom>
          <a:noFill/>
        </p:spPr>
        <p:txBody>
          <a:bodyPr wrap="square" rtlCol="0">
            <a:noAutofit/>
          </a:bodyPr>
          <a:p>
            <a:r>
              <a:rPr lang="en-GB" altLang="en-US" sz="3200">
                <a:solidFill>
                  <a:srgbClr val="FF0000"/>
                </a:solidFill>
                <a:sym typeface="+mn-ea"/>
              </a:rPr>
              <a:t>Function prototype design for Infix to postfix conversion</a:t>
            </a:r>
            <a:endParaRPr lang="en-GB" altLang="en-US" sz="3200">
              <a:solidFill>
                <a:srgbClr val="FF0000"/>
              </a:solidFill>
            </a:endParaRPr>
          </a:p>
          <a:p>
            <a:r>
              <a:rPr lang="en-US" sz="2400" b="1" dirty="0" smtClean="0">
                <a:ln>
                  <a:noFill/>
                </a:ln>
                <a:solidFill>
                  <a:srgbClr val="7030A0"/>
                </a:solidFill>
                <a:effectLst/>
                <a:latin typeface="Arial Unicode MS" panose="020B0604020202020204" pitchFamily="34" charset="-128"/>
                <a:cs typeface="Arial" panose="020B0604020202020204" pitchFamily="34" charset="0"/>
              </a:rPr>
              <a:t>void</a:t>
            </a:r>
            <a:r>
              <a:rPr lang="en-GB" altLang="en-US" sz="2800"/>
              <a:t> </a:t>
            </a:r>
            <a:r>
              <a:rPr lang="en-GB" altLang="en-US" sz="2800" b="1">
                <a:solidFill>
                  <a:srgbClr val="FF0000"/>
                </a:solidFill>
              </a:rPr>
              <a:t>Push</a:t>
            </a:r>
            <a:r>
              <a:rPr lang="en-GB" altLang="en-US" sz="2800" b="1"/>
              <a:t>(char ch)</a:t>
            </a:r>
            <a:endParaRPr lang="en-GB" altLang="en-US" sz="2800" b="1"/>
          </a:p>
          <a:p>
            <a:r>
              <a:rPr lang="en-US" sz="2400" b="1" dirty="0" smtClean="0">
                <a:ln>
                  <a:noFill/>
                </a:ln>
                <a:solidFill>
                  <a:srgbClr val="7030A0"/>
                </a:solidFill>
                <a:effectLst/>
                <a:latin typeface="Arial Unicode MS" panose="020B0604020202020204" pitchFamily="34" charset="-128"/>
                <a:cs typeface="Arial" panose="020B0604020202020204" pitchFamily="34" charset="0"/>
              </a:rPr>
              <a:t>char</a:t>
            </a:r>
            <a:r>
              <a:rPr lang="en-GB" altLang="en-US" sz="2800"/>
              <a:t> </a:t>
            </a:r>
            <a:r>
              <a:rPr lang="en-GB" altLang="en-US" sz="2800" b="1">
                <a:solidFill>
                  <a:srgbClr val="FF0000"/>
                </a:solidFill>
              </a:rPr>
              <a:t>Pop</a:t>
            </a:r>
            <a:r>
              <a:rPr lang="en-GB" altLang="en-US" sz="2800"/>
              <a:t>()</a:t>
            </a:r>
            <a:endParaRPr lang="en-GB" altLang="en-US" sz="2800"/>
          </a:p>
          <a:p>
            <a:r>
              <a:rPr lang="en-US" sz="2400" b="1" dirty="0" smtClean="0">
                <a:ln>
                  <a:noFill/>
                </a:ln>
                <a:solidFill>
                  <a:srgbClr val="7030A0"/>
                </a:solidFill>
                <a:effectLst/>
                <a:latin typeface="Arial Unicode MS" panose="020B0604020202020204" pitchFamily="34" charset="-128"/>
                <a:cs typeface="Arial" panose="020B0604020202020204" pitchFamily="34" charset="0"/>
              </a:rPr>
              <a:t>int </a:t>
            </a:r>
            <a:r>
              <a:rPr lang="en-GB" altLang="en-US" sz="2800" b="1">
                <a:solidFill>
                  <a:srgbClr val="FF0000"/>
                </a:solidFill>
              </a:rPr>
              <a:t>priority</a:t>
            </a:r>
            <a:r>
              <a:rPr lang="en-GB" altLang="en-US" sz="2800" b="1"/>
              <a:t>(char x)</a:t>
            </a:r>
            <a:endParaRPr lang="en-GB" altLang="en-US" sz="2800"/>
          </a:p>
          <a:p>
            <a:r>
              <a:rPr lang="en-US" sz="2400" b="1" dirty="0" smtClean="0">
                <a:ln>
                  <a:noFill/>
                </a:ln>
                <a:solidFill>
                  <a:srgbClr val="7030A0"/>
                </a:solidFill>
                <a:effectLst/>
                <a:latin typeface="Arial Unicode MS" panose="020B0604020202020204" pitchFamily="34" charset="-128"/>
                <a:cs typeface="Arial" panose="020B0604020202020204" pitchFamily="34" charset="0"/>
              </a:rPr>
              <a:t>void</a:t>
            </a:r>
            <a:r>
              <a:rPr lang="en-GB" altLang="en-US" sz="2800"/>
              <a:t> </a:t>
            </a:r>
            <a:r>
              <a:rPr lang="en-GB" altLang="en-US" sz="2800" b="1">
                <a:solidFill>
                  <a:srgbClr val="FF0000"/>
                </a:solidFill>
              </a:rPr>
              <a:t>infixtopostfix</a:t>
            </a:r>
            <a:r>
              <a:rPr lang="en-GB" altLang="en-US" sz="2800" b="1"/>
              <a:t>(char *e)</a:t>
            </a:r>
            <a:endParaRPr lang="en-GB" altLang="en-US" sz="2800" b="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2" name="Text Box 1"/>
          <p:cNvSpPr txBox="1">
            <a:spLocks noChangeArrowheads="1"/>
          </p:cNvSpPr>
          <p:nvPr/>
        </p:nvSpPr>
        <p:spPr bwMode="auto">
          <a:xfrm>
            <a:off x="609600" y="995045"/>
            <a:ext cx="10972800" cy="3058795"/>
          </a:xfrm>
          <a:prstGeom prst="rect">
            <a:avLst/>
          </a:prstGeom>
          <a:noFill/>
          <a:ln w="9525">
            <a:noFill/>
            <a:round/>
          </a:ln>
        </p:spPr>
        <p:txBody>
          <a:bodyPr anchor="ctr"/>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a:solidFill>
                  <a:srgbClr val="FF0066"/>
                </a:solidFill>
              </a:rPr>
              <a:t>Evaluation of </a:t>
            </a:r>
            <a:r>
              <a:rPr lang="en-US" sz="4400">
                <a:solidFill>
                  <a:srgbClr val="FF0066"/>
                </a:solidFill>
              </a:rPr>
              <a:t> Postfix </a:t>
            </a:r>
            <a:r>
              <a:rPr lang="en-GB" altLang="en-US" sz="4400">
                <a:solidFill>
                  <a:srgbClr val="FF0066"/>
                </a:solidFill>
              </a:rPr>
              <a:t>Expression</a:t>
            </a:r>
            <a:endParaRPr lang="en-GB" altLang="en-US" sz="4400">
              <a:solidFill>
                <a:srgbClr val="FF0066"/>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36245" y="413385"/>
            <a:ext cx="11417300" cy="6445250"/>
          </a:xfrm>
          <a:prstGeom prst="rect">
            <a:avLst/>
          </a:prstGeom>
          <a:noFill/>
        </p:spPr>
        <p:txBody>
          <a:bodyPr wrap="square" rtlCol="0" anchor="t">
            <a:noAutofit/>
          </a:bodyPr>
          <a:p>
            <a:r>
              <a:rPr lang="en-US" sz="2800"/>
              <a:t>Algorithm to </a:t>
            </a:r>
            <a:r>
              <a:rPr lang="en-US" sz="2800" b="1">
                <a:solidFill>
                  <a:srgbClr val="FF0000"/>
                </a:solidFill>
              </a:rPr>
              <a:t>evaluate the postfix expression</a:t>
            </a:r>
            <a:endParaRPr lang="en-US" sz="2800" b="1">
              <a:solidFill>
                <a:srgbClr val="FF0000"/>
              </a:solidFill>
            </a:endParaRPr>
          </a:p>
          <a:p>
            <a:endParaRPr lang="en-US" sz="2800"/>
          </a:p>
          <a:p>
            <a:r>
              <a:rPr lang="en-US" sz="2800"/>
              <a:t>1.      Create a stack to store operands.</a:t>
            </a:r>
            <a:endParaRPr lang="en-US" sz="2800"/>
          </a:p>
          <a:p>
            <a:endParaRPr lang="en-US" sz="2800"/>
          </a:p>
          <a:p>
            <a:r>
              <a:rPr lang="en-US" sz="2800"/>
              <a:t>2.      Scan the given expression from left to right.</a:t>
            </a:r>
            <a:endParaRPr lang="en-US" sz="2800"/>
          </a:p>
          <a:p>
            <a:endParaRPr lang="en-US" sz="2800"/>
          </a:p>
          <a:p>
            <a:r>
              <a:rPr lang="en-US" sz="2800"/>
              <a:t>3.      a) </a:t>
            </a:r>
            <a:r>
              <a:rPr lang="en-GB" altLang="en-US" sz="2800"/>
              <a:t> </a:t>
            </a:r>
            <a:r>
              <a:rPr lang="en-US" sz="2800"/>
              <a:t>  If the scanned character is an operand, </a:t>
            </a:r>
            <a:r>
              <a:rPr lang="en-US" sz="2800" b="1">
                <a:solidFill>
                  <a:srgbClr val="FF0000"/>
                </a:solidFill>
              </a:rPr>
              <a:t>push it into the stack.</a:t>
            </a:r>
            <a:endParaRPr lang="en-US" sz="2800" b="1">
              <a:solidFill>
                <a:srgbClr val="FF0000"/>
              </a:solidFill>
            </a:endParaRPr>
          </a:p>
          <a:p>
            <a:r>
              <a:rPr lang="en-GB" altLang="en-US" sz="2800"/>
              <a:t>         </a:t>
            </a:r>
            <a:r>
              <a:rPr lang="en-US" sz="2800"/>
              <a:t>b)    If the scanned character is an operator, </a:t>
            </a:r>
            <a:r>
              <a:rPr lang="en-US" sz="2800" b="1">
                <a:solidFill>
                  <a:srgbClr val="FF0000"/>
                </a:solidFill>
              </a:rPr>
              <a:t>POP 2 operands </a:t>
            </a:r>
            <a:r>
              <a:rPr lang="en-US" sz="2800"/>
              <a:t>from stack </a:t>
            </a:r>
            <a:r>
              <a:rPr lang="en-GB" altLang="en-US" sz="2800"/>
              <a:t> </a:t>
            </a:r>
            <a:endParaRPr lang="en-GB" altLang="en-US" sz="2800"/>
          </a:p>
          <a:p>
            <a:r>
              <a:rPr lang="en-GB" altLang="en-US" sz="2800"/>
              <a:t>                 </a:t>
            </a:r>
            <a:r>
              <a:rPr lang="en-US" sz="2800"/>
              <a:t>and perform operation and </a:t>
            </a:r>
            <a:r>
              <a:rPr lang="en-US" sz="2800" b="1">
                <a:solidFill>
                  <a:srgbClr val="FF0000"/>
                </a:solidFill>
              </a:rPr>
              <a:t>PUSH the result back to the stack.</a:t>
            </a:r>
            <a:endParaRPr lang="en-US" sz="2800" b="1">
              <a:solidFill>
                <a:srgbClr val="FF0000"/>
              </a:solidFill>
            </a:endParaRPr>
          </a:p>
          <a:p>
            <a:endParaRPr lang="en-US" sz="2800" b="1">
              <a:solidFill>
                <a:srgbClr val="FF0000"/>
              </a:solidFill>
            </a:endParaRPr>
          </a:p>
          <a:p>
            <a:r>
              <a:rPr lang="en-US" sz="2800"/>
              <a:t>4.      Repeat step 3 till all the characters are scanned.</a:t>
            </a:r>
            <a:endParaRPr lang="en-US" sz="2800"/>
          </a:p>
          <a:p>
            <a:endParaRPr lang="en-US" sz="2800"/>
          </a:p>
          <a:p>
            <a:r>
              <a:rPr lang="en-US" sz="2800"/>
              <a:t>5.      When the expression is ended, the number in the stack is the final result.</a:t>
            </a:r>
            <a:endParaRPr lang="en-US" sz="2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Picture 99"/>
          <p:cNvPicPr/>
          <p:nvPr/>
        </p:nvPicPr>
        <p:blipFill>
          <a:blip r:embed="rId1"/>
          <a:stretch>
            <a:fillRect/>
          </a:stretch>
        </p:blipFill>
        <p:spPr>
          <a:xfrm>
            <a:off x="591820" y="1300480"/>
            <a:ext cx="11119485" cy="5327015"/>
          </a:xfrm>
          <a:prstGeom prst="rect">
            <a:avLst/>
          </a:prstGeom>
          <a:noFill/>
          <a:ln w="9525">
            <a:noFill/>
          </a:ln>
        </p:spPr>
      </p:pic>
      <p:sp>
        <p:nvSpPr>
          <p:cNvPr id="2" name="Text Box 1"/>
          <p:cNvSpPr txBox="1"/>
          <p:nvPr/>
        </p:nvSpPr>
        <p:spPr>
          <a:xfrm>
            <a:off x="368935" y="143510"/>
            <a:ext cx="11172825" cy="1239520"/>
          </a:xfrm>
          <a:prstGeom prst="rect">
            <a:avLst/>
          </a:prstGeom>
          <a:noFill/>
        </p:spPr>
        <p:txBody>
          <a:bodyPr wrap="square" rtlCol="0" anchor="t">
            <a:noAutofit/>
          </a:bodyPr>
          <a:p>
            <a:r>
              <a:rPr lang="en-US" sz="2800"/>
              <a:t>Example:</a:t>
            </a:r>
            <a:endParaRPr lang="en-US" sz="2800"/>
          </a:p>
          <a:p>
            <a:r>
              <a:rPr lang="en-US" sz="2800"/>
              <a:t>Let the given expression be </a:t>
            </a:r>
            <a:r>
              <a:rPr lang="en-US" sz="2800" b="1">
                <a:solidFill>
                  <a:srgbClr val="FF0000"/>
                </a:solidFill>
              </a:rPr>
              <a:t>“456*+“.</a:t>
            </a:r>
            <a:r>
              <a:rPr lang="en-US" sz="2800"/>
              <a:t> We scan all elements one by one.</a:t>
            </a:r>
            <a:endParaRPr lang="en-US" sz="2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1"/>
          <p:cNvSpPr txBox="1"/>
          <p:nvPr/>
        </p:nvSpPr>
        <p:spPr>
          <a:xfrm>
            <a:off x="499745" y="228600"/>
            <a:ext cx="11388090" cy="778510"/>
          </a:xfrm>
          <a:prstGeom prst="rect">
            <a:avLst/>
          </a:prstGeom>
          <a:noFill/>
          <a:ln w="9525">
            <a:noFill/>
          </a:ln>
        </p:spPr>
        <p:txBody>
          <a:bodyPr anchor="ctr" anchorCtr="0"/>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altLang="en-US" sz="4400" dirty="0" smtClean="0">
                <a:solidFill>
                  <a:srgbClr val="0000FF"/>
                </a:solidFill>
                <a:latin typeface="Arial" panose="020B0604020202020204" pitchFamily="34" charset="0"/>
              </a:rPr>
              <a:t>6. </a:t>
            </a:r>
            <a:r>
              <a:rPr lang="en-US" altLang="x-none" sz="4400" dirty="0" smtClean="0">
                <a:solidFill>
                  <a:srgbClr val="0000FF"/>
                </a:solidFill>
                <a:latin typeface="Arial" panose="020B0604020202020204" pitchFamily="34" charset="0"/>
              </a:rPr>
              <a:t>What is </a:t>
            </a:r>
            <a:r>
              <a:rPr lang="en-GB" altLang="en-US" sz="4400" dirty="0" smtClean="0">
                <a:solidFill>
                  <a:srgbClr val="0000FF"/>
                </a:solidFill>
                <a:latin typeface="Arial" panose="020B0604020202020204" pitchFamily="34" charset="0"/>
              </a:rPr>
              <a:t>QUEUE</a:t>
            </a:r>
            <a:r>
              <a:rPr lang="en-IN" altLang="en-GB" sz="4400" dirty="0" smtClean="0">
                <a:solidFill>
                  <a:srgbClr val="0000FF"/>
                </a:solidFill>
                <a:latin typeface="Arial" panose="020B0604020202020204" pitchFamily="34" charset="0"/>
              </a:rPr>
              <a:t> as a Data structure</a:t>
            </a:r>
            <a:r>
              <a:rPr lang="en-US" altLang="x-none" sz="4400" dirty="0" smtClean="0">
                <a:solidFill>
                  <a:srgbClr val="0000FF"/>
                </a:solidFill>
                <a:latin typeface="Arial" panose="020B0604020202020204" pitchFamily="34" charset="0"/>
              </a:rPr>
              <a:t>?</a:t>
            </a:r>
            <a:endParaRPr lang="en-US" altLang="x-none" sz="4400" dirty="0">
              <a:solidFill>
                <a:srgbClr val="0000FF"/>
              </a:solidFill>
              <a:latin typeface="Arial" panose="020B0604020202020204" pitchFamily="34" charset="0"/>
            </a:endParaRPr>
          </a:p>
        </p:txBody>
      </p:sp>
      <p:sp>
        <p:nvSpPr>
          <p:cNvPr id="151555" name="Text Box 2"/>
          <p:cNvSpPr txBox="1"/>
          <p:nvPr/>
        </p:nvSpPr>
        <p:spPr>
          <a:xfrm>
            <a:off x="290195" y="1550670"/>
            <a:ext cx="11597640" cy="5055870"/>
          </a:xfrm>
          <a:prstGeom prst="rect">
            <a:avLst/>
          </a:prstGeom>
          <a:noFill/>
          <a:ln w="9525">
            <a:noFill/>
          </a:ln>
        </p:spPr>
        <p:txBody>
          <a:bodyPr/>
          <a:lstStyle/>
          <a:p>
            <a:pPr marL="341630" indent="-341630" algn="just" defTabSz="457200">
              <a:spcBef>
                <a:spcPts val="8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sz="3200" dirty="0">
                <a:solidFill>
                  <a:srgbClr val="000000"/>
                </a:solidFill>
                <a:latin typeface="Arial" panose="020B0604020202020204" pitchFamily="34" charset="0"/>
              </a:rPr>
              <a:t>A </a:t>
            </a:r>
            <a:r>
              <a:rPr lang="en-GB" altLang="en-US" sz="3200" b="1" dirty="0">
                <a:solidFill>
                  <a:srgbClr val="FF3300"/>
                </a:solidFill>
                <a:latin typeface="Arial" panose="020B0604020202020204" pitchFamily="34" charset="0"/>
              </a:rPr>
              <a:t>Queue</a:t>
            </a:r>
            <a:r>
              <a:rPr lang="en-US" altLang="x-none" sz="3200" dirty="0">
                <a:solidFill>
                  <a:srgbClr val="000000"/>
                </a:solidFill>
                <a:latin typeface="Arial" panose="020B0604020202020204" pitchFamily="34" charset="0"/>
              </a:rPr>
              <a:t> is a</a:t>
            </a:r>
            <a:r>
              <a:rPr lang="en-GB" altLang="en-US" sz="3200" dirty="0">
                <a:solidFill>
                  <a:srgbClr val="000000"/>
                </a:solidFill>
                <a:latin typeface="Arial" panose="020B0604020202020204" pitchFamily="34" charset="0"/>
              </a:rPr>
              <a:t>lso a</a:t>
            </a:r>
            <a:r>
              <a:rPr lang="en-US" altLang="x-none" sz="3200" dirty="0">
                <a:solidFill>
                  <a:srgbClr val="000000"/>
                </a:solidFill>
                <a:latin typeface="Arial" panose="020B0604020202020204" pitchFamily="34" charset="0"/>
              </a:rPr>
              <a:t> </a:t>
            </a:r>
            <a:r>
              <a:rPr lang="en-US" altLang="x-none" sz="3200" dirty="0" smtClean="0">
                <a:solidFill>
                  <a:srgbClr val="FF0000"/>
                </a:solidFill>
                <a:latin typeface="Arial" panose="020B0604020202020204" pitchFamily="34" charset="0"/>
              </a:rPr>
              <a:t>linear data structure </a:t>
            </a:r>
            <a:r>
              <a:rPr lang="en-US" altLang="x-none" sz="3200" dirty="0" smtClean="0">
                <a:solidFill>
                  <a:srgbClr val="000000"/>
                </a:solidFill>
                <a:latin typeface="Arial" panose="020B0604020202020204" pitchFamily="34" charset="0"/>
              </a:rPr>
              <a:t>used to store an ordered, linear sequence of elements. </a:t>
            </a:r>
            <a:endParaRPr lang="en-US" altLang="x-none" sz="3200" dirty="0" smtClean="0">
              <a:solidFill>
                <a:srgbClr val="000000"/>
              </a:solidFill>
              <a:latin typeface="Arial" panose="020B0604020202020204" pitchFamily="34" charset="0"/>
            </a:endParaRPr>
          </a:p>
          <a:p>
            <a:pPr marL="341630" indent="-341630" algn="just" defTabSz="457200">
              <a:spcBef>
                <a:spcPts val="8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smtClean="0"/>
              <a:t>A </a:t>
            </a:r>
            <a:r>
              <a:rPr lang="en-GB" altLang="en-US" sz="3200" b="1" dirty="0">
                <a:solidFill>
                  <a:srgbClr val="FF3300"/>
                </a:solidFill>
                <a:latin typeface="Arial" panose="020B0604020202020204" pitchFamily="34" charset="0"/>
              </a:rPr>
              <a:t>Queue</a:t>
            </a:r>
            <a:r>
              <a:rPr lang="en-US" sz="3200" dirty="0" smtClean="0"/>
              <a:t> operates according to  </a:t>
            </a:r>
            <a:r>
              <a:rPr lang="en-US" altLang="x-none" sz="3200" dirty="0" smtClean="0">
                <a:solidFill>
                  <a:srgbClr val="000000"/>
                </a:solidFill>
                <a:latin typeface="Arial" panose="020B0604020202020204" pitchFamily="34" charset="0"/>
              </a:rPr>
              <a:t>the  </a:t>
            </a:r>
            <a:r>
              <a:rPr lang="en-GB" altLang="en-US" sz="3200" u="sng" dirty="0" smtClean="0">
                <a:solidFill>
                  <a:srgbClr val="FF0000"/>
                </a:solidFill>
                <a:latin typeface="Arial" panose="020B0604020202020204" pitchFamily="34" charset="0"/>
              </a:rPr>
              <a:t>F</a:t>
            </a:r>
            <a:r>
              <a:rPr lang="en-GB" altLang="en-US" sz="3200" b="1" dirty="0" smtClean="0">
                <a:solidFill>
                  <a:srgbClr val="00B0F0"/>
                </a:solidFill>
                <a:latin typeface="Arial" panose="020B0604020202020204" pitchFamily="34" charset="0"/>
              </a:rPr>
              <a:t>irst</a:t>
            </a:r>
            <a:r>
              <a:rPr lang="en-US" altLang="x-none" sz="3200" b="1" dirty="0" smtClean="0">
                <a:solidFill>
                  <a:srgbClr val="FF3300"/>
                </a:solidFill>
                <a:latin typeface="Arial" panose="020B0604020202020204" pitchFamily="34" charset="0"/>
              </a:rPr>
              <a:t> </a:t>
            </a:r>
            <a:r>
              <a:rPr lang="en-US" altLang="x-none" sz="3200" b="1" u="sng" dirty="0" smtClean="0">
                <a:solidFill>
                  <a:srgbClr val="FF3300"/>
                </a:solidFill>
                <a:latin typeface="Arial" panose="020B0604020202020204" pitchFamily="34" charset="0"/>
              </a:rPr>
              <a:t>I</a:t>
            </a:r>
            <a:r>
              <a:rPr lang="en-US" altLang="x-none" sz="3200" b="1" dirty="0" smtClean="0">
                <a:solidFill>
                  <a:srgbClr val="00B0F0"/>
                </a:solidFill>
                <a:latin typeface="Arial" panose="020B0604020202020204" pitchFamily="34" charset="0"/>
              </a:rPr>
              <a:t>n</a:t>
            </a:r>
            <a:r>
              <a:rPr lang="en-US" altLang="x-none" sz="3200" b="1" dirty="0" smtClean="0">
                <a:solidFill>
                  <a:srgbClr val="FF3300"/>
                </a:solidFill>
                <a:latin typeface="Arial" panose="020B0604020202020204" pitchFamily="34" charset="0"/>
              </a:rPr>
              <a:t> – </a:t>
            </a:r>
            <a:r>
              <a:rPr lang="en-US" altLang="x-none" sz="3200" b="1" u="sng" dirty="0" smtClean="0">
                <a:solidFill>
                  <a:srgbClr val="FF3300"/>
                </a:solidFill>
                <a:latin typeface="Arial" panose="020B0604020202020204" pitchFamily="34" charset="0"/>
              </a:rPr>
              <a:t>F</a:t>
            </a:r>
            <a:r>
              <a:rPr lang="en-US" altLang="x-none" sz="3200" b="1" dirty="0" smtClean="0">
                <a:solidFill>
                  <a:srgbClr val="00B0F0"/>
                </a:solidFill>
                <a:latin typeface="Arial" panose="020B0604020202020204" pitchFamily="34" charset="0"/>
              </a:rPr>
              <a:t>irst</a:t>
            </a:r>
            <a:r>
              <a:rPr lang="en-US" altLang="x-none" sz="3200" b="1" dirty="0" smtClean="0">
                <a:solidFill>
                  <a:srgbClr val="FF3300"/>
                </a:solidFill>
                <a:latin typeface="Arial" panose="020B0604020202020204" pitchFamily="34" charset="0"/>
              </a:rPr>
              <a:t> </a:t>
            </a:r>
            <a:r>
              <a:rPr lang="en-US" altLang="x-none" sz="3200" b="1" u="sng" dirty="0" smtClean="0">
                <a:solidFill>
                  <a:srgbClr val="FF3300"/>
                </a:solidFill>
                <a:latin typeface="Arial" panose="020B0604020202020204" pitchFamily="34" charset="0"/>
              </a:rPr>
              <a:t>O</a:t>
            </a:r>
            <a:r>
              <a:rPr lang="en-US" altLang="x-none" sz="3200" b="1" dirty="0" smtClean="0">
                <a:solidFill>
                  <a:srgbClr val="00B0F0"/>
                </a:solidFill>
                <a:latin typeface="Arial" panose="020B0604020202020204" pitchFamily="34" charset="0"/>
              </a:rPr>
              <a:t>ut</a:t>
            </a:r>
            <a:r>
              <a:rPr lang="en-US" altLang="x-none" sz="3200" dirty="0" smtClean="0">
                <a:solidFill>
                  <a:srgbClr val="000000"/>
                </a:solidFill>
                <a:latin typeface="Arial" panose="020B0604020202020204" pitchFamily="34" charset="0"/>
              </a:rPr>
              <a:t> </a:t>
            </a:r>
            <a:r>
              <a:rPr lang="en-GB" altLang="en-US" sz="3200" dirty="0" smtClean="0">
                <a:solidFill>
                  <a:srgbClr val="000000"/>
                </a:solidFill>
                <a:latin typeface="Arial" panose="020B0604020202020204" pitchFamily="34" charset="0"/>
              </a:rPr>
              <a:t>- </a:t>
            </a:r>
            <a:r>
              <a:rPr lang="en-GB" altLang="en-US" sz="3200" dirty="0" smtClean="0">
                <a:solidFill>
                  <a:srgbClr val="FF0000"/>
                </a:solidFill>
                <a:latin typeface="Arial" panose="020B0604020202020204" pitchFamily="34" charset="0"/>
              </a:rPr>
              <a:t>F</a:t>
            </a:r>
            <a:r>
              <a:rPr lang="en-US" altLang="x-none" sz="3200" b="1" dirty="0" smtClean="0">
                <a:solidFill>
                  <a:srgbClr val="FF0000"/>
                </a:solidFill>
                <a:latin typeface="Arial" panose="020B0604020202020204" pitchFamily="34" charset="0"/>
              </a:rPr>
              <a:t>IFO </a:t>
            </a:r>
            <a:r>
              <a:rPr lang="en-US" sz="3200" dirty="0" smtClean="0"/>
              <a:t>principle, which states that the element that was added </a:t>
            </a:r>
            <a:r>
              <a:rPr lang="en-US" sz="3200" b="1" dirty="0" smtClean="0">
                <a:solidFill>
                  <a:srgbClr val="FF0000"/>
                </a:solidFill>
              </a:rPr>
              <a:t>( </a:t>
            </a:r>
            <a:r>
              <a:rPr lang="en-GB" altLang="en-US" sz="3200" b="1" dirty="0" smtClean="0">
                <a:solidFill>
                  <a:srgbClr val="FF0000"/>
                </a:solidFill>
              </a:rPr>
              <a:t>INSERTED</a:t>
            </a:r>
            <a:r>
              <a:rPr lang="en-US" sz="3200" b="1" dirty="0" smtClean="0">
                <a:solidFill>
                  <a:srgbClr val="FF0000"/>
                </a:solidFill>
              </a:rPr>
              <a:t>) </a:t>
            </a:r>
            <a:r>
              <a:rPr lang="en-GB" altLang="en-US" sz="3200" b="1" dirty="0" smtClean="0">
                <a:solidFill>
                  <a:srgbClr val="FF0000"/>
                </a:solidFill>
              </a:rPr>
              <a:t>FIRST </a:t>
            </a:r>
            <a:r>
              <a:rPr lang="en-US" sz="3200" dirty="0" smtClean="0"/>
              <a:t>will be deleted-</a:t>
            </a:r>
            <a:r>
              <a:rPr lang="en-GB" altLang="en-US" sz="3200" b="1" dirty="0" smtClean="0">
                <a:solidFill>
                  <a:srgbClr val="FF0000"/>
                </a:solidFill>
              </a:rPr>
              <a:t>FIRST</a:t>
            </a:r>
            <a:r>
              <a:rPr lang="en-US" sz="3200" b="1" dirty="0" smtClean="0">
                <a:solidFill>
                  <a:srgbClr val="FF0000"/>
                </a:solidFill>
              </a:rPr>
              <a:t>.</a:t>
            </a:r>
            <a:r>
              <a:rPr lang="en-US" altLang="x-none" sz="3200" dirty="0" smtClean="0">
                <a:solidFill>
                  <a:srgbClr val="000000"/>
                </a:solidFill>
                <a:latin typeface="Arial" panose="020B0604020202020204" pitchFamily="34" charset="0"/>
              </a:rPr>
              <a:t>  </a:t>
            </a:r>
            <a:endParaRPr lang="en-US" altLang="x-none" sz="3200" dirty="0" smtClean="0">
              <a:solidFill>
                <a:srgbClr val="000000"/>
              </a:solidFill>
              <a:latin typeface="Arial" panose="020B0604020202020204" pitchFamily="34" charset="0"/>
            </a:endParaRPr>
          </a:p>
          <a:p>
            <a:pPr marL="341630" indent="-341630" algn="just" defTabSz="457200">
              <a:spcBef>
                <a:spcPts val="8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sz="3200" dirty="0" smtClean="0">
                <a:solidFill>
                  <a:srgbClr val="000000"/>
                </a:solidFill>
                <a:latin typeface="Arial" panose="020B0604020202020204" pitchFamily="34" charset="0"/>
              </a:rPr>
              <a:t>In other words the </a:t>
            </a:r>
            <a:r>
              <a:rPr lang="en-US" altLang="x-none" sz="3200" dirty="0" smtClean="0">
                <a:solidFill>
                  <a:srgbClr val="00B0F0"/>
                </a:solidFill>
                <a:latin typeface="Arial" panose="020B0604020202020204" pitchFamily="34" charset="0"/>
              </a:rPr>
              <a:t>additions </a:t>
            </a:r>
            <a:r>
              <a:rPr lang="en-US" altLang="x-none" sz="3200" dirty="0" smtClean="0">
                <a:solidFill>
                  <a:srgbClr val="000000"/>
                </a:solidFill>
                <a:latin typeface="Arial" panose="020B0604020202020204" pitchFamily="34" charset="0"/>
              </a:rPr>
              <a:t>and </a:t>
            </a:r>
            <a:r>
              <a:rPr lang="en-US" altLang="x-none" sz="3200" dirty="0" smtClean="0">
                <a:solidFill>
                  <a:srgbClr val="00B0F0"/>
                </a:solidFill>
                <a:latin typeface="Arial" panose="020B0604020202020204" pitchFamily="34" charset="0"/>
              </a:rPr>
              <a:t>deletions</a:t>
            </a:r>
            <a:r>
              <a:rPr lang="en-US" altLang="x-none" sz="3200" dirty="0">
                <a:solidFill>
                  <a:srgbClr val="00B0F0"/>
                </a:solidFill>
                <a:latin typeface="Arial" panose="020B0604020202020204" pitchFamily="34" charset="0"/>
              </a:rPr>
              <a:t> </a:t>
            </a:r>
            <a:r>
              <a:rPr lang="en-US" altLang="x-none" sz="3200" dirty="0" smtClean="0">
                <a:solidFill>
                  <a:srgbClr val="00B0F0"/>
                </a:solidFill>
                <a:latin typeface="Arial" panose="020B0604020202020204" pitchFamily="34" charset="0"/>
              </a:rPr>
              <a:t>–</a:t>
            </a:r>
            <a:r>
              <a:rPr lang="en-US" altLang="x-none" sz="3200" dirty="0" smtClean="0">
                <a:solidFill>
                  <a:srgbClr val="000000"/>
                </a:solidFill>
                <a:latin typeface="Arial" panose="020B0604020202020204" pitchFamily="34" charset="0"/>
              </a:rPr>
              <a:t>of </a:t>
            </a:r>
            <a:r>
              <a:rPr lang="en-US" altLang="x-none" sz="3200" dirty="0" smtClean="0">
                <a:solidFill>
                  <a:srgbClr val="FF0000"/>
                </a:solidFill>
                <a:latin typeface="Arial" panose="020B0604020202020204" pitchFamily="34" charset="0"/>
              </a:rPr>
              <a:t>data/items</a:t>
            </a:r>
            <a:r>
              <a:rPr lang="en-US" altLang="x-none" sz="3200" dirty="0" smtClean="0">
                <a:solidFill>
                  <a:srgbClr val="000000"/>
                </a:solidFill>
                <a:latin typeface="Arial" panose="020B0604020202020204" pitchFamily="34" charset="0"/>
              </a:rPr>
              <a:t> </a:t>
            </a:r>
            <a:r>
              <a:rPr lang="en-US" altLang="x-none" sz="3200" dirty="0">
                <a:solidFill>
                  <a:srgbClr val="000000"/>
                </a:solidFill>
                <a:latin typeface="Arial" panose="020B0604020202020204" pitchFamily="34" charset="0"/>
              </a:rPr>
              <a:t>are </a:t>
            </a:r>
            <a:r>
              <a:rPr lang="en-GB" altLang="en-US" sz="3200" dirty="0">
                <a:solidFill>
                  <a:srgbClr val="000000"/>
                </a:solidFill>
                <a:latin typeface="Arial" panose="020B0604020202020204" pitchFamily="34" charset="0"/>
              </a:rPr>
              <a:t>done at two ends i.e </a:t>
            </a:r>
            <a:r>
              <a:rPr lang="en-GB" altLang="en-US" sz="3200" b="1" dirty="0">
                <a:solidFill>
                  <a:srgbClr val="FF0000"/>
                </a:solidFill>
                <a:latin typeface="Arial" panose="020B0604020202020204" pitchFamily="34" charset="0"/>
              </a:rPr>
              <a:t>INSERTION</a:t>
            </a:r>
            <a:r>
              <a:rPr lang="en-GB" altLang="en-US" sz="3200" dirty="0">
                <a:solidFill>
                  <a:srgbClr val="000000"/>
                </a:solidFill>
                <a:latin typeface="Arial" panose="020B0604020202020204" pitchFamily="34" charset="0"/>
              </a:rPr>
              <a:t> is </a:t>
            </a:r>
            <a:r>
              <a:rPr lang="en-US" altLang="x-none" sz="3200" dirty="0">
                <a:solidFill>
                  <a:srgbClr val="000000"/>
                </a:solidFill>
                <a:latin typeface="Arial" panose="020B0604020202020204" pitchFamily="34" charset="0"/>
              </a:rPr>
              <a:t>restricted </a:t>
            </a:r>
            <a:r>
              <a:rPr lang="en-US" altLang="x-none" sz="3200" dirty="0" smtClean="0">
                <a:solidFill>
                  <a:srgbClr val="000000"/>
                </a:solidFill>
                <a:latin typeface="Arial" panose="020B0604020202020204" pitchFamily="34" charset="0"/>
              </a:rPr>
              <a:t>at</a:t>
            </a:r>
            <a:r>
              <a:rPr lang="en-GB" altLang="en-US" sz="3200" dirty="0" smtClean="0">
                <a:solidFill>
                  <a:srgbClr val="000000"/>
                </a:solidFill>
                <a:latin typeface="Arial" panose="020B0604020202020204" pitchFamily="34" charset="0"/>
              </a:rPr>
              <a:t> one end Called</a:t>
            </a:r>
            <a:r>
              <a:rPr lang="en-IN" altLang="en-GB" sz="3200" dirty="0" smtClean="0">
                <a:solidFill>
                  <a:srgbClr val="000000"/>
                </a:solidFill>
                <a:latin typeface="Arial" panose="020B0604020202020204" pitchFamily="34" charset="0"/>
              </a:rPr>
              <a:t> the</a:t>
            </a:r>
            <a:r>
              <a:rPr lang="en-US" altLang="x-none" sz="3200" dirty="0" smtClean="0">
                <a:solidFill>
                  <a:srgbClr val="000000"/>
                </a:solidFill>
                <a:latin typeface="Arial" panose="020B0604020202020204" pitchFamily="34" charset="0"/>
              </a:rPr>
              <a:t> </a:t>
            </a:r>
            <a:r>
              <a:rPr lang="en-GB" altLang="en-US" sz="3200" b="1" dirty="0">
                <a:solidFill>
                  <a:srgbClr val="00B0F0"/>
                </a:solidFill>
                <a:latin typeface="Arial" panose="020B0604020202020204" pitchFamily="34" charset="0"/>
              </a:rPr>
              <a:t>REAR e</a:t>
            </a:r>
            <a:r>
              <a:rPr lang="en-US" altLang="x-none" sz="3200" b="1" dirty="0">
                <a:solidFill>
                  <a:srgbClr val="00B0F0"/>
                </a:solidFill>
                <a:latin typeface="Arial" panose="020B0604020202020204" pitchFamily="34" charset="0"/>
              </a:rPr>
              <a:t>nd</a:t>
            </a:r>
            <a:r>
              <a:rPr lang="en-GB" altLang="en-US" sz="3200" dirty="0">
                <a:solidFill>
                  <a:srgbClr val="00B0F0"/>
                </a:solidFill>
                <a:latin typeface="Arial" panose="020B0604020202020204" pitchFamily="34" charset="0"/>
              </a:rPr>
              <a:t> </a:t>
            </a:r>
            <a:r>
              <a:rPr lang="en-GB" altLang="en-US" sz="3200" dirty="0">
                <a:solidFill>
                  <a:schemeClr val="tx1"/>
                </a:solidFill>
                <a:latin typeface="Arial" panose="020B0604020202020204" pitchFamily="34" charset="0"/>
              </a:rPr>
              <a:t>and </a:t>
            </a:r>
            <a:r>
              <a:rPr lang="en-GB" altLang="en-US" sz="3200" b="1" dirty="0">
                <a:solidFill>
                  <a:srgbClr val="FF0000"/>
                </a:solidFill>
                <a:latin typeface="Arial" panose="020B0604020202020204" pitchFamily="34" charset="0"/>
              </a:rPr>
              <a:t>DELETION</a:t>
            </a:r>
            <a:r>
              <a:rPr lang="en-GB" altLang="en-US" sz="3200" dirty="0">
                <a:solidFill>
                  <a:srgbClr val="00B0F0"/>
                </a:solidFill>
                <a:latin typeface="Arial" panose="020B0604020202020204" pitchFamily="34" charset="0"/>
              </a:rPr>
              <a:t> </a:t>
            </a:r>
            <a:r>
              <a:rPr lang="en-US" altLang="x-none" sz="3200" dirty="0">
                <a:solidFill>
                  <a:srgbClr val="000000"/>
                </a:solidFill>
                <a:latin typeface="Arial" panose="020B0604020202020204" pitchFamily="34" charset="0"/>
              </a:rPr>
              <a:t>is restricted</a:t>
            </a:r>
            <a:r>
              <a:rPr lang="en-GB" altLang="en-US" sz="3200" dirty="0">
                <a:solidFill>
                  <a:srgbClr val="000000"/>
                </a:solidFill>
                <a:latin typeface="Arial" panose="020B0604020202020204" pitchFamily="34" charset="0"/>
              </a:rPr>
              <a:t> at another end </a:t>
            </a:r>
            <a:r>
              <a:rPr lang="en-US" altLang="x-none" sz="3200" dirty="0">
                <a:solidFill>
                  <a:srgbClr val="000000"/>
                </a:solidFill>
                <a:latin typeface="Arial" panose="020B0604020202020204" pitchFamily="34" charset="0"/>
              </a:rPr>
              <a:t> called the </a:t>
            </a:r>
            <a:r>
              <a:rPr lang="en-GB" altLang="en-US" sz="3200" b="1" dirty="0">
                <a:solidFill>
                  <a:srgbClr val="00B0F0"/>
                </a:solidFill>
                <a:latin typeface="Arial" panose="020B0604020202020204" pitchFamily="34" charset="0"/>
              </a:rPr>
              <a:t>FRONT end</a:t>
            </a:r>
            <a:r>
              <a:rPr lang="en-US" altLang="x-none" sz="3200" b="1" dirty="0" smtClean="0">
                <a:solidFill>
                  <a:srgbClr val="000000"/>
                </a:solidFill>
                <a:latin typeface="Arial" panose="020B0604020202020204" pitchFamily="34" charset="0"/>
              </a:rPr>
              <a:t>.</a:t>
            </a:r>
            <a:endParaRPr lang="en-US" altLang="x-none" sz="3200" dirty="0" smtClean="0">
              <a:solidFill>
                <a:srgbClr val="000000"/>
              </a:solidFill>
              <a:latin typeface="Arial" panose="020B0604020202020204" pitchFamily="34" charset="0"/>
            </a:endParaRPr>
          </a:p>
          <a:p>
            <a:pPr marL="341630" indent="-341630" algn="just" defTabSz="457200">
              <a:spcBef>
                <a:spcPts val="8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x-none" sz="3200" b="1" dirty="0" smtClean="0">
              <a:solidFill>
                <a:srgbClr val="FF0000"/>
              </a:solidFill>
              <a:latin typeface="Arial" panose="020B0604020202020204" pitchFamily="34" charset="0"/>
            </a:endParaRPr>
          </a:p>
          <a:p>
            <a:pPr marL="341630" indent="-341630" defTabSz="457200">
              <a:spcBef>
                <a:spcPts val="8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x-none" sz="3200" b="1" dirty="0" smtClean="0">
              <a:solidFill>
                <a:srgbClr val="FF0000"/>
              </a:solidFill>
              <a:latin typeface="Arial" panose="020B0604020202020204" pitchFamily="34" charset="0"/>
            </a:endParaRPr>
          </a:p>
          <a:p>
            <a:pPr marL="341630" indent="-341630" defTabSz="457200">
              <a:spcBef>
                <a:spcPts val="8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x-none" sz="3200" b="1" dirty="0" smtClean="0">
              <a:solidFill>
                <a:srgbClr val="FF0000"/>
              </a:solidFill>
              <a:latin typeface="Arial" panose="020B0604020202020204" pitchFamily="34" charset="0"/>
            </a:endParaRPr>
          </a:p>
          <a:p>
            <a:pPr marL="341630" indent="-341630" defTabSz="457200">
              <a:spcBef>
                <a:spcPts val="800"/>
              </a:spcBef>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x-none" sz="3200" b="1" dirty="0">
              <a:solidFill>
                <a:srgbClr val="FF0000"/>
              </a:solidFill>
              <a:latin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txBox="1">
            <a:spLocks noGrp="1"/>
          </p:cNvSpPr>
          <p:nvPr>
            <p:ph type="ftr" sz="quarter"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1000" b="1" i="0" u="none" strike="noStrike" kern="1200" cap="none" spc="0" normalizeH="0" baseline="0" noProof="0" smtClean="0">
                <a:ln>
                  <a:noFill/>
                </a:ln>
                <a:solidFill>
                  <a:schemeClr val="tx1"/>
                </a:solidFill>
                <a:effectLst/>
                <a:uLnTx/>
                <a:uFillTx/>
                <a:latin typeface="+mn-lt"/>
                <a:ea typeface="+mn-ea"/>
                <a:cs typeface="+mn-cs"/>
              </a:rPr>
              <a:t>Data Structures: A Pseudocode Approach with C</a:t>
            </a:r>
            <a:endParaRPr kumimoji="0" lang="en-US" altLang="en-US" sz="1000" b="1" i="0" u="none" strike="noStrike" kern="1200" cap="none" spc="0" normalizeH="0" baseline="0" noProof="0">
              <a:ln>
                <a:noFill/>
              </a:ln>
              <a:solidFill>
                <a:schemeClr val="tx1"/>
              </a:solidFill>
              <a:effectLst/>
              <a:uLnTx/>
              <a:uFillTx/>
              <a:latin typeface="+mn-lt"/>
              <a:ea typeface="+mn-ea"/>
              <a:cs typeface="+mn-cs"/>
            </a:endParaRPr>
          </a:p>
        </p:txBody>
      </p:sp>
      <p:sp>
        <p:nvSpPr>
          <p:cNvPr id="5123" name="Slide Number Placeholder 2"/>
          <p:cNvSpPr txBox="1">
            <a:spLocks noGrp="1"/>
          </p:cNvSpPr>
          <p:nvPr>
            <p:ph type="sldNum" sz="quarter" idx="11"/>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5pPr>
          </a:lstStyle>
          <a:p>
            <a:pPr lvl="0" algn="r" eaLnBrk="1" hangingPunct="1"/>
            <a:fld id="{9A0DB2DC-4C9A-4742-B13C-FB6460FD3503}" type="slidenum">
              <a:rPr lang="en-US" altLang="en-US" sz="1000" dirty="0">
                <a:latin typeface="Tahoma" panose="020B0604030504040204" pitchFamily="34" charset="0"/>
              </a:rPr>
            </a:fld>
            <a:endParaRPr lang="en-US" altLang="en-US" sz="1000" dirty="0">
              <a:latin typeface="Tahoma" panose="020B0604030504040204" pitchFamily="34" charset="0"/>
            </a:endParaRPr>
          </a:p>
        </p:txBody>
      </p:sp>
      <p:pic>
        <p:nvPicPr>
          <p:cNvPr id="5124" name="Picture 3"/>
          <p:cNvPicPr>
            <a:picLocks noChangeAspect="1"/>
          </p:cNvPicPr>
          <p:nvPr/>
        </p:nvPicPr>
        <p:blipFill>
          <a:blip r:embed="rId1"/>
          <a:stretch>
            <a:fillRect/>
          </a:stretch>
        </p:blipFill>
        <p:spPr>
          <a:xfrm>
            <a:off x="2667000" y="1884363"/>
            <a:ext cx="7319963" cy="3297237"/>
          </a:xfrm>
          <a:prstGeom prst="rect">
            <a:avLst/>
          </a:prstGeom>
          <a:noFill/>
          <a:ln w="9525">
            <a:noFill/>
          </a:ln>
        </p:spPr>
      </p:pic>
      <p:pic>
        <p:nvPicPr>
          <p:cNvPr id="5125" name="Picture 4"/>
          <p:cNvPicPr>
            <a:picLocks noChangeAspect="1"/>
          </p:cNvPicPr>
          <p:nvPr/>
        </p:nvPicPr>
        <p:blipFill>
          <a:blip r:embed="rId2"/>
          <a:stretch>
            <a:fillRect/>
          </a:stretch>
        </p:blipFill>
        <p:spPr>
          <a:xfrm>
            <a:off x="2141538" y="261938"/>
            <a:ext cx="8329612" cy="1120775"/>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b" anchorCtr="0" compatLnSpc="1"/>
          <a:lstStyle/>
          <a:p>
            <a:pPr fontAlgn="base">
              <a:spcBef>
                <a:spcPct val="0"/>
              </a:spcBef>
              <a:spcAft>
                <a:spcPct val="0"/>
              </a:spcAft>
              <a:defRPr/>
            </a:pPr>
            <a:r>
              <a:rPr lang="en-US" altLang="en-US" sz="1000" b="1">
                <a:solidFill>
                  <a:schemeClr val="tx1"/>
                </a:solidFill>
              </a:rPr>
              <a:t>Data Structures: A Pseudocode Approach with C</a:t>
            </a:r>
            <a:endParaRPr lang="en-US" altLang="en-US" sz="1000" b="1">
              <a:solidFill>
                <a:schemeClr val="tx1"/>
              </a:solidFill>
            </a:endParaRPr>
          </a:p>
        </p:txBody>
      </p:sp>
      <p:sp>
        <p:nvSpPr>
          <p:cNvPr id="8" name="Slide Number Placeholder 2"/>
          <p:cNvSpPr txBox="1">
            <a:spLocks noGrp="1"/>
          </p:cNvSpPr>
          <p:nvPr>
            <p:ph type="sldNum" sz="quarter" idx="11"/>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b" anchorCtr="0" compatLnSpc="1"/>
          <a:lstStyle/>
          <a:p>
            <a:pPr algn="r" fontAlgn="base">
              <a:spcBef>
                <a:spcPct val="0"/>
              </a:spcBef>
              <a:spcAft>
                <a:spcPct val="0"/>
              </a:spcAft>
              <a:defRPr/>
            </a:pPr>
            <a:fld id="{1A47DDC1-0A10-4AB5-9264-492C449D74E1}" type="slidenum">
              <a:rPr lang="en-US" altLang="en-US" sz="1000" b="1">
                <a:solidFill>
                  <a:schemeClr val="tx1"/>
                </a:solidFill>
              </a:rPr>
            </a:fld>
            <a:endParaRPr lang="en-US" altLang="en-US" sz="1000" b="1" dirty="0">
              <a:solidFill>
                <a:schemeClr val="tx1"/>
              </a:solidFill>
            </a:endParaRPr>
          </a:p>
        </p:txBody>
      </p:sp>
      <p:sp>
        <p:nvSpPr>
          <p:cNvPr id="7172" name="Text Box 3"/>
          <p:cNvSpPr txBox="1"/>
          <p:nvPr/>
        </p:nvSpPr>
        <p:spPr>
          <a:xfrm>
            <a:off x="706121" y="435294"/>
            <a:ext cx="9961880" cy="645160"/>
          </a:xfrm>
          <a:prstGeom prst="rect">
            <a:avLst/>
          </a:prstGeom>
          <a:noFill/>
          <a:ln w="9525">
            <a:noFill/>
          </a:ln>
        </p:spPr>
        <p:txBody>
          <a:bodyPr wrap="none">
            <a:spAutoFit/>
          </a:bodyPr>
          <a:lstStyle/>
          <a:p>
            <a:r>
              <a:rPr lang="en-GB" altLang="en-US" sz="3600" i="1" dirty="0" smtClean="0">
                <a:solidFill>
                  <a:srgbClr val="FF0000"/>
                </a:solidFill>
                <a:effectLst>
                  <a:outerShdw blurRad="38100" dist="38100" dir="2700000">
                    <a:srgbClr val="C0C0C0"/>
                  </a:outerShdw>
                </a:effectLst>
                <a:latin typeface="Arial" panose="020B0604020202020204" pitchFamily="34" charset="0"/>
              </a:rPr>
              <a:t>5</a:t>
            </a:r>
            <a:r>
              <a:rPr lang="en-US" sz="3600" i="1" dirty="0" smtClean="0">
                <a:solidFill>
                  <a:srgbClr val="FF0000"/>
                </a:solidFill>
                <a:effectLst>
                  <a:outerShdw blurRad="38100" dist="38100" dir="2700000">
                    <a:srgbClr val="C0C0C0"/>
                  </a:outerShdw>
                </a:effectLst>
                <a:latin typeface="Arial" panose="020B0604020202020204" pitchFamily="34" charset="0"/>
              </a:rPr>
              <a:t>. Basic </a:t>
            </a:r>
            <a:r>
              <a:rPr lang="en-GB" altLang="en-US" sz="3600" i="1" dirty="0" smtClean="0">
                <a:solidFill>
                  <a:srgbClr val="FF0000"/>
                </a:solidFill>
                <a:effectLst>
                  <a:outerShdw blurRad="38100" dist="38100" dir="2700000">
                    <a:srgbClr val="C0C0C0"/>
                  </a:outerShdw>
                </a:effectLst>
                <a:latin typeface="Arial" panose="020B0604020202020204" pitchFamily="34" charset="0"/>
              </a:rPr>
              <a:t>QUEUE </a:t>
            </a:r>
            <a:r>
              <a:rPr lang="en-US" sz="3600" i="1" dirty="0" smtClean="0">
                <a:solidFill>
                  <a:srgbClr val="FF0000"/>
                </a:solidFill>
                <a:effectLst>
                  <a:outerShdw blurRad="38100" dist="38100" dir="2700000">
                    <a:srgbClr val="C0C0C0"/>
                  </a:outerShdw>
                </a:effectLst>
                <a:latin typeface="Arial" panose="020B0604020202020204" pitchFamily="34" charset="0"/>
              </a:rPr>
              <a:t>operations and Implementation</a:t>
            </a:r>
            <a:endParaRPr lang="en-US" altLang="en-US" sz="3600" dirty="0">
              <a:latin typeface="Arial" panose="020B0604020202020204" pitchFamily="34" charset="0"/>
            </a:endParaRPr>
          </a:p>
        </p:txBody>
      </p:sp>
      <p:sp>
        <p:nvSpPr>
          <p:cNvPr id="7173" name="Text Box 5"/>
          <p:cNvSpPr txBox="1"/>
          <p:nvPr/>
        </p:nvSpPr>
        <p:spPr>
          <a:xfrm>
            <a:off x="9753600" y="6400801"/>
            <a:ext cx="184150" cy="366713"/>
          </a:xfrm>
          <a:prstGeom prst="rect">
            <a:avLst/>
          </a:prstGeom>
          <a:noFill/>
          <a:ln w="9525">
            <a:noFill/>
          </a:ln>
        </p:spPr>
        <p:txBody>
          <a:bodyPr wrap="none">
            <a:spAutoFit/>
          </a:bodyPr>
          <a:lstStyle/>
          <a:p>
            <a:endParaRPr lang="en-US" altLang="en-US" dirty="0">
              <a:latin typeface="Times New Roman" panose="02020603050405020304" pitchFamily="18" charset="0"/>
            </a:endParaRPr>
          </a:p>
        </p:txBody>
      </p:sp>
      <p:sp>
        <p:nvSpPr>
          <p:cNvPr id="7174" name="Rectangle 9"/>
          <p:cNvSpPr/>
          <p:nvPr/>
        </p:nvSpPr>
        <p:spPr>
          <a:xfrm>
            <a:off x="1905000" y="-5257800"/>
            <a:ext cx="7391400" cy="1768475"/>
          </a:xfrm>
          <a:prstGeom prst="rect">
            <a:avLst/>
          </a:prstGeom>
          <a:noFill/>
          <a:ln w="9525">
            <a:noFill/>
          </a:ln>
        </p:spPr>
        <p:txBody>
          <a:bodyPr>
            <a:spAutoFit/>
          </a:bodyPr>
          <a:lstStyle/>
          <a:p>
            <a:r>
              <a:rPr lang="en-US" altLang="en-US" sz="500" dirty="0">
                <a:latin typeface="Times New Roman" panose="02020603050405020304" pitchFamily="18" charset="0"/>
              </a:rPr>
              <a:t>3.1 Basic Stack Operations</a:t>
            </a:r>
            <a:endParaRPr lang="en-US" altLang="en-US" sz="500" dirty="0">
              <a:latin typeface="Times New Roman" panose="02020603050405020304" pitchFamily="18" charset="0"/>
            </a:endParaRPr>
          </a:p>
          <a:p>
            <a:r>
              <a:rPr lang="en-US" altLang="en-US" sz="500" dirty="0">
                <a:latin typeface="Times New Roman" panose="02020603050405020304" pitchFamily="18" charset="0"/>
              </a:rPr>
              <a:t>The stack concept is introduced and three basic stack operations are discussed.</a:t>
            </a:r>
            <a:endParaRPr lang="en-US" altLang="en-US" sz="500" dirty="0">
              <a:latin typeface="Times New Roman" panose="02020603050405020304" pitchFamily="18" charset="0"/>
            </a:endParaRPr>
          </a:p>
          <a:p>
            <a:endParaRPr lang="en-US" altLang="en-US" sz="500" dirty="0">
              <a:latin typeface="Times New Roman" panose="02020603050405020304" pitchFamily="18" charset="0"/>
            </a:endParaRPr>
          </a:p>
          <a:p>
            <a:endParaRPr lang="en-US" altLang="en-US" sz="500" dirty="0">
              <a:latin typeface="Times New Roman" panose="02020603050405020304" pitchFamily="18" charset="0"/>
            </a:endParaRPr>
          </a:p>
          <a:p>
            <a:r>
              <a:rPr lang="en-US" altLang="en-US" sz="500" dirty="0">
                <a:latin typeface="Times New Roman" panose="02020603050405020304" pitchFamily="18" charset="0"/>
              </a:rPr>
              <a:t>3.2 Stack Linked List Implementation</a:t>
            </a:r>
            <a:endParaRPr lang="en-US" altLang="en-US" sz="500" dirty="0">
              <a:latin typeface="Times New Roman" panose="02020603050405020304" pitchFamily="18" charset="0"/>
            </a:endParaRPr>
          </a:p>
          <a:p>
            <a:r>
              <a:rPr lang="en-US" altLang="en-US" sz="500" dirty="0">
                <a:latin typeface="Times New Roman" panose="02020603050405020304" pitchFamily="18" charset="0"/>
              </a:rPr>
              <a:t>In this section we present a linked-list design for a stack. After developing the data structures, we write pseudocode algorithms for the stack ADT.</a:t>
            </a:r>
            <a:endParaRPr lang="en-US" altLang="en-US" sz="500" dirty="0">
              <a:latin typeface="Times New Roman" panose="02020603050405020304" pitchFamily="18" charset="0"/>
            </a:endParaRPr>
          </a:p>
          <a:p>
            <a:endParaRPr lang="en-US" altLang="en-US" sz="500" dirty="0">
              <a:latin typeface="Times New Roman" panose="02020603050405020304" pitchFamily="18" charset="0"/>
            </a:endParaRPr>
          </a:p>
          <a:p>
            <a:endParaRPr lang="en-US" altLang="en-US" sz="500" dirty="0">
              <a:latin typeface="Times New Roman" panose="02020603050405020304" pitchFamily="18" charset="0"/>
            </a:endParaRPr>
          </a:p>
          <a:p>
            <a:r>
              <a:rPr lang="en-US" altLang="en-US" sz="500" dirty="0">
                <a:latin typeface="Times New Roman" panose="02020603050405020304" pitchFamily="18" charset="0"/>
              </a:rPr>
              <a:t>3.3 C Language Implementations</a:t>
            </a:r>
            <a:endParaRPr lang="en-US" altLang="en-US" sz="500" dirty="0">
              <a:latin typeface="Times New Roman" panose="02020603050405020304" pitchFamily="18" charset="0"/>
            </a:endParaRPr>
          </a:p>
          <a:p>
            <a:r>
              <a:rPr lang="en-US" altLang="en-US" sz="500" dirty="0">
                <a:latin typeface="Times New Roman" panose="02020603050405020304" pitchFamily="18" charset="0"/>
              </a:rPr>
              <a:t>This section presents a simple non-ADT implementation of a stack. We develop a simple program that inserts random characters into the stack and then prints them.</a:t>
            </a:r>
            <a:endParaRPr lang="en-US" altLang="en-US" sz="500" dirty="0">
              <a:latin typeface="Times New Roman" panose="02020603050405020304" pitchFamily="18" charset="0"/>
            </a:endParaRPr>
          </a:p>
          <a:p>
            <a:endParaRPr lang="en-US" altLang="en-US" sz="500" dirty="0">
              <a:latin typeface="Times New Roman" panose="02020603050405020304" pitchFamily="18" charset="0"/>
            </a:endParaRPr>
          </a:p>
          <a:p>
            <a:endParaRPr lang="en-US" altLang="en-US" sz="500" dirty="0">
              <a:latin typeface="Times New Roman" panose="02020603050405020304" pitchFamily="18" charset="0"/>
            </a:endParaRPr>
          </a:p>
          <a:p>
            <a:r>
              <a:rPr lang="en-US" altLang="en-US" sz="500" dirty="0">
                <a:latin typeface="Times New Roman" panose="02020603050405020304" pitchFamily="18" charset="0"/>
              </a:rPr>
              <a:t>3.4 Stack ADT</a:t>
            </a:r>
            <a:endParaRPr lang="en-US" altLang="en-US" sz="500" dirty="0">
              <a:latin typeface="Times New Roman" panose="02020603050405020304" pitchFamily="18" charset="0"/>
            </a:endParaRPr>
          </a:p>
          <a:p>
            <a:r>
              <a:rPr lang="en-US" altLang="en-US" sz="500" dirty="0">
                <a:latin typeface="Times New Roman" panose="02020603050405020304" pitchFamily="18" charset="0"/>
              </a:rPr>
              <a:t>We begin the discussion of the stack ADT with a discussion of the stack structure and its application interface. We then develop the required functions. </a:t>
            </a:r>
            <a:endParaRPr lang="en-US" altLang="en-US" sz="500" dirty="0">
              <a:latin typeface="Times New Roman" panose="02020603050405020304" pitchFamily="18" charset="0"/>
            </a:endParaRPr>
          </a:p>
          <a:p>
            <a:endParaRPr lang="en-US" altLang="en-US" sz="500" dirty="0">
              <a:latin typeface="Times New Roman" panose="02020603050405020304" pitchFamily="18" charset="0"/>
            </a:endParaRPr>
          </a:p>
          <a:p>
            <a:endParaRPr lang="en-US" altLang="en-US" sz="500" dirty="0">
              <a:latin typeface="Times New Roman" panose="02020603050405020304" pitchFamily="18" charset="0"/>
            </a:endParaRPr>
          </a:p>
          <a:p>
            <a:r>
              <a:rPr lang="en-US" altLang="en-US" sz="500" dirty="0">
                <a:latin typeface="Times New Roman" panose="02020603050405020304" pitchFamily="18" charset="0"/>
              </a:rPr>
              <a:t>3.5 Stack Applications</a:t>
            </a:r>
            <a:endParaRPr lang="en-US" altLang="en-US" sz="500" dirty="0">
              <a:latin typeface="Times New Roman" panose="02020603050405020304" pitchFamily="18" charset="0"/>
            </a:endParaRPr>
          </a:p>
          <a:p>
            <a:r>
              <a:rPr lang="en-US" altLang="en-US" sz="500" dirty="0">
                <a:latin typeface="Times New Roman" panose="02020603050405020304" pitchFamily="18" charset="0"/>
              </a:rPr>
              <a:t>Three basic application problems-parsing, postponement, and backtracking-are discussed and sample programs developed. In addition, several other stack applications are presented, including the classic Eight Queens problem. </a:t>
            </a:r>
            <a:endParaRPr lang="en-US" altLang="en-US" sz="500" dirty="0">
              <a:latin typeface="Times New Roman" panose="02020603050405020304" pitchFamily="18" charset="0"/>
            </a:endParaRPr>
          </a:p>
          <a:p>
            <a:endParaRPr lang="en-US" altLang="en-US" sz="500" dirty="0">
              <a:latin typeface="Times New Roman" panose="02020603050405020304" pitchFamily="18" charset="0"/>
            </a:endParaRPr>
          </a:p>
          <a:p>
            <a:endParaRPr lang="en-US" altLang="en-US" sz="500" dirty="0">
              <a:latin typeface="Times New Roman" panose="02020603050405020304" pitchFamily="18" charset="0"/>
            </a:endParaRPr>
          </a:p>
          <a:p>
            <a:r>
              <a:rPr lang="en-US" altLang="en-US" sz="500" dirty="0">
                <a:latin typeface="Times New Roman" panose="02020603050405020304" pitchFamily="18" charset="0"/>
              </a:rPr>
              <a:t>3.6 How Recursion Works</a:t>
            </a:r>
            <a:endParaRPr lang="en-US" altLang="en-US" sz="500" dirty="0">
              <a:latin typeface="Times New Roman" panose="02020603050405020304" pitchFamily="18" charset="0"/>
            </a:endParaRPr>
          </a:p>
          <a:p>
            <a:r>
              <a:rPr lang="en-US" altLang="en-US" sz="500" dirty="0">
                <a:latin typeface="Times New Roman" panose="02020603050405020304" pitchFamily="18" charset="0"/>
              </a:rPr>
              <a:t>This section discusses the concept of the stack frame and the use of stacks in writing recursive software</a:t>
            </a:r>
            <a:endParaRPr lang="en-US" altLang="en-US" sz="500" dirty="0">
              <a:latin typeface="Times New Roman" panose="02020603050405020304" pitchFamily="18" charset="0"/>
            </a:endParaRPr>
          </a:p>
        </p:txBody>
      </p:sp>
      <p:sp>
        <p:nvSpPr>
          <p:cNvPr id="7176" name="Rectangle 11"/>
          <p:cNvSpPr/>
          <p:nvPr/>
        </p:nvSpPr>
        <p:spPr>
          <a:xfrm>
            <a:off x="965200" y="1630680"/>
            <a:ext cx="9831070" cy="3969385"/>
          </a:xfrm>
          <a:prstGeom prst="rect">
            <a:avLst/>
          </a:prstGeom>
          <a:noFill/>
          <a:ln w="9525">
            <a:noFill/>
          </a:ln>
        </p:spPr>
        <p:txBody>
          <a:bodyPr wrap="square">
            <a:spAutoFit/>
          </a:bodyPr>
          <a:lstStyle/>
          <a:p>
            <a:pPr>
              <a:buChar char="•"/>
            </a:pPr>
            <a:r>
              <a:rPr lang="fr-FR" altLang="en-US" sz="2800" dirty="0">
                <a:solidFill>
                  <a:schemeClr val="folHlink"/>
                </a:solidFill>
                <a:latin typeface="Times New Roman" panose="02020603050405020304" pitchFamily="18" charset="0"/>
              </a:rPr>
              <a:t> </a:t>
            </a:r>
            <a:r>
              <a:rPr lang="fr-FR" altLang="en-US" sz="2800" dirty="0" smtClean="0">
                <a:solidFill>
                  <a:schemeClr val="folHlink"/>
                </a:solidFill>
                <a:latin typeface="Times New Roman" panose="02020603050405020304" pitchFamily="18" charset="0"/>
              </a:rPr>
              <a:t>There  Can </a:t>
            </a:r>
            <a:r>
              <a:rPr lang="fr-FR" altLang="en-US" sz="2800" dirty="0" err="1" smtClean="0">
                <a:solidFill>
                  <a:schemeClr val="folHlink"/>
                </a:solidFill>
                <a:latin typeface="Times New Roman" panose="02020603050405020304" pitchFamily="18" charset="0"/>
              </a:rPr>
              <a:t>be</a:t>
            </a:r>
            <a:r>
              <a:rPr lang="fr-FR" altLang="en-US" sz="2800" dirty="0" smtClean="0">
                <a:solidFill>
                  <a:schemeClr val="folHlink"/>
                </a:solidFill>
                <a:latin typeface="Times New Roman" panose="02020603050405020304" pitchFamily="18" charset="0"/>
              </a:rPr>
              <a:t> </a:t>
            </a:r>
            <a:r>
              <a:rPr lang="fr-FR" altLang="en-US" sz="2800" dirty="0" err="1" smtClean="0">
                <a:solidFill>
                  <a:schemeClr val="folHlink"/>
                </a:solidFill>
                <a:latin typeface="Times New Roman" panose="02020603050405020304" pitchFamily="18" charset="0"/>
              </a:rPr>
              <a:t>Three</a:t>
            </a:r>
            <a:r>
              <a:rPr lang="fr-FR" altLang="en-US" sz="2800" dirty="0" smtClean="0">
                <a:solidFill>
                  <a:schemeClr val="folHlink"/>
                </a:solidFill>
                <a:latin typeface="Times New Roman" panose="02020603050405020304" pitchFamily="18" charset="0"/>
              </a:rPr>
              <a:t> basic opérations : </a:t>
            </a:r>
            <a:endParaRPr lang="fr-FR" altLang="en-US" sz="2800" dirty="0" smtClean="0">
              <a:solidFill>
                <a:schemeClr val="folHlink"/>
              </a:solidFill>
              <a:latin typeface="Times New Roman" panose="02020603050405020304" pitchFamily="18" charset="0"/>
            </a:endParaRPr>
          </a:p>
          <a:p>
            <a:pPr lvl="2">
              <a:buChar char="•"/>
            </a:pPr>
            <a:r>
              <a:rPr lang="en-IN" altLang="fr-FR" sz="2800" dirty="0" smtClean="0">
                <a:solidFill>
                  <a:schemeClr val="folHlink"/>
                </a:solidFill>
                <a:latin typeface="Times New Roman" panose="02020603050405020304" pitchFamily="18" charset="0"/>
              </a:rPr>
              <a:t> </a:t>
            </a:r>
            <a:r>
              <a:rPr lang="en-GB" altLang="en-IN" sz="2800" b="1" dirty="0" smtClean="0">
                <a:solidFill>
                  <a:srgbClr val="FF0000"/>
                </a:solidFill>
                <a:latin typeface="Times New Roman" panose="02020603050405020304" pitchFamily="18" charset="0"/>
              </a:rPr>
              <a:t>EnQueue</a:t>
            </a:r>
            <a:r>
              <a:rPr lang="fr-FR" altLang="en-US" sz="2800" dirty="0" smtClean="0">
                <a:solidFill>
                  <a:schemeClr val="folHlink"/>
                </a:solidFill>
                <a:latin typeface="Times New Roman" panose="02020603050405020304" pitchFamily="18" charset="0"/>
              </a:rPr>
              <a:t> Opération</a:t>
            </a:r>
            <a:r>
              <a:rPr lang="en-GB" altLang="fr-FR" sz="2800" dirty="0" smtClean="0">
                <a:solidFill>
                  <a:schemeClr val="folHlink"/>
                </a:solidFill>
                <a:latin typeface="Times New Roman" panose="02020603050405020304" pitchFamily="18" charset="0"/>
              </a:rPr>
              <a:t> - Enter/Insertion at </a:t>
            </a:r>
            <a:r>
              <a:rPr lang="en-GB" altLang="fr-FR" sz="2800" b="1" dirty="0" smtClean="0">
                <a:solidFill>
                  <a:srgbClr val="FF0000"/>
                </a:solidFill>
                <a:latin typeface="Times New Roman" panose="02020603050405020304" pitchFamily="18" charset="0"/>
              </a:rPr>
              <a:t>REAR</a:t>
            </a:r>
            <a:r>
              <a:rPr lang="en-GB" altLang="fr-FR" sz="2800" dirty="0" smtClean="0">
                <a:solidFill>
                  <a:schemeClr val="folHlink"/>
                </a:solidFill>
                <a:latin typeface="Times New Roman" panose="02020603050405020304" pitchFamily="18" charset="0"/>
              </a:rPr>
              <a:t> end</a:t>
            </a:r>
            <a:endParaRPr lang="fr-FR" altLang="en-US" sz="2800" dirty="0">
              <a:solidFill>
                <a:schemeClr val="folHlink"/>
              </a:solidFill>
              <a:latin typeface="Times New Roman" panose="02020603050405020304" pitchFamily="18" charset="0"/>
            </a:endParaRPr>
          </a:p>
          <a:p>
            <a:pPr lvl="2">
              <a:buChar char="•"/>
            </a:pPr>
            <a:r>
              <a:rPr lang="fr-FR" altLang="en-US" sz="2800" dirty="0">
                <a:solidFill>
                  <a:schemeClr val="folHlink"/>
                </a:solidFill>
                <a:latin typeface="Times New Roman" panose="02020603050405020304" pitchFamily="18" charset="0"/>
              </a:rPr>
              <a:t> </a:t>
            </a:r>
            <a:r>
              <a:rPr lang="en-GB" altLang="fr-FR" sz="2800" b="1" dirty="0">
                <a:solidFill>
                  <a:srgbClr val="FF0000"/>
                </a:solidFill>
                <a:latin typeface="Times New Roman" panose="02020603050405020304" pitchFamily="18" charset="0"/>
              </a:rPr>
              <a:t>DeQueue</a:t>
            </a:r>
            <a:r>
              <a:rPr lang="fr-FR" altLang="en-US" sz="2800" dirty="0" smtClean="0">
                <a:solidFill>
                  <a:schemeClr val="folHlink"/>
                </a:solidFill>
                <a:latin typeface="Times New Roman" panose="02020603050405020304" pitchFamily="18" charset="0"/>
              </a:rPr>
              <a:t> Opération</a:t>
            </a:r>
            <a:r>
              <a:rPr lang="en-GB" altLang="fr-FR" sz="2800" dirty="0" smtClean="0">
                <a:solidFill>
                  <a:schemeClr val="folHlink"/>
                </a:solidFill>
                <a:latin typeface="Times New Roman" panose="02020603050405020304" pitchFamily="18" charset="0"/>
              </a:rPr>
              <a:t> - Delete/retrive at </a:t>
            </a:r>
            <a:r>
              <a:rPr lang="en-GB" altLang="fr-FR" sz="2800" b="1" dirty="0" smtClean="0">
                <a:solidFill>
                  <a:srgbClr val="FF0000"/>
                </a:solidFill>
                <a:latin typeface="Times New Roman" panose="02020603050405020304" pitchFamily="18" charset="0"/>
              </a:rPr>
              <a:t>FRONT</a:t>
            </a:r>
            <a:r>
              <a:rPr lang="en-GB" altLang="fr-FR" sz="2800" dirty="0" smtClean="0">
                <a:solidFill>
                  <a:schemeClr val="folHlink"/>
                </a:solidFill>
                <a:latin typeface="Times New Roman" panose="02020603050405020304" pitchFamily="18" charset="0"/>
              </a:rPr>
              <a:t> end</a:t>
            </a:r>
            <a:endParaRPr lang="en-GB" altLang="fr-FR" sz="2800" dirty="0" smtClean="0">
              <a:solidFill>
                <a:schemeClr val="folHlink"/>
              </a:solidFill>
              <a:latin typeface="Times New Roman" panose="02020603050405020304" pitchFamily="18" charset="0"/>
            </a:endParaRPr>
          </a:p>
          <a:p>
            <a:pPr lvl="2">
              <a:buChar char="•"/>
            </a:pPr>
            <a:r>
              <a:rPr lang="en-IN" altLang="fr-FR" sz="2800" dirty="0">
                <a:solidFill>
                  <a:schemeClr val="folHlink"/>
                </a:solidFill>
                <a:latin typeface="Times New Roman" panose="02020603050405020304" pitchFamily="18" charset="0"/>
              </a:rPr>
              <a:t> </a:t>
            </a:r>
            <a:r>
              <a:rPr lang="en-GB" altLang="fr-FR" sz="2800" b="1" dirty="0">
                <a:solidFill>
                  <a:srgbClr val="FF0000"/>
                </a:solidFill>
                <a:latin typeface="Times New Roman" panose="02020603050405020304" pitchFamily="18" charset="0"/>
              </a:rPr>
              <a:t>Peek Operation </a:t>
            </a:r>
            <a:endParaRPr lang="fr-FR" altLang="en-US" sz="2800" dirty="0">
              <a:solidFill>
                <a:schemeClr val="folHlink"/>
              </a:solidFill>
              <a:latin typeface="Times New Roman" panose="02020603050405020304" pitchFamily="18" charset="0"/>
            </a:endParaRPr>
          </a:p>
          <a:p>
            <a:pPr lvl="3">
              <a:buChar char="•"/>
            </a:pPr>
            <a:r>
              <a:rPr lang="en-GB" altLang="fr-FR" sz="2800" b="1" dirty="0" smtClean="0">
                <a:solidFill>
                  <a:srgbClr val="FF0000"/>
                </a:solidFill>
                <a:latin typeface="Times New Roman" panose="02020603050405020304" pitchFamily="18" charset="0"/>
              </a:rPr>
              <a:t> Queue Front</a:t>
            </a:r>
            <a:r>
              <a:rPr lang="fr-FR" altLang="en-US" sz="2800" b="1" dirty="0" smtClean="0">
                <a:solidFill>
                  <a:srgbClr val="FF0000"/>
                </a:solidFill>
                <a:latin typeface="Times New Roman" panose="02020603050405020304" pitchFamily="18" charset="0"/>
              </a:rPr>
              <a:t> </a:t>
            </a:r>
            <a:r>
              <a:rPr lang="fr-FR" altLang="en-US" sz="2800" dirty="0" smtClean="0">
                <a:solidFill>
                  <a:schemeClr val="folHlink"/>
                </a:solidFill>
                <a:latin typeface="Times New Roman" panose="02020603050405020304" pitchFamily="18" charset="0"/>
              </a:rPr>
              <a:t>Opération</a:t>
            </a:r>
            <a:r>
              <a:rPr lang="en-GB" altLang="fr-FR" sz="2800" dirty="0" smtClean="0">
                <a:solidFill>
                  <a:schemeClr val="folHlink"/>
                </a:solidFill>
                <a:latin typeface="Times New Roman" panose="02020603050405020304" pitchFamily="18" charset="0"/>
              </a:rPr>
              <a:t> - Retrive from </a:t>
            </a:r>
            <a:r>
              <a:rPr lang="en-GB" altLang="fr-FR" sz="2800" b="1" dirty="0" smtClean="0">
                <a:solidFill>
                  <a:srgbClr val="FF0000"/>
                </a:solidFill>
                <a:latin typeface="Times New Roman" panose="02020603050405020304" pitchFamily="18" charset="0"/>
              </a:rPr>
              <a:t>FRONT</a:t>
            </a:r>
            <a:r>
              <a:rPr lang="en-GB" altLang="fr-FR" sz="2800" dirty="0" smtClean="0">
                <a:solidFill>
                  <a:schemeClr val="folHlink"/>
                </a:solidFill>
                <a:latin typeface="Times New Roman" panose="02020603050405020304" pitchFamily="18" charset="0"/>
              </a:rPr>
              <a:t> end</a:t>
            </a:r>
            <a:endParaRPr lang="fr-FR" altLang="en-US" sz="2800" dirty="0" smtClean="0">
              <a:solidFill>
                <a:schemeClr val="folHlink"/>
              </a:solidFill>
              <a:latin typeface="Times New Roman" panose="02020603050405020304" pitchFamily="18" charset="0"/>
            </a:endParaRPr>
          </a:p>
          <a:p>
            <a:pPr lvl="3">
              <a:buChar char="•"/>
            </a:pPr>
            <a:r>
              <a:rPr lang="en-GB" altLang="en-US" sz="2800" b="1" dirty="0">
                <a:solidFill>
                  <a:srgbClr val="FF0000"/>
                </a:solidFill>
                <a:latin typeface="Times New Roman" panose="02020603050405020304" pitchFamily="18" charset="0"/>
              </a:rPr>
              <a:t> Queue Rear</a:t>
            </a:r>
            <a:r>
              <a:rPr lang="en-GB" altLang="en-US" sz="2800" dirty="0">
                <a:solidFill>
                  <a:schemeClr val="folHlink"/>
                </a:solidFill>
                <a:latin typeface="Times New Roman" panose="02020603050405020304" pitchFamily="18" charset="0"/>
              </a:rPr>
              <a:t> Operation - Retrive from </a:t>
            </a:r>
            <a:r>
              <a:rPr lang="en-GB" altLang="en-US" sz="2800" b="1" dirty="0">
                <a:solidFill>
                  <a:srgbClr val="FF0000"/>
                </a:solidFill>
                <a:latin typeface="Times New Roman" panose="02020603050405020304" pitchFamily="18" charset="0"/>
              </a:rPr>
              <a:t>REAR</a:t>
            </a:r>
            <a:r>
              <a:rPr lang="en-GB" altLang="en-US" sz="2800" dirty="0">
                <a:solidFill>
                  <a:schemeClr val="folHlink"/>
                </a:solidFill>
                <a:latin typeface="Times New Roman" panose="02020603050405020304" pitchFamily="18" charset="0"/>
              </a:rPr>
              <a:t> end</a:t>
            </a:r>
            <a:endParaRPr lang="en-GB" altLang="en-US" sz="2800" dirty="0">
              <a:solidFill>
                <a:schemeClr val="folHlink"/>
              </a:solidFill>
              <a:latin typeface="Times New Roman" panose="02020603050405020304" pitchFamily="18" charset="0"/>
            </a:endParaRPr>
          </a:p>
          <a:p>
            <a:pPr lvl="1">
              <a:buChar char="•"/>
            </a:pPr>
            <a:r>
              <a:rPr lang="en-IN" altLang="en-GB" sz="2800" dirty="0">
                <a:solidFill>
                  <a:schemeClr val="folHlink"/>
                </a:solidFill>
                <a:latin typeface="Times New Roman" panose="02020603050405020304" pitchFamily="18" charset="0"/>
              </a:rPr>
              <a:t>Other operations :</a:t>
            </a:r>
            <a:endParaRPr lang="en-IN" altLang="en-GB" sz="2800" dirty="0">
              <a:solidFill>
                <a:schemeClr val="folHlink"/>
              </a:solidFill>
              <a:latin typeface="Times New Roman" panose="02020603050405020304" pitchFamily="18" charset="0"/>
            </a:endParaRPr>
          </a:p>
          <a:p>
            <a:pPr marL="1371600" lvl="2" indent="-457200">
              <a:buFont typeface="Arial" panose="020B0604020202020204" pitchFamily="34" charset="0"/>
              <a:buChar char="•"/>
            </a:pPr>
            <a:r>
              <a:rPr lang="en-IN" altLang="en-GB" sz="2800" b="1" dirty="0">
                <a:solidFill>
                  <a:srgbClr val="FF0000"/>
                </a:solidFill>
                <a:latin typeface="Times New Roman" panose="02020603050405020304" pitchFamily="18" charset="0"/>
              </a:rPr>
              <a:t>isFull()</a:t>
            </a:r>
            <a:r>
              <a:rPr lang="en-IN" altLang="en-GB" sz="2800" dirty="0">
                <a:solidFill>
                  <a:schemeClr val="folHlink"/>
                </a:solidFill>
                <a:latin typeface="Times New Roman" panose="02020603050405020304" pitchFamily="18" charset="0"/>
              </a:rPr>
              <a:t> – Validates if the queue is full.</a:t>
            </a:r>
            <a:endParaRPr lang="en-IN" altLang="en-GB" sz="2800" dirty="0">
              <a:solidFill>
                <a:schemeClr val="folHlink"/>
              </a:solidFill>
              <a:latin typeface="Times New Roman" panose="02020603050405020304" pitchFamily="18" charset="0"/>
            </a:endParaRPr>
          </a:p>
          <a:p>
            <a:pPr marL="1371600" lvl="2" indent="-457200">
              <a:buFont typeface="Arial" panose="020B0604020202020204" pitchFamily="34" charset="0"/>
              <a:buChar char="•"/>
            </a:pPr>
            <a:r>
              <a:rPr lang="en-IN" altLang="en-GB" sz="2800" b="1" dirty="0">
                <a:solidFill>
                  <a:srgbClr val="FF0000"/>
                </a:solidFill>
                <a:latin typeface="Times New Roman" panose="02020603050405020304" pitchFamily="18" charset="0"/>
              </a:rPr>
              <a:t>isEmpty() </a:t>
            </a:r>
            <a:r>
              <a:rPr lang="en-IN" altLang="en-GB" sz="2800" dirty="0">
                <a:solidFill>
                  <a:schemeClr val="folHlink"/>
                </a:solidFill>
                <a:latin typeface="Times New Roman" panose="02020603050405020304" pitchFamily="18" charset="0"/>
              </a:rPr>
              <a:t>– Checks if the queue is empty.</a:t>
            </a:r>
            <a:endParaRPr lang="en-IN" altLang="en-GB" sz="2800" dirty="0">
              <a:solidFill>
                <a:schemeClr val="folHlink"/>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79400" y="382905"/>
            <a:ext cx="11003280" cy="5245735"/>
          </a:xfrm>
        </p:spPr>
        <p:txBody>
          <a:bodyPr>
            <a:normAutofit/>
          </a:bodyPr>
          <a:p>
            <a:pPr marL="0" indent="0">
              <a:buNone/>
            </a:pPr>
            <a:r>
              <a:rPr lang="en-GB" altLang="en-US" sz="3600" b="1">
                <a:solidFill>
                  <a:srgbClr val="FF0000"/>
                </a:solidFill>
              </a:rPr>
              <a:t>Insertion Operation : </a:t>
            </a:r>
            <a:r>
              <a:rPr lang="en-GB" altLang="en-US" sz="3600" b="1">
                <a:solidFill>
                  <a:srgbClr val="FF0000"/>
                </a:solidFill>
              </a:rPr>
              <a:t>EnQueue()</a:t>
            </a:r>
            <a:endParaRPr lang="en-GB" altLang="en-US" sz="3600" b="1">
              <a:solidFill>
                <a:srgbClr val="FF0000"/>
              </a:solidFill>
            </a:endParaRPr>
          </a:p>
        </p:txBody>
      </p:sp>
      <p:sp>
        <p:nvSpPr>
          <p:cNvPr id="4" name="Text Box 3"/>
          <p:cNvSpPr txBox="1"/>
          <p:nvPr/>
        </p:nvSpPr>
        <p:spPr>
          <a:xfrm>
            <a:off x="345440" y="811530"/>
            <a:ext cx="10047605" cy="5951855"/>
          </a:xfrm>
          <a:prstGeom prst="rect">
            <a:avLst/>
          </a:prstGeom>
          <a:noFill/>
        </p:spPr>
        <p:txBody>
          <a:bodyPr wrap="square" rtlCol="0" anchor="t">
            <a:noAutofit/>
          </a:bodyPr>
          <a:p>
            <a:r>
              <a:rPr lang="en-US" sz="2800"/>
              <a:t>The </a:t>
            </a:r>
            <a:r>
              <a:rPr lang="en-US" sz="2800" b="1">
                <a:solidFill>
                  <a:srgbClr val="FF0000"/>
                </a:solidFill>
              </a:rPr>
              <a:t>enqueue()</a:t>
            </a:r>
            <a:r>
              <a:rPr lang="en-US" sz="2800"/>
              <a:t> is a data</a:t>
            </a:r>
            <a:r>
              <a:rPr lang="en-GB" altLang="en-US" sz="2800"/>
              <a:t> </a:t>
            </a:r>
            <a:r>
              <a:rPr lang="en-US" sz="2800"/>
              <a:t>manipulation operation that is used to insert elements into the </a:t>
            </a:r>
            <a:r>
              <a:rPr lang="en-GB" altLang="en-US" sz="2800"/>
              <a:t>Queue</a:t>
            </a:r>
            <a:r>
              <a:rPr lang="en-US" sz="2800"/>
              <a:t>.</a:t>
            </a:r>
            <a:endParaRPr lang="en-US" sz="2800" dirty="0"/>
          </a:p>
          <a:p>
            <a:endParaRPr lang="en-US" sz="2800"/>
          </a:p>
          <a:p>
            <a:r>
              <a:rPr lang="en-US" sz="2800"/>
              <a:t>The following algorithm describes the enqueue() operation in a simpler way.</a:t>
            </a:r>
            <a:endParaRPr lang="en-US" sz="2800"/>
          </a:p>
          <a:p>
            <a:r>
              <a:rPr lang="en-US" sz="2800" b="1" dirty="0" smtClean="0">
                <a:solidFill>
                  <a:srgbClr val="00B0F0"/>
                </a:solidFill>
                <a:sym typeface="+mn-ea"/>
              </a:rPr>
              <a:t>Algorithm </a:t>
            </a:r>
            <a:r>
              <a:rPr lang="en-GB" altLang="en-US" sz="2800" b="1" dirty="0" smtClean="0">
                <a:solidFill>
                  <a:srgbClr val="FF0000"/>
                </a:solidFill>
                <a:sym typeface="+mn-ea"/>
              </a:rPr>
              <a:t>EnQueue()</a:t>
            </a:r>
            <a:r>
              <a:rPr lang="en-US" sz="2800" b="1" dirty="0" smtClean="0">
                <a:solidFill>
                  <a:srgbClr val="FF0000"/>
                </a:solidFill>
                <a:sym typeface="+mn-ea"/>
              </a:rPr>
              <a:t> </a:t>
            </a:r>
            <a:r>
              <a:rPr lang="en-US" sz="2800" b="1" dirty="0" smtClean="0">
                <a:solidFill>
                  <a:srgbClr val="00B0F0"/>
                </a:solidFill>
                <a:sym typeface="+mn-ea"/>
              </a:rPr>
              <a:t>operation:</a:t>
            </a:r>
            <a:r>
              <a:rPr lang="en-IN" altLang="en-US" sz="2800" b="1" dirty="0" smtClean="0">
                <a:solidFill>
                  <a:srgbClr val="00B0F0"/>
                </a:solidFill>
                <a:sym typeface="+mn-ea"/>
              </a:rPr>
              <a:t> (linear queue)</a:t>
            </a:r>
            <a:br>
              <a:rPr lang="en-US" sz="2800" dirty="0" smtClean="0">
                <a:sym typeface="+mn-ea"/>
              </a:rPr>
            </a:br>
            <a:r>
              <a:rPr lang="en-US" sz="2800"/>
              <a:t>1 − START</a:t>
            </a:r>
            <a:endParaRPr lang="en-US" sz="2800"/>
          </a:p>
          <a:p>
            <a:r>
              <a:rPr lang="en-US" sz="2800"/>
              <a:t>2 –  if </a:t>
            </a:r>
            <a:r>
              <a:rPr lang="en-GB" altLang="en-US" sz="2800" b="1">
                <a:solidFill>
                  <a:srgbClr val="FF0000"/>
                </a:solidFill>
              </a:rPr>
              <a:t>REAR = Max-1</a:t>
            </a:r>
            <a:r>
              <a:rPr lang="en-US" sz="2800"/>
              <a:t>.</a:t>
            </a:r>
            <a:endParaRPr lang="en-US" sz="2800"/>
          </a:p>
          <a:p>
            <a:r>
              <a:rPr lang="en-US" sz="2800"/>
              <a:t> </a:t>
            </a:r>
            <a:r>
              <a:rPr lang="en-GB" altLang="en-US" sz="2800"/>
              <a:t>       print </a:t>
            </a:r>
            <a:r>
              <a:rPr lang="en-IN" altLang="en-GB" sz="2800" b="1">
                <a:solidFill>
                  <a:srgbClr val="FF0000"/>
                </a:solidFill>
              </a:rPr>
              <a:t>“ QUEUE is full “</a:t>
            </a:r>
            <a:endParaRPr lang="en-US" sz="2800" b="1">
              <a:solidFill>
                <a:srgbClr val="FF0000"/>
              </a:solidFill>
            </a:endParaRPr>
          </a:p>
          <a:p>
            <a:r>
              <a:rPr lang="en-IN" altLang="en-US" sz="2800"/>
              <a:t>        Goto Step 6</a:t>
            </a:r>
            <a:endParaRPr lang="en-US" sz="2800"/>
          </a:p>
          <a:p>
            <a:r>
              <a:rPr lang="en-US" sz="2800"/>
              <a:t>4 −  </a:t>
            </a:r>
            <a:r>
              <a:rPr lang="en-US" sz="2800" b="1">
                <a:solidFill>
                  <a:srgbClr val="FF0000"/>
                </a:solidFill>
              </a:rPr>
              <a:t> </a:t>
            </a:r>
            <a:r>
              <a:rPr lang="en-GB" altLang="en-US" sz="2800" b="1">
                <a:solidFill>
                  <a:srgbClr val="FF0000"/>
                </a:solidFill>
              </a:rPr>
              <a:t>REAR</a:t>
            </a:r>
            <a:r>
              <a:rPr lang="en-IN" altLang="en-GB" sz="2800" b="1">
                <a:solidFill>
                  <a:srgbClr val="FF0000"/>
                </a:solidFill>
              </a:rPr>
              <a:t>= REAR +1</a:t>
            </a:r>
            <a:r>
              <a:rPr lang="en-US" sz="2800"/>
              <a:t>.</a:t>
            </a:r>
            <a:endParaRPr lang="en-US" sz="2800"/>
          </a:p>
          <a:p>
            <a:r>
              <a:rPr lang="en-US" sz="2800"/>
              <a:t>5 − </a:t>
            </a:r>
            <a:r>
              <a:rPr lang="en-IN" altLang="en-US" sz="2800"/>
              <a:t>Set </a:t>
            </a:r>
            <a:r>
              <a:rPr lang="en-IN" altLang="en-US" sz="2800" b="1">
                <a:solidFill>
                  <a:srgbClr val="FF0000"/>
                </a:solidFill>
              </a:rPr>
              <a:t>Q[REAR]</a:t>
            </a:r>
            <a:r>
              <a:rPr lang="en-IN" altLang="en-US" sz="2800"/>
              <a:t> = </a:t>
            </a:r>
            <a:r>
              <a:rPr lang="en-IN" altLang="en-US" sz="2800" b="1">
                <a:solidFill>
                  <a:srgbClr val="7030A0"/>
                </a:solidFill>
              </a:rPr>
              <a:t>elelment</a:t>
            </a:r>
            <a:r>
              <a:rPr lang="en-US" sz="2800" b="1">
                <a:solidFill>
                  <a:srgbClr val="7030A0"/>
                </a:solidFill>
              </a:rPr>
              <a:t>.</a:t>
            </a:r>
            <a:endParaRPr lang="en-US" sz="2800"/>
          </a:p>
          <a:p>
            <a:r>
              <a:rPr lang="en-GB" altLang="en-US" sz="2800"/>
              <a:t>6</a:t>
            </a:r>
            <a:r>
              <a:rPr lang="en-US" sz="2800"/>
              <a:t> – END</a:t>
            </a:r>
            <a:endParaRPr lang="en-US" sz="2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txBox="1">
            <a:spLocks noGrp="1"/>
          </p:cNvSpPr>
          <p:nvPr>
            <p:ph type="ftr" sz="quarter"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1000" b="1" i="0" u="none" strike="noStrike" kern="1200" cap="none" spc="0" normalizeH="0" baseline="0" noProof="0" smtClean="0">
                <a:ln>
                  <a:noFill/>
                </a:ln>
                <a:solidFill>
                  <a:schemeClr val="tx1"/>
                </a:solidFill>
                <a:effectLst/>
                <a:uLnTx/>
                <a:uFillTx/>
                <a:latin typeface="+mn-lt"/>
                <a:ea typeface="+mn-ea"/>
                <a:cs typeface="+mn-cs"/>
              </a:rPr>
              <a:t>Data Structures: A Pseudocode Approach with C</a:t>
            </a:r>
            <a:endParaRPr kumimoji="0" lang="en-US" altLang="en-US" sz="1000" b="1" i="0" u="none" strike="noStrike" kern="1200" cap="none" spc="0" normalizeH="0" baseline="0" noProof="0">
              <a:ln>
                <a:noFill/>
              </a:ln>
              <a:solidFill>
                <a:schemeClr val="tx1"/>
              </a:solidFill>
              <a:effectLst/>
              <a:uLnTx/>
              <a:uFillTx/>
              <a:latin typeface="+mn-lt"/>
              <a:ea typeface="+mn-ea"/>
              <a:cs typeface="+mn-cs"/>
            </a:endParaRPr>
          </a:p>
        </p:txBody>
      </p:sp>
      <p:sp>
        <p:nvSpPr>
          <p:cNvPr id="7171" name="Slide Number Placeholder 2"/>
          <p:cNvSpPr txBox="1">
            <a:spLocks noGrp="1"/>
          </p:cNvSpPr>
          <p:nvPr>
            <p:ph type="sldNum" sz="quarter" idx="11"/>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5pPr>
          </a:lstStyle>
          <a:p>
            <a:pPr lvl="0" algn="r" eaLnBrk="1" hangingPunct="1"/>
            <a:fld id="{9A0DB2DC-4C9A-4742-B13C-FB6460FD3503}" type="slidenum">
              <a:rPr lang="en-US" altLang="en-US" sz="1000" dirty="0">
                <a:latin typeface="Tahoma" panose="020B0604030504040204" pitchFamily="34" charset="0"/>
              </a:rPr>
            </a:fld>
            <a:endParaRPr lang="en-US" altLang="en-US" sz="1000" dirty="0">
              <a:latin typeface="Tahoma" panose="020B0604030504040204" pitchFamily="34" charset="0"/>
            </a:endParaRPr>
          </a:p>
        </p:txBody>
      </p:sp>
      <p:pic>
        <p:nvPicPr>
          <p:cNvPr id="7172" name="Picture 3"/>
          <p:cNvPicPr>
            <a:picLocks noChangeAspect="1"/>
          </p:cNvPicPr>
          <p:nvPr/>
        </p:nvPicPr>
        <p:blipFill>
          <a:blip r:embed="rId1"/>
          <a:stretch>
            <a:fillRect/>
          </a:stretch>
        </p:blipFill>
        <p:spPr>
          <a:xfrm>
            <a:off x="2286000" y="533400"/>
            <a:ext cx="8216900" cy="762000"/>
          </a:xfrm>
          <a:prstGeom prst="rect">
            <a:avLst/>
          </a:prstGeom>
          <a:noFill/>
          <a:ln w="9525">
            <a:noFill/>
          </a:ln>
        </p:spPr>
      </p:pic>
      <p:pic>
        <p:nvPicPr>
          <p:cNvPr id="7173" name="Picture 4"/>
          <p:cNvPicPr>
            <a:picLocks noChangeAspect="1"/>
          </p:cNvPicPr>
          <p:nvPr/>
        </p:nvPicPr>
        <p:blipFill>
          <a:blip r:embed="rId2"/>
          <a:stretch>
            <a:fillRect/>
          </a:stretch>
        </p:blipFill>
        <p:spPr>
          <a:xfrm>
            <a:off x="2743200" y="1573213"/>
            <a:ext cx="7086600" cy="3922712"/>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1"/>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b" anchorCtr="0" compatLnSpc="1"/>
          <a:lstStyle/>
          <a:p>
            <a:pPr fontAlgn="base">
              <a:spcBef>
                <a:spcPct val="0"/>
              </a:spcBef>
              <a:spcAft>
                <a:spcPct val="0"/>
              </a:spcAft>
              <a:defRPr/>
            </a:pPr>
            <a:r>
              <a:rPr lang="en-US" altLang="en-US" sz="1000" b="1">
                <a:solidFill>
                  <a:schemeClr val="tx1"/>
                </a:solidFill>
              </a:rPr>
              <a:t>Data Structures: A Pseudocode Approach with C</a:t>
            </a:r>
            <a:endParaRPr lang="en-US" altLang="en-US" sz="1000" b="1">
              <a:solidFill>
                <a:schemeClr val="tx1"/>
              </a:solidFill>
            </a:endParaRPr>
          </a:p>
        </p:txBody>
      </p:sp>
      <p:sp>
        <p:nvSpPr>
          <p:cNvPr id="4" name="Slide Number Placeholder 2"/>
          <p:cNvSpPr txBox="1">
            <a:spLocks noGrp="1"/>
          </p:cNvSpPr>
          <p:nvPr>
            <p:ph type="sldNum" sz="quarter" idx="11"/>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b" anchorCtr="0" compatLnSpc="1"/>
          <a:lstStyle/>
          <a:p>
            <a:pPr algn="r" fontAlgn="base">
              <a:spcBef>
                <a:spcPct val="0"/>
              </a:spcBef>
              <a:spcAft>
                <a:spcPct val="0"/>
              </a:spcAft>
              <a:defRPr/>
            </a:pPr>
            <a:fld id="{8D5BA942-231E-4A02-ACE0-FCF209D33307}" type="slidenum">
              <a:rPr lang="en-US" altLang="en-US" sz="1000" b="1">
                <a:solidFill>
                  <a:schemeClr val="tx1"/>
                </a:solidFill>
              </a:rPr>
            </a:fld>
            <a:endParaRPr lang="en-US" altLang="en-US" sz="1000" b="1" dirty="0">
              <a:solidFill>
                <a:schemeClr val="tx1"/>
              </a:solidFill>
            </a:endParaRPr>
          </a:p>
        </p:txBody>
      </p:sp>
      <p:pic>
        <p:nvPicPr>
          <p:cNvPr id="5124" name="Picture 18" descr="Fig03-01"/>
          <p:cNvPicPr>
            <a:picLocks noChangeAspect="1"/>
          </p:cNvPicPr>
          <p:nvPr/>
        </p:nvPicPr>
        <p:blipFill>
          <a:blip r:embed="rId1"/>
          <a:stretch>
            <a:fillRect/>
          </a:stretch>
        </p:blipFill>
        <p:spPr>
          <a:xfrm>
            <a:off x="1905001" y="2362201"/>
            <a:ext cx="8062913" cy="2873828"/>
          </a:xfrm>
          <a:prstGeom prst="rect">
            <a:avLst/>
          </a:prstGeom>
          <a:noFill/>
          <a:ln w="9525">
            <a:noFill/>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09245" y="249555"/>
            <a:ext cx="10839450" cy="608330"/>
          </a:xfrm>
        </p:spPr>
        <p:txBody>
          <a:bodyPr>
            <a:noAutofit/>
          </a:bodyPr>
          <a:p>
            <a:pPr marL="0" indent="0">
              <a:buNone/>
            </a:pPr>
            <a:r>
              <a:rPr lang="en-IN" altLang="en-GB" sz="3600" b="1">
                <a:solidFill>
                  <a:srgbClr val="FF0000"/>
                </a:solidFill>
                <a:sym typeface="+mn-ea"/>
              </a:rPr>
              <a:t>Deletion</a:t>
            </a:r>
            <a:r>
              <a:rPr lang="en-GB" altLang="en-US" sz="3600" b="1">
                <a:solidFill>
                  <a:srgbClr val="FF0000"/>
                </a:solidFill>
                <a:sym typeface="+mn-ea"/>
              </a:rPr>
              <a:t> Operation : </a:t>
            </a:r>
            <a:r>
              <a:rPr lang="en-IN" altLang="en-GB" sz="3600" b="1">
                <a:solidFill>
                  <a:srgbClr val="FF0000"/>
                </a:solidFill>
                <a:sym typeface="+mn-ea"/>
              </a:rPr>
              <a:t>De</a:t>
            </a:r>
            <a:r>
              <a:rPr lang="en-GB" altLang="en-US" sz="3600" b="1">
                <a:solidFill>
                  <a:srgbClr val="FF0000"/>
                </a:solidFill>
                <a:sym typeface="+mn-ea"/>
              </a:rPr>
              <a:t>Queue()</a:t>
            </a:r>
            <a:endParaRPr lang="en-GB" altLang="en-US" sz="3600" b="1">
              <a:solidFill>
                <a:srgbClr val="FF0000"/>
              </a:solidFill>
            </a:endParaRPr>
          </a:p>
          <a:p>
            <a:endParaRPr lang="en-GB" altLang="en-US" sz="3600" b="1">
              <a:solidFill>
                <a:srgbClr val="FF0000"/>
              </a:solidFill>
            </a:endParaRPr>
          </a:p>
        </p:txBody>
      </p:sp>
      <p:sp>
        <p:nvSpPr>
          <p:cNvPr id="4" name="Text Box 3"/>
          <p:cNvSpPr txBox="1"/>
          <p:nvPr/>
        </p:nvSpPr>
        <p:spPr>
          <a:xfrm>
            <a:off x="309880" y="1023620"/>
            <a:ext cx="11174095" cy="5834380"/>
          </a:xfrm>
          <a:prstGeom prst="rect">
            <a:avLst/>
          </a:prstGeom>
          <a:noFill/>
        </p:spPr>
        <p:txBody>
          <a:bodyPr wrap="square" rtlCol="0" anchor="t">
            <a:noAutofit/>
          </a:bodyPr>
          <a:p>
            <a:r>
              <a:rPr lang="en-US" sz="2800"/>
              <a:t>The </a:t>
            </a:r>
            <a:r>
              <a:rPr lang="en-GB" altLang="en-US" sz="2800" b="1">
                <a:solidFill>
                  <a:srgbClr val="FF0000"/>
                </a:solidFill>
              </a:rPr>
              <a:t>D</a:t>
            </a:r>
            <a:r>
              <a:rPr lang="en-US" sz="2800" b="1">
                <a:solidFill>
                  <a:srgbClr val="FF0000"/>
                </a:solidFill>
              </a:rPr>
              <a:t>equeue()</a:t>
            </a:r>
            <a:r>
              <a:rPr lang="en-US" sz="2800"/>
              <a:t> is a data manipulation operation that is used to remove elements from the stack. The following algorithm describes the </a:t>
            </a:r>
            <a:r>
              <a:rPr lang="en-IN" altLang="en-US" sz="2800" b="1" dirty="0" smtClean="0">
                <a:solidFill>
                  <a:srgbClr val="FF0000"/>
                </a:solidFill>
              </a:rPr>
              <a:t>Dequeue()</a:t>
            </a:r>
            <a:r>
              <a:rPr lang="en-US" sz="2800"/>
              <a:t> operation in a simpler way.</a:t>
            </a:r>
            <a:endParaRPr lang="en-US" sz="2800"/>
          </a:p>
          <a:p>
            <a:r>
              <a:rPr lang="en-US" sz="2800" b="1" dirty="0" smtClean="0">
                <a:solidFill>
                  <a:srgbClr val="00B0F0"/>
                </a:solidFill>
                <a:sym typeface="+mn-ea"/>
              </a:rPr>
              <a:t>Algorithm </a:t>
            </a:r>
            <a:r>
              <a:rPr lang="en-IN" altLang="en-US" sz="2800" b="1" dirty="0" smtClean="0">
                <a:solidFill>
                  <a:srgbClr val="FF0000"/>
                </a:solidFill>
                <a:sym typeface="+mn-ea"/>
              </a:rPr>
              <a:t>De</a:t>
            </a:r>
            <a:r>
              <a:rPr lang="en-GB" altLang="en-US" sz="2800" b="1" dirty="0" smtClean="0">
                <a:solidFill>
                  <a:srgbClr val="FF0000"/>
                </a:solidFill>
                <a:sym typeface="+mn-ea"/>
              </a:rPr>
              <a:t>Queue()</a:t>
            </a:r>
            <a:r>
              <a:rPr lang="en-US" sz="2800" b="1" dirty="0" smtClean="0">
                <a:solidFill>
                  <a:srgbClr val="FF0000"/>
                </a:solidFill>
                <a:sym typeface="+mn-ea"/>
              </a:rPr>
              <a:t> </a:t>
            </a:r>
            <a:r>
              <a:rPr lang="en-US" sz="2800" b="1" dirty="0" smtClean="0">
                <a:solidFill>
                  <a:srgbClr val="00B0F0"/>
                </a:solidFill>
                <a:sym typeface="+mn-ea"/>
              </a:rPr>
              <a:t>operation:</a:t>
            </a:r>
            <a:r>
              <a:rPr lang="en-IN" altLang="en-US" sz="2800" b="1" dirty="0" smtClean="0">
                <a:solidFill>
                  <a:srgbClr val="00B0F0"/>
                </a:solidFill>
                <a:sym typeface="+mn-ea"/>
              </a:rPr>
              <a:t> (linear queue)</a:t>
            </a:r>
            <a:br>
              <a:rPr lang="en-US" sz="2800" dirty="0" smtClean="0">
                <a:sym typeface="+mn-ea"/>
              </a:rPr>
            </a:br>
            <a:r>
              <a:rPr lang="en-US" sz="2800" b="1" dirty="0" smtClean="0"/>
              <a:t>Step-1</a:t>
            </a:r>
            <a:r>
              <a:rPr lang="en-US" sz="2800"/>
              <a:t> </a:t>
            </a:r>
            <a:r>
              <a:rPr lang="en-IN" altLang="en-US" sz="2800"/>
              <a:t> : </a:t>
            </a:r>
            <a:r>
              <a:rPr lang="en-US" sz="2800"/>
              <a:t>START</a:t>
            </a:r>
            <a:endParaRPr lang="en-US" sz="2800"/>
          </a:p>
          <a:p>
            <a:r>
              <a:rPr lang="en-US" sz="2800" b="1" dirty="0" smtClean="0"/>
              <a:t>Step-2</a:t>
            </a:r>
            <a:r>
              <a:rPr lang="en-US" sz="2800"/>
              <a:t> </a:t>
            </a:r>
            <a:r>
              <a:rPr lang="en-IN" altLang="en-US" sz="2800"/>
              <a:t> :</a:t>
            </a:r>
            <a:r>
              <a:rPr lang="en-US" sz="2800"/>
              <a:t> </a:t>
            </a:r>
            <a:r>
              <a:rPr lang="en-IN" altLang="en-US" sz="2800"/>
              <a:t>If </a:t>
            </a:r>
            <a:r>
              <a:rPr lang="en-GB" altLang="en-IN" sz="2800" b="1">
                <a:solidFill>
                  <a:srgbClr val="FF0000"/>
                </a:solidFill>
              </a:rPr>
              <a:t>FRONT</a:t>
            </a:r>
            <a:r>
              <a:rPr lang="en-IN" altLang="en-US" sz="2800" b="1">
                <a:solidFill>
                  <a:srgbClr val="FF0000"/>
                </a:solidFill>
              </a:rPr>
              <a:t> = </a:t>
            </a:r>
            <a:r>
              <a:rPr lang="en-GB" altLang="en-IN" sz="2800" b="1">
                <a:solidFill>
                  <a:srgbClr val="FF0000"/>
                </a:solidFill>
              </a:rPr>
              <a:t>REAR</a:t>
            </a:r>
            <a:r>
              <a:rPr lang="en-IN" altLang="en-US" sz="2800" b="1">
                <a:solidFill>
                  <a:srgbClr val="FF0000"/>
                </a:solidFill>
              </a:rPr>
              <a:t> </a:t>
            </a:r>
            <a:endParaRPr lang="en-IN" altLang="en-US" sz="2800"/>
          </a:p>
          <a:p>
            <a:r>
              <a:rPr lang="en-IN" altLang="en-US" sz="2800"/>
              <a:t>                Print </a:t>
            </a:r>
            <a:r>
              <a:rPr lang="en-IN" altLang="en-US" sz="2800" b="1">
                <a:solidFill>
                  <a:srgbClr val="FF0000"/>
                </a:solidFill>
              </a:rPr>
              <a:t>“ QUEUE is Empty “</a:t>
            </a:r>
            <a:r>
              <a:rPr lang="en-GB" altLang="en-IN" sz="2800" b="1">
                <a:solidFill>
                  <a:srgbClr val="FF0000"/>
                </a:solidFill>
              </a:rPr>
              <a:t> </a:t>
            </a:r>
            <a:r>
              <a:rPr lang="en-IN" altLang="en-US" sz="2800"/>
              <a:t> </a:t>
            </a:r>
            <a:r>
              <a:rPr lang="en-US" sz="2800" b="1" dirty="0" smtClean="0"/>
              <a:t>Goto Step 6</a:t>
            </a:r>
            <a:endParaRPr lang="en-US" sz="2800" b="1" dirty="0" smtClean="0"/>
          </a:p>
          <a:p>
            <a:r>
              <a:rPr lang="en-US" sz="2800" b="1" dirty="0" smtClean="0">
                <a:sym typeface="+mn-ea"/>
              </a:rPr>
              <a:t>Step-</a:t>
            </a:r>
            <a:r>
              <a:rPr lang="en-IN" altLang="en-US" sz="2800" b="1" dirty="0" smtClean="0">
                <a:sym typeface="+mn-ea"/>
              </a:rPr>
              <a:t>3  </a:t>
            </a:r>
            <a:r>
              <a:rPr lang="en-US" sz="2800" b="1" dirty="0" smtClean="0">
                <a:sym typeface="+mn-ea"/>
              </a:rPr>
              <a:t>:</a:t>
            </a:r>
            <a:r>
              <a:rPr lang="en-US" sz="2800" dirty="0" smtClean="0">
                <a:sym typeface="+mn-ea"/>
              </a:rPr>
              <a:t> Set </a:t>
            </a:r>
            <a:r>
              <a:rPr lang="en-US" sz="2800" b="1" dirty="0" smtClean="0">
                <a:solidFill>
                  <a:srgbClr val="7030A0"/>
                </a:solidFill>
                <a:sym typeface="+mn-ea"/>
              </a:rPr>
              <a:t>VAL</a:t>
            </a:r>
            <a:r>
              <a:rPr lang="en-US" sz="2800" dirty="0" smtClean="0">
                <a:sym typeface="+mn-ea"/>
              </a:rPr>
              <a:t>= </a:t>
            </a:r>
            <a:r>
              <a:rPr lang="en-GB" altLang="en-US" sz="2800" dirty="0" smtClean="0">
                <a:sym typeface="+mn-ea"/>
              </a:rPr>
              <a:t>Q</a:t>
            </a:r>
            <a:r>
              <a:rPr lang="en-US" sz="2800" dirty="0" smtClean="0">
                <a:sym typeface="+mn-ea"/>
              </a:rPr>
              <a:t>[</a:t>
            </a:r>
            <a:r>
              <a:rPr lang="en-IN" altLang="en-US" sz="2800" dirty="0" smtClean="0">
                <a:sym typeface="+mn-ea"/>
              </a:rPr>
              <a:t>FRONT</a:t>
            </a:r>
            <a:r>
              <a:rPr lang="en-US" sz="2800" dirty="0" smtClean="0">
                <a:sym typeface="+mn-ea"/>
              </a:rPr>
              <a:t>]</a:t>
            </a:r>
            <a:r>
              <a:rPr lang="en-IN" altLang="en-US" sz="2800" dirty="0" smtClean="0">
                <a:sym typeface="+mn-ea"/>
              </a:rPr>
              <a:t> </a:t>
            </a:r>
            <a:endParaRPr lang="en-IN" altLang="en-US" sz="2800" dirty="0" smtClean="0">
              <a:sym typeface="+mn-ea"/>
            </a:endParaRPr>
          </a:p>
          <a:p>
            <a:r>
              <a:rPr lang="en-US" sz="2800" b="1" dirty="0" smtClean="0">
                <a:sym typeface="+mn-ea"/>
              </a:rPr>
              <a:t>Step-</a:t>
            </a:r>
            <a:r>
              <a:rPr lang="en-IN" altLang="en-US" sz="2800" b="1" dirty="0" smtClean="0">
                <a:sym typeface="+mn-ea"/>
              </a:rPr>
              <a:t>4  </a:t>
            </a:r>
            <a:r>
              <a:rPr lang="en-US" sz="2800" b="1" dirty="0" smtClean="0">
                <a:sym typeface="+mn-ea"/>
              </a:rPr>
              <a:t>: </a:t>
            </a:r>
            <a:r>
              <a:rPr lang="en-US" sz="2800" dirty="0" smtClean="0">
                <a:sym typeface="+mn-ea"/>
              </a:rPr>
              <a:t>Display the </a:t>
            </a:r>
            <a:r>
              <a:rPr lang="en-US" sz="2800" b="1" dirty="0" smtClean="0">
                <a:solidFill>
                  <a:srgbClr val="7030A0"/>
                </a:solidFill>
                <a:sym typeface="+mn-ea"/>
              </a:rPr>
              <a:t>VAL </a:t>
            </a:r>
            <a:r>
              <a:rPr lang="en-US" sz="2800" dirty="0" smtClean="0">
                <a:sym typeface="+mn-ea"/>
              </a:rPr>
              <a:t>as </a:t>
            </a:r>
            <a:r>
              <a:rPr lang="en-IN" altLang="en-US" sz="2800" dirty="0" smtClean="0">
                <a:sym typeface="+mn-ea"/>
              </a:rPr>
              <a:t>Deleted </a:t>
            </a:r>
            <a:r>
              <a:rPr lang="en-US" sz="2800" dirty="0" smtClean="0">
                <a:sym typeface="+mn-ea"/>
              </a:rPr>
              <a:t>element</a:t>
            </a:r>
            <a:br>
              <a:rPr lang="en-US" sz="2800" dirty="0" smtClean="0">
                <a:sym typeface="+mn-ea"/>
              </a:rPr>
            </a:br>
            <a:r>
              <a:rPr lang="en-US" sz="2800" b="1" dirty="0" smtClean="0">
                <a:sym typeface="+mn-ea"/>
              </a:rPr>
              <a:t>Step-</a:t>
            </a:r>
            <a:r>
              <a:rPr lang="en-IN" altLang="en-US" sz="2800" b="1" dirty="0" smtClean="0">
                <a:sym typeface="+mn-ea"/>
              </a:rPr>
              <a:t>5  </a:t>
            </a:r>
            <a:r>
              <a:rPr lang="en-US" sz="2800" b="1" dirty="0" smtClean="0">
                <a:sym typeface="+mn-ea"/>
              </a:rPr>
              <a:t>:</a:t>
            </a:r>
            <a:r>
              <a:rPr lang="en-US" sz="2800" dirty="0" smtClean="0">
                <a:sym typeface="+mn-ea"/>
              </a:rPr>
              <a:t> Set</a:t>
            </a:r>
            <a:r>
              <a:rPr lang="en-US" sz="2800" b="1" dirty="0" smtClean="0">
                <a:solidFill>
                  <a:srgbClr val="FF0000"/>
                </a:solidFill>
                <a:sym typeface="+mn-ea"/>
              </a:rPr>
              <a:t> </a:t>
            </a:r>
            <a:r>
              <a:rPr lang="en-IN" altLang="en-US" sz="2800" b="1" dirty="0" smtClean="0">
                <a:solidFill>
                  <a:srgbClr val="FF0000"/>
                </a:solidFill>
                <a:sym typeface="+mn-ea"/>
              </a:rPr>
              <a:t>FRONT</a:t>
            </a:r>
            <a:r>
              <a:rPr lang="en-US" sz="2800" b="1" dirty="0" smtClean="0">
                <a:solidFill>
                  <a:srgbClr val="FF0000"/>
                </a:solidFill>
                <a:sym typeface="+mn-ea"/>
              </a:rPr>
              <a:t>= </a:t>
            </a:r>
            <a:r>
              <a:rPr lang="en-IN" altLang="en-US" sz="2800" b="1" dirty="0" smtClean="0">
                <a:solidFill>
                  <a:srgbClr val="FF0000"/>
                </a:solidFill>
                <a:sym typeface="+mn-ea"/>
              </a:rPr>
              <a:t>FRONT</a:t>
            </a:r>
            <a:r>
              <a:rPr lang="en-GB" altLang="en-IN" sz="2800" b="1" dirty="0" smtClean="0">
                <a:solidFill>
                  <a:srgbClr val="FF0000"/>
                </a:solidFill>
                <a:sym typeface="+mn-ea"/>
              </a:rPr>
              <a:t>+1</a:t>
            </a:r>
            <a:br>
              <a:rPr lang="en-US" sz="2800" dirty="0" smtClean="0">
                <a:sym typeface="+mn-ea"/>
              </a:rPr>
            </a:br>
            <a:r>
              <a:rPr lang="en-US" sz="2800" b="1" dirty="0" smtClean="0">
                <a:sym typeface="+mn-ea"/>
              </a:rPr>
              <a:t>Step-</a:t>
            </a:r>
            <a:r>
              <a:rPr lang="en-IN" altLang="en-US" sz="2800" b="1" dirty="0" smtClean="0">
                <a:sym typeface="+mn-ea"/>
              </a:rPr>
              <a:t>6  </a:t>
            </a:r>
            <a:r>
              <a:rPr lang="en-US" sz="2800" b="1" dirty="0" smtClean="0">
                <a:sym typeface="+mn-ea"/>
              </a:rPr>
              <a:t>:</a:t>
            </a:r>
            <a:r>
              <a:rPr lang="en-US" sz="2800" dirty="0" smtClean="0">
                <a:sym typeface="+mn-ea"/>
              </a:rPr>
              <a:t> END</a:t>
            </a:r>
            <a:endParaRPr lang="en-US" sz="2800" dirty="0"/>
          </a:p>
          <a:p>
            <a:endParaRPr lang="en-US" sz="2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txBox="1">
            <a:spLocks noGrp="1"/>
          </p:cNvSpPr>
          <p:nvPr>
            <p:ph type="ftr" sz="quarter"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1000" b="1" i="0" u="none" strike="noStrike" kern="1200" cap="none" spc="0" normalizeH="0" baseline="0" noProof="0" smtClean="0">
                <a:ln>
                  <a:noFill/>
                </a:ln>
                <a:solidFill>
                  <a:schemeClr val="tx1"/>
                </a:solidFill>
                <a:effectLst/>
                <a:uLnTx/>
                <a:uFillTx/>
                <a:latin typeface="+mn-lt"/>
                <a:ea typeface="+mn-ea"/>
                <a:cs typeface="+mn-cs"/>
              </a:rPr>
              <a:t>Data Structures: A Pseudocode Approach with C</a:t>
            </a:r>
            <a:endParaRPr kumimoji="0" lang="en-US" altLang="en-US" sz="1000" b="1" i="0" u="none" strike="noStrike" kern="1200" cap="none" spc="0" normalizeH="0" baseline="0" noProof="0">
              <a:ln>
                <a:noFill/>
              </a:ln>
              <a:solidFill>
                <a:schemeClr val="tx1"/>
              </a:solidFill>
              <a:effectLst/>
              <a:uLnTx/>
              <a:uFillTx/>
              <a:latin typeface="+mn-lt"/>
              <a:ea typeface="+mn-ea"/>
              <a:cs typeface="+mn-cs"/>
            </a:endParaRPr>
          </a:p>
        </p:txBody>
      </p:sp>
      <p:sp>
        <p:nvSpPr>
          <p:cNvPr id="8195" name="Slide Number Placeholder 2"/>
          <p:cNvSpPr txBox="1">
            <a:spLocks noGrp="1"/>
          </p:cNvSpPr>
          <p:nvPr>
            <p:ph type="sldNum" sz="quarter" idx="11"/>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5pPr>
          </a:lstStyle>
          <a:p>
            <a:pPr lvl="0" algn="r" eaLnBrk="1" hangingPunct="1"/>
            <a:fld id="{9A0DB2DC-4C9A-4742-B13C-FB6460FD3503}" type="slidenum">
              <a:rPr lang="en-US" altLang="en-US" sz="1000" dirty="0">
                <a:latin typeface="Tahoma" panose="020B0604030504040204" pitchFamily="34" charset="0"/>
              </a:rPr>
            </a:fld>
            <a:endParaRPr lang="en-US" altLang="en-US" sz="1000" dirty="0">
              <a:latin typeface="Tahoma" panose="020B0604030504040204" pitchFamily="34" charset="0"/>
            </a:endParaRPr>
          </a:p>
        </p:txBody>
      </p:sp>
      <p:pic>
        <p:nvPicPr>
          <p:cNvPr id="8196" name="Picture 3"/>
          <p:cNvPicPr>
            <a:picLocks noChangeAspect="1"/>
          </p:cNvPicPr>
          <p:nvPr/>
        </p:nvPicPr>
        <p:blipFill>
          <a:blip r:embed="rId1"/>
          <a:stretch>
            <a:fillRect/>
          </a:stretch>
        </p:blipFill>
        <p:spPr>
          <a:xfrm>
            <a:off x="2209800" y="381000"/>
            <a:ext cx="7620000" cy="688975"/>
          </a:xfrm>
          <a:prstGeom prst="rect">
            <a:avLst/>
          </a:prstGeom>
          <a:noFill/>
          <a:ln w="9525">
            <a:noFill/>
          </a:ln>
        </p:spPr>
      </p:pic>
      <p:pic>
        <p:nvPicPr>
          <p:cNvPr id="8197" name="Picture 4"/>
          <p:cNvPicPr>
            <a:picLocks noChangeAspect="1"/>
          </p:cNvPicPr>
          <p:nvPr/>
        </p:nvPicPr>
        <p:blipFill>
          <a:blip r:embed="rId2"/>
          <a:stretch>
            <a:fillRect/>
          </a:stretch>
        </p:blipFill>
        <p:spPr>
          <a:xfrm>
            <a:off x="2641600" y="1524000"/>
            <a:ext cx="6883400" cy="3795713"/>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42875" y="368300"/>
            <a:ext cx="11210925" cy="784225"/>
          </a:xfrm>
        </p:spPr>
        <p:txBody>
          <a:bodyPr>
            <a:noAutofit/>
          </a:bodyPr>
          <a:p>
            <a:r>
              <a:rPr lang="en-GB" altLang="en-US" sz="3200" b="1">
                <a:solidFill>
                  <a:srgbClr val="FF0000"/>
                </a:solidFill>
                <a:sym typeface="+mn-ea"/>
              </a:rPr>
              <a:t>The peek() Operation - </a:t>
            </a:r>
            <a:r>
              <a:rPr lang="en-GB" altLang="en-US" sz="3200" b="1">
                <a:solidFill>
                  <a:srgbClr val="FF0000"/>
                </a:solidFill>
              </a:rPr>
              <a:t>Queue front and Queue Rear operation</a:t>
            </a:r>
            <a:endParaRPr lang="en-GB" altLang="en-US" sz="3200" b="1">
              <a:solidFill>
                <a:srgbClr val="FF0000"/>
              </a:solidFill>
            </a:endParaRPr>
          </a:p>
        </p:txBody>
      </p:sp>
      <p:sp>
        <p:nvSpPr>
          <p:cNvPr id="4" name="Text Box 3"/>
          <p:cNvSpPr txBox="1"/>
          <p:nvPr/>
        </p:nvSpPr>
        <p:spPr>
          <a:xfrm>
            <a:off x="364490" y="942340"/>
            <a:ext cx="11098530" cy="5789295"/>
          </a:xfrm>
          <a:prstGeom prst="rect">
            <a:avLst/>
          </a:prstGeom>
          <a:noFill/>
        </p:spPr>
        <p:txBody>
          <a:bodyPr wrap="square" rtlCol="0" anchor="t">
            <a:noAutofit/>
          </a:bodyPr>
          <a:p>
            <a:r>
              <a:rPr lang="en-US" sz="2800"/>
              <a:t>The peek() is an operation which is used to retrieve the </a:t>
            </a:r>
            <a:r>
              <a:rPr lang="en-IN" altLang="en-US" sz="2800" b="1">
                <a:solidFill>
                  <a:srgbClr val="00B0F0"/>
                </a:solidFill>
              </a:rPr>
              <a:t>FRONT MOST</a:t>
            </a:r>
            <a:r>
              <a:rPr lang="en-US" sz="2800"/>
              <a:t> element </a:t>
            </a:r>
            <a:r>
              <a:rPr lang="en-IN" altLang="en-US" sz="2800"/>
              <a:t> and the </a:t>
            </a:r>
            <a:r>
              <a:rPr lang="en-IN" altLang="en-US" sz="2800" b="1">
                <a:solidFill>
                  <a:srgbClr val="00B0F0"/>
                </a:solidFill>
              </a:rPr>
              <a:t>REAR MOST </a:t>
            </a:r>
            <a:r>
              <a:rPr lang="en-IN" altLang="en-US" sz="2800" b="1">
                <a:solidFill>
                  <a:schemeClr val="tx1"/>
                </a:solidFill>
              </a:rPr>
              <a:t>element</a:t>
            </a:r>
            <a:r>
              <a:rPr lang="en-IN" altLang="en-US" sz="2800"/>
              <a:t> </a:t>
            </a:r>
            <a:r>
              <a:rPr lang="en-US" sz="2800"/>
              <a:t>in the queue, without deleting</a:t>
            </a:r>
            <a:r>
              <a:rPr lang="en-IN" altLang="en-US" sz="2800"/>
              <a:t> and inserting in</a:t>
            </a:r>
            <a:r>
              <a:rPr lang="en-US" sz="2800"/>
              <a:t> it. </a:t>
            </a:r>
            <a:endParaRPr lang="en-US" sz="2800"/>
          </a:p>
          <a:p>
            <a:endParaRPr lang="en-US" sz="2800"/>
          </a:p>
          <a:p>
            <a:r>
              <a:rPr lang="en-US" sz="2800" b="1" dirty="0" smtClean="0">
                <a:solidFill>
                  <a:srgbClr val="00B0F0"/>
                </a:solidFill>
                <a:sym typeface="+mn-ea"/>
              </a:rPr>
              <a:t>Algorithm </a:t>
            </a:r>
            <a:r>
              <a:rPr lang="en-IN" altLang="en-US" sz="2800" b="1" dirty="0" smtClean="0">
                <a:solidFill>
                  <a:srgbClr val="00B0F0"/>
                </a:solidFill>
                <a:sym typeface="+mn-ea"/>
              </a:rPr>
              <a:t>Queuefront</a:t>
            </a:r>
            <a:r>
              <a:rPr lang="en-US" sz="2800" b="1" dirty="0" smtClean="0">
                <a:solidFill>
                  <a:srgbClr val="00B0F0"/>
                </a:solidFill>
                <a:sym typeface="+mn-ea"/>
              </a:rPr>
              <a:t> operation:</a:t>
            </a:r>
            <a:r>
              <a:rPr lang="en-IN" altLang="en-US" sz="2800" b="1" dirty="0" smtClean="0">
                <a:solidFill>
                  <a:srgbClr val="00B0F0"/>
                </a:solidFill>
                <a:sym typeface="+mn-ea"/>
              </a:rPr>
              <a:t> (linear queue)</a:t>
            </a:r>
            <a:endParaRPr lang="en-US" sz="2800"/>
          </a:p>
          <a:p>
            <a:r>
              <a:rPr lang="en-IN" altLang="en-US" sz="2800"/>
              <a:t>Step-</a:t>
            </a:r>
            <a:r>
              <a:rPr lang="en-US" sz="2800"/>
              <a:t>1 </a:t>
            </a:r>
            <a:r>
              <a:rPr lang="en-IN" altLang="en-US" sz="2800"/>
              <a:t>:</a:t>
            </a:r>
            <a:r>
              <a:rPr lang="en-US" sz="2800"/>
              <a:t> START</a:t>
            </a:r>
            <a:endParaRPr lang="en-US" sz="2800"/>
          </a:p>
          <a:p>
            <a:r>
              <a:rPr lang="en-IN" altLang="en-US" sz="2800"/>
              <a:t>Step-</a:t>
            </a:r>
            <a:r>
              <a:rPr lang="en-US" sz="2800"/>
              <a:t>2 </a:t>
            </a:r>
            <a:r>
              <a:rPr lang="en-IN" altLang="en-US" sz="2800"/>
              <a:t>:</a:t>
            </a:r>
            <a:r>
              <a:rPr lang="en-US" sz="2800"/>
              <a:t> Return  </a:t>
            </a:r>
            <a:r>
              <a:rPr lang="en-IN" altLang="en-US" sz="2800" b="1">
                <a:solidFill>
                  <a:srgbClr val="FF0000"/>
                </a:solidFill>
              </a:rPr>
              <a:t>Q[ FRONT</a:t>
            </a:r>
            <a:r>
              <a:rPr lang="en-US" sz="2800" b="1">
                <a:solidFill>
                  <a:srgbClr val="FF0000"/>
                </a:solidFill>
              </a:rPr>
              <a:t> </a:t>
            </a:r>
            <a:r>
              <a:rPr lang="en-IN" altLang="en-US" sz="2800" b="1">
                <a:solidFill>
                  <a:srgbClr val="FF0000"/>
                </a:solidFill>
              </a:rPr>
              <a:t>] </a:t>
            </a:r>
            <a:r>
              <a:rPr lang="en-US" sz="2800"/>
              <a:t>of the queue</a:t>
            </a:r>
            <a:endParaRPr lang="en-US" sz="2800"/>
          </a:p>
          <a:p>
            <a:r>
              <a:rPr lang="en-IN" altLang="en-US" sz="2800"/>
              <a:t>Step-</a:t>
            </a:r>
            <a:r>
              <a:rPr lang="en-US" sz="2800"/>
              <a:t>3 </a:t>
            </a:r>
            <a:r>
              <a:rPr lang="en-IN" altLang="en-US" sz="2800"/>
              <a:t>:</a:t>
            </a:r>
            <a:r>
              <a:rPr lang="en-US" sz="2800"/>
              <a:t> END</a:t>
            </a:r>
            <a:endParaRPr lang="en-US" sz="2800"/>
          </a:p>
          <a:p>
            <a:endParaRPr lang="en-US" sz="2800"/>
          </a:p>
          <a:p>
            <a:r>
              <a:rPr lang="en-US" sz="2800" b="1" dirty="0" smtClean="0">
                <a:solidFill>
                  <a:srgbClr val="00B0F0"/>
                </a:solidFill>
                <a:sym typeface="+mn-ea"/>
              </a:rPr>
              <a:t>Algorithm </a:t>
            </a:r>
            <a:r>
              <a:rPr lang="en-IN" altLang="en-US" sz="2800" b="1" dirty="0" smtClean="0">
                <a:solidFill>
                  <a:srgbClr val="00B0F0"/>
                </a:solidFill>
                <a:sym typeface="+mn-ea"/>
              </a:rPr>
              <a:t>QueueRear</a:t>
            </a:r>
            <a:r>
              <a:rPr lang="en-US" sz="2800" b="1" dirty="0" smtClean="0">
                <a:solidFill>
                  <a:srgbClr val="00B0F0"/>
                </a:solidFill>
                <a:sym typeface="+mn-ea"/>
              </a:rPr>
              <a:t> operation:</a:t>
            </a:r>
            <a:r>
              <a:rPr lang="en-IN" altLang="en-US" sz="2800" b="1" dirty="0" smtClean="0">
                <a:solidFill>
                  <a:srgbClr val="00B0F0"/>
                </a:solidFill>
                <a:sym typeface="+mn-ea"/>
              </a:rPr>
              <a:t> (linear queue)</a:t>
            </a:r>
            <a:endParaRPr lang="en-US" sz="2800"/>
          </a:p>
          <a:p>
            <a:r>
              <a:rPr lang="en-IN" altLang="en-US" sz="2800">
                <a:sym typeface="+mn-ea"/>
              </a:rPr>
              <a:t>Step-</a:t>
            </a:r>
            <a:r>
              <a:rPr lang="en-US" sz="2800">
                <a:sym typeface="+mn-ea"/>
              </a:rPr>
              <a:t>1 </a:t>
            </a:r>
            <a:r>
              <a:rPr lang="en-IN" altLang="en-US" sz="2800">
                <a:sym typeface="+mn-ea"/>
              </a:rPr>
              <a:t>:</a:t>
            </a:r>
            <a:r>
              <a:rPr lang="en-US" sz="2800">
                <a:sym typeface="+mn-ea"/>
              </a:rPr>
              <a:t> START</a:t>
            </a:r>
            <a:endParaRPr lang="en-US" sz="2800"/>
          </a:p>
          <a:p>
            <a:r>
              <a:rPr lang="en-IN" altLang="en-US" sz="2800">
                <a:sym typeface="+mn-ea"/>
              </a:rPr>
              <a:t>Step-</a:t>
            </a:r>
            <a:r>
              <a:rPr lang="en-US" sz="2800">
                <a:sym typeface="+mn-ea"/>
              </a:rPr>
              <a:t>2 </a:t>
            </a:r>
            <a:r>
              <a:rPr lang="en-IN" altLang="en-US" sz="2800">
                <a:sym typeface="+mn-ea"/>
              </a:rPr>
              <a:t>:</a:t>
            </a:r>
            <a:r>
              <a:rPr lang="en-US" sz="2800">
                <a:sym typeface="+mn-ea"/>
              </a:rPr>
              <a:t> Return  </a:t>
            </a:r>
            <a:r>
              <a:rPr lang="en-IN" altLang="en-US" sz="2800" b="1">
                <a:solidFill>
                  <a:srgbClr val="FF0000"/>
                </a:solidFill>
                <a:sym typeface="+mn-ea"/>
              </a:rPr>
              <a:t>Q[ REAR</a:t>
            </a:r>
            <a:r>
              <a:rPr lang="en-US" sz="2800" b="1">
                <a:solidFill>
                  <a:srgbClr val="FF0000"/>
                </a:solidFill>
                <a:sym typeface="+mn-ea"/>
              </a:rPr>
              <a:t> </a:t>
            </a:r>
            <a:r>
              <a:rPr lang="en-IN" altLang="en-US" sz="2800" b="1">
                <a:solidFill>
                  <a:srgbClr val="FF0000"/>
                </a:solidFill>
                <a:sym typeface="+mn-ea"/>
              </a:rPr>
              <a:t>] </a:t>
            </a:r>
            <a:r>
              <a:rPr lang="en-US" sz="2800">
                <a:sym typeface="+mn-ea"/>
              </a:rPr>
              <a:t>of the queue</a:t>
            </a:r>
            <a:endParaRPr lang="en-US" sz="2800"/>
          </a:p>
          <a:p>
            <a:r>
              <a:rPr lang="en-IN" altLang="en-US" sz="2800">
                <a:sym typeface="+mn-ea"/>
              </a:rPr>
              <a:t>Step-</a:t>
            </a:r>
            <a:r>
              <a:rPr lang="en-US" sz="2800">
                <a:sym typeface="+mn-ea"/>
              </a:rPr>
              <a:t>3 </a:t>
            </a:r>
            <a:r>
              <a:rPr lang="en-IN" altLang="en-US" sz="2800">
                <a:sym typeface="+mn-ea"/>
              </a:rPr>
              <a:t>:</a:t>
            </a:r>
            <a:r>
              <a:rPr lang="en-US" sz="2800">
                <a:sym typeface="+mn-ea"/>
              </a:rPr>
              <a:t> END</a:t>
            </a:r>
            <a:endParaRPr lang="en-US" sz="2800"/>
          </a:p>
          <a:p>
            <a:endParaRPr lang="en-US" sz="2800"/>
          </a:p>
        </p:txBody>
      </p:sp>
      <p:sp>
        <p:nvSpPr>
          <p:cNvPr id="5" name="Text Box 4"/>
          <p:cNvSpPr txBox="1"/>
          <p:nvPr/>
        </p:nvSpPr>
        <p:spPr>
          <a:xfrm>
            <a:off x="3048000" y="552450"/>
            <a:ext cx="4626610" cy="389890"/>
          </a:xfrm>
          <a:prstGeom prst="rect">
            <a:avLst/>
          </a:prstGeom>
          <a:noFill/>
        </p:spPr>
        <p:txBody>
          <a:bodyPr wrap="square" rtlCol="0">
            <a:noAutofit/>
          </a:bodyPr>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txBox="1">
            <a:spLocks noGrp="1"/>
          </p:cNvSpPr>
          <p:nvPr>
            <p:ph type="ftr" sz="quarter"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1000" b="1" i="0" u="none" strike="noStrike" kern="1200" cap="none" spc="0" normalizeH="0" baseline="0" noProof="0" smtClean="0">
                <a:ln>
                  <a:noFill/>
                </a:ln>
                <a:solidFill>
                  <a:schemeClr val="tx1"/>
                </a:solidFill>
                <a:effectLst/>
                <a:uLnTx/>
                <a:uFillTx/>
                <a:latin typeface="+mn-lt"/>
                <a:ea typeface="+mn-ea"/>
                <a:cs typeface="+mn-cs"/>
              </a:rPr>
              <a:t>Data Structures: A Pseudocode Approach with C</a:t>
            </a:r>
            <a:endParaRPr kumimoji="0" lang="en-US" altLang="en-US" sz="1000" b="1" i="0" u="none" strike="noStrike" kern="1200" cap="none" spc="0" normalizeH="0" baseline="0" noProof="0">
              <a:ln>
                <a:noFill/>
              </a:ln>
              <a:solidFill>
                <a:schemeClr val="tx1"/>
              </a:solidFill>
              <a:effectLst/>
              <a:uLnTx/>
              <a:uFillTx/>
              <a:latin typeface="+mn-lt"/>
              <a:ea typeface="+mn-ea"/>
              <a:cs typeface="+mn-cs"/>
            </a:endParaRPr>
          </a:p>
        </p:txBody>
      </p:sp>
      <p:sp>
        <p:nvSpPr>
          <p:cNvPr id="9219" name="Slide Number Placeholder 2"/>
          <p:cNvSpPr txBox="1">
            <a:spLocks noGrp="1"/>
          </p:cNvSpPr>
          <p:nvPr>
            <p:ph type="sldNum" sz="quarter" idx="11"/>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5pPr>
          </a:lstStyle>
          <a:p>
            <a:pPr lvl="0" algn="r" eaLnBrk="1" hangingPunct="1"/>
            <a:fld id="{9A0DB2DC-4C9A-4742-B13C-FB6460FD3503}" type="slidenum">
              <a:rPr lang="en-US" altLang="en-US" sz="1000" dirty="0">
                <a:latin typeface="Tahoma" panose="020B0604030504040204" pitchFamily="34" charset="0"/>
              </a:rPr>
            </a:fld>
            <a:endParaRPr lang="en-US" altLang="en-US" sz="1000" dirty="0">
              <a:latin typeface="Tahoma" panose="020B0604030504040204" pitchFamily="34" charset="0"/>
            </a:endParaRPr>
          </a:p>
        </p:txBody>
      </p:sp>
      <p:pic>
        <p:nvPicPr>
          <p:cNvPr id="9220" name="Picture 3"/>
          <p:cNvPicPr>
            <a:picLocks noChangeAspect="1"/>
          </p:cNvPicPr>
          <p:nvPr/>
        </p:nvPicPr>
        <p:blipFill>
          <a:blip r:embed="rId1"/>
          <a:stretch>
            <a:fillRect/>
          </a:stretch>
        </p:blipFill>
        <p:spPr>
          <a:xfrm>
            <a:off x="2362200" y="609600"/>
            <a:ext cx="7929563" cy="685800"/>
          </a:xfrm>
          <a:prstGeom prst="rect">
            <a:avLst/>
          </a:prstGeom>
          <a:noFill/>
          <a:ln w="9525">
            <a:noFill/>
          </a:ln>
        </p:spPr>
      </p:pic>
      <p:pic>
        <p:nvPicPr>
          <p:cNvPr id="9221" name="Picture 4"/>
          <p:cNvPicPr>
            <a:picLocks noChangeAspect="1"/>
          </p:cNvPicPr>
          <p:nvPr/>
        </p:nvPicPr>
        <p:blipFill>
          <a:blip r:embed="rId2"/>
          <a:stretch>
            <a:fillRect/>
          </a:stretch>
        </p:blipFill>
        <p:spPr>
          <a:xfrm>
            <a:off x="2743200" y="1512888"/>
            <a:ext cx="6953250" cy="3973512"/>
          </a:xfrm>
          <a:prstGeom prst="rect">
            <a:avLst/>
          </a:prstGeom>
          <a:noFill/>
          <a:ln w="9525">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txBox="1">
            <a:spLocks noGrp="1"/>
          </p:cNvSpPr>
          <p:nvPr>
            <p:ph type="ftr" sz="quarter"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1000" b="1" i="0" u="none" strike="noStrike" kern="1200" cap="none" spc="0" normalizeH="0" baseline="0" noProof="0" smtClean="0">
                <a:ln>
                  <a:noFill/>
                </a:ln>
                <a:solidFill>
                  <a:schemeClr val="tx1"/>
                </a:solidFill>
                <a:effectLst/>
                <a:uLnTx/>
                <a:uFillTx/>
                <a:latin typeface="+mn-lt"/>
                <a:ea typeface="+mn-ea"/>
                <a:cs typeface="+mn-cs"/>
              </a:rPr>
              <a:t>Data Structures: A Pseudocode Approach with C</a:t>
            </a:r>
            <a:endParaRPr kumimoji="0" lang="en-US" altLang="en-US" sz="1000" b="1" i="0" u="none" strike="noStrike" kern="1200" cap="none" spc="0" normalizeH="0" baseline="0" noProof="0">
              <a:ln>
                <a:noFill/>
              </a:ln>
              <a:solidFill>
                <a:schemeClr val="tx1"/>
              </a:solidFill>
              <a:effectLst/>
              <a:uLnTx/>
              <a:uFillTx/>
              <a:latin typeface="+mn-lt"/>
              <a:ea typeface="+mn-ea"/>
              <a:cs typeface="+mn-cs"/>
            </a:endParaRPr>
          </a:p>
        </p:txBody>
      </p:sp>
      <p:sp>
        <p:nvSpPr>
          <p:cNvPr id="10243" name="Slide Number Placeholder 2"/>
          <p:cNvSpPr txBox="1">
            <a:spLocks noGrp="1"/>
          </p:cNvSpPr>
          <p:nvPr>
            <p:ph type="sldNum" sz="quarter" idx="11"/>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5pPr>
          </a:lstStyle>
          <a:p>
            <a:pPr lvl="0" algn="r" eaLnBrk="1" hangingPunct="1"/>
            <a:fld id="{9A0DB2DC-4C9A-4742-B13C-FB6460FD3503}" type="slidenum">
              <a:rPr lang="en-US" altLang="en-US" sz="1000" dirty="0">
                <a:latin typeface="Tahoma" panose="020B0604030504040204" pitchFamily="34" charset="0"/>
              </a:rPr>
            </a:fld>
            <a:endParaRPr lang="en-US" altLang="en-US" sz="1000" dirty="0">
              <a:latin typeface="Tahoma" panose="020B0604030504040204" pitchFamily="34" charset="0"/>
            </a:endParaRPr>
          </a:p>
        </p:txBody>
      </p:sp>
      <p:pic>
        <p:nvPicPr>
          <p:cNvPr id="10244" name="Picture 3"/>
          <p:cNvPicPr>
            <a:picLocks noChangeAspect="1"/>
          </p:cNvPicPr>
          <p:nvPr/>
        </p:nvPicPr>
        <p:blipFill>
          <a:blip r:embed="rId1"/>
          <a:stretch>
            <a:fillRect/>
          </a:stretch>
        </p:blipFill>
        <p:spPr>
          <a:xfrm>
            <a:off x="2209800" y="533400"/>
            <a:ext cx="8305800" cy="762000"/>
          </a:xfrm>
          <a:prstGeom prst="rect">
            <a:avLst/>
          </a:prstGeom>
          <a:noFill/>
          <a:ln w="9525">
            <a:noFill/>
          </a:ln>
        </p:spPr>
      </p:pic>
      <p:pic>
        <p:nvPicPr>
          <p:cNvPr id="10245" name="Picture 4"/>
          <p:cNvPicPr>
            <a:picLocks noChangeAspect="1"/>
          </p:cNvPicPr>
          <p:nvPr/>
        </p:nvPicPr>
        <p:blipFill>
          <a:blip r:embed="rId2"/>
          <a:stretch>
            <a:fillRect/>
          </a:stretch>
        </p:blipFill>
        <p:spPr>
          <a:xfrm>
            <a:off x="2209800" y="1447800"/>
            <a:ext cx="7874000" cy="4267200"/>
          </a:xfrm>
          <a:prstGeom prst="rect">
            <a:avLst/>
          </a:prstGeom>
          <a:noFill/>
          <a:ln w="9525">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809625"/>
            <a:ext cx="10515600" cy="847090"/>
          </a:xfrm>
        </p:spPr>
        <p:txBody>
          <a:bodyPr/>
          <a:p>
            <a:r>
              <a:rPr lang="en-GB" altLang="en-US" sz="3600" b="1">
                <a:solidFill>
                  <a:srgbClr val="FF0000"/>
                </a:solidFill>
                <a:sym typeface="+mn-ea"/>
              </a:rPr>
              <a:t>The isEmpty() operation</a:t>
            </a:r>
            <a:endParaRPr lang="en-GB" altLang="en-US" sz="3600" b="1">
              <a:solidFill>
                <a:srgbClr val="FF0000"/>
              </a:solidFill>
            </a:endParaRPr>
          </a:p>
          <a:p>
            <a:endParaRPr lang="en-GB" altLang="en-US" sz="3600" b="1">
              <a:solidFill>
                <a:srgbClr val="FF0000"/>
              </a:solidFill>
            </a:endParaRPr>
          </a:p>
        </p:txBody>
      </p:sp>
      <p:sp>
        <p:nvSpPr>
          <p:cNvPr id="4" name="Text Box 3"/>
          <p:cNvSpPr txBox="1"/>
          <p:nvPr/>
        </p:nvSpPr>
        <p:spPr>
          <a:xfrm>
            <a:off x="774700" y="1369695"/>
            <a:ext cx="10579735" cy="5014595"/>
          </a:xfrm>
          <a:prstGeom prst="rect">
            <a:avLst/>
          </a:prstGeom>
          <a:noFill/>
        </p:spPr>
        <p:txBody>
          <a:bodyPr wrap="square" rtlCol="0" anchor="t">
            <a:noAutofit/>
          </a:bodyPr>
          <a:p>
            <a:r>
              <a:rPr lang="en-US" sz="2800"/>
              <a:t>The isEmpty() operation verifies whether the </a:t>
            </a:r>
            <a:r>
              <a:rPr lang="en-IN" altLang="en-US" sz="2800" b="1">
                <a:solidFill>
                  <a:srgbClr val="FF0000"/>
                </a:solidFill>
              </a:rPr>
              <a:t>QUEUE</a:t>
            </a:r>
            <a:r>
              <a:rPr lang="en-US" sz="2800" b="1">
                <a:solidFill>
                  <a:srgbClr val="FF0000"/>
                </a:solidFill>
              </a:rPr>
              <a:t> is empty</a:t>
            </a:r>
            <a:r>
              <a:rPr lang="en-US" sz="2800"/>
              <a:t>. </a:t>
            </a:r>
            <a:r>
              <a:rPr lang="en-US" sz="2800">
                <a:sym typeface="+mn-ea"/>
              </a:rPr>
              <a:t>This operation is used to check the status of the </a:t>
            </a:r>
            <a:r>
              <a:rPr lang="en-GB" altLang="en-US" sz="2800">
                <a:sym typeface="+mn-ea"/>
              </a:rPr>
              <a:t>Queue</a:t>
            </a:r>
            <a:r>
              <a:rPr lang="en-US" sz="2800">
                <a:sym typeface="+mn-ea"/>
              </a:rPr>
              <a:t> with the help of </a:t>
            </a:r>
            <a:r>
              <a:rPr lang="en-IN" altLang="en-US" sz="2800" b="1">
                <a:solidFill>
                  <a:srgbClr val="FF0000"/>
                </a:solidFill>
                <a:sym typeface="+mn-ea"/>
              </a:rPr>
              <a:t>FRONT and REAR</a:t>
            </a:r>
            <a:r>
              <a:rPr lang="en-US" sz="2800" b="1">
                <a:solidFill>
                  <a:srgbClr val="FF0000"/>
                </a:solidFill>
                <a:sym typeface="+mn-ea"/>
              </a:rPr>
              <a:t> pointer.</a:t>
            </a:r>
            <a:endParaRPr lang="en-US" sz="2800" b="1">
              <a:solidFill>
                <a:srgbClr val="FF0000"/>
              </a:solidFill>
            </a:endParaRPr>
          </a:p>
          <a:p>
            <a:r>
              <a:rPr lang="en-US" sz="2800" b="1" dirty="0" smtClean="0">
                <a:solidFill>
                  <a:srgbClr val="00B0F0"/>
                </a:solidFill>
                <a:sym typeface="+mn-ea"/>
              </a:rPr>
              <a:t>Algorithm </a:t>
            </a:r>
            <a:r>
              <a:rPr lang="en-IN" altLang="en-US" sz="2800" b="1" dirty="0" smtClean="0">
                <a:solidFill>
                  <a:srgbClr val="FF0000"/>
                </a:solidFill>
                <a:sym typeface="+mn-ea"/>
              </a:rPr>
              <a:t>isEmpty()</a:t>
            </a:r>
            <a:r>
              <a:rPr lang="en-US" sz="2800" b="1" dirty="0" smtClean="0">
                <a:solidFill>
                  <a:srgbClr val="00B0F0"/>
                </a:solidFill>
                <a:sym typeface="+mn-ea"/>
              </a:rPr>
              <a:t> operation:</a:t>
            </a:r>
            <a:endParaRPr lang="en-US" sz="2800" b="1" dirty="0" smtClean="0">
              <a:solidFill>
                <a:srgbClr val="00B0F0"/>
              </a:solidFill>
              <a:sym typeface="+mn-ea"/>
            </a:endParaRPr>
          </a:p>
          <a:p>
            <a:r>
              <a:rPr lang="en-IN" altLang="en-US" sz="2800" b="1"/>
              <a:t>Step-</a:t>
            </a:r>
            <a:r>
              <a:rPr lang="en-US" sz="2800" b="1"/>
              <a:t>1</a:t>
            </a:r>
            <a:r>
              <a:rPr lang="en-US" sz="2800"/>
              <a:t> </a:t>
            </a:r>
            <a:r>
              <a:rPr lang="en-IN" altLang="en-US" sz="2800"/>
              <a:t>:</a:t>
            </a:r>
            <a:r>
              <a:rPr lang="en-US" sz="2800"/>
              <a:t> START</a:t>
            </a:r>
            <a:endParaRPr lang="en-US" sz="2800"/>
          </a:p>
          <a:p>
            <a:r>
              <a:rPr lang="en-IN" altLang="en-US" sz="2800" b="1"/>
              <a:t>Step-2</a:t>
            </a:r>
            <a:r>
              <a:rPr lang="en-US" sz="2800"/>
              <a:t> </a:t>
            </a:r>
            <a:r>
              <a:rPr lang="en-IN" altLang="en-US" sz="2800"/>
              <a:t>: </a:t>
            </a:r>
            <a:r>
              <a:rPr lang="en-US" sz="2800"/>
              <a:t>If </a:t>
            </a:r>
            <a:r>
              <a:rPr lang="en-IN" altLang="en-US" sz="2800" b="1">
                <a:solidFill>
                  <a:srgbClr val="FF0000"/>
                </a:solidFill>
              </a:rPr>
              <a:t>FRONT=</a:t>
            </a:r>
            <a:r>
              <a:rPr lang="en-GB" altLang="en-IN" sz="2800" b="1">
                <a:solidFill>
                  <a:srgbClr val="FF0000"/>
                </a:solidFill>
              </a:rPr>
              <a:t>REAR</a:t>
            </a:r>
            <a:endParaRPr lang="en-IN" altLang="en-US" sz="2800" b="1">
              <a:solidFill>
                <a:srgbClr val="FF0000"/>
              </a:solidFill>
            </a:endParaRPr>
          </a:p>
          <a:p>
            <a:r>
              <a:rPr lang="en-IN" altLang="en-US" sz="2800"/>
              <a:t>               return </a:t>
            </a:r>
            <a:r>
              <a:rPr lang="en-IN" altLang="en-US" sz="2800" b="1">
                <a:solidFill>
                  <a:srgbClr val="FF0000"/>
                </a:solidFill>
              </a:rPr>
              <a:t>TRUE</a:t>
            </a:r>
            <a:endParaRPr lang="en-IN" altLang="en-US" sz="2800"/>
          </a:p>
          <a:p>
            <a:r>
              <a:rPr lang="en-IN" altLang="en-US" sz="2800"/>
              <a:t>               else</a:t>
            </a:r>
            <a:endParaRPr lang="en-IN" altLang="en-US" sz="2800"/>
          </a:p>
          <a:p>
            <a:r>
              <a:rPr lang="en-IN" altLang="en-US" sz="2800"/>
              <a:t>               return </a:t>
            </a:r>
            <a:r>
              <a:rPr lang="en-IN" altLang="en-US" sz="2800" b="1">
                <a:solidFill>
                  <a:srgbClr val="FF0000"/>
                </a:solidFill>
              </a:rPr>
              <a:t>FALSE</a:t>
            </a:r>
            <a:endParaRPr lang="en-US" sz="2800"/>
          </a:p>
          <a:p>
            <a:r>
              <a:rPr lang="en-IN" altLang="en-US" sz="2800" b="1"/>
              <a:t>Step-</a:t>
            </a:r>
            <a:r>
              <a:rPr lang="en-US" sz="2800" b="1"/>
              <a:t>4</a:t>
            </a:r>
            <a:r>
              <a:rPr lang="en-US" sz="2800"/>
              <a:t> </a:t>
            </a:r>
            <a:r>
              <a:rPr lang="en-IN" altLang="en-US" sz="2800"/>
              <a:t>: </a:t>
            </a:r>
            <a:r>
              <a:rPr lang="en-US" sz="2800"/>
              <a:t>END</a:t>
            </a:r>
            <a:endParaRPr lang="en-US" sz="2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809625"/>
            <a:ext cx="10515600" cy="847090"/>
          </a:xfrm>
        </p:spPr>
        <p:txBody>
          <a:bodyPr/>
          <a:p>
            <a:r>
              <a:rPr lang="en-GB" altLang="en-US" sz="3600" b="1">
                <a:solidFill>
                  <a:srgbClr val="FF0000"/>
                </a:solidFill>
                <a:sym typeface="+mn-ea"/>
              </a:rPr>
              <a:t>The is</a:t>
            </a:r>
            <a:r>
              <a:rPr lang="en-IN" altLang="en-GB" sz="3600" b="1">
                <a:solidFill>
                  <a:srgbClr val="FF0000"/>
                </a:solidFill>
                <a:sym typeface="+mn-ea"/>
              </a:rPr>
              <a:t>Full</a:t>
            </a:r>
            <a:r>
              <a:rPr lang="en-GB" altLang="en-US" sz="3600" b="1">
                <a:solidFill>
                  <a:srgbClr val="FF0000"/>
                </a:solidFill>
                <a:sym typeface="+mn-ea"/>
              </a:rPr>
              <a:t>() operation</a:t>
            </a:r>
            <a:endParaRPr lang="en-GB" altLang="en-US" sz="3600" b="1">
              <a:solidFill>
                <a:srgbClr val="FF0000"/>
              </a:solidFill>
            </a:endParaRPr>
          </a:p>
          <a:p>
            <a:endParaRPr lang="en-GB" altLang="en-US" sz="3600" b="1">
              <a:solidFill>
                <a:srgbClr val="FF0000"/>
              </a:solidFill>
            </a:endParaRPr>
          </a:p>
        </p:txBody>
      </p:sp>
      <p:sp>
        <p:nvSpPr>
          <p:cNvPr id="4" name="Text Box 3"/>
          <p:cNvSpPr txBox="1"/>
          <p:nvPr/>
        </p:nvSpPr>
        <p:spPr>
          <a:xfrm>
            <a:off x="774700" y="1369695"/>
            <a:ext cx="10579735" cy="5014595"/>
          </a:xfrm>
          <a:prstGeom prst="rect">
            <a:avLst/>
          </a:prstGeom>
          <a:noFill/>
        </p:spPr>
        <p:txBody>
          <a:bodyPr wrap="square" rtlCol="0" anchor="t">
            <a:noAutofit/>
          </a:bodyPr>
          <a:p>
            <a:r>
              <a:rPr lang="en-US" sz="2800"/>
              <a:t>The</a:t>
            </a:r>
            <a:r>
              <a:rPr lang="en-US" sz="2800" b="1">
                <a:solidFill>
                  <a:srgbClr val="FF0000"/>
                </a:solidFill>
              </a:rPr>
              <a:t> is</a:t>
            </a:r>
            <a:r>
              <a:rPr lang="en-IN" altLang="en-US" sz="2800" b="1">
                <a:solidFill>
                  <a:srgbClr val="FF0000"/>
                </a:solidFill>
              </a:rPr>
              <a:t>Full</a:t>
            </a:r>
            <a:r>
              <a:rPr lang="en-US" sz="2800" b="1">
                <a:solidFill>
                  <a:srgbClr val="FF0000"/>
                </a:solidFill>
              </a:rPr>
              <a:t>()</a:t>
            </a:r>
            <a:r>
              <a:rPr lang="en-US" sz="2800"/>
              <a:t> operation verifies whether the </a:t>
            </a:r>
            <a:r>
              <a:rPr lang="en-IN" altLang="en-US" sz="2800" b="1">
                <a:solidFill>
                  <a:srgbClr val="FF0000"/>
                </a:solidFill>
              </a:rPr>
              <a:t>QUEUE</a:t>
            </a:r>
            <a:r>
              <a:rPr lang="en-US" sz="2800" b="1">
                <a:solidFill>
                  <a:srgbClr val="FF0000"/>
                </a:solidFill>
              </a:rPr>
              <a:t> is </a:t>
            </a:r>
            <a:r>
              <a:rPr lang="en-IN" altLang="en-US" sz="2800" b="1">
                <a:solidFill>
                  <a:srgbClr val="FF0000"/>
                </a:solidFill>
              </a:rPr>
              <a:t>full</a:t>
            </a:r>
            <a:r>
              <a:rPr lang="en-US" sz="2800" b="1">
                <a:solidFill>
                  <a:srgbClr val="FF0000"/>
                </a:solidFill>
              </a:rPr>
              <a:t>.</a:t>
            </a:r>
            <a:r>
              <a:rPr lang="en-US" sz="2800"/>
              <a:t> This operation is used to check the status of the </a:t>
            </a:r>
            <a:r>
              <a:rPr lang="en-IN" altLang="en-US" sz="2800" b="1">
                <a:solidFill>
                  <a:srgbClr val="FF0000"/>
                </a:solidFill>
              </a:rPr>
              <a:t>Queue</a:t>
            </a:r>
            <a:r>
              <a:rPr lang="en-US" sz="2800"/>
              <a:t> with the help of </a:t>
            </a:r>
            <a:r>
              <a:rPr lang="en-IN" altLang="en-US" sz="2800" b="1">
                <a:solidFill>
                  <a:srgbClr val="FF0000"/>
                </a:solidFill>
              </a:rPr>
              <a:t>FRONT and REAR</a:t>
            </a:r>
            <a:r>
              <a:rPr lang="en-US" sz="2800" b="1">
                <a:solidFill>
                  <a:srgbClr val="FF0000"/>
                </a:solidFill>
              </a:rPr>
              <a:t> pointer.</a:t>
            </a:r>
            <a:endParaRPr lang="en-US" sz="2800" b="1">
              <a:solidFill>
                <a:srgbClr val="FF0000"/>
              </a:solidFill>
            </a:endParaRPr>
          </a:p>
          <a:p>
            <a:r>
              <a:rPr lang="en-US" sz="2800" b="1" dirty="0" smtClean="0">
                <a:solidFill>
                  <a:srgbClr val="00B0F0"/>
                </a:solidFill>
                <a:sym typeface="+mn-ea"/>
              </a:rPr>
              <a:t>Algorithm</a:t>
            </a:r>
            <a:r>
              <a:rPr lang="en-US" sz="2800" b="1" dirty="0" smtClean="0">
                <a:solidFill>
                  <a:srgbClr val="FF0000"/>
                </a:solidFill>
                <a:sym typeface="+mn-ea"/>
              </a:rPr>
              <a:t> </a:t>
            </a:r>
            <a:r>
              <a:rPr lang="en-IN" altLang="en-US" sz="2800" b="1" dirty="0" smtClean="0">
                <a:solidFill>
                  <a:srgbClr val="FF0000"/>
                </a:solidFill>
                <a:sym typeface="+mn-ea"/>
              </a:rPr>
              <a:t>isFull()</a:t>
            </a:r>
            <a:r>
              <a:rPr lang="en-US" sz="2800" b="1" dirty="0" smtClean="0">
                <a:solidFill>
                  <a:srgbClr val="00B0F0"/>
                </a:solidFill>
                <a:sym typeface="+mn-ea"/>
              </a:rPr>
              <a:t> operation:</a:t>
            </a:r>
            <a:endParaRPr lang="en-US" sz="2800" b="1" dirty="0" smtClean="0">
              <a:solidFill>
                <a:srgbClr val="00B0F0"/>
              </a:solidFill>
              <a:sym typeface="+mn-ea"/>
            </a:endParaRPr>
          </a:p>
          <a:p>
            <a:r>
              <a:rPr lang="en-IN" altLang="en-US" sz="2800" b="1"/>
              <a:t>Step-</a:t>
            </a:r>
            <a:r>
              <a:rPr lang="en-US" sz="2800" b="1"/>
              <a:t>1</a:t>
            </a:r>
            <a:r>
              <a:rPr lang="en-US" sz="2800"/>
              <a:t> </a:t>
            </a:r>
            <a:r>
              <a:rPr lang="en-IN" altLang="en-US" sz="2800"/>
              <a:t>:</a:t>
            </a:r>
            <a:r>
              <a:rPr lang="en-US" sz="2800"/>
              <a:t> START</a:t>
            </a:r>
            <a:endParaRPr lang="en-US" sz="2800"/>
          </a:p>
          <a:p>
            <a:r>
              <a:rPr lang="en-IN" altLang="en-US" sz="2800" b="1"/>
              <a:t>Step-2</a:t>
            </a:r>
            <a:r>
              <a:rPr lang="en-US" sz="2800"/>
              <a:t> </a:t>
            </a:r>
            <a:r>
              <a:rPr lang="en-IN" altLang="en-US" sz="2800"/>
              <a:t>: </a:t>
            </a:r>
            <a:r>
              <a:rPr lang="en-US" sz="2800"/>
              <a:t>If </a:t>
            </a:r>
            <a:r>
              <a:rPr lang="en-IN" altLang="en-US" sz="2800"/>
              <a:t> </a:t>
            </a:r>
            <a:r>
              <a:rPr lang="en-IN" altLang="en-US" sz="2800" b="1">
                <a:solidFill>
                  <a:srgbClr val="FF0000"/>
                </a:solidFill>
              </a:rPr>
              <a:t>REAR = MAX-1</a:t>
            </a:r>
            <a:endParaRPr lang="en-IN" altLang="en-US" sz="2800" b="1">
              <a:solidFill>
                <a:srgbClr val="FF0000"/>
              </a:solidFill>
            </a:endParaRPr>
          </a:p>
          <a:p>
            <a:r>
              <a:rPr lang="en-IN" altLang="en-US" sz="2800"/>
              <a:t>               return </a:t>
            </a:r>
            <a:r>
              <a:rPr lang="en-IN" altLang="en-US" sz="2800" b="1">
                <a:solidFill>
                  <a:srgbClr val="FF0000"/>
                </a:solidFill>
              </a:rPr>
              <a:t>TRUE</a:t>
            </a:r>
            <a:endParaRPr lang="en-IN" altLang="en-US" sz="2800"/>
          </a:p>
          <a:p>
            <a:r>
              <a:rPr lang="en-IN" altLang="en-US" sz="2800"/>
              <a:t>               else</a:t>
            </a:r>
            <a:endParaRPr lang="en-IN" altLang="en-US" sz="2800"/>
          </a:p>
          <a:p>
            <a:r>
              <a:rPr lang="en-IN" altLang="en-US" sz="2800"/>
              <a:t>               return </a:t>
            </a:r>
            <a:r>
              <a:rPr lang="en-IN" altLang="en-US" sz="2800" b="1">
                <a:solidFill>
                  <a:srgbClr val="FF0000"/>
                </a:solidFill>
              </a:rPr>
              <a:t>FALSE</a:t>
            </a:r>
            <a:endParaRPr lang="en-US" sz="2800"/>
          </a:p>
          <a:p>
            <a:r>
              <a:rPr lang="en-IN" altLang="en-US" sz="2800" b="1"/>
              <a:t>Step-</a:t>
            </a:r>
            <a:r>
              <a:rPr lang="en-US" sz="2800" b="1"/>
              <a:t>4</a:t>
            </a:r>
            <a:r>
              <a:rPr lang="en-US" sz="2800"/>
              <a:t> </a:t>
            </a:r>
            <a:r>
              <a:rPr lang="en-IN" altLang="en-US" sz="2800"/>
              <a:t>: </a:t>
            </a:r>
            <a:r>
              <a:rPr lang="en-US" sz="2800"/>
              <a:t>END</a:t>
            </a:r>
            <a:endParaRPr lang="en-US" sz="28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itle 1" descr="Large confetti"/>
          <p:cNvSpPr>
            <a:spLocks noGrp="1"/>
          </p:cNvSpPr>
          <p:nvPr>
            <p:ph type="title"/>
          </p:nvPr>
        </p:nvSpPr>
        <p:spPr>
          <a:noFill/>
          <a:ln>
            <a:noFill/>
          </a:ln>
        </p:spPr>
        <p:txBody>
          <a:bodyPr/>
          <a:p>
            <a:r>
              <a:rPr lang="en-IN" altLang="en-US" b="1" dirty="0"/>
              <a:t>Queue Operations Example</a:t>
            </a:r>
            <a:endParaRPr lang="en-IN" altLang="en-US" b="1" dirty="0"/>
          </a:p>
        </p:txBody>
      </p:sp>
      <p:pic>
        <p:nvPicPr>
          <p:cNvPr id="11267" name="Content Placeholder 4"/>
          <p:cNvPicPr>
            <a:picLocks noGrp="1" noChangeAspect="1"/>
          </p:cNvPicPr>
          <p:nvPr>
            <p:ph idx="1"/>
          </p:nvPr>
        </p:nvPicPr>
        <p:blipFill>
          <a:blip r:embed="rId1"/>
          <a:stretch>
            <a:fillRect/>
          </a:stretch>
        </p:blipFill>
        <p:spPr>
          <a:xfrm>
            <a:off x="2589213" y="1484313"/>
            <a:ext cx="7151687" cy="4408487"/>
          </a:xfrm>
          <a:noFill/>
          <a:ln>
            <a:noFill/>
          </a:ln>
        </p:spPr>
      </p:pic>
      <p:sp>
        <p:nvSpPr>
          <p:cNvPr id="4" name="Slide Number Placeholder 3"/>
          <p:cNvSpPr txBox="1">
            <a:spLocks noGrp="1"/>
          </p:cNvSpPr>
          <p:nvPr>
            <p:ph type="sldNum" sz="quarter" idx="11"/>
          </p:nvPr>
        </p:nvSpPr>
        <p:spPr bwMode="auto"/>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th-TH" altLang="en-US" sz="10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Title 1" descr="Large confetti"/>
          <p:cNvSpPr>
            <a:spLocks noGrp="1"/>
          </p:cNvSpPr>
          <p:nvPr>
            <p:ph type="title"/>
          </p:nvPr>
        </p:nvSpPr>
        <p:spPr>
          <a:noFill/>
          <a:ln>
            <a:noFill/>
          </a:ln>
        </p:spPr>
        <p:txBody>
          <a:bodyPr/>
          <a:p>
            <a:r>
              <a:rPr lang="en-IN" altLang="en-US" b="1" dirty="0"/>
              <a:t>Queue Operations Example</a:t>
            </a:r>
            <a:endParaRPr lang="en-IN" altLang="en-US" b="1" dirty="0"/>
          </a:p>
        </p:txBody>
      </p:sp>
      <p:sp>
        <p:nvSpPr>
          <p:cNvPr id="4" name="Slide Number Placeholder 3"/>
          <p:cNvSpPr txBox="1">
            <a:spLocks noGrp="1"/>
          </p:cNvSpPr>
          <p:nvPr>
            <p:ph type="sldNum" sz="quarter" idx="11"/>
          </p:nvPr>
        </p:nvSpPr>
        <p:spPr bwMode="auto"/>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th-TH" altLang="en-US" sz="1000" b="1" i="0" u="none" strike="noStrike" kern="1200" cap="none" spc="0" normalizeH="0" baseline="0" noProof="0" dirty="0">
              <a:ln>
                <a:noFill/>
              </a:ln>
              <a:solidFill>
                <a:schemeClr val="tx1"/>
              </a:solidFill>
              <a:effectLst/>
              <a:uLnTx/>
              <a:uFillTx/>
              <a:latin typeface="+mn-lt"/>
              <a:ea typeface="+mn-ea"/>
              <a:cs typeface="+mn-cs"/>
            </a:endParaRPr>
          </a:p>
        </p:txBody>
      </p:sp>
      <p:pic>
        <p:nvPicPr>
          <p:cNvPr id="12292" name="Content Placeholder 5"/>
          <p:cNvPicPr>
            <a:picLocks noGrp="1" noChangeAspect="1"/>
          </p:cNvPicPr>
          <p:nvPr>
            <p:ph idx="1"/>
          </p:nvPr>
        </p:nvPicPr>
        <p:blipFill>
          <a:blip r:embed="rId1"/>
          <a:stretch>
            <a:fillRect/>
          </a:stretch>
        </p:blipFill>
        <p:spPr>
          <a:xfrm>
            <a:off x="2408238" y="1484313"/>
            <a:ext cx="7493000" cy="4392612"/>
          </a:xfr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05105" y="67945"/>
            <a:ext cx="11148695" cy="1041400"/>
          </a:xfrm>
        </p:spPr>
        <p:txBody>
          <a:bodyPr/>
          <a:p>
            <a:r>
              <a:rPr lang="en-IN" altLang="en-US" b="1">
                <a:solidFill>
                  <a:srgbClr val="FF0000"/>
                </a:solidFill>
              </a:rPr>
              <a:t>Applications of Queue Data structure</a:t>
            </a:r>
            <a:endParaRPr lang="en-IN" altLang="en-US" b="1">
              <a:solidFill>
                <a:srgbClr val="FF0000"/>
              </a:solidFill>
            </a:endParaRPr>
          </a:p>
        </p:txBody>
      </p:sp>
      <p:sp>
        <p:nvSpPr>
          <p:cNvPr id="3" name="Content Placeholder 2"/>
          <p:cNvSpPr>
            <a:spLocks noGrp="1"/>
          </p:cNvSpPr>
          <p:nvPr>
            <p:ph idx="1"/>
          </p:nvPr>
        </p:nvSpPr>
        <p:spPr>
          <a:xfrm>
            <a:off x="393065" y="1038225"/>
            <a:ext cx="11509375" cy="5439410"/>
          </a:xfrm>
        </p:spPr>
        <p:txBody>
          <a:bodyPr>
            <a:normAutofit fontScale="60000"/>
          </a:bodyPr>
          <a:p>
            <a:pPr algn="just"/>
            <a:r>
              <a:rPr lang="en-US" sz="4665"/>
              <a:t> </a:t>
            </a:r>
            <a:r>
              <a:rPr lang="en-US" sz="5600"/>
              <a:t>This data structure </a:t>
            </a:r>
            <a:r>
              <a:rPr lang="en-IN" altLang="en-US" sz="5600"/>
              <a:t>is used whenever there is need </a:t>
            </a:r>
            <a:r>
              <a:rPr lang="en-US" sz="5600"/>
              <a:t> for </a:t>
            </a:r>
            <a:r>
              <a:rPr lang="en-IN" altLang="en-US" sz="5600" b="1">
                <a:solidFill>
                  <a:srgbClr val="FF0000"/>
                </a:solidFill>
              </a:rPr>
              <a:t>sharing of resources </a:t>
            </a:r>
            <a:r>
              <a:rPr lang="en-IN" altLang="en-US" sz="5600"/>
              <a:t>or </a:t>
            </a:r>
            <a:r>
              <a:rPr lang="en-IN" altLang="en-US" sz="5600" b="1">
                <a:solidFill>
                  <a:srgbClr val="FF0000"/>
                </a:solidFill>
              </a:rPr>
              <a:t>any tasks to be scheduled for  excution</a:t>
            </a:r>
            <a:r>
              <a:rPr lang="en-IN" altLang="en-US" sz="5600"/>
              <a:t> at Operating system level or in many</a:t>
            </a:r>
            <a:r>
              <a:rPr lang="en-US" sz="5600"/>
              <a:t> software applications.</a:t>
            </a:r>
            <a:endParaRPr lang="en-US" sz="5600"/>
          </a:p>
          <a:p>
            <a:pPr algn="just"/>
            <a:r>
              <a:rPr lang="en-US" sz="5600"/>
              <a:t> The scenarios mentioned below are a few systems that use the queue data structure to serve their needs -</a:t>
            </a:r>
            <a:endParaRPr lang="en-US"/>
          </a:p>
          <a:p>
            <a:pPr algn="just"/>
            <a:endParaRPr lang="en-US"/>
          </a:p>
          <a:p>
            <a:pPr lvl="1" algn="just"/>
            <a:r>
              <a:rPr lang="en-US" sz="4665"/>
              <a:t>    </a:t>
            </a:r>
            <a:r>
              <a:rPr lang="en-US" sz="4665" b="1">
                <a:solidFill>
                  <a:srgbClr val="00B0F0"/>
                </a:solidFill>
              </a:rPr>
              <a:t>Printer Sharing : </a:t>
            </a:r>
            <a:r>
              <a:rPr lang="en-US" sz="4665"/>
              <a:t>Queue data structure is used in printers to </a:t>
            </a:r>
            <a:r>
              <a:rPr lang="en-IN" altLang="en-US" sz="4665"/>
              <a:t> </a:t>
            </a:r>
            <a:endParaRPr lang="en-IN" altLang="en-US" sz="4665"/>
          </a:p>
          <a:p>
            <a:pPr marL="457200" lvl="1" indent="0" algn="just">
              <a:buNone/>
            </a:pPr>
            <a:r>
              <a:rPr lang="en-IN" altLang="en-US" sz="4665"/>
              <a:t>       </a:t>
            </a:r>
            <a:r>
              <a:rPr lang="en-US" sz="4665"/>
              <a:t>maintain the </a:t>
            </a:r>
            <a:r>
              <a:rPr lang="en-IN" altLang="en-US" sz="4665"/>
              <a:t> </a:t>
            </a:r>
            <a:r>
              <a:rPr lang="en-US" sz="4665"/>
              <a:t>order of pages while printing.</a:t>
            </a:r>
            <a:endParaRPr lang="en-US" sz="4665"/>
          </a:p>
          <a:p>
            <a:pPr lvl="1" algn="just"/>
            <a:r>
              <a:rPr lang="en-US" sz="4665"/>
              <a:t>    </a:t>
            </a:r>
            <a:r>
              <a:rPr lang="en-US" sz="4665" b="1">
                <a:solidFill>
                  <a:srgbClr val="00B0F0"/>
                </a:solidFill>
              </a:rPr>
              <a:t>Interrupt handling in computes:</a:t>
            </a:r>
            <a:r>
              <a:rPr lang="en-US" sz="4665"/>
              <a:t> The interrupts are operated in the </a:t>
            </a:r>
            <a:r>
              <a:rPr lang="en-IN" altLang="en-US" sz="4665"/>
              <a:t> </a:t>
            </a:r>
            <a:endParaRPr lang="en-IN" altLang="en-US" sz="4665"/>
          </a:p>
          <a:p>
            <a:pPr marL="457200" lvl="1" indent="0" algn="just">
              <a:buNone/>
            </a:pPr>
            <a:r>
              <a:rPr lang="en-IN" altLang="en-US" sz="4665"/>
              <a:t>       </a:t>
            </a:r>
            <a:r>
              <a:rPr lang="en-US" sz="4665"/>
              <a:t>same order as they arrive, i.e., interrupt which comes first, will be </a:t>
            </a:r>
            <a:endParaRPr lang="en-US" sz="4665"/>
          </a:p>
          <a:p>
            <a:pPr marL="457200" lvl="1" indent="0" algn="just">
              <a:buNone/>
            </a:pPr>
            <a:r>
              <a:rPr lang="en-US" sz="4665"/>
              <a:t> </a:t>
            </a:r>
            <a:r>
              <a:rPr lang="en-IN" altLang="en-US" sz="4665"/>
              <a:t>      </a:t>
            </a:r>
            <a:r>
              <a:rPr lang="en-US" sz="4665"/>
              <a:t>dealt with first.</a:t>
            </a:r>
            <a:endParaRPr lang="en-US" sz="4665"/>
          </a:p>
          <a:p>
            <a:pPr marL="457200" lvl="1" indent="0" algn="just">
              <a:buNone/>
            </a:pPr>
            <a:endParaRPr lang="en-US" sz="4665"/>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b" anchorCtr="0" compatLnSpc="1"/>
          <a:lstStyle/>
          <a:p>
            <a:pPr fontAlgn="base">
              <a:spcBef>
                <a:spcPct val="0"/>
              </a:spcBef>
              <a:spcAft>
                <a:spcPct val="0"/>
              </a:spcAft>
              <a:defRPr/>
            </a:pPr>
            <a:r>
              <a:rPr lang="en-US" altLang="en-US" sz="1000" b="1">
                <a:solidFill>
                  <a:schemeClr val="tx1"/>
                </a:solidFill>
              </a:rPr>
              <a:t>Data Structures: A Pseudocode Approach with C</a:t>
            </a:r>
            <a:endParaRPr lang="en-US" altLang="en-US" sz="1000" b="1">
              <a:solidFill>
                <a:schemeClr val="tx1"/>
              </a:solidFill>
            </a:endParaRPr>
          </a:p>
        </p:txBody>
      </p:sp>
      <p:sp>
        <p:nvSpPr>
          <p:cNvPr id="8" name="Slide Number Placeholder 2"/>
          <p:cNvSpPr txBox="1">
            <a:spLocks noGrp="1"/>
          </p:cNvSpPr>
          <p:nvPr>
            <p:ph type="sldNum" sz="quarter" idx="11"/>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b" anchorCtr="0" compatLnSpc="1"/>
          <a:lstStyle/>
          <a:p>
            <a:pPr algn="r" fontAlgn="base">
              <a:spcBef>
                <a:spcPct val="0"/>
              </a:spcBef>
              <a:spcAft>
                <a:spcPct val="0"/>
              </a:spcAft>
              <a:defRPr/>
            </a:pPr>
            <a:fld id="{1A47DDC1-0A10-4AB5-9264-492C449D74E1}" type="slidenum">
              <a:rPr lang="en-US" altLang="en-US" sz="1000" b="1">
                <a:solidFill>
                  <a:schemeClr val="tx1"/>
                </a:solidFill>
              </a:rPr>
            </a:fld>
            <a:endParaRPr lang="en-US" altLang="en-US" sz="1000" b="1" dirty="0">
              <a:solidFill>
                <a:schemeClr val="tx1"/>
              </a:solidFill>
            </a:endParaRPr>
          </a:p>
        </p:txBody>
      </p:sp>
      <p:sp>
        <p:nvSpPr>
          <p:cNvPr id="7172" name="Text Box 3"/>
          <p:cNvSpPr txBox="1"/>
          <p:nvPr/>
        </p:nvSpPr>
        <p:spPr>
          <a:xfrm>
            <a:off x="706121" y="435294"/>
            <a:ext cx="9571851" cy="646331"/>
          </a:xfrm>
          <a:prstGeom prst="rect">
            <a:avLst/>
          </a:prstGeom>
          <a:noFill/>
          <a:ln w="9525">
            <a:noFill/>
          </a:ln>
        </p:spPr>
        <p:txBody>
          <a:bodyPr wrap="none">
            <a:spAutoFit/>
          </a:bodyPr>
          <a:lstStyle/>
          <a:p>
            <a:r>
              <a:rPr lang="en-US" sz="3600" i="1" dirty="0" smtClean="0">
                <a:solidFill>
                  <a:srgbClr val="FF0000"/>
                </a:solidFill>
                <a:effectLst>
                  <a:outerShdw blurRad="38100" dist="38100" dir="2700000">
                    <a:srgbClr val="C0C0C0"/>
                  </a:outerShdw>
                </a:effectLst>
                <a:latin typeface="Arial" panose="020B0604020202020204" pitchFamily="34" charset="0"/>
              </a:rPr>
              <a:t>2. Basic </a:t>
            </a:r>
            <a:r>
              <a:rPr lang="en-US" sz="3600" i="1" dirty="0" smtClean="0">
                <a:solidFill>
                  <a:srgbClr val="FF0000"/>
                </a:solidFill>
                <a:effectLst>
                  <a:outerShdw blurRad="38100" dist="38100" dir="2700000">
                    <a:srgbClr val="C0C0C0"/>
                  </a:outerShdw>
                </a:effectLst>
                <a:latin typeface="Arial" panose="020B0604020202020204" pitchFamily="34" charset="0"/>
              </a:rPr>
              <a:t>Stack operations and Implementation</a:t>
            </a:r>
            <a:endParaRPr lang="en-US" altLang="en-US" sz="3600" dirty="0">
              <a:latin typeface="Arial" panose="020B0604020202020204" pitchFamily="34" charset="0"/>
            </a:endParaRPr>
          </a:p>
        </p:txBody>
      </p:sp>
      <p:sp>
        <p:nvSpPr>
          <p:cNvPr id="7173" name="Text Box 5"/>
          <p:cNvSpPr txBox="1"/>
          <p:nvPr/>
        </p:nvSpPr>
        <p:spPr>
          <a:xfrm>
            <a:off x="9753600" y="6400801"/>
            <a:ext cx="184150" cy="366713"/>
          </a:xfrm>
          <a:prstGeom prst="rect">
            <a:avLst/>
          </a:prstGeom>
          <a:noFill/>
          <a:ln w="9525">
            <a:noFill/>
          </a:ln>
        </p:spPr>
        <p:txBody>
          <a:bodyPr wrap="none">
            <a:spAutoFit/>
          </a:bodyPr>
          <a:lstStyle/>
          <a:p>
            <a:endParaRPr lang="en-US" altLang="en-US" dirty="0">
              <a:latin typeface="Times New Roman" panose="02020603050405020304" pitchFamily="18" charset="0"/>
            </a:endParaRPr>
          </a:p>
        </p:txBody>
      </p:sp>
      <p:sp>
        <p:nvSpPr>
          <p:cNvPr id="7174" name="Rectangle 9"/>
          <p:cNvSpPr/>
          <p:nvPr/>
        </p:nvSpPr>
        <p:spPr>
          <a:xfrm>
            <a:off x="1905000" y="-5257800"/>
            <a:ext cx="7391400" cy="1768475"/>
          </a:xfrm>
          <a:prstGeom prst="rect">
            <a:avLst/>
          </a:prstGeom>
          <a:noFill/>
          <a:ln w="9525">
            <a:noFill/>
          </a:ln>
        </p:spPr>
        <p:txBody>
          <a:bodyPr>
            <a:spAutoFit/>
          </a:bodyPr>
          <a:lstStyle/>
          <a:p>
            <a:r>
              <a:rPr lang="en-US" altLang="en-US" sz="500" dirty="0">
                <a:latin typeface="Times New Roman" panose="02020603050405020304" pitchFamily="18" charset="0"/>
              </a:rPr>
              <a:t>3.1 Basic Stack Operations</a:t>
            </a:r>
            <a:endParaRPr lang="en-US" altLang="en-US" sz="500" dirty="0">
              <a:latin typeface="Times New Roman" panose="02020603050405020304" pitchFamily="18" charset="0"/>
            </a:endParaRPr>
          </a:p>
          <a:p>
            <a:r>
              <a:rPr lang="en-US" altLang="en-US" sz="500" dirty="0">
                <a:latin typeface="Times New Roman" panose="02020603050405020304" pitchFamily="18" charset="0"/>
              </a:rPr>
              <a:t>The stack concept is introduced and three basic stack operations are discussed.</a:t>
            </a:r>
            <a:endParaRPr lang="en-US" altLang="en-US" sz="500" dirty="0">
              <a:latin typeface="Times New Roman" panose="02020603050405020304" pitchFamily="18" charset="0"/>
            </a:endParaRPr>
          </a:p>
          <a:p>
            <a:endParaRPr lang="en-US" altLang="en-US" sz="500" dirty="0">
              <a:latin typeface="Times New Roman" panose="02020603050405020304" pitchFamily="18" charset="0"/>
            </a:endParaRPr>
          </a:p>
          <a:p>
            <a:endParaRPr lang="en-US" altLang="en-US" sz="500" dirty="0">
              <a:latin typeface="Times New Roman" panose="02020603050405020304" pitchFamily="18" charset="0"/>
            </a:endParaRPr>
          </a:p>
          <a:p>
            <a:r>
              <a:rPr lang="en-US" altLang="en-US" sz="500" dirty="0">
                <a:latin typeface="Times New Roman" panose="02020603050405020304" pitchFamily="18" charset="0"/>
              </a:rPr>
              <a:t>3.2 Stack Linked List Implementation</a:t>
            </a:r>
            <a:endParaRPr lang="en-US" altLang="en-US" sz="500" dirty="0">
              <a:latin typeface="Times New Roman" panose="02020603050405020304" pitchFamily="18" charset="0"/>
            </a:endParaRPr>
          </a:p>
          <a:p>
            <a:r>
              <a:rPr lang="en-US" altLang="en-US" sz="500" dirty="0">
                <a:latin typeface="Times New Roman" panose="02020603050405020304" pitchFamily="18" charset="0"/>
              </a:rPr>
              <a:t>In this section we present a linked-list design for a stack. After developing the data structures, we write pseudocode algorithms for the stack ADT.</a:t>
            </a:r>
            <a:endParaRPr lang="en-US" altLang="en-US" sz="500" dirty="0">
              <a:latin typeface="Times New Roman" panose="02020603050405020304" pitchFamily="18" charset="0"/>
            </a:endParaRPr>
          </a:p>
          <a:p>
            <a:endParaRPr lang="en-US" altLang="en-US" sz="500" dirty="0">
              <a:latin typeface="Times New Roman" panose="02020603050405020304" pitchFamily="18" charset="0"/>
            </a:endParaRPr>
          </a:p>
          <a:p>
            <a:endParaRPr lang="en-US" altLang="en-US" sz="500" dirty="0">
              <a:latin typeface="Times New Roman" panose="02020603050405020304" pitchFamily="18" charset="0"/>
            </a:endParaRPr>
          </a:p>
          <a:p>
            <a:r>
              <a:rPr lang="en-US" altLang="en-US" sz="500" dirty="0">
                <a:latin typeface="Times New Roman" panose="02020603050405020304" pitchFamily="18" charset="0"/>
              </a:rPr>
              <a:t>3.3 C Language Implementations</a:t>
            </a:r>
            <a:endParaRPr lang="en-US" altLang="en-US" sz="500" dirty="0">
              <a:latin typeface="Times New Roman" panose="02020603050405020304" pitchFamily="18" charset="0"/>
            </a:endParaRPr>
          </a:p>
          <a:p>
            <a:r>
              <a:rPr lang="en-US" altLang="en-US" sz="500" dirty="0">
                <a:latin typeface="Times New Roman" panose="02020603050405020304" pitchFamily="18" charset="0"/>
              </a:rPr>
              <a:t>This section presents a simple non-ADT implementation of a stack. We develop a simple program that inserts random characters into the stack and then prints them.</a:t>
            </a:r>
            <a:endParaRPr lang="en-US" altLang="en-US" sz="500" dirty="0">
              <a:latin typeface="Times New Roman" panose="02020603050405020304" pitchFamily="18" charset="0"/>
            </a:endParaRPr>
          </a:p>
          <a:p>
            <a:endParaRPr lang="en-US" altLang="en-US" sz="500" dirty="0">
              <a:latin typeface="Times New Roman" panose="02020603050405020304" pitchFamily="18" charset="0"/>
            </a:endParaRPr>
          </a:p>
          <a:p>
            <a:endParaRPr lang="en-US" altLang="en-US" sz="500" dirty="0">
              <a:latin typeface="Times New Roman" panose="02020603050405020304" pitchFamily="18" charset="0"/>
            </a:endParaRPr>
          </a:p>
          <a:p>
            <a:r>
              <a:rPr lang="en-US" altLang="en-US" sz="500" dirty="0">
                <a:latin typeface="Times New Roman" panose="02020603050405020304" pitchFamily="18" charset="0"/>
              </a:rPr>
              <a:t>3.4 Stack ADT</a:t>
            </a:r>
            <a:endParaRPr lang="en-US" altLang="en-US" sz="500" dirty="0">
              <a:latin typeface="Times New Roman" panose="02020603050405020304" pitchFamily="18" charset="0"/>
            </a:endParaRPr>
          </a:p>
          <a:p>
            <a:r>
              <a:rPr lang="en-US" altLang="en-US" sz="500" dirty="0">
                <a:latin typeface="Times New Roman" panose="02020603050405020304" pitchFamily="18" charset="0"/>
              </a:rPr>
              <a:t>We begin the discussion of the stack ADT with a discussion of the stack structure and its application interface. We then develop the required functions. </a:t>
            </a:r>
            <a:endParaRPr lang="en-US" altLang="en-US" sz="500" dirty="0">
              <a:latin typeface="Times New Roman" panose="02020603050405020304" pitchFamily="18" charset="0"/>
            </a:endParaRPr>
          </a:p>
          <a:p>
            <a:endParaRPr lang="en-US" altLang="en-US" sz="500" dirty="0">
              <a:latin typeface="Times New Roman" panose="02020603050405020304" pitchFamily="18" charset="0"/>
            </a:endParaRPr>
          </a:p>
          <a:p>
            <a:endParaRPr lang="en-US" altLang="en-US" sz="500" dirty="0">
              <a:latin typeface="Times New Roman" panose="02020603050405020304" pitchFamily="18" charset="0"/>
            </a:endParaRPr>
          </a:p>
          <a:p>
            <a:r>
              <a:rPr lang="en-US" altLang="en-US" sz="500" dirty="0">
                <a:latin typeface="Times New Roman" panose="02020603050405020304" pitchFamily="18" charset="0"/>
              </a:rPr>
              <a:t>3.5 Stack Applications</a:t>
            </a:r>
            <a:endParaRPr lang="en-US" altLang="en-US" sz="500" dirty="0">
              <a:latin typeface="Times New Roman" panose="02020603050405020304" pitchFamily="18" charset="0"/>
            </a:endParaRPr>
          </a:p>
          <a:p>
            <a:r>
              <a:rPr lang="en-US" altLang="en-US" sz="500" dirty="0">
                <a:latin typeface="Times New Roman" panose="02020603050405020304" pitchFamily="18" charset="0"/>
              </a:rPr>
              <a:t>Three basic application problems-parsing, postponement, and backtracking-are discussed and sample programs developed. In addition, several other stack applications are presented, including the classic Eight Queens problem. </a:t>
            </a:r>
            <a:endParaRPr lang="en-US" altLang="en-US" sz="500" dirty="0">
              <a:latin typeface="Times New Roman" panose="02020603050405020304" pitchFamily="18" charset="0"/>
            </a:endParaRPr>
          </a:p>
          <a:p>
            <a:endParaRPr lang="en-US" altLang="en-US" sz="500" dirty="0">
              <a:latin typeface="Times New Roman" panose="02020603050405020304" pitchFamily="18" charset="0"/>
            </a:endParaRPr>
          </a:p>
          <a:p>
            <a:endParaRPr lang="en-US" altLang="en-US" sz="500" dirty="0">
              <a:latin typeface="Times New Roman" panose="02020603050405020304" pitchFamily="18" charset="0"/>
            </a:endParaRPr>
          </a:p>
          <a:p>
            <a:r>
              <a:rPr lang="en-US" altLang="en-US" sz="500" dirty="0">
                <a:latin typeface="Times New Roman" panose="02020603050405020304" pitchFamily="18" charset="0"/>
              </a:rPr>
              <a:t>3.6 How Recursion Works</a:t>
            </a:r>
            <a:endParaRPr lang="en-US" altLang="en-US" sz="500" dirty="0">
              <a:latin typeface="Times New Roman" panose="02020603050405020304" pitchFamily="18" charset="0"/>
            </a:endParaRPr>
          </a:p>
          <a:p>
            <a:r>
              <a:rPr lang="en-US" altLang="en-US" sz="500" dirty="0">
                <a:latin typeface="Times New Roman" panose="02020603050405020304" pitchFamily="18" charset="0"/>
              </a:rPr>
              <a:t>This section discusses the concept of the stack frame and the use of stacks in writing recursive software</a:t>
            </a:r>
            <a:endParaRPr lang="en-US" altLang="en-US" sz="500" dirty="0">
              <a:latin typeface="Times New Roman" panose="02020603050405020304" pitchFamily="18" charset="0"/>
            </a:endParaRPr>
          </a:p>
        </p:txBody>
      </p:sp>
      <p:sp>
        <p:nvSpPr>
          <p:cNvPr id="7176" name="Rectangle 11"/>
          <p:cNvSpPr/>
          <p:nvPr/>
        </p:nvSpPr>
        <p:spPr>
          <a:xfrm>
            <a:off x="965201" y="1630680"/>
            <a:ext cx="8435702" cy="1814830"/>
          </a:xfrm>
          <a:prstGeom prst="rect">
            <a:avLst/>
          </a:prstGeom>
          <a:noFill/>
          <a:ln w="9525">
            <a:noFill/>
          </a:ln>
        </p:spPr>
        <p:txBody>
          <a:bodyPr wrap="square">
            <a:spAutoFit/>
          </a:bodyPr>
          <a:lstStyle/>
          <a:p>
            <a:pPr>
              <a:buChar char="•"/>
            </a:pPr>
            <a:r>
              <a:rPr lang="fr-FR" altLang="en-US" sz="2800" dirty="0">
                <a:solidFill>
                  <a:schemeClr val="folHlink"/>
                </a:solidFill>
                <a:latin typeface="Times New Roman" panose="02020603050405020304" pitchFamily="18" charset="0"/>
              </a:rPr>
              <a:t> </a:t>
            </a:r>
            <a:r>
              <a:rPr lang="fr-FR" altLang="en-US" sz="2800" dirty="0" smtClean="0">
                <a:solidFill>
                  <a:schemeClr val="folHlink"/>
                </a:solidFill>
                <a:latin typeface="Times New Roman" panose="02020603050405020304" pitchFamily="18" charset="0"/>
              </a:rPr>
              <a:t>There  Can </a:t>
            </a:r>
            <a:r>
              <a:rPr lang="fr-FR" altLang="en-US" sz="2800" dirty="0" err="1" smtClean="0">
                <a:solidFill>
                  <a:schemeClr val="folHlink"/>
                </a:solidFill>
                <a:latin typeface="Times New Roman" panose="02020603050405020304" pitchFamily="18" charset="0"/>
              </a:rPr>
              <a:t>be</a:t>
            </a:r>
            <a:r>
              <a:rPr lang="fr-FR" altLang="en-US" sz="2800" dirty="0" smtClean="0">
                <a:solidFill>
                  <a:schemeClr val="folHlink"/>
                </a:solidFill>
                <a:latin typeface="Times New Roman" panose="02020603050405020304" pitchFamily="18" charset="0"/>
              </a:rPr>
              <a:t> </a:t>
            </a:r>
            <a:r>
              <a:rPr lang="fr-FR" altLang="en-US" sz="2800" dirty="0" err="1" smtClean="0">
                <a:solidFill>
                  <a:schemeClr val="folHlink"/>
                </a:solidFill>
                <a:latin typeface="Times New Roman" panose="02020603050405020304" pitchFamily="18" charset="0"/>
              </a:rPr>
              <a:t>Three</a:t>
            </a:r>
            <a:r>
              <a:rPr lang="fr-FR" altLang="en-US" sz="2800" dirty="0" smtClean="0">
                <a:solidFill>
                  <a:schemeClr val="folHlink"/>
                </a:solidFill>
                <a:latin typeface="Times New Roman" panose="02020603050405020304" pitchFamily="18" charset="0"/>
              </a:rPr>
              <a:t> basic opérations : </a:t>
            </a:r>
            <a:endParaRPr lang="fr-FR" altLang="en-US" sz="2800" dirty="0" smtClean="0">
              <a:solidFill>
                <a:schemeClr val="folHlink"/>
              </a:solidFill>
              <a:latin typeface="Times New Roman" panose="02020603050405020304" pitchFamily="18" charset="0"/>
            </a:endParaRPr>
          </a:p>
          <a:p>
            <a:pPr lvl="1">
              <a:buChar char="•"/>
            </a:pPr>
            <a:r>
              <a:rPr lang="en-IN" altLang="fr-FR" sz="2800" dirty="0" smtClean="0">
                <a:solidFill>
                  <a:schemeClr val="folHlink"/>
                </a:solidFill>
                <a:latin typeface="Times New Roman" panose="02020603050405020304" pitchFamily="18" charset="0"/>
              </a:rPr>
              <a:t> </a:t>
            </a:r>
            <a:r>
              <a:rPr lang="fr-FR" altLang="en-US" sz="2800" dirty="0" smtClean="0">
                <a:solidFill>
                  <a:schemeClr val="folHlink"/>
                </a:solidFill>
                <a:latin typeface="Times New Roman" panose="02020603050405020304" pitchFamily="18" charset="0"/>
              </a:rPr>
              <a:t>Push Opération</a:t>
            </a:r>
            <a:endParaRPr lang="fr-FR" altLang="en-US" sz="2800" dirty="0">
              <a:solidFill>
                <a:schemeClr val="folHlink"/>
              </a:solidFill>
              <a:latin typeface="Times New Roman" panose="02020603050405020304" pitchFamily="18" charset="0"/>
            </a:endParaRPr>
          </a:p>
          <a:p>
            <a:pPr lvl="1">
              <a:buChar char="•"/>
            </a:pPr>
            <a:r>
              <a:rPr lang="fr-FR" altLang="en-US" sz="2800" dirty="0">
                <a:solidFill>
                  <a:schemeClr val="folHlink"/>
                </a:solidFill>
                <a:latin typeface="Times New Roman" panose="02020603050405020304" pitchFamily="18" charset="0"/>
              </a:rPr>
              <a:t> </a:t>
            </a:r>
            <a:r>
              <a:rPr lang="fr-FR" altLang="en-US" sz="2800" dirty="0" smtClean="0">
                <a:solidFill>
                  <a:schemeClr val="folHlink"/>
                </a:solidFill>
                <a:latin typeface="Times New Roman" panose="02020603050405020304" pitchFamily="18" charset="0"/>
              </a:rPr>
              <a:t>Pop Opération</a:t>
            </a:r>
            <a:endParaRPr lang="fr-FR" altLang="en-US" sz="2800" dirty="0">
              <a:solidFill>
                <a:schemeClr val="folHlink"/>
              </a:solidFill>
              <a:latin typeface="Times New Roman" panose="02020603050405020304" pitchFamily="18" charset="0"/>
            </a:endParaRPr>
          </a:p>
          <a:p>
            <a:pPr lvl="1">
              <a:buChar char="•"/>
            </a:pPr>
            <a:r>
              <a:rPr lang="fr-FR" altLang="en-US" sz="2800" dirty="0" smtClean="0">
                <a:solidFill>
                  <a:schemeClr val="folHlink"/>
                </a:solidFill>
                <a:latin typeface="Times New Roman" panose="02020603050405020304" pitchFamily="18" charset="0"/>
              </a:rPr>
              <a:t> </a:t>
            </a:r>
            <a:r>
              <a:rPr lang="fr-FR" altLang="en-US" sz="2800" dirty="0" err="1" smtClean="0">
                <a:solidFill>
                  <a:schemeClr val="folHlink"/>
                </a:solidFill>
                <a:latin typeface="Times New Roman" panose="02020603050405020304" pitchFamily="18" charset="0"/>
              </a:rPr>
              <a:t>Stack</a:t>
            </a:r>
            <a:r>
              <a:rPr lang="fr-FR" altLang="en-US" sz="2800" dirty="0" smtClean="0">
                <a:solidFill>
                  <a:schemeClr val="folHlink"/>
                </a:solidFill>
                <a:latin typeface="Times New Roman" panose="02020603050405020304" pitchFamily="18" charset="0"/>
              </a:rPr>
              <a:t> Top Opération</a:t>
            </a:r>
            <a:endParaRPr lang="en-US" altLang="en-US" sz="2800" dirty="0">
              <a:solidFill>
                <a:schemeClr val="folHlink"/>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642620"/>
            <a:ext cx="10515600" cy="3705860"/>
          </a:xfrm>
        </p:spPr>
        <p:txBody>
          <a:bodyPr>
            <a:normAutofit/>
          </a:bodyPr>
          <a:p>
            <a:pPr lvl="1"/>
            <a:r>
              <a:rPr lang="en-US" sz="2800" b="1">
                <a:solidFill>
                  <a:srgbClr val="00B0F0"/>
                </a:solidFill>
                <a:sym typeface="+mn-ea"/>
              </a:rPr>
              <a:t> Process scheduling in Operating systems: </a:t>
            </a:r>
            <a:r>
              <a:rPr lang="en-US" sz="2800">
                <a:sym typeface="+mn-ea"/>
              </a:rPr>
              <a:t>Queues are used to implement round-robin scheduling algorithms in computer systems.</a:t>
            </a:r>
            <a:endParaRPr lang="en-US" sz="2800"/>
          </a:p>
          <a:p>
            <a:pPr lvl="1"/>
            <a:r>
              <a:rPr lang="en-US" sz="2800">
                <a:sym typeface="+mn-ea"/>
              </a:rPr>
              <a:t> </a:t>
            </a:r>
            <a:r>
              <a:rPr lang="en-US" sz="2800" b="1">
                <a:solidFill>
                  <a:srgbClr val="00B0F0"/>
                </a:solidFill>
                <a:sym typeface="+mn-ea"/>
              </a:rPr>
              <a:t>Switches and Routers:</a:t>
            </a:r>
            <a:r>
              <a:rPr lang="en-US" sz="2800">
                <a:sym typeface="+mn-ea"/>
              </a:rPr>
              <a:t> Both switch and router interfaces maintain ingress (inbound) and egress (outbound) queues to store packets.</a:t>
            </a:r>
            <a:endParaRPr lang="en-US" sz="2800"/>
          </a:p>
          <a:p>
            <a:pPr lvl="1"/>
            <a:r>
              <a:rPr lang="en-US" sz="2800">
                <a:sym typeface="+mn-ea"/>
              </a:rPr>
              <a:t> </a:t>
            </a:r>
            <a:r>
              <a:rPr lang="en-US" sz="2800" b="1">
                <a:solidFill>
                  <a:srgbClr val="00B0F0"/>
                </a:solidFill>
                <a:sym typeface="+mn-ea"/>
              </a:rPr>
              <a:t>Customer service systems:</a:t>
            </a:r>
            <a:r>
              <a:rPr lang="en-US" sz="2800">
                <a:sym typeface="+mn-ea"/>
              </a:rPr>
              <a:t> </a:t>
            </a:r>
            <a:r>
              <a:rPr lang="en-IN" altLang="en-US" sz="2800">
                <a:sym typeface="+mn-ea"/>
              </a:rPr>
              <a:t>In  </a:t>
            </a:r>
            <a:r>
              <a:rPr lang="en-US" sz="2800">
                <a:sym typeface="+mn-ea"/>
              </a:rPr>
              <a:t>develop</a:t>
            </a:r>
            <a:r>
              <a:rPr lang="en-IN" altLang="en-US" sz="2800">
                <a:sym typeface="+mn-ea"/>
              </a:rPr>
              <a:t>ing the </a:t>
            </a:r>
            <a:r>
              <a:rPr lang="en-US" sz="2800">
                <a:sym typeface="+mn-ea"/>
              </a:rPr>
              <a:t> call center phone systems</a:t>
            </a:r>
            <a:r>
              <a:rPr lang="en-GB" altLang="en-US" sz="2800">
                <a:sym typeface="+mn-ea"/>
              </a:rPr>
              <a:t>,</a:t>
            </a:r>
            <a:r>
              <a:rPr lang="en-US" sz="2800">
                <a:sym typeface="+mn-ea"/>
              </a:rPr>
              <a:t> the concept of queues</a:t>
            </a:r>
            <a:r>
              <a:rPr lang="en-IN" altLang="en-US" sz="2800">
                <a:sym typeface="+mn-ea"/>
              </a:rPr>
              <a:t> are used where the calls are attended on FIRST COME FIRST SERVE basis</a:t>
            </a:r>
            <a:r>
              <a:rPr lang="en-US" sz="2800">
                <a:sym typeface="+mn-ea"/>
              </a:rPr>
              <a:t>.</a:t>
            </a:r>
            <a:endParaRPr lang="en-US" sz="2800"/>
          </a:p>
          <a:p>
            <a:pPr marL="0" indent="0">
              <a:buNone/>
            </a:pP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208280"/>
          </a:xfrm>
        </p:spPr>
        <p:txBody>
          <a:bodyPr>
            <a:normAutofit fontScale="90000"/>
          </a:bodyPr>
          <a:p>
            <a:endParaRPr lang="en-US"/>
          </a:p>
        </p:txBody>
      </p:sp>
      <p:pic>
        <p:nvPicPr>
          <p:cNvPr id="4" name="Content Placeholder 3"/>
          <p:cNvPicPr>
            <a:picLocks noChangeAspect="1"/>
          </p:cNvPicPr>
          <p:nvPr>
            <p:ph idx="1"/>
          </p:nvPr>
        </p:nvPicPr>
        <p:blipFill>
          <a:blip r:embed="rId1"/>
          <a:stretch>
            <a:fillRect/>
          </a:stretch>
        </p:blipFill>
        <p:spPr>
          <a:xfrm>
            <a:off x="490855" y="714375"/>
            <a:ext cx="10659745" cy="583120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
          <p:cNvSpPr>
            <a:spLocks noChangeArrowheads="1"/>
          </p:cNvSpPr>
          <p:nvPr/>
        </p:nvSpPr>
        <p:spPr bwMode="auto">
          <a:xfrm>
            <a:off x="380365" y="306705"/>
            <a:ext cx="11437620" cy="6249670"/>
          </a:xfrm>
          <a:prstGeom prst="rect">
            <a:avLst/>
          </a:prstGeom>
          <a:noFill/>
          <a:ln w="9525">
            <a:noFill/>
            <a:miter lim="800000"/>
          </a:ln>
          <a:effectLst/>
        </p:spPr>
        <p:txBody>
          <a:bodyPr vert="horz" wrap="square" lIns="91440" tIns="45720" rIns="91440" bIns="45720" numCol="1" anchor="ctr" anchorCtr="0" compatLnSpc="1">
            <a:no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IN" altLang="en-US" sz="3600" b="1" i="0" u="none" strike="noStrike" cap="none" normalizeH="0" baseline="0" dirty="0" smtClean="0">
                <a:ln>
                  <a:noFill/>
                </a:ln>
                <a:solidFill>
                  <a:srgbClr val="FF0000"/>
                </a:solidFill>
                <a:effectLst/>
                <a:latin typeface="Calibri" panose="020F0502020204030204" charset="0"/>
                <a:ea typeface="Times New Roman" panose="02020603050405020304" pitchFamily="18" charset="0"/>
                <a:cs typeface="Times New Roman" panose="02020603050405020304" pitchFamily="18" charset="0"/>
              </a:rPr>
              <a:t>R</a:t>
            </a:r>
            <a:r>
              <a:rPr kumimoji="0" lang="en-US" sz="3600" b="1" i="0" u="none" strike="noStrike" cap="none" normalizeH="0" baseline="0" dirty="0" smtClean="0">
                <a:ln>
                  <a:noFill/>
                </a:ln>
                <a:solidFill>
                  <a:srgbClr val="FF0000"/>
                </a:solidFill>
                <a:effectLst/>
                <a:latin typeface="Calibri" panose="020F0502020204030204" charset="0"/>
                <a:ea typeface="Times New Roman" panose="02020603050405020304" pitchFamily="18" charset="0"/>
                <a:cs typeface="Times New Roman" panose="02020603050405020304" pitchFamily="18" charset="0"/>
              </a:rPr>
              <a:t>epresentation of the </a:t>
            </a:r>
            <a:r>
              <a:rPr kumimoji="0" lang="en-IN" altLang="en-US" sz="3600" b="1" i="0" u="none" strike="noStrike" cap="none" normalizeH="0" baseline="0" dirty="0" smtClean="0">
                <a:ln>
                  <a:noFill/>
                </a:ln>
                <a:solidFill>
                  <a:srgbClr val="FF0000"/>
                </a:solidFill>
                <a:effectLst/>
                <a:latin typeface="Calibri" panose="020F0502020204030204" charset="0"/>
                <a:ea typeface="Times New Roman" panose="02020603050405020304" pitchFamily="18" charset="0"/>
                <a:cs typeface="Times New Roman" panose="02020603050405020304" pitchFamily="18" charset="0"/>
              </a:rPr>
              <a:t>Queue</a:t>
            </a:r>
            <a:r>
              <a:rPr kumimoji="0" lang="en-US" sz="3600" b="1" i="0" u="none" strike="noStrike" cap="none" normalizeH="0" baseline="0" dirty="0" smtClean="0">
                <a:ln>
                  <a:noFill/>
                </a:ln>
                <a:solidFill>
                  <a:srgbClr val="FF0000"/>
                </a:solidFill>
                <a:effectLst/>
                <a:latin typeface="Calibri" panose="020F0502020204030204" charset="0"/>
                <a:ea typeface="Times New Roman" panose="02020603050405020304" pitchFamily="18" charset="0"/>
                <a:cs typeface="Times New Roman" panose="02020603050405020304" pitchFamily="18" charset="0"/>
              </a:rPr>
              <a:t> and Implementation</a:t>
            </a:r>
            <a:endParaRPr kumimoji="0" lang="en-US" sz="3600" b="0" i="0" u="none" strike="noStrike" cap="none" normalizeH="0" baseline="0" dirty="0" smtClean="0">
              <a:ln>
                <a:noFill/>
              </a:ln>
              <a:solidFill>
                <a:srgbClr val="FF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sz="3200" b="0" i="0" u="none" strike="noStrike" cap="none" normalizeH="0" baseline="0" dirty="0" smtClean="0">
                <a:ln>
                  <a:noFill/>
                </a:ln>
                <a:solidFill>
                  <a:schemeClr val="tx1"/>
                </a:solidFill>
                <a:effectLst/>
                <a:latin typeface="Calibri" panose="020F0502020204030204" charset="0"/>
                <a:ea typeface="Times New Roman" panose="02020603050405020304" pitchFamily="18" charset="0"/>
                <a:cs typeface="Times New Roman" panose="02020603050405020304" pitchFamily="18" charset="0"/>
              </a:rPr>
              <a:t>  A </a:t>
            </a:r>
            <a:r>
              <a:rPr kumimoji="0" lang="en-IN" altLang="en-US" sz="3200" b="1" i="0" u="none" strike="noStrike" cap="none" normalizeH="0" baseline="0" dirty="0" smtClean="0">
                <a:ln>
                  <a:noFill/>
                </a:ln>
                <a:solidFill>
                  <a:schemeClr val="accent1"/>
                </a:solidFill>
                <a:effectLst/>
                <a:latin typeface="Calibri" panose="020F0502020204030204" charset="0"/>
                <a:ea typeface="Times New Roman" panose="02020603050405020304" pitchFamily="18" charset="0"/>
                <a:cs typeface="Times New Roman" panose="02020603050405020304" pitchFamily="18" charset="0"/>
              </a:rPr>
              <a:t>Queue</a:t>
            </a:r>
            <a:r>
              <a:rPr kumimoji="0" lang="en-US" sz="3200" b="0" i="0" u="none" strike="noStrike" cap="none" normalizeH="0" baseline="0" dirty="0" smtClean="0">
                <a:ln>
                  <a:noFill/>
                </a:ln>
                <a:solidFill>
                  <a:schemeClr val="tx1"/>
                </a:solidFill>
                <a:effectLst/>
                <a:latin typeface="Calibri" panose="020F0502020204030204" charset="0"/>
                <a:ea typeface="Times New Roman" panose="02020603050405020304" pitchFamily="18" charset="0"/>
                <a:cs typeface="Times New Roman" panose="02020603050405020304" pitchFamily="18" charset="0"/>
              </a:rPr>
              <a:t> may have a set, predetermined size or it may be dynamic, meaning that the size of the </a:t>
            </a:r>
            <a:r>
              <a:rPr kumimoji="0" lang="en-IN" altLang="en-US" sz="3200" b="1" i="0" u="none" strike="noStrike" cap="none" normalizeH="0" baseline="0" dirty="0" smtClean="0">
                <a:ln>
                  <a:noFill/>
                </a:ln>
                <a:solidFill>
                  <a:schemeClr val="accent1"/>
                </a:solidFill>
                <a:effectLst/>
                <a:latin typeface="Calibri" panose="020F0502020204030204" charset="0"/>
                <a:ea typeface="Times New Roman" panose="02020603050405020304" pitchFamily="18" charset="0"/>
                <a:cs typeface="Times New Roman" panose="02020603050405020304" pitchFamily="18" charset="0"/>
              </a:rPr>
              <a:t>Queue</a:t>
            </a:r>
            <a:r>
              <a:rPr kumimoji="0" lang="en-IN" altLang="en-US" sz="3200" b="0" i="0" u="none" strike="noStrike" cap="none" normalizeH="0" baseline="0" dirty="0" smtClean="0">
                <a:ln>
                  <a:noFill/>
                </a:ln>
                <a:solidFill>
                  <a:schemeClr val="tx1"/>
                </a:solidFill>
                <a:effectLst/>
                <a:latin typeface="Calibri" panose="020F0502020204030204" charset="0"/>
                <a:ea typeface="Times New Roman" panose="02020603050405020304" pitchFamily="18" charset="0"/>
                <a:cs typeface="Times New Roman" panose="02020603050405020304" pitchFamily="18" charset="0"/>
              </a:rPr>
              <a:t> </a:t>
            </a:r>
            <a:r>
              <a:rPr kumimoji="0" lang="en-US" sz="3200" b="0" i="0" u="none" strike="noStrike" cap="none" normalizeH="0" baseline="0" dirty="0" smtClean="0">
                <a:ln>
                  <a:noFill/>
                </a:ln>
                <a:solidFill>
                  <a:schemeClr val="tx1"/>
                </a:solidFill>
                <a:effectLst/>
                <a:latin typeface="Calibri" panose="020F0502020204030204" charset="0"/>
                <a:ea typeface="Times New Roman" panose="02020603050405020304" pitchFamily="18" charset="0"/>
                <a:cs typeface="Times New Roman" panose="02020603050405020304" pitchFamily="18" charset="0"/>
              </a:rPr>
              <a:t>may fluctuate over time. </a:t>
            </a:r>
            <a:endParaRPr kumimoji="0" lang="en-US" sz="3200" b="0" i="0" u="none" strike="noStrike" cap="none" normalizeH="0" baseline="0" dirty="0" smtClean="0">
              <a:ln>
                <a:noFill/>
              </a:ln>
              <a:solidFill>
                <a:schemeClr val="tx1"/>
              </a:solidFill>
              <a:effectLst/>
              <a:latin typeface="Calibri" panose="020F050202020403020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sz="3200" b="0" i="0" u="none" strike="noStrike" cap="none" normalizeH="0" baseline="0" dirty="0" smtClean="0">
                <a:ln>
                  <a:noFill/>
                </a:ln>
                <a:solidFill>
                  <a:schemeClr val="tx1"/>
                </a:solidFill>
                <a:effectLst/>
                <a:latin typeface="Calibri" panose="020F0502020204030204" charset="0"/>
                <a:ea typeface="Times New Roman" panose="02020603050405020304" pitchFamily="18" charset="0"/>
                <a:cs typeface="Times New Roman" panose="02020603050405020304" pitchFamily="18" charset="0"/>
              </a:rPr>
              <a:t> Pointer, Array, Structure, and Linked List can all be used to represent it.</a:t>
            </a:r>
            <a:endParaRPr kumimoji="0" lang="en-US" sz="3200" b="0" i="0" u="none" strike="noStrike" cap="none" normalizeH="0" baseline="0" dirty="0" smtClean="0">
              <a:ln>
                <a:noFill/>
              </a:ln>
              <a:solidFill>
                <a:schemeClr val="tx1"/>
              </a:solidFill>
              <a:effectLst/>
              <a:latin typeface="Calibri" panose="020F050202020403020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IN" sz="3200" dirty="0" smtClean="0">
                <a:latin typeface="Calibri" panose="020F0502020204030204" charset="0"/>
                <a:cs typeface="Times New Roman" panose="02020603050405020304" pitchFamily="18" charset="0"/>
              </a:rPr>
              <a:t> </a:t>
            </a:r>
            <a:r>
              <a:rPr lang="en-IN" sz="3200" b="1" dirty="0" smtClean="0">
                <a:solidFill>
                  <a:schemeClr val="accent1"/>
                </a:solidFill>
                <a:latin typeface="Calibri" panose="020F0502020204030204" charset="0"/>
                <a:cs typeface="Times New Roman" panose="02020603050405020304" pitchFamily="18" charset="0"/>
              </a:rPr>
              <a:t>Queue </a:t>
            </a:r>
            <a:r>
              <a:rPr lang="en-IN" sz="3200" dirty="0" smtClean="0">
                <a:latin typeface="Calibri" panose="020F0502020204030204" charset="0"/>
                <a:cs typeface="Times New Roman" panose="02020603050405020304" pitchFamily="18" charset="0"/>
              </a:rPr>
              <a:t> implementation Using Array</a:t>
            </a:r>
            <a:endParaRPr lang="en-IN" sz="3200" dirty="0" smtClean="0">
              <a:latin typeface="Calibri" panose="020F0502020204030204"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en-IN" sz="3600" b="1" dirty="0" smtClean="0">
                <a:solidFill>
                  <a:srgbClr val="FF0000"/>
                </a:solidFill>
                <a:latin typeface="Calibri" panose="020F0502020204030204" charset="0"/>
                <a:cs typeface="Times New Roman" panose="02020603050405020304" pitchFamily="18" charset="0"/>
              </a:rPr>
              <a:t>1. Linear queue :</a:t>
            </a:r>
            <a:r>
              <a:rPr lang="en-IN" sz="3200" dirty="0" smtClean="0">
                <a:latin typeface="Calibri" panose="020F0502020204030204" charset="0"/>
                <a:cs typeface="Times New Roman" panose="02020603050405020304" pitchFamily="18" charset="0"/>
              </a:rPr>
              <a:t> In a </a:t>
            </a:r>
            <a:r>
              <a:rPr lang="en-IN" sz="3200" b="1" dirty="0" smtClean="0">
                <a:solidFill>
                  <a:srgbClr val="FF0000"/>
                </a:solidFill>
                <a:latin typeface="Calibri" panose="020F0502020204030204" charset="0"/>
                <a:cs typeface="Times New Roman" panose="02020603050405020304" pitchFamily="18" charset="0"/>
              </a:rPr>
              <a:t>linear queue</a:t>
            </a:r>
            <a:r>
              <a:rPr lang="en-IN" sz="3200" dirty="0" smtClean="0">
                <a:latin typeface="Calibri" panose="020F0502020204030204" charset="0"/>
                <a:cs typeface="Times New Roman" panose="02020603050405020304" pitchFamily="18" charset="0"/>
              </a:rPr>
              <a:t>, the traversal through the queue is possible only once,i.e.,once an element is deleted, we</a:t>
            </a:r>
            <a:endParaRPr lang="en-IN" sz="3200" dirty="0" smtClean="0">
              <a:latin typeface="Calibri" panose="020F0502020204030204"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en-IN" sz="3200" dirty="0" smtClean="0">
                <a:latin typeface="Calibri" panose="020F0502020204030204" charset="0"/>
                <a:cs typeface="Times New Roman" panose="02020603050405020304" pitchFamily="18" charset="0"/>
              </a:rPr>
              <a:t>cannot insert another element in its position</a:t>
            </a:r>
            <a:r>
              <a:rPr lang="en-GB" altLang="en-IN" sz="3200" dirty="0" smtClean="0">
                <a:latin typeface="Calibri" panose="020F0502020204030204" charset="0"/>
                <a:cs typeface="Times New Roman" panose="02020603050405020304" pitchFamily="18" charset="0"/>
              </a:rPr>
              <a:t> as we are moving FRONT pointer ahead</a:t>
            </a:r>
            <a:r>
              <a:rPr lang="en-IN" sz="3200" dirty="0" smtClean="0">
                <a:latin typeface="Calibri" panose="020F0502020204030204" charset="0"/>
                <a:cs typeface="Times New Roman" panose="02020603050405020304" pitchFamily="18" charset="0"/>
              </a:rPr>
              <a:t>. </a:t>
            </a:r>
            <a:endParaRPr lang="en-IN" sz="3200" dirty="0" smtClean="0">
              <a:latin typeface="Calibri" panose="020F0502020204030204"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en-IN" sz="3200" dirty="0" smtClean="0">
                <a:latin typeface="Calibri" panose="020F0502020204030204" charset="0"/>
                <a:cs typeface="Times New Roman" panose="02020603050405020304" pitchFamily="18" charset="0"/>
              </a:rPr>
              <a:t>This disadvantage of a linear queue is overcome by a circular</a:t>
            </a:r>
            <a:endParaRPr lang="en-IN" sz="3200" dirty="0" smtClean="0">
              <a:latin typeface="Calibri" panose="020F0502020204030204"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en-IN" sz="3200" dirty="0" smtClean="0">
                <a:latin typeface="Calibri" panose="020F0502020204030204" charset="0"/>
                <a:cs typeface="Times New Roman" panose="02020603050405020304" pitchFamily="18" charset="0"/>
              </a:rPr>
              <a:t>queue, thus saving memory.</a:t>
            </a:r>
            <a:endParaRPr lang="en-IN" sz="3200" dirty="0" smtClean="0">
              <a:latin typeface="Calibri" panose="020F0502020204030204"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lang="en-IN" sz="3200" smtClean="0">
              <a:latin typeface="Calibri" panose="020F0502020204030204" charset="0"/>
              <a:cs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19405" y="324485"/>
            <a:ext cx="11643995" cy="6324600"/>
          </a:xfrm>
        </p:spPr>
        <p:txBody>
          <a:bodyPr>
            <a:normAutofit fontScale="25000"/>
          </a:bodyPr>
          <a:p>
            <a:pPr marL="0" lvl="1" eaLnBrk="0" fontAlgn="base" hangingPunct="0">
              <a:spcBef>
                <a:spcPct val="0"/>
              </a:spcBef>
              <a:spcAft>
                <a:spcPct val="0"/>
              </a:spcAft>
              <a:buFont typeface="Arial" panose="020B0604020202020204" pitchFamily="34" charset="0"/>
              <a:buChar char="•"/>
            </a:pPr>
            <a:endParaRPr lang="en-IN" sz="2800" dirty="0" smtClean="0">
              <a:ln>
                <a:noFill/>
              </a:ln>
              <a:effectLst/>
              <a:latin typeface="Calibri" panose="020F0502020204030204" charset="0"/>
              <a:cs typeface="Times New Roman" panose="02020603050405020304" pitchFamily="18" charset="0"/>
              <a:sym typeface="+mn-ea"/>
            </a:endParaRPr>
          </a:p>
          <a:p>
            <a:pPr marL="457200" lvl="1" indent="0" eaLnBrk="0" fontAlgn="base" hangingPunct="0">
              <a:spcBef>
                <a:spcPct val="0"/>
              </a:spcBef>
              <a:spcAft>
                <a:spcPct val="0"/>
              </a:spcAft>
              <a:buFont typeface="Arial" panose="020B0604020202020204" pitchFamily="34" charset="0"/>
              <a:buNone/>
            </a:pPr>
            <a:r>
              <a:rPr lang="en-GB" altLang="en-IN" sz="14400" b="1" dirty="0" smtClean="0">
                <a:ln>
                  <a:noFill/>
                </a:ln>
                <a:solidFill>
                  <a:srgbClr val="FF0000"/>
                </a:solidFill>
                <a:effectLst/>
                <a:latin typeface="Calibri" panose="020F0502020204030204" charset="0"/>
                <a:cs typeface="Times New Roman" panose="02020603050405020304" pitchFamily="18" charset="0"/>
                <a:sym typeface="+mn-ea"/>
              </a:rPr>
              <a:t>2. </a:t>
            </a:r>
            <a:r>
              <a:rPr lang="en-IN" sz="14400" b="1" dirty="0" smtClean="0">
                <a:ln>
                  <a:noFill/>
                </a:ln>
                <a:solidFill>
                  <a:srgbClr val="FF0000"/>
                </a:solidFill>
                <a:effectLst/>
                <a:latin typeface="Calibri" panose="020F0502020204030204" charset="0"/>
                <a:cs typeface="Times New Roman" panose="02020603050405020304" pitchFamily="18" charset="0"/>
                <a:sym typeface="+mn-ea"/>
              </a:rPr>
              <a:t>Circular Queue :</a:t>
            </a:r>
            <a:r>
              <a:rPr lang="en-IN" sz="11200" dirty="0" smtClean="0">
                <a:ln>
                  <a:noFill/>
                </a:ln>
                <a:effectLst/>
                <a:latin typeface="Calibri" panose="020F0502020204030204" charset="0"/>
                <a:cs typeface="Times New Roman" panose="02020603050405020304" pitchFamily="18" charset="0"/>
                <a:sym typeface="+mn-ea"/>
              </a:rPr>
              <a:t> </a:t>
            </a:r>
            <a:endParaRPr lang="en-IN" sz="11200" dirty="0" smtClean="0">
              <a:ln>
                <a:noFill/>
              </a:ln>
              <a:effectLst/>
              <a:latin typeface="Calibri" panose="020F0502020204030204" charset="0"/>
              <a:cs typeface="Times New Roman" panose="02020603050405020304" pitchFamily="18" charset="0"/>
              <a:sym typeface="+mn-ea"/>
            </a:endParaRPr>
          </a:p>
          <a:p>
            <a:pPr marL="457200" lvl="1" indent="0" eaLnBrk="0" fontAlgn="base" hangingPunct="0">
              <a:spcBef>
                <a:spcPct val="0"/>
              </a:spcBef>
              <a:spcAft>
                <a:spcPct val="0"/>
              </a:spcAft>
              <a:buFont typeface="Arial" panose="020B0604020202020204" pitchFamily="34" charset="0"/>
              <a:buNone/>
            </a:pPr>
            <a:r>
              <a:rPr lang="en-IN" sz="11200" dirty="0" smtClean="0">
                <a:ln>
                  <a:noFill/>
                </a:ln>
                <a:effectLst/>
                <a:latin typeface="Calibri" panose="020F0502020204030204" charset="0"/>
                <a:cs typeface="Times New Roman" panose="02020603050405020304" pitchFamily="18" charset="0"/>
                <a:sym typeface="+mn-ea"/>
              </a:rPr>
              <a:t>              A Circular Queue is an extended version of a Linear queue where the last element of the queue is connected to the first element of the queue forming a circle.</a:t>
            </a:r>
            <a:endParaRPr lang="en-IN" sz="11200" dirty="0" smtClean="0">
              <a:ln>
                <a:noFill/>
              </a:ln>
              <a:effectLst/>
              <a:latin typeface="Calibri" panose="020F0502020204030204" charset="0"/>
              <a:cs typeface="Times New Roman" panose="02020603050405020304" pitchFamily="18" charset="0"/>
              <a:sym typeface="+mn-ea"/>
            </a:endParaRPr>
          </a:p>
          <a:p>
            <a:pPr marL="457200" lvl="1" indent="0" eaLnBrk="0" fontAlgn="base" hangingPunct="0">
              <a:spcBef>
                <a:spcPct val="0"/>
              </a:spcBef>
              <a:spcAft>
                <a:spcPct val="0"/>
              </a:spcAft>
              <a:buFont typeface="Arial" panose="020B0604020202020204" pitchFamily="34" charset="0"/>
              <a:buNone/>
            </a:pPr>
            <a:endParaRPr lang="en-IN" sz="11200" dirty="0" smtClean="0">
              <a:ln>
                <a:noFill/>
              </a:ln>
              <a:effectLst/>
              <a:latin typeface="Calibri" panose="020F0502020204030204" charset="0"/>
              <a:cs typeface="Times New Roman" panose="02020603050405020304" pitchFamily="18" charset="0"/>
              <a:sym typeface="+mn-ea"/>
            </a:endParaRPr>
          </a:p>
          <a:p>
            <a:pPr marL="457200" lvl="1" indent="0" eaLnBrk="0" fontAlgn="base" hangingPunct="0">
              <a:spcBef>
                <a:spcPct val="0"/>
              </a:spcBef>
              <a:spcAft>
                <a:spcPct val="0"/>
              </a:spcAft>
              <a:buFont typeface="Arial" panose="020B0604020202020204" pitchFamily="34" charset="0"/>
              <a:buNone/>
            </a:pPr>
            <a:r>
              <a:rPr lang="en-IN" sz="11200" b="1" dirty="0" smtClean="0">
                <a:ln>
                  <a:noFill/>
                </a:ln>
                <a:solidFill>
                  <a:srgbClr val="FF0000"/>
                </a:solidFill>
                <a:effectLst/>
                <a:latin typeface="Calibri" panose="020F0502020204030204" charset="0"/>
                <a:cs typeface="Times New Roman" panose="02020603050405020304" pitchFamily="18" charset="0"/>
                <a:sym typeface="+mn-ea"/>
              </a:rPr>
              <a:t>How Circular Queue Works</a:t>
            </a:r>
            <a:r>
              <a:rPr lang="en-GB" altLang="en-IN" sz="11200" b="1" dirty="0" smtClean="0">
                <a:ln>
                  <a:noFill/>
                </a:ln>
                <a:solidFill>
                  <a:srgbClr val="FF0000"/>
                </a:solidFill>
                <a:effectLst/>
                <a:latin typeface="Calibri" panose="020F0502020204030204" charset="0"/>
                <a:cs typeface="Times New Roman" panose="02020603050405020304" pitchFamily="18" charset="0"/>
                <a:sym typeface="+mn-ea"/>
              </a:rPr>
              <a:t> ?</a:t>
            </a:r>
            <a:endParaRPr lang="en-GB" altLang="en-IN" sz="11200" b="1" dirty="0" smtClean="0">
              <a:ln>
                <a:noFill/>
              </a:ln>
              <a:solidFill>
                <a:srgbClr val="FF0000"/>
              </a:solidFill>
              <a:effectLst/>
              <a:latin typeface="Calibri" panose="020F0502020204030204" charset="0"/>
              <a:cs typeface="Times New Roman" panose="02020603050405020304" pitchFamily="18" charset="0"/>
              <a:sym typeface="+mn-ea"/>
            </a:endParaRPr>
          </a:p>
          <a:p>
            <a:pPr marL="457200" lvl="1" indent="0" eaLnBrk="0" fontAlgn="base" hangingPunct="0">
              <a:spcBef>
                <a:spcPct val="0"/>
              </a:spcBef>
              <a:spcAft>
                <a:spcPct val="0"/>
              </a:spcAft>
              <a:buFont typeface="Arial" panose="020B0604020202020204" pitchFamily="34" charset="0"/>
              <a:buNone/>
            </a:pPr>
            <a:endParaRPr lang="en-IN" sz="11200" dirty="0" smtClean="0">
              <a:ln>
                <a:noFill/>
              </a:ln>
              <a:effectLst/>
              <a:latin typeface="Calibri" panose="020F0502020204030204" charset="0"/>
              <a:cs typeface="Times New Roman" panose="02020603050405020304" pitchFamily="18" charset="0"/>
              <a:sym typeface="+mn-ea"/>
            </a:endParaRPr>
          </a:p>
          <a:p>
            <a:pPr marL="457200" lvl="1" indent="0" eaLnBrk="0" fontAlgn="base" hangingPunct="0">
              <a:spcBef>
                <a:spcPct val="0"/>
              </a:spcBef>
              <a:spcAft>
                <a:spcPct val="0"/>
              </a:spcAft>
              <a:buFont typeface="Arial" panose="020B0604020202020204" pitchFamily="34" charset="0"/>
              <a:buNone/>
            </a:pPr>
            <a:r>
              <a:rPr lang="en-IN" sz="11200" b="1" dirty="0" smtClean="0">
                <a:ln>
                  <a:noFill/>
                </a:ln>
                <a:solidFill>
                  <a:srgbClr val="FF0000"/>
                </a:solidFill>
                <a:effectLst/>
                <a:latin typeface="Calibri" panose="020F0502020204030204" charset="0"/>
                <a:cs typeface="Times New Roman" panose="02020603050405020304" pitchFamily="18" charset="0"/>
                <a:sym typeface="+mn-ea"/>
              </a:rPr>
              <a:t>Circular Queue</a:t>
            </a:r>
            <a:r>
              <a:rPr lang="en-IN" sz="11200" dirty="0" smtClean="0">
                <a:ln>
                  <a:noFill/>
                </a:ln>
                <a:effectLst/>
                <a:latin typeface="Calibri" panose="020F0502020204030204" charset="0"/>
                <a:cs typeface="Times New Roman" panose="02020603050405020304" pitchFamily="18" charset="0"/>
                <a:sym typeface="+mn-ea"/>
              </a:rPr>
              <a:t> works by the process of </a:t>
            </a:r>
            <a:r>
              <a:rPr lang="en-IN" sz="11200" b="1" dirty="0" smtClean="0">
                <a:ln>
                  <a:noFill/>
                </a:ln>
                <a:solidFill>
                  <a:srgbClr val="FF0000"/>
                </a:solidFill>
                <a:effectLst/>
                <a:latin typeface="Calibri" panose="020F0502020204030204" charset="0"/>
                <a:cs typeface="Times New Roman" panose="02020603050405020304" pitchFamily="18" charset="0"/>
                <a:sym typeface="+mn-ea"/>
              </a:rPr>
              <a:t>circular increment</a:t>
            </a:r>
            <a:r>
              <a:rPr lang="en-IN" sz="11200" dirty="0" smtClean="0">
                <a:ln>
                  <a:noFill/>
                </a:ln>
                <a:effectLst/>
                <a:latin typeface="Calibri" panose="020F0502020204030204" charset="0"/>
                <a:cs typeface="Times New Roman" panose="02020603050405020304" pitchFamily="18" charset="0"/>
                <a:sym typeface="+mn-ea"/>
              </a:rPr>
              <a:t> i.e. when we try to increment the pointer and we reach the end of the queue, we start from the beginning of the queue.</a:t>
            </a:r>
            <a:endParaRPr lang="en-IN" sz="11200" dirty="0" smtClean="0">
              <a:ln>
                <a:noFill/>
              </a:ln>
              <a:effectLst/>
              <a:latin typeface="Calibri" panose="020F0502020204030204" charset="0"/>
              <a:cs typeface="Times New Roman" panose="02020603050405020304" pitchFamily="18" charset="0"/>
              <a:sym typeface="+mn-ea"/>
            </a:endParaRPr>
          </a:p>
          <a:p>
            <a:pPr marL="457200" lvl="1" indent="0" eaLnBrk="0" fontAlgn="base" hangingPunct="0">
              <a:spcBef>
                <a:spcPct val="0"/>
              </a:spcBef>
              <a:spcAft>
                <a:spcPct val="0"/>
              </a:spcAft>
              <a:buFont typeface="Arial" panose="020B0604020202020204" pitchFamily="34" charset="0"/>
              <a:buNone/>
            </a:pPr>
            <a:endParaRPr lang="en-IN" sz="11200" dirty="0" smtClean="0">
              <a:ln>
                <a:noFill/>
              </a:ln>
              <a:effectLst/>
              <a:latin typeface="Calibri" panose="020F0502020204030204" charset="0"/>
              <a:cs typeface="Times New Roman" panose="02020603050405020304" pitchFamily="18" charset="0"/>
              <a:sym typeface="+mn-ea"/>
            </a:endParaRPr>
          </a:p>
          <a:p>
            <a:pPr marL="457200" lvl="1" indent="0" eaLnBrk="0" fontAlgn="base" hangingPunct="0">
              <a:spcBef>
                <a:spcPct val="0"/>
              </a:spcBef>
              <a:spcAft>
                <a:spcPct val="0"/>
              </a:spcAft>
              <a:buFont typeface="Arial" panose="020B0604020202020204" pitchFamily="34" charset="0"/>
              <a:buNone/>
            </a:pPr>
            <a:r>
              <a:rPr lang="en-IN" sz="11200" dirty="0" smtClean="0">
                <a:ln>
                  <a:noFill/>
                </a:ln>
                <a:effectLst/>
                <a:latin typeface="Calibri" panose="020F0502020204030204" charset="0"/>
                <a:cs typeface="Times New Roman" panose="02020603050405020304" pitchFamily="18" charset="0"/>
                <a:sym typeface="+mn-ea"/>
              </a:rPr>
              <a:t>Here, the circular increment is performed by </a:t>
            </a:r>
            <a:r>
              <a:rPr lang="en-IN" sz="11200" b="1" i="1" u="sng" dirty="0" smtClean="0">
                <a:ln>
                  <a:noFill/>
                </a:ln>
                <a:solidFill>
                  <a:srgbClr val="00B0F0"/>
                </a:solidFill>
                <a:effectLst/>
                <a:latin typeface="Calibri" panose="020F0502020204030204" charset="0"/>
                <a:cs typeface="Times New Roman" panose="02020603050405020304" pitchFamily="18" charset="0"/>
                <a:sym typeface="+mn-ea"/>
              </a:rPr>
              <a:t>modulo division( % )</a:t>
            </a:r>
            <a:r>
              <a:rPr lang="en-IN" sz="11200" dirty="0" smtClean="0">
                <a:ln>
                  <a:noFill/>
                </a:ln>
                <a:effectLst/>
                <a:latin typeface="Calibri" panose="020F0502020204030204" charset="0"/>
                <a:cs typeface="Times New Roman" panose="02020603050405020304" pitchFamily="18" charset="0"/>
                <a:sym typeface="+mn-ea"/>
              </a:rPr>
              <a:t> with the queue size of 5. </a:t>
            </a:r>
            <a:endParaRPr lang="en-IN" sz="11200" dirty="0" smtClean="0">
              <a:ln>
                <a:noFill/>
              </a:ln>
              <a:effectLst/>
              <a:latin typeface="Calibri" panose="020F0502020204030204" charset="0"/>
              <a:cs typeface="Times New Roman" panose="02020603050405020304" pitchFamily="18" charset="0"/>
              <a:sym typeface="+mn-ea"/>
            </a:endParaRPr>
          </a:p>
          <a:p>
            <a:pPr marL="457200" lvl="1" indent="0" eaLnBrk="0" fontAlgn="base" hangingPunct="0">
              <a:spcBef>
                <a:spcPct val="0"/>
              </a:spcBef>
              <a:spcAft>
                <a:spcPct val="0"/>
              </a:spcAft>
              <a:buFont typeface="Arial" panose="020B0604020202020204" pitchFamily="34" charset="0"/>
              <a:buNone/>
            </a:pPr>
            <a:r>
              <a:rPr lang="en-IN" sz="11200" dirty="0" smtClean="0">
                <a:ln>
                  <a:noFill/>
                </a:ln>
                <a:effectLst/>
                <a:latin typeface="Calibri" panose="020F0502020204030204" charset="0"/>
                <a:cs typeface="Times New Roman" panose="02020603050405020304" pitchFamily="18" charset="0"/>
                <a:sym typeface="+mn-ea"/>
              </a:rPr>
              <a:t>That is,</a:t>
            </a:r>
            <a:r>
              <a:rPr lang="en-GB" altLang="en-IN" sz="11200" dirty="0" smtClean="0">
                <a:ln>
                  <a:noFill/>
                </a:ln>
                <a:effectLst/>
                <a:latin typeface="Calibri" panose="020F0502020204030204" charset="0"/>
                <a:cs typeface="Times New Roman" panose="02020603050405020304" pitchFamily="18" charset="0"/>
                <a:sym typeface="+mn-ea"/>
              </a:rPr>
              <a:t> </a:t>
            </a:r>
            <a:endParaRPr lang="en-IN" sz="11200" dirty="0" smtClean="0">
              <a:ln>
                <a:noFill/>
              </a:ln>
              <a:effectLst/>
              <a:latin typeface="Calibri" panose="020F0502020204030204" charset="0"/>
              <a:cs typeface="Times New Roman" panose="02020603050405020304" pitchFamily="18" charset="0"/>
              <a:sym typeface="+mn-ea"/>
            </a:endParaRPr>
          </a:p>
          <a:p>
            <a:pPr marL="457200" lvl="1" indent="0" eaLnBrk="0" fontAlgn="base" hangingPunct="0">
              <a:spcBef>
                <a:spcPct val="0"/>
              </a:spcBef>
              <a:spcAft>
                <a:spcPct val="0"/>
              </a:spcAft>
              <a:buFont typeface="Arial" panose="020B0604020202020204" pitchFamily="34" charset="0"/>
              <a:buNone/>
            </a:pPr>
            <a:r>
              <a:rPr lang="en-IN" sz="11200" dirty="0" smtClean="0">
                <a:ln>
                  <a:noFill/>
                </a:ln>
                <a:solidFill>
                  <a:srgbClr val="FF0000"/>
                </a:solidFill>
                <a:effectLst/>
                <a:latin typeface="Calibri" panose="020F0502020204030204" charset="0"/>
                <a:cs typeface="Times New Roman" panose="02020603050405020304" pitchFamily="18" charset="0"/>
                <a:sym typeface="+mn-ea"/>
              </a:rPr>
              <a:t>if REAR + 1 == 5 (overflow!), REAR = (REAR + 1)%5 = 0 (start of queue)</a:t>
            </a:r>
            <a:endParaRPr lang="en-IN" sz="11200" dirty="0" smtClean="0">
              <a:ln>
                <a:noFill/>
              </a:ln>
              <a:solidFill>
                <a:srgbClr val="FF0000"/>
              </a:solidFill>
              <a:effectLst/>
              <a:latin typeface="Calibri" panose="020F0502020204030204" charset="0"/>
              <a:cs typeface="Times New Roman" panose="02020603050405020304" pitchFamily="18" charset="0"/>
              <a:sym typeface="+mn-ea"/>
            </a:endParaRPr>
          </a:p>
          <a:p>
            <a:pPr marL="457200" lvl="1" indent="0" eaLnBrk="0" fontAlgn="base" hangingPunct="0">
              <a:spcBef>
                <a:spcPct val="0"/>
              </a:spcBef>
              <a:spcAft>
                <a:spcPct val="0"/>
              </a:spcAft>
              <a:buFont typeface="Arial" panose="020B0604020202020204" pitchFamily="34" charset="0"/>
              <a:buNone/>
            </a:pPr>
            <a:endParaRPr lang="en-IN" sz="9335" dirty="0" smtClean="0">
              <a:ln>
                <a:noFill/>
              </a:ln>
              <a:effectLst/>
              <a:latin typeface="Calibri" panose="020F0502020204030204" charset="0"/>
              <a:cs typeface="Times New Roman" panose="02020603050405020304" pitchFamily="18" charset="0"/>
              <a:sym typeface="+mn-ea"/>
            </a:endParaRPr>
          </a:p>
          <a:p>
            <a:pPr marL="457200" lvl="1" indent="0" eaLnBrk="0" fontAlgn="base" hangingPunct="0">
              <a:spcBef>
                <a:spcPct val="0"/>
              </a:spcBef>
              <a:spcAft>
                <a:spcPct val="0"/>
              </a:spcAft>
              <a:buFont typeface="Arial" panose="020B0604020202020204" pitchFamily="34" charset="0"/>
              <a:buNone/>
            </a:pPr>
            <a:endParaRPr lang="en-IN" sz="9335" dirty="0" smtClean="0">
              <a:ln>
                <a:noFill/>
              </a:ln>
              <a:effectLst/>
              <a:latin typeface="Calibri" panose="020F0502020204030204" charset="0"/>
              <a:cs typeface="Times New Roman" panose="02020603050405020304" pitchFamily="18" charset="0"/>
              <a:sym typeface="+mn-ea"/>
            </a:endParaRPr>
          </a:p>
          <a:p>
            <a:endParaRPr lang="en-US" sz="9335"/>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7800" y="182245"/>
            <a:ext cx="10515600" cy="540385"/>
          </a:xfrm>
        </p:spPr>
        <p:txBody>
          <a:bodyPr>
            <a:normAutofit fontScale="90000"/>
          </a:bodyPr>
          <a:p>
            <a:r>
              <a:rPr lang="en-GB" altLang="en-US" b="1">
                <a:solidFill>
                  <a:srgbClr val="FF0000"/>
                </a:solidFill>
              </a:rPr>
              <a:t>Overview of working of circular queue -Max=5</a:t>
            </a:r>
            <a:endParaRPr lang="en-GB" altLang="en-US" b="1">
              <a:solidFill>
                <a:srgbClr val="FF0000"/>
              </a:solidFill>
            </a:endParaRPr>
          </a:p>
        </p:txBody>
      </p:sp>
      <p:pic>
        <p:nvPicPr>
          <p:cNvPr id="4" name="Content Placeholder 3" descr="Circular-queue_1"/>
          <p:cNvPicPr>
            <a:picLocks noChangeAspect="1"/>
          </p:cNvPicPr>
          <p:nvPr>
            <p:ph idx="1"/>
          </p:nvPr>
        </p:nvPicPr>
        <p:blipFill>
          <a:blip r:embed="rId1"/>
          <a:stretch>
            <a:fillRect/>
          </a:stretch>
        </p:blipFill>
        <p:spPr>
          <a:xfrm>
            <a:off x="-151765" y="833755"/>
            <a:ext cx="12191365" cy="5871845"/>
          </a:xfrm>
          <a:prstGeom prst="rect">
            <a:avLst/>
          </a:prstGeom>
        </p:spPr>
      </p:pic>
      <p:sp>
        <p:nvSpPr>
          <p:cNvPr id="3" name="Title 1"/>
          <p:cNvSpPr>
            <a:spLocks noGrp="1"/>
          </p:cNvSpPr>
          <p:nvPr/>
        </p:nvSpPr>
        <p:spPr>
          <a:xfrm>
            <a:off x="9099550" y="1586865"/>
            <a:ext cx="3622675" cy="1177290"/>
          </a:xfrm>
          <a:prstGeom prst="rect">
            <a:avLst/>
          </a:prstGeom>
        </p:spPr>
        <p:txBody>
          <a:bodyPr vert="horz" lIns="91440" tIns="45720" rIns="91440" bIns="45720" rtlCol="0" anchor="ctr">
            <a:normAutofit fontScale="5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ltLang="en-US" b="1">
                <a:solidFill>
                  <a:srgbClr val="FF0000"/>
                </a:solidFill>
              </a:rPr>
              <a:t> </a:t>
            </a:r>
            <a:r>
              <a:rPr lang="en-GB" altLang="en-US" sz="4400" b="1">
                <a:solidFill>
                  <a:srgbClr val="FF0000"/>
                </a:solidFill>
              </a:rPr>
              <a:t>Insertion :</a:t>
            </a:r>
            <a:r>
              <a:rPr lang="en-GB" altLang="en-US" sz="3200" b="1">
                <a:solidFill>
                  <a:srgbClr val="FF0000"/>
                </a:solidFill>
              </a:rPr>
              <a:t> </a:t>
            </a:r>
            <a:endParaRPr lang="en-GB" altLang="en-US" sz="3200" b="1">
              <a:solidFill>
                <a:srgbClr val="FF0000"/>
              </a:solidFill>
            </a:endParaRPr>
          </a:p>
          <a:p>
            <a:pPr algn="l">
              <a:buClrTx/>
              <a:buSzTx/>
              <a:buNone/>
            </a:pPr>
            <a:r>
              <a:rPr lang="en-GB" altLang="en-US" sz="3200" b="1">
                <a:solidFill>
                  <a:srgbClr val="FF0000"/>
                </a:solidFill>
              </a:rPr>
              <a:t>  </a:t>
            </a:r>
            <a:r>
              <a:rPr lang="en-GB" altLang="en-US" sz="3600" b="1">
                <a:solidFill>
                  <a:srgbClr val="FF0000"/>
                </a:solidFill>
              </a:rPr>
              <a:t>1.</a:t>
            </a:r>
            <a:r>
              <a:rPr lang="en-GB" altLang="en-US" sz="3600" b="1">
                <a:solidFill>
                  <a:srgbClr val="00B0F0"/>
                </a:solidFill>
              </a:rPr>
              <a:t> For First element</a:t>
            </a:r>
            <a:endParaRPr lang="en-GB" altLang="en-US" sz="3600" b="1">
              <a:solidFill>
                <a:srgbClr val="00B0F0"/>
              </a:solidFill>
            </a:endParaRPr>
          </a:p>
          <a:p>
            <a:pPr algn="l">
              <a:buClrTx/>
              <a:buSzTx/>
              <a:buNone/>
            </a:pPr>
            <a:r>
              <a:rPr lang="en-GB" altLang="en-US" sz="3600" b="1">
                <a:solidFill>
                  <a:srgbClr val="00B0F0"/>
                </a:solidFill>
              </a:rPr>
              <a:t>             set  Front =0 </a:t>
            </a:r>
            <a:r>
              <a:rPr lang="en-GB" altLang="en-US" sz="3600" b="1">
                <a:solidFill>
                  <a:srgbClr val="FF0000"/>
                </a:solidFill>
              </a:rPr>
              <a:t>     </a:t>
            </a:r>
            <a:endParaRPr lang="en-GB" altLang="en-US" sz="3600" b="1">
              <a:solidFill>
                <a:srgbClr val="FF0000"/>
              </a:solidFill>
            </a:endParaRPr>
          </a:p>
          <a:p>
            <a:pPr algn="l">
              <a:buClrTx/>
              <a:buSzTx/>
              <a:buNone/>
            </a:pPr>
            <a:r>
              <a:rPr lang="en-GB" altLang="en-US" sz="3600" b="1">
                <a:solidFill>
                  <a:srgbClr val="FF0000"/>
                </a:solidFill>
              </a:rPr>
              <a:t>  2. </a:t>
            </a:r>
            <a:r>
              <a:rPr lang="en-GB" altLang="en-US" sz="3600" b="1">
                <a:solidFill>
                  <a:srgbClr val="00B0F0"/>
                </a:solidFill>
              </a:rPr>
              <a:t>Else Rear=(Rear+1) % max </a:t>
            </a:r>
            <a:endParaRPr lang="en-GB" altLang="en-US" sz="3600" b="1">
              <a:solidFill>
                <a:srgbClr val="00B0F0"/>
              </a:solidFill>
            </a:endParaRPr>
          </a:p>
        </p:txBody>
      </p:sp>
      <p:sp>
        <p:nvSpPr>
          <p:cNvPr id="5" name="Title 1"/>
          <p:cNvSpPr>
            <a:spLocks noGrp="1"/>
          </p:cNvSpPr>
          <p:nvPr/>
        </p:nvSpPr>
        <p:spPr>
          <a:xfrm>
            <a:off x="8896350" y="2873375"/>
            <a:ext cx="3701415" cy="1170940"/>
          </a:xfrm>
          <a:prstGeom prst="rect">
            <a:avLst/>
          </a:prstGeom>
        </p:spPr>
        <p:txBody>
          <a:bodyPr vert="horz" lIns="91440" tIns="45720" rIns="91440" bIns="45720" rtlCol="0" anchor="ctr">
            <a:normAutofit fontScale="5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ltLang="en-US" sz="3430" b="1">
                <a:solidFill>
                  <a:srgbClr val="FF0000"/>
                </a:solidFill>
              </a:rPr>
              <a:t>Deletion</a:t>
            </a:r>
            <a:r>
              <a:rPr lang="en-GB" altLang="en-US" sz="3430" b="1">
                <a:solidFill>
                  <a:srgbClr val="FF0000"/>
                </a:solidFill>
              </a:rPr>
              <a:t> :</a:t>
            </a:r>
            <a:endParaRPr lang="en-GB" altLang="en-US" sz="3430" b="1">
              <a:solidFill>
                <a:srgbClr val="FF0000"/>
              </a:solidFill>
            </a:endParaRPr>
          </a:p>
          <a:p>
            <a:r>
              <a:rPr lang="en-GB" altLang="en-US" sz="3600" b="1">
                <a:solidFill>
                  <a:srgbClr val="FF0000"/>
                </a:solidFill>
              </a:rPr>
              <a:t>1. </a:t>
            </a:r>
            <a:r>
              <a:rPr lang="en-GB" altLang="en-US" sz="3600" b="1">
                <a:solidFill>
                  <a:srgbClr val="00B0F0"/>
                </a:solidFill>
              </a:rPr>
              <a:t>Last element</a:t>
            </a:r>
            <a:r>
              <a:rPr lang="en-GB" altLang="en-US" sz="3600" b="1">
                <a:solidFill>
                  <a:srgbClr val="FF0000"/>
                </a:solidFill>
              </a:rPr>
              <a:t> i.e </a:t>
            </a:r>
            <a:r>
              <a:rPr lang="en-GB" altLang="en-US" sz="3600" b="1">
                <a:solidFill>
                  <a:srgbClr val="00B0F0"/>
                </a:solidFill>
              </a:rPr>
              <a:t>If Rear = front</a:t>
            </a:r>
            <a:endParaRPr lang="en-GB" altLang="en-US" sz="3600" b="1">
              <a:solidFill>
                <a:srgbClr val="00B0F0"/>
              </a:solidFill>
            </a:endParaRPr>
          </a:p>
          <a:p>
            <a:r>
              <a:rPr lang="en-GB" altLang="en-US" sz="3600" b="1">
                <a:solidFill>
                  <a:srgbClr val="00B0F0"/>
                </a:solidFill>
              </a:rPr>
              <a:t>               set front=rear=-1</a:t>
            </a:r>
            <a:r>
              <a:rPr lang="en-GB" altLang="en-US" sz="3600" b="1">
                <a:solidFill>
                  <a:srgbClr val="FF0000"/>
                </a:solidFill>
              </a:rPr>
              <a:t> </a:t>
            </a:r>
            <a:endParaRPr lang="en-GB" altLang="en-US" sz="3600" b="1">
              <a:solidFill>
                <a:srgbClr val="FF0000"/>
              </a:solidFill>
            </a:endParaRPr>
          </a:p>
          <a:p>
            <a:r>
              <a:rPr lang="en-GB" altLang="en-US" sz="3600" b="1">
                <a:solidFill>
                  <a:srgbClr val="FF0000"/>
                </a:solidFill>
              </a:rPr>
              <a:t>2.  </a:t>
            </a:r>
            <a:r>
              <a:rPr lang="en-GB" altLang="en-US" sz="3600" b="1">
                <a:solidFill>
                  <a:srgbClr val="00B0F0"/>
                </a:solidFill>
              </a:rPr>
              <a:t>Else set Front =(Front+1) % max </a:t>
            </a:r>
            <a:endParaRPr lang="en-GB" altLang="en-US" sz="3600" b="1">
              <a:solidFill>
                <a:srgbClr val="00B0F0"/>
              </a:solidFill>
            </a:endParaRPr>
          </a:p>
        </p:txBody>
      </p:sp>
      <p:sp>
        <p:nvSpPr>
          <p:cNvPr id="7" name="Title 1"/>
          <p:cNvSpPr>
            <a:spLocks noGrp="1"/>
          </p:cNvSpPr>
          <p:nvPr/>
        </p:nvSpPr>
        <p:spPr>
          <a:xfrm>
            <a:off x="8535670" y="536575"/>
            <a:ext cx="3701415" cy="11709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ltLang="en-US" sz="1780" b="1">
                <a:solidFill>
                  <a:srgbClr val="FF0000"/>
                </a:solidFill>
                <a:sym typeface="+mn-ea"/>
              </a:rPr>
              <a:t>Initially </a:t>
            </a:r>
            <a:r>
              <a:rPr lang="en-GB" altLang="en-US" sz="1780" b="1">
                <a:solidFill>
                  <a:srgbClr val="00B0F0"/>
                </a:solidFill>
                <a:sym typeface="+mn-ea"/>
              </a:rPr>
              <a:t>Rear=- 1 &amp; front =1</a:t>
            </a:r>
            <a:endParaRPr lang="en-GB" altLang="en-US" sz="1780" b="1">
              <a:solidFill>
                <a:srgbClr val="FF0000"/>
              </a:solidFill>
            </a:endParaRPr>
          </a:p>
          <a:p>
            <a:r>
              <a:rPr lang="en-GB" altLang="en-US" sz="1780" b="1">
                <a:solidFill>
                  <a:srgbClr val="FF0000"/>
                </a:solidFill>
              </a:rPr>
              <a:t>Isempty : </a:t>
            </a:r>
            <a:r>
              <a:rPr lang="en-GB" altLang="en-US" sz="1780" b="1">
                <a:solidFill>
                  <a:srgbClr val="00B0F0"/>
                </a:solidFill>
              </a:rPr>
              <a:t>front = -1</a:t>
            </a:r>
            <a:endParaRPr lang="en-GB" altLang="en-US" sz="1780" b="1">
              <a:solidFill>
                <a:srgbClr val="FF0000"/>
              </a:solidFill>
            </a:endParaRPr>
          </a:p>
          <a:p>
            <a:r>
              <a:rPr lang="en-GB" altLang="en-US" sz="1780" b="1">
                <a:solidFill>
                  <a:srgbClr val="FF0000"/>
                </a:solidFill>
              </a:rPr>
              <a:t>isfull  :  </a:t>
            </a:r>
            <a:r>
              <a:rPr lang="en-GB" altLang="en-US" sz="1780" b="1">
                <a:solidFill>
                  <a:srgbClr val="00B0F0"/>
                </a:solidFill>
                <a:sym typeface="+mn-ea"/>
              </a:rPr>
              <a:t>(Rear + 1) % MAX = Front</a:t>
            </a:r>
            <a:endParaRPr lang="en-GB" altLang="en-US" sz="1780" b="1">
              <a:solidFill>
                <a:srgbClr val="FF00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56870" y="218440"/>
            <a:ext cx="11584305" cy="1058545"/>
          </a:xfrm>
        </p:spPr>
        <p:txBody>
          <a:bodyPr>
            <a:normAutofit fontScale="90000"/>
          </a:bodyPr>
          <a:p>
            <a:r>
              <a:rPr lang="en-IN" altLang="en-US" b="1">
                <a:solidFill>
                  <a:srgbClr val="FF0000"/>
                </a:solidFill>
              </a:rPr>
              <a:t>Important condition for Circular Queue implementation</a:t>
            </a:r>
            <a:endParaRPr lang="en-IN" altLang="en-US" b="1">
              <a:solidFill>
                <a:srgbClr val="FF0000"/>
              </a:solidFill>
            </a:endParaRPr>
          </a:p>
        </p:txBody>
      </p:sp>
      <p:sp>
        <p:nvSpPr>
          <p:cNvPr id="3" name="Content Placeholder 2"/>
          <p:cNvSpPr>
            <a:spLocks noGrp="1"/>
          </p:cNvSpPr>
          <p:nvPr>
            <p:ph idx="1"/>
          </p:nvPr>
        </p:nvSpPr>
        <p:spPr>
          <a:xfrm>
            <a:off x="357505" y="1183640"/>
            <a:ext cx="11396980" cy="5622290"/>
          </a:xfrm>
        </p:spPr>
        <p:txBody>
          <a:bodyPr>
            <a:normAutofit fontScale="90000"/>
          </a:bodyPr>
          <a:p>
            <a:r>
              <a:rPr lang="en-IN" altLang="en-US" sz="3600"/>
              <a:t>During </a:t>
            </a:r>
            <a:r>
              <a:rPr lang="en-IN" altLang="en-US" sz="3600" b="1">
                <a:solidFill>
                  <a:srgbClr val="00B0F0"/>
                </a:solidFill>
              </a:rPr>
              <a:t>Insertion </a:t>
            </a:r>
            <a:r>
              <a:rPr lang="en-IN" altLang="en-US" sz="3600"/>
              <a:t>we always </a:t>
            </a:r>
            <a:r>
              <a:rPr lang="en-IN" altLang="en-US" sz="3600" b="1">
                <a:solidFill>
                  <a:srgbClr val="00B0F0"/>
                </a:solidFill>
              </a:rPr>
              <a:t>increment rear pointer</a:t>
            </a:r>
            <a:r>
              <a:rPr lang="en-IN" altLang="en-US" sz="3600"/>
              <a:t> by </a:t>
            </a:r>
            <a:r>
              <a:rPr lang="en-IN" altLang="en-US" sz="3600" b="1">
                <a:solidFill>
                  <a:srgbClr val="FF0000"/>
                </a:solidFill>
              </a:rPr>
              <a:t>(rear+1) % Max</a:t>
            </a:r>
            <a:r>
              <a:rPr lang="en-IN" altLang="en-US" sz="3600"/>
              <a:t> before </a:t>
            </a:r>
            <a:r>
              <a:rPr lang="en-IN" altLang="en-US" sz="3600" b="1">
                <a:solidFill>
                  <a:srgbClr val="00B0F0"/>
                </a:solidFill>
              </a:rPr>
              <a:t>any item get inserted </a:t>
            </a:r>
            <a:r>
              <a:rPr lang="en-IN" altLang="en-US" sz="3600"/>
              <a:t>at </a:t>
            </a:r>
            <a:r>
              <a:rPr lang="en-IN" altLang="en-US" sz="3600" b="1">
                <a:solidFill>
                  <a:srgbClr val="00B0F0"/>
                </a:solidFill>
              </a:rPr>
              <a:t>Rear position</a:t>
            </a:r>
            <a:r>
              <a:rPr lang="en-IN" altLang="en-US" sz="3600"/>
              <a:t>.</a:t>
            </a:r>
            <a:r>
              <a:rPr lang="en-GB" altLang="en-IN" sz="3600">
                <a:solidFill>
                  <a:srgbClr val="0070C0"/>
                </a:solidFill>
              </a:rPr>
              <a:t>  </a:t>
            </a:r>
            <a:endParaRPr lang="en-GB" altLang="en-IN" sz="3600">
              <a:solidFill>
                <a:srgbClr val="0070C0"/>
              </a:solidFill>
            </a:endParaRPr>
          </a:p>
          <a:p>
            <a:pPr lvl="1"/>
            <a:r>
              <a:rPr lang="en-GB" altLang="en-IN" sz="2665" b="1">
                <a:solidFill>
                  <a:srgbClr val="0070C0"/>
                </a:solidFill>
              </a:rPr>
              <a:t>Special Note :</a:t>
            </a:r>
            <a:r>
              <a:rPr lang="en-GB" altLang="en-IN" sz="2665">
                <a:solidFill>
                  <a:srgbClr val="0070C0"/>
                </a:solidFill>
              </a:rPr>
              <a:t> </a:t>
            </a:r>
            <a:r>
              <a:rPr lang="en-GB" altLang="en-IN" sz="2665" b="1">
                <a:solidFill>
                  <a:srgbClr val="FF0000"/>
                </a:solidFill>
              </a:rPr>
              <a:t>if First element is inserted in the queue then set Front = 0</a:t>
            </a:r>
            <a:endParaRPr lang="en-IN" altLang="en-US" sz="2665" b="1">
              <a:solidFill>
                <a:srgbClr val="FF0000"/>
              </a:solidFill>
            </a:endParaRPr>
          </a:p>
          <a:p>
            <a:r>
              <a:rPr lang="en-IN" altLang="en-US" sz="3600"/>
              <a:t> During </a:t>
            </a:r>
            <a:r>
              <a:rPr lang="en-IN" altLang="en-US" sz="3600" b="1">
                <a:solidFill>
                  <a:srgbClr val="00B0F0"/>
                </a:solidFill>
              </a:rPr>
              <a:t>Deletion</a:t>
            </a:r>
            <a:r>
              <a:rPr lang="en-IN" altLang="en-US" sz="3600"/>
              <a:t> we always </a:t>
            </a:r>
            <a:r>
              <a:rPr lang="en-IN" altLang="en-US" sz="3600" b="1">
                <a:solidFill>
                  <a:srgbClr val="00B0F0"/>
                </a:solidFill>
              </a:rPr>
              <a:t>increment front pointer</a:t>
            </a:r>
            <a:r>
              <a:rPr lang="en-IN" altLang="en-US" sz="3600"/>
              <a:t> by </a:t>
            </a:r>
            <a:r>
              <a:rPr lang="en-IN" altLang="en-US" sz="3600">
                <a:sym typeface="+mn-ea"/>
              </a:rPr>
              <a:t> </a:t>
            </a:r>
            <a:r>
              <a:rPr lang="en-IN" altLang="en-US" sz="3600" b="1">
                <a:solidFill>
                  <a:srgbClr val="FF0000"/>
                </a:solidFill>
                <a:sym typeface="+mn-ea"/>
              </a:rPr>
              <a:t>(front+1) % Max</a:t>
            </a:r>
            <a:r>
              <a:rPr lang="en-IN" altLang="en-US" sz="3600">
                <a:sym typeface="+mn-ea"/>
              </a:rPr>
              <a:t> after </a:t>
            </a:r>
            <a:r>
              <a:rPr lang="en-IN" altLang="en-US" sz="3600" b="1">
                <a:solidFill>
                  <a:srgbClr val="00B0F0"/>
                </a:solidFill>
                <a:sym typeface="+mn-ea"/>
              </a:rPr>
              <a:t>any item get deleted</a:t>
            </a:r>
            <a:r>
              <a:rPr lang="en-IN" altLang="en-US" sz="3600">
                <a:sym typeface="+mn-ea"/>
              </a:rPr>
              <a:t> from </a:t>
            </a:r>
            <a:r>
              <a:rPr lang="en-IN" altLang="en-US" sz="3600" b="1">
                <a:solidFill>
                  <a:srgbClr val="00B0F0"/>
                </a:solidFill>
                <a:sym typeface="+mn-ea"/>
              </a:rPr>
              <a:t>Front position</a:t>
            </a:r>
            <a:endParaRPr lang="en-IN" altLang="en-US" sz="3600" b="1">
              <a:solidFill>
                <a:srgbClr val="00B0F0"/>
              </a:solidFill>
              <a:sym typeface="+mn-ea"/>
            </a:endParaRPr>
          </a:p>
          <a:p>
            <a:pPr lvl="1"/>
            <a:r>
              <a:rPr lang="en-GB" altLang="en-IN" sz="2665" b="1">
                <a:solidFill>
                  <a:srgbClr val="0070C0"/>
                </a:solidFill>
                <a:sym typeface="+mn-ea"/>
              </a:rPr>
              <a:t>Special Note : </a:t>
            </a:r>
            <a:r>
              <a:rPr lang="en-GB" altLang="en-IN" sz="2665" b="1">
                <a:solidFill>
                  <a:srgbClr val="FF0000"/>
                </a:solidFill>
                <a:sym typeface="+mn-ea"/>
              </a:rPr>
              <a:t>if LAST element is deleted from the queue then set Front = Rear =-1</a:t>
            </a:r>
            <a:endParaRPr lang="en-GB" altLang="en-IN" sz="2665" b="1">
              <a:solidFill>
                <a:srgbClr val="FF0000"/>
              </a:solidFill>
            </a:endParaRPr>
          </a:p>
          <a:p>
            <a:r>
              <a:rPr lang="en-IN" altLang="en-US" sz="3600"/>
              <a:t> In the repearted  </a:t>
            </a:r>
            <a:r>
              <a:rPr lang="en-IN" altLang="en-US" sz="3600" b="1">
                <a:solidFill>
                  <a:srgbClr val="00B0F0"/>
                </a:solidFill>
              </a:rPr>
              <a:t>insertion and deletion operation</a:t>
            </a:r>
            <a:r>
              <a:rPr lang="en-IN" altLang="en-US" sz="3600"/>
              <a:t> it is observed that </a:t>
            </a:r>
            <a:r>
              <a:rPr lang="en-GB" altLang="en-IN" sz="3600"/>
              <a:t>when the  </a:t>
            </a:r>
            <a:r>
              <a:rPr lang="en-IN" altLang="en-US" sz="3600" b="1">
                <a:solidFill>
                  <a:srgbClr val="00B0F0"/>
                </a:solidFill>
              </a:rPr>
              <a:t>front poniter</a:t>
            </a:r>
            <a:r>
              <a:rPr lang="en-IN" altLang="en-US" sz="3600"/>
              <a:t> is  </a:t>
            </a:r>
            <a:r>
              <a:rPr lang="en-IN" altLang="en-US" sz="3600" b="1">
                <a:solidFill>
                  <a:srgbClr val="00B0F0"/>
                </a:solidFill>
              </a:rPr>
              <a:t>next to  the rear pointer</a:t>
            </a:r>
            <a:r>
              <a:rPr lang="en-GB" altLang="en-IN" sz="3600" b="1">
                <a:solidFill>
                  <a:srgbClr val="00B0F0"/>
                </a:solidFill>
              </a:rPr>
              <a:t> and d</a:t>
            </a:r>
            <a:r>
              <a:rPr lang="en-IN" altLang="en-US" sz="3600"/>
              <a:t>uring </a:t>
            </a:r>
            <a:r>
              <a:rPr lang="en-IN" altLang="en-US" sz="3600" b="1">
                <a:solidFill>
                  <a:srgbClr val="00B0F0"/>
                </a:solidFill>
              </a:rPr>
              <a:t>insertion</a:t>
            </a:r>
            <a:r>
              <a:rPr lang="en-IN" altLang="en-US" sz="3600"/>
              <a:t> when </a:t>
            </a:r>
            <a:r>
              <a:rPr lang="en-IN" altLang="en-US" sz="3600">
                <a:sym typeface="+mn-ea"/>
              </a:rPr>
              <a:t> </a:t>
            </a:r>
            <a:r>
              <a:rPr lang="en-IN" altLang="en-US" sz="3600" b="1">
                <a:solidFill>
                  <a:srgbClr val="00B0F0"/>
                </a:solidFill>
                <a:sym typeface="+mn-ea"/>
              </a:rPr>
              <a:t>rear pointer</a:t>
            </a:r>
            <a:r>
              <a:rPr lang="en-IN" altLang="en-US" sz="3600">
                <a:sym typeface="+mn-ea"/>
              </a:rPr>
              <a:t> is incremented by </a:t>
            </a:r>
            <a:r>
              <a:rPr lang="en-IN" altLang="en-US" sz="3600" b="1">
                <a:solidFill>
                  <a:srgbClr val="FF0000"/>
                </a:solidFill>
                <a:sym typeface="+mn-ea"/>
              </a:rPr>
              <a:t>(rear+1) % Max </a:t>
            </a:r>
            <a:r>
              <a:rPr lang="en-IN" altLang="en-US" sz="3600">
                <a:sym typeface="+mn-ea"/>
              </a:rPr>
              <a:t>, the value of </a:t>
            </a:r>
            <a:r>
              <a:rPr lang="en-IN" altLang="en-US" sz="3600" b="1">
                <a:solidFill>
                  <a:srgbClr val="00B0F0"/>
                </a:solidFill>
                <a:sym typeface="+mn-ea"/>
              </a:rPr>
              <a:t>Rear pointer</a:t>
            </a:r>
            <a:r>
              <a:rPr lang="en-IN" altLang="en-US" sz="3600">
                <a:sym typeface="+mn-ea"/>
              </a:rPr>
              <a:t> </a:t>
            </a:r>
            <a:r>
              <a:rPr lang="en-GB" altLang="en-IN" sz="3600">
                <a:sym typeface="+mn-ea"/>
              </a:rPr>
              <a:t>is always </a:t>
            </a:r>
            <a:r>
              <a:rPr lang="en-IN" altLang="en-US" sz="3600" b="1">
                <a:solidFill>
                  <a:srgbClr val="00B0F0"/>
                </a:solidFill>
                <a:sym typeface="+mn-ea"/>
              </a:rPr>
              <a:t> equal</a:t>
            </a:r>
            <a:r>
              <a:rPr lang="en-IN" altLang="en-US" sz="3600">
                <a:sym typeface="+mn-ea"/>
              </a:rPr>
              <a:t> to </a:t>
            </a:r>
            <a:r>
              <a:rPr lang="en-IN" altLang="en-US" sz="3600" b="1">
                <a:solidFill>
                  <a:srgbClr val="00B0F0"/>
                </a:solidFill>
                <a:sym typeface="+mn-ea"/>
              </a:rPr>
              <a:t>front pointer</a:t>
            </a:r>
            <a:r>
              <a:rPr lang="en-IN" altLang="en-US" sz="3600">
                <a:sym typeface="+mn-ea"/>
              </a:rPr>
              <a:t>.</a:t>
            </a:r>
            <a:r>
              <a:rPr lang="en-GB" altLang="en-IN" sz="3600">
                <a:sym typeface="+mn-ea"/>
              </a:rPr>
              <a:t> In that case </a:t>
            </a:r>
            <a:r>
              <a:rPr lang="en-IN" altLang="en-US" sz="3600">
                <a:sym typeface="+mn-ea"/>
              </a:rPr>
              <a:t> </a:t>
            </a:r>
            <a:r>
              <a:rPr lang="en-IN" altLang="en-US" sz="3600" b="1">
                <a:solidFill>
                  <a:srgbClr val="00B0F0"/>
                </a:solidFill>
                <a:sym typeface="+mn-ea"/>
              </a:rPr>
              <a:t>QUEUE is full.</a:t>
            </a:r>
            <a:endParaRPr lang="en-IN" altLang="en-US" sz="3600" b="1">
              <a:solidFill>
                <a:srgbClr val="00B0F0"/>
              </a:solidFill>
              <a:sym typeface="+mn-e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83895"/>
          </a:xfrm>
        </p:spPr>
        <p:txBody>
          <a:bodyPr>
            <a:normAutofit fontScale="90000"/>
          </a:bodyPr>
          <a:p>
            <a:r>
              <a:rPr lang="en-GB" altLang="en-IN" b="1">
                <a:solidFill>
                  <a:srgbClr val="FF0000"/>
                </a:solidFill>
              </a:rPr>
              <a:t>Insersion </a:t>
            </a:r>
            <a:r>
              <a:rPr lang="en-IN" altLang="en-US" b="1">
                <a:solidFill>
                  <a:srgbClr val="FF0000"/>
                </a:solidFill>
              </a:rPr>
              <a:t>Scanario - 1 For Max=5</a:t>
            </a:r>
            <a:endParaRPr lang="en-IN" altLang="en-US" b="1">
              <a:solidFill>
                <a:srgbClr val="FF0000"/>
              </a:solidFill>
            </a:endParaRPr>
          </a:p>
        </p:txBody>
      </p:sp>
      <p:graphicFrame>
        <p:nvGraphicFramePr>
          <p:cNvPr id="4" name="Content Placeholder 3"/>
          <p:cNvGraphicFramePr/>
          <p:nvPr>
            <p:ph idx="1"/>
          </p:nvPr>
        </p:nvGraphicFramePr>
        <p:xfrm>
          <a:off x="838200" y="1000760"/>
          <a:ext cx="10515600" cy="1398270"/>
        </p:xfrm>
        <a:graphic>
          <a:graphicData uri="http://schemas.openxmlformats.org/drawingml/2006/table">
            <a:tbl>
              <a:tblPr firstRow="1" bandRow="1">
                <a:tableStyleId>{5C22544A-7EE6-4342-B048-85BDC9FD1C3A}</a:tableStyleId>
              </a:tblPr>
              <a:tblGrid>
                <a:gridCol w="1752600"/>
                <a:gridCol w="1752600"/>
                <a:gridCol w="1752600"/>
                <a:gridCol w="1752600"/>
                <a:gridCol w="1752600"/>
                <a:gridCol w="1752600"/>
              </a:tblGrid>
              <a:tr h="883920">
                <a:tc>
                  <a:txBody>
                    <a:bodyPr/>
                    <a:p>
                      <a:pPr>
                        <a:buNone/>
                      </a:pPr>
                      <a:r>
                        <a:rPr lang="en-GB" altLang="en-IN" sz="3600"/>
                        <a:t>Q-</a:t>
                      </a:r>
                      <a:r>
                        <a:rPr lang="en-IN" altLang="en-US" sz="3600"/>
                        <a:t>DATA</a:t>
                      </a:r>
                      <a:endParaRPr lang="en-IN" altLang="en-US" sz="3600"/>
                    </a:p>
                  </a:txBody>
                  <a:tcPr/>
                </a:tc>
                <a:tc>
                  <a:txBody>
                    <a:bodyPr/>
                    <a:p>
                      <a:pPr>
                        <a:buNone/>
                      </a:pPr>
                      <a:r>
                        <a:rPr lang="en-IN" altLang="en-US" sz="3600"/>
                        <a:t>19</a:t>
                      </a:r>
                      <a:endParaRPr lang="en-IN" altLang="en-US" sz="3600"/>
                    </a:p>
                  </a:txBody>
                  <a:tcPr/>
                </a:tc>
                <a:tc>
                  <a:txBody>
                    <a:bodyPr/>
                    <a:p>
                      <a:pPr>
                        <a:buNone/>
                      </a:pPr>
                      <a:r>
                        <a:rPr lang="en-IN" altLang="en-US" sz="3600"/>
                        <a:t>69</a:t>
                      </a:r>
                      <a:endParaRPr lang="en-IN" altLang="en-US" sz="3600"/>
                    </a:p>
                  </a:txBody>
                  <a:tcPr/>
                </a:tc>
                <a:tc>
                  <a:txBody>
                    <a:bodyPr/>
                    <a:p>
                      <a:pPr>
                        <a:buNone/>
                      </a:pPr>
                      <a:r>
                        <a:rPr lang="en-IN" altLang="en-US" sz="3600"/>
                        <a:t>89</a:t>
                      </a:r>
                      <a:endParaRPr lang="en-IN" altLang="en-US" sz="3600"/>
                    </a:p>
                  </a:txBody>
                  <a:tcPr/>
                </a:tc>
                <a:tc>
                  <a:txBody>
                    <a:bodyPr/>
                    <a:p>
                      <a:pPr>
                        <a:buNone/>
                      </a:pPr>
                      <a:r>
                        <a:rPr lang="en-IN" altLang="en-US" sz="3600"/>
                        <a:t>78</a:t>
                      </a:r>
                      <a:endParaRPr lang="en-IN" altLang="en-US" sz="3600"/>
                    </a:p>
                  </a:txBody>
                  <a:tcPr/>
                </a:tc>
                <a:tc>
                  <a:txBody>
                    <a:bodyPr/>
                    <a:p>
                      <a:pPr>
                        <a:buNone/>
                      </a:pPr>
                      <a:r>
                        <a:rPr lang="en-IN" altLang="en-US" sz="3600"/>
                        <a:t>100</a:t>
                      </a:r>
                      <a:endParaRPr lang="en-IN" altLang="en-US" sz="3600"/>
                    </a:p>
                  </a:txBody>
                  <a:tcPr/>
                </a:tc>
              </a:tr>
              <a:tr h="514350">
                <a:tc>
                  <a:txBody>
                    <a:bodyPr/>
                    <a:p>
                      <a:pPr>
                        <a:buNone/>
                      </a:pPr>
                      <a:r>
                        <a:rPr lang="en-IN" altLang="en-US"/>
                        <a:t>Index</a:t>
                      </a:r>
                      <a:endParaRPr lang="en-IN" altLang="en-US"/>
                    </a:p>
                  </a:txBody>
                  <a:tcPr/>
                </a:tc>
                <a:tc>
                  <a:txBody>
                    <a:bodyPr/>
                    <a:p>
                      <a:pPr>
                        <a:buNone/>
                      </a:pPr>
                      <a:r>
                        <a:rPr lang="en-IN" altLang="en-US"/>
                        <a:t>0</a:t>
                      </a:r>
                      <a:endParaRPr lang="en-IN" altLang="en-US"/>
                    </a:p>
                  </a:txBody>
                  <a:tcPr/>
                </a:tc>
                <a:tc>
                  <a:txBody>
                    <a:bodyPr/>
                    <a:p>
                      <a:pPr>
                        <a:buNone/>
                      </a:pPr>
                      <a:r>
                        <a:rPr lang="en-IN" altLang="en-US"/>
                        <a:t>1</a:t>
                      </a:r>
                      <a:endParaRPr lang="en-IN" altLang="en-US"/>
                    </a:p>
                  </a:txBody>
                  <a:tcPr/>
                </a:tc>
                <a:tc>
                  <a:txBody>
                    <a:bodyPr/>
                    <a:p>
                      <a:pPr>
                        <a:buNone/>
                      </a:pPr>
                      <a:r>
                        <a:rPr lang="en-IN" altLang="en-US"/>
                        <a:t>2</a:t>
                      </a:r>
                      <a:endParaRPr lang="en-IN" altLang="en-US"/>
                    </a:p>
                  </a:txBody>
                  <a:tcPr/>
                </a:tc>
                <a:tc>
                  <a:txBody>
                    <a:bodyPr/>
                    <a:p>
                      <a:pPr>
                        <a:buNone/>
                      </a:pPr>
                      <a:r>
                        <a:rPr lang="en-IN" altLang="en-US"/>
                        <a:t>3</a:t>
                      </a:r>
                      <a:endParaRPr lang="en-IN" altLang="en-US"/>
                    </a:p>
                  </a:txBody>
                  <a:tcPr/>
                </a:tc>
                <a:tc>
                  <a:txBody>
                    <a:bodyPr/>
                    <a:p>
                      <a:pPr>
                        <a:buNone/>
                      </a:pPr>
                      <a:r>
                        <a:rPr lang="en-IN" altLang="en-US"/>
                        <a:t>4</a:t>
                      </a:r>
                      <a:endParaRPr lang="en-IN" altLang="en-US"/>
                    </a:p>
                  </a:txBody>
                  <a:tcPr/>
                </a:tc>
              </a:tr>
            </a:tbl>
          </a:graphicData>
        </a:graphic>
      </p:graphicFrame>
      <p:sp>
        <p:nvSpPr>
          <p:cNvPr id="8" name="Text Box 7"/>
          <p:cNvSpPr txBox="1"/>
          <p:nvPr/>
        </p:nvSpPr>
        <p:spPr>
          <a:xfrm>
            <a:off x="798195" y="2688590"/>
            <a:ext cx="11050270" cy="4039235"/>
          </a:xfrm>
          <a:prstGeom prst="rect">
            <a:avLst/>
          </a:prstGeom>
          <a:noFill/>
        </p:spPr>
        <p:txBody>
          <a:bodyPr wrap="square" rtlCol="0">
            <a:noAutofit/>
          </a:bodyPr>
          <a:p>
            <a:r>
              <a:rPr lang="en-IN" altLang="en-US" sz="3200"/>
              <a:t>Front =0 and Rear = 4</a:t>
            </a:r>
            <a:r>
              <a:rPr lang="en-GB" altLang="en-IN" sz="3200"/>
              <a:t>    </a:t>
            </a:r>
            <a:r>
              <a:rPr lang="en-GB" altLang="en-IN" sz="3200">
                <a:latin typeface="Arial" panose="020B0604020202020204" pitchFamily="34" charset="0"/>
                <a:cs typeface="Arial" panose="020B0604020202020204" pitchFamily="34" charset="0"/>
              </a:rPr>
              <a:t>→ </a:t>
            </a:r>
            <a:r>
              <a:rPr lang="en-GB" altLang="en-IN" sz="3200">
                <a:solidFill>
                  <a:srgbClr val="FF0000"/>
                </a:solidFill>
                <a:latin typeface="Arial" panose="020B0604020202020204" pitchFamily="34" charset="0"/>
                <a:cs typeface="Arial" panose="020B0604020202020204" pitchFamily="34" charset="0"/>
              </a:rPr>
              <a:t>Front pointer Next of Rear pointer</a:t>
            </a:r>
            <a:endParaRPr lang="en-IN" altLang="en-US" sz="3200">
              <a:solidFill>
                <a:srgbClr val="FF0000"/>
              </a:solidFill>
            </a:endParaRPr>
          </a:p>
          <a:p>
            <a:r>
              <a:rPr lang="en-IN" altLang="en-US" sz="3200"/>
              <a:t>Enqueue(47)  -  Rear = (Rear +1) % 5 </a:t>
            </a:r>
            <a:endParaRPr lang="en-IN" altLang="en-US" sz="3200"/>
          </a:p>
          <a:p>
            <a:r>
              <a:rPr lang="en-IN" altLang="en-US" sz="3200"/>
              <a:t>                                     = (4+1) % 5</a:t>
            </a:r>
            <a:endParaRPr lang="en-IN" altLang="en-US" sz="3200"/>
          </a:p>
          <a:p>
            <a:r>
              <a:rPr lang="en-IN" altLang="en-US" sz="3200"/>
              <a:t>                                    = 0 </a:t>
            </a:r>
            <a:r>
              <a:rPr lang="en-IN" altLang="en-US" sz="3200">
                <a:latin typeface="Arial" panose="020B0604020202020204" pitchFamily="34" charset="0"/>
                <a:cs typeface="Arial" panose="020B0604020202020204" pitchFamily="34" charset="0"/>
              </a:rPr>
              <a:t>→ here </a:t>
            </a:r>
            <a:r>
              <a:rPr lang="en-IN" altLang="en-US" sz="3200" b="1">
                <a:solidFill>
                  <a:srgbClr val="FF0000"/>
                </a:solidFill>
                <a:latin typeface="Arial" panose="020B0604020202020204" pitchFamily="34" charset="0"/>
                <a:cs typeface="Arial" panose="020B0604020202020204" pitchFamily="34" charset="0"/>
              </a:rPr>
              <a:t>rear = front</a:t>
            </a:r>
            <a:r>
              <a:rPr lang="en-IN" altLang="en-US" sz="3200">
                <a:latin typeface="Arial" panose="020B0604020202020204" pitchFamily="34" charset="0"/>
                <a:cs typeface="Arial" panose="020B0604020202020204" pitchFamily="34" charset="0"/>
              </a:rPr>
              <a:t> and </a:t>
            </a:r>
            <a:r>
              <a:rPr lang="en-IN" altLang="en-US" sz="3200" b="1">
                <a:solidFill>
                  <a:srgbClr val="FF0000"/>
                </a:solidFill>
                <a:latin typeface="Arial" panose="020B0604020202020204" pitchFamily="34" charset="0"/>
                <a:cs typeface="Arial" panose="020B0604020202020204" pitchFamily="34" charset="0"/>
              </a:rPr>
              <a:t>Queue is full</a:t>
            </a:r>
            <a:endParaRPr lang="en-IN" altLang="en-US" sz="3200">
              <a:latin typeface="Arial" panose="020B0604020202020204" pitchFamily="34" charset="0"/>
              <a:cs typeface="Arial" panose="020B0604020202020204" pitchFamily="34" charset="0"/>
            </a:endParaRPr>
          </a:p>
          <a:p>
            <a:endParaRPr lang="en-IN" altLang="en-US" sz="3200" b="1">
              <a:solidFill>
                <a:srgbClr val="FF0000"/>
              </a:solidFill>
              <a:latin typeface="Arial" panose="020B0604020202020204" pitchFamily="34" charset="0"/>
              <a:cs typeface="Arial" panose="020B0604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83895"/>
          </a:xfrm>
        </p:spPr>
        <p:txBody>
          <a:bodyPr>
            <a:normAutofit fontScale="90000"/>
          </a:bodyPr>
          <a:p>
            <a:r>
              <a:rPr lang="en-GB" altLang="en-IN" b="1">
                <a:solidFill>
                  <a:srgbClr val="FF0000"/>
                </a:solidFill>
              </a:rPr>
              <a:t>Insersion </a:t>
            </a:r>
            <a:r>
              <a:rPr lang="en-IN" altLang="en-US" b="1">
                <a:solidFill>
                  <a:srgbClr val="FF0000"/>
                </a:solidFill>
              </a:rPr>
              <a:t>Scanario - </a:t>
            </a:r>
            <a:r>
              <a:rPr lang="en-GB" altLang="en-IN" b="1">
                <a:solidFill>
                  <a:srgbClr val="FF0000"/>
                </a:solidFill>
              </a:rPr>
              <a:t>2</a:t>
            </a:r>
            <a:r>
              <a:rPr lang="en-IN" altLang="en-US" b="1">
                <a:solidFill>
                  <a:srgbClr val="FF0000"/>
                </a:solidFill>
              </a:rPr>
              <a:t> For Max=5</a:t>
            </a:r>
            <a:endParaRPr lang="en-IN" altLang="en-US" b="1">
              <a:solidFill>
                <a:srgbClr val="FF0000"/>
              </a:solidFill>
            </a:endParaRPr>
          </a:p>
        </p:txBody>
      </p:sp>
      <p:graphicFrame>
        <p:nvGraphicFramePr>
          <p:cNvPr id="4" name="Content Placeholder 3"/>
          <p:cNvGraphicFramePr/>
          <p:nvPr>
            <p:ph idx="1"/>
          </p:nvPr>
        </p:nvGraphicFramePr>
        <p:xfrm>
          <a:off x="838200" y="1000760"/>
          <a:ext cx="10515600" cy="1398270"/>
        </p:xfrm>
        <a:graphic>
          <a:graphicData uri="http://schemas.openxmlformats.org/drawingml/2006/table">
            <a:tbl>
              <a:tblPr firstRow="1" bandRow="1">
                <a:tableStyleId>{5C22544A-7EE6-4342-B048-85BDC9FD1C3A}</a:tableStyleId>
              </a:tblPr>
              <a:tblGrid>
                <a:gridCol w="1752600"/>
                <a:gridCol w="1752600"/>
                <a:gridCol w="1752600"/>
                <a:gridCol w="1752600"/>
                <a:gridCol w="1752600"/>
                <a:gridCol w="1752600"/>
              </a:tblGrid>
              <a:tr h="883920">
                <a:tc>
                  <a:txBody>
                    <a:bodyPr/>
                    <a:p>
                      <a:pPr>
                        <a:buNone/>
                      </a:pPr>
                      <a:r>
                        <a:rPr lang="en-GB" altLang="en-IN" sz="3600"/>
                        <a:t>Q-</a:t>
                      </a:r>
                      <a:r>
                        <a:rPr lang="en-IN" altLang="en-US" sz="3600"/>
                        <a:t>DATA</a:t>
                      </a:r>
                      <a:endParaRPr lang="en-IN" altLang="en-US" sz="3600"/>
                    </a:p>
                  </a:txBody>
                  <a:tcPr/>
                </a:tc>
                <a:tc>
                  <a:txBody>
                    <a:bodyPr/>
                    <a:p>
                      <a:pPr>
                        <a:buNone/>
                      </a:pPr>
                      <a:r>
                        <a:rPr lang="en-GB" altLang="en-IN" sz="3600"/>
                        <a:t>  vacant</a:t>
                      </a:r>
                      <a:endParaRPr lang="en-GB" altLang="en-IN" sz="3600"/>
                    </a:p>
                  </a:txBody>
                  <a:tcPr/>
                </a:tc>
                <a:tc>
                  <a:txBody>
                    <a:bodyPr/>
                    <a:p>
                      <a:pPr>
                        <a:buNone/>
                      </a:pPr>
                      <a:r>
                        <a:rPr lang="en-IN" altLang="en-US" sz="3600"/>
                        <a:t>69</a:t>
                      </a:r>
                      <a:endParaRPr lang="en-IN" altLang="en-US" sz="3600"/>
                    </a:p>
                  </a:txBody>
                  <a:tcPr/>
                </a:tc>
                <a:tc>
                  <a:txBody>
                    <a:bodyPr/>
                    <a:p>
                      <a:pPr>
                        <a:buNone/>
                      </a:pPr>
                      <a:r>
                        <a:rPr lang="en-IN" altLang="en-US" sz="3600"/>
                        <a:t>89</a:t>
                      </a:r>
                      <a:endParaRPr lang="en-IN" altLang="en-US" sz="3600"/>
                    </a:p>
                  </a:txBody>
                  <a:tcPr/>
                </a:tc>
                <a:tc>
                  <a:txBody>
                    <a:bodyPr/>
                    <a:p>
                      <a:pPr>
                        <a:buNone/>
                      </a:pPr>
                      <a:r>
                        <a:rPr lang="en-IN" altLang="en-US" sz="3600"/>
                        <a:t>78</a:t>
                      </a:r>
                      <a:endParaRPr lang="en-IN" altLang="en-US" sz="3600"/>
                    </a:p>
                  </a:txBody>
                  <a:tcPr/>
                </a:tc>
                <a:tc>
                  <a:txBody>
                    <a:bodyPr/>
                    <a:p>
                      <a:pPr>
                        <a:buNone/>
                      </a:pPr>
                      <a:r>
                        <a:rPr lang="en-IN" altLang="en-US" sz="3600"/>
                        <a:t>100</a:t>
                      </a:r>
                      <a:endParaRPr lang="en-IN" altLang="en-US" sz="3600"/>
                    </a:p>
                  </a:txBody>
                  <a:tcPr/>
                </a:tc>
              </a:tr>
              <a:tr h="514350">
                <a:tc>
                  <a:txBody>
                    <a:bodyPr/>
                    <a:p>
                      <a:pPr>
                        <a:buNone/>
                      </a:pPr>
                      <a:r>
                        <a:rPr lang="en-IN" altLang="en-US"/>
                        <a:t>Index</a:t>
                      </a:r>
                      <a:endParaRPr lang="en-IN" altLang="en-US"/>
                    </a:p>
                  </a:txBody>
                  <a:tcPr/>
                </a:tc>
                <a:tc>
                  <a:txBody>
                    <a:bodyPr/>
                    <a:p>
                      <a:pPr>
                        <a:buNone/>
                      </a:pPr>
                      <a:r>
                        <a:rPr lang="en-GB" altLang="en-IN"/>
                        <a:t>0</a:t>
                      </a:r>
                      <a:endParaRPr lang="en-GB" altLang="en-IN"/>
                    </a:p>
                  </a:txBody>
                  <a:tcPr/>
                </a:tc>
                <a:tc>
                  <a:txBody>
                    <a:bodyPr/>
                    <a:p>
                      <a:pPr>
                        <a:buNone/>
                      </a:pPr>
                      <a:r>
                        <a:rPr lang="en-IN" altLang="en-US"/>
                        <a:t>1</a:t>
                      </a:r>
                      <a:endParaRPr lang="en-IN" altLang="en-US"/>
                    </a:p>
                  </a:txBody>
                  <a:tcPr/>
                </a:tc>
                <a:tc>
                  <a:txBody>
                    <a:bodyPr/>
                    <a:p>
                      <a:pPr>
                        <a:buNone/>
                      </a:pPr>
                      <a:r>
                        <a:rPr lang="en-IN" altLang="en-US"/>
                        <a:t>2</a:t>
                      </a:r>
                      <a:endParaRPr lang="en-IN" altLang="en-US"/>
                    </a:p>
                  </a:txBody>
                  <a:tcPr/>
                </a:tc>
                <a:tc>
                  <a:txBody>
                    <a:bodyPr/>
                    <a:p>
                      <a:pPr>
                        <a:buNone/>
                      </a:pPr>
                      <a:r>
                        <a:rPr lang="en-IN" altLang="en-US"/>
                        <a:t>3</a:t>
                      </a:r>
                      <a:endParaRPr lang="en-IN" altLang="en-US"/>
                    </a:p>
                  </a:txBody>
                  <a:tcPr/>
                </a:tc>
                <a:tc>
                  <a:txBody>
                    <a:bodyPr/>
                    <a:p>
                      <a:pPr>
                        <a:buNone/>
                      </a:pPr>
                      <a:r>
                        <a:rPr lang="en-IN" altLang="en-US"/>
                        <a:t>4</a:t>
                      </a:r>
                      <a:endParaRPr lang="en-IN" altLang="en-US"/>
                    </a:p>
                  </a:txBody>
                  <a:tcPr/>
                </a:tc>
              </a:tr>
            </a:tbl>
          </a:graphicData>
        </a:graphic>
      </p:graphicFrame>
      <p:sp>
        <p:nvSpPr>
          <p:cNvPr id="8" name="Text Box 7"/>
          <p:cNvSpPr txBox="1"/>
          <p:nvPr/>
        </p:nvSpPr>
        <p:spPr>
          <a:xfrm>
            <a:off x="798195" y="2267585"/>
            <a:ext cx="11050270" cy="4460240"/>
          </a:xfrm>
          <a:prstGeom prst="rect">
            <a:avLst/>
          </a:prstGeom>
          <a:noFill/>
        </p:spPr>
        <p:txBody>
          <a:bodyPr wrap="square" rtlCol="0">
            <a:noAutofit/>
          </a:bodyPr>
          <a:p>
            <a:endParaRPr lang="en-GB" altLang="en-IN" sz="3200">
              <a:latin typeface="Arial" panose="020B0604020202020204" pitchFamily="34" charset="0"/>
              <a:cs typeface="Arial" panose="020B0604020202020204" pitchFamily="34" charset="0"/>
            </a:endParaRPr>
          </a:p>
          <a:p>
            <a:r>
              <a:rPr lang="en-GB" altLang="en-IN" sz="3200">
                <a:latin typeface="Arial" panose="020B0604020202020204" pitchFamily="34" charset="0"/>
                <a:cs typeface="Arial" panose="020B0604020202020204" pitchFamily="34" charset="0"/>
              </a:rPr>
              <a:t>Front =1 and Rear =4 </a:t>
            </a:r>
            <a:r>
              <a:rPr lang="en-IN" altLang="en-US" sz="3200">
                <a:latin typeface="Arial" panose="020B0604020202020204" pitchFamily="34" charset="0"/>
                <a:cs typeface="Arial" panose="020B0604020202020204" pitchFamily="34" charset="0"/>
                <a:sym typeface="+mn-ea"/>
              </a:rPr>
              <a:t>→</a:t>
            </a:r>
            <a:r>
              <a:rPr lang="en-GB" altLang="en-IN" sz="2800" b="1">
                <a:solidFill>
                  <a:srgbClr val="FF0000"/>
                </a:solidFill>
                <a:latin typeface="Arial" panose="020B0604020202020204" pitchFamily="34" charset="0"/>
                <a:cs typeface="Arial" panose="020B0604020202020204" pitchFamily="34" charset="0"/>
                <a:sym typeface="+mn-ea"/>
              </a:rPr>
              <a:t>Front pointer not Next of Rear pointer</a:t>
            </a:r>
            <a:endParaRPr lang="en-GB" altLang="en-IN" sz="2800" b="1">
              <a:latin typeface="Arial" panose="020B0604020202020204" pitchFamily="34" charset="0"/>
              <a:cs typeface="Arial" panose="020B0604020202020204" pitchFamily="34" charset="0"/>
            </a:endParaRPr>
          </a:p>
          <a:p>
            <a:r>
              <a:rPr lang="en-IN" altLang="en-US" sz="3200" b="1">
                <a:sym typeface="+mn-ea"/>
              </a:rPr>
              <a:t>Enqueue(47)  -  Rear = (Rear +1) % 5 </a:t>
            </a:r>
            <a:endParaRPr lang="en-IN" altLang="en-US" sz="3200" b="1"/>
          </a:p>
          <a:p>
            <a:r>
              <a:rPr lang="en-IN" altLang="en-US" sz="3200">
                <a:sym typeface="+mn-ea"/>
              </a:rPr>
              <a:t>                                     = (4+1) % 5</a:t>
            </a:r>
            <a:endParaRPr lang="en-IN" altLang="en-US" sz="3200">
              <a:sym typeface="+mn-ea"/>
            </a:endParaRPr>
          </a:p>
          <a:p>
            <a:r>
              <a:rPr lang="en-IN" altLang="en-US" sz="3200">
                <a:sym typeface="+mn-ea"/>
              </a:rPr>
              <a:t> </a:t>
            </a:r>
            <a:r>
              <a:rPr lang="en-GB" altLang="en-IN" sz="3200">
                <a:sym typeface="+mn-ea"/>
              </a:rPr>
              <a:t>                                    = 0 </a:t>
            </a:r>
            <a:r>
              <a:rPr lang="en-IN" altLang="en-US" sz="3200">
                <a:latin typeface="Arial" panose="020B0604020202020204" pitchFamily="34" charset="0"/>
                <a:cs typeface="Arial" panose="020B0604020202020204" pitchFamily="34" charset="0"/>
                <a:sym typeface="+mn-ea"/>
              </a:rPr>
              <a:t>→ here </a:t>
            </a:r>
            <a:r>
              <a:rPr lang="en-IN" altLang="en-US" sz="3200" b="1">
                <a:solidFill>
                  <a:srgbClr val="FF0000"/>
                </a:solidFill>
                <a:latin typeface="Arial" panose="020B0604020202020204" pitchFamily="34" charset="0"/>
                <a:cs typeface="Arial" panose="020B0604020202020204" pitchFamily="34" charset="0"/>
                <a:sym typeface="+mn-ea"/>
              </a:rPr>
              <a:t>rear </a:t>
            </a:r>
            <a:r>
              <a:rPr lang="en-GB" altLang="en-IN" sz="3200" b="1">
                <a:solidFill>
                  <a:srgbClr val="FF0000"/>
                </a:solidFill>
                <a:latin typeface="Arial" panose="020B0604020202020204" pitchFamily="34" charset="0"/>
                <a:cs typeface="Arial" panose="020B0604020202020204" pitchFamily="34" charset="0"/>
                <a:sym typeface="+mn-ea"/>
              </a:rPr>
              <a:t>!=</a:t>
            </a:r>
            <a:r>
              <a:rPr lang="en-IN" altLang="en-US" sz="3200" b="1">
                <a:solidFill>
                  <a:srgbClr val="FF0000"/>
                </a:solidFill>
                <a:latin typeface="Arial" panose="020B0604020202020204" pitchFamily="34" charset="0"/>
                <a:cs typeface="Arial" panose="020B0604020202020204" pitchFamily="34" charset="0"/>
                <a:sym typeface="+mn-ea"/>
              </a:rPr>
              <a:t> front</a:t>
            </a:r>
            <a:r>
              <a:rPr lang="en-IN" altLang="en-US" sz="3200">
                <a:latin typeface="Arial" panose="020B0604020202020204" pitchFamily="34" charset="0"/>
                <a:cs typeface="Arial" panose="020B0604020202020204" pitchFamily="34" charset="0"/>
                <a:sym typeface="+mn-ea"/>
              </a:rPr>
              <a:t> and </a:t>
            </a:r>
            <a:r>
              <a:rPr lang="en-IN" altLang="en-US" sz="3200" b="1">
                <a:solidFill>
                  <a:srgbClr val="FF0000"/>
                </a:solidFill>
                <a:latin typeface="Arial" panose="020B0604020202020204" pitchFamily="34" charset="0"/>
                <a:cs typeface="Arial" panose="020B0604020202020204" pitchFamily="34" charset="0"/>
                <a:sym typeface="+mn-ea"/>
              </a:rPr>
              <a:t>Queue </a:t>
            </a:r>
            <a:r>
              <a:rPr lang="en-GB" altLang="en-IN" sz="3200" b="1">
                <a:solidFill>
                  <a:srgbClr val="FF0000"/>
                </a:solidFill>
                <a:latin typeface="Arial" panose="020B0604020202020204" pitchFamily="34" charset="0"/>
                <a:cs typeface="Arial" panose="020B0604020202020204" pitchFamily="34" charset="0"/>
                <a:sym typeface="+mn-ea"/>
              </a:rPr>
              <a:t>has </a:t>
            </a:r>
            <a:endParaRPr lang="en-GB" altLang="en-IN" sz="3200" b="1">
              <a:solidFill>
                <a:srgbClr val="FF0000"/>
              </a:solidFill>
              <a:latin typeface="Arial" panose="020B0604020202020204" pitchFamily="34" charset="0"/>
              <a:cs typeface="Arial" panose="020B0604020202020204" pitchFamily="34" charset="0"/>
              <a:sym typeface="+mn-ea"/>
            </a:endParaRPr>
          </a:p>
          <a:p>
            <a:r>
              <a:rPr lang="en-GB" altLang="en-IN" sz="3200" b="1">
                <a:solidFill>
                  <a:srgbClr val="FF0000"/>
                </a:solidFill>
                <a:latin typeface="Arial" panose="020B0604020202020204" pitchFamily="34" charset="0"/>
                <a:cs typeface="Arial" panose="020B0604020202020204" pitchFamily="34" charset="0"/>
                <a:sym typeface="+mn-ea"/>
              </a:rPr>
              <a:t>                                                                            space at 0</a:t>
            </a:r>
            <a:endParaRPr lang="en-IN" altLang="en-US" sz="3200" b="1">
              <a:solidFill>
                <a:srgbClr val="FF0000"/>
              </a:solidFill>
            </a:endParaRPr>
          </a:p>
          <a:p>
            <a:endParaRPr lang="en-IN" altLang="en-US" sz="3200" b="1">
              <a:solidFill>
                <a:srgbClr val="FF0000"/>
              </a:solidFill>
              <a:latin typeface="Arial" panose="020B0604020202020204" pitchFamily="34" charset="0"/>
              <a:cs typeface="Arial" panose="020B060402020202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83895"/>
          </a:xfrm>
        </p:spPr>
        <p:txBody>
          <a:bodyPr>
            <a:normAutofit fontScale="90000"/>
          </a:bodyPr>
          <a:p>
            <a:r>
              <a:rPr lang="en-GB" altLang="en-IN" b="1">
                <a:solidFill>
                  <a:srgbClr val="FF0000"/>
                </a:solidFill>
              </a:rPr>
              <a:t>Insertion </a:t>
            </a:r>
            <a:r>
              <a:rPr lang="en-IN" altLang="en-US" b="1">
                <a:solidFill>
                  <a:srgbClr val="FF0000"/>
                </a:solidFill>
              </a:rPr>
              <a:t>Scanario - </a:t>
            </a:r>
            <a:r>
              <a:rPr lang="en-GB" altLang="en-IN" b="1">
                <a:solidFill>
                  <a:srgbClr val="FF0000"/>
                </a:solidFill>
              </a:rPr>
              <a:t>3 </a:t>
            </a:r>
            <a:r>
              <a:rPr lang="en-IN" altLang="en-US" b="1">
                <a:solidFill>
                  <a:srgbClr val="FF0000"/>
                </a:solidFill>
              </a:rPr>
              <a:t>For max =5</a:t>
            </a:r>
            <a:endParaRPr lang="en-IN" altLang="en-US" b="1">
              <a:solidFill>
                <a:srgbClr val="FF0000"/>
              </a:solidFill>
            </a:endParaRPr>
          </a:p>
        </p:txBody>
      </p:sp>
      <p:graphicFrame>
        <p:nvGraphicFramePr>
          <p:cNvPr id="4" name="Content Placeholder 3"/>
          <p:cNvGraphicFramePr/>
          <p:nvPr>
            <p:ph idx="1"/>
          </p:nvPr>
        </p:nvGraphicFramePr>
        <p:xfrm>
          <a:off x="701040" y="1028065"/>
          <a:ext cx="10652760" cy="1039495"/>
        </p:xfrm>
        <a:graphic>
          <a:graphicData uri="http://schemas.openxmlformats.org/drawingml/2006/table">
            <a:tbl>
              <a:tblPr firstRow="1" bandRow="1">
                <a:tableStyleId>{5C22544A-7EE6-4342-B048-85BDC9FD1C3A}</a:tableStyleId>
              </a:tblPr>
              <a:tblGrid>
                <a:gridCol w="1889760"/>
                <a:gridCol w="1752600"/>
                <a:gridCol w="1752600"/>
                <a:gridCol w="1752600"/>
                <a:gridCol w="1752600"/>
                <a:gridCol w="1752600"/>
              </a:tblGrid>
              <a:tr h="640080">
                <a:tc>
                  <a:txBody>
                    <a:bodyPr/>
                    <a:p>
                      <a:pPr>
                        <a:buNone/>
                      </a:pPr>
                      <a:r>
                        <a:rPr lang="en-GB" altLang="en-IN" sz="3600"/>
                        <a:t>Q-</a:t>
                      </a:r>
                      <a:r>
                        <a:rPr lang="en-IN" altLang="en-US" sz="3600"/>
                        <a:t>DATA</a:t>
                      </a:r>
                      <a:endParaRPr lang="en-IN" altLang="en-US" sz="3600"/>
                    </a:p>
                  </a:txBody>
                  <a:tcPr/>
                </a:tc>
                <a:tc>
                  <a:txBody>
                    <a:bodyPr/>
                    <a:p>
                      <a:pPr>
                        <a:buNone/>
                      </a:pPr>
                      <a:r>
                        <a:rPr lang="en-IN" altLang="en-US" sz="3600"/>
                        <a:t>19</a:t>
                      </a:r>
                      <a:endParaRPr lang="en-IN" altLang="en-US" sz="3600"/>
                    </a:p>
                  </a:txBody>
                  <a:tcPr/>
                </a:tc>
                <a:tc>
                  <a:txBody>
                    <a:bodyPr/>
                    <a:p>
                      <a:pPr>
                        <a:buNone/>
                      </a:pPr>
                      <a:r>
                        <a:rPr lang="en-IN" altLang="en-US" sz="3600"/>
                        <a:t>69</a:t>
                      </a:r>
                      <a:endParaRPr lang="en-IN" altLang="en-US" sz="3600"/>
                    </a:p>
                  </a:txBody>
                  <a:tcPr/>
                </a:tc>
                <a:tc>
                  <a:txBody>
                    <a:bodyPr/>
                    <a:p>
                      <a:pPr>
                        <a:buNone/>
                      </a:pPr>
                      <a:r>
                        <a:rPr lang="en-IN" altLang="en-US" sz="3600"/>
                        <a:t>89</a:t>
                      </a:r>
                      <a:endParaRPr lang="en-IN" altLang="en-US" sz="3600"/>
                    </a:p>
                  </a:txBody>
                  <a:tcPr/>
                </a:tc>
                <a:tc>
                  <a:txBody>
                    <a:bodyPr/>
                    <a:p>
                      <a:pPr>
                        <a:buNone/>
                      </a:pPr>
                      <a:r>
                        <a:rPr lang="en-IN" altLang="en-US" sz="3600"/>
                        <a:t>78</a:t>
                      </a:r>
                      <a:endParaRPr lang="en-IN" altLang="en-US" sz="3600"/>
                    </a:p>
                  </a:txBody>
                  <a:tcPr/>
                </a:tc>
                <a:tc>
                  <a:txBody>
                    <a:bodyPr/>
                    <a:p>
                      <a:pPr>
                        <a:buNone/>
                      </a:pPr>
                      <a:r>
                        <a:rPr lang="en-IN" altLang="en-US" sz="3600"/>
                        <a:t>100</a:t>
                      </a:r>
                      <a:endParaRPr lang="en-IN" altLang="en-US" sz="3600"/>
                    </a:p>
                  </a:txBody>
                  <a:tcPr/>
                </a:tc>
              </a:tr>
              <a:tr h="399415">
                <a:tc>
                  <a:txBody>
                    <a:bodyPr/>
                    <a:p>
                      <a:pPr>
                        <a:buNone/>
                      </a:pPr>
                      <a:r>
                        <a:rPr lang="en-IN" altLang="en-US"/>
                        <a:t>Index</a:t>
                      </a:r>
                      <a:endParaRPr lang="en-IN" altLang="en-US"/>
                    </a:p>
                  </a:txBody>
                  <a:tcPr/>
                </a:tc>
                <a:tc>
                  <a:txBody>
                    <a:bodyPr/>
                    <a:p>
                      <a:pPr>
                        <a:buNone/>
                      </a:pPr>
                      <a:r>
                        <a:rPr lang="en-IN" altLang="en-US"/>
                        <a:t>0</a:t>
                      </a:r>
                      <a:endParaRPr lang="en-IN" altLang="en-US"/>
                    </a:p>
                  </a:txBody>
                  <a:tcPr/>
                </a:tc>
                <a:tc>
                  <a:txBody>
                    <a:bodyPr/>
                    <a:p>
                      <a:pPr>
                        <a:buNone/>
                      </a:pPr>
                      <a:r>
                        <a:rPr lang="en-IN" altLang="en-US"/>
                        <a:t>1</a:t>
                      </a:r>
                      <a:endParaRPr lang="en-IN" altLang="en-US"/>
                    </a:p>
                  </a:txBody>
                  <a:tcPr/>
                </a:tc>
                <a:tc>
                  <a:txBody>
                    <a:bodyPr/>
                    <a:p>
                      <a:pPr>
                        <a:buNone/>
                      </a:pPr>
                      <a:r>
                        <a:rPr lang="en-IN" altLang="en-US"/>
                        <a:t>2</a:t>
                      </a:r>
                      <a:endParaRPr lang="en-IN" altLang="en-US"/>
                    </a:p>
                  </a:txBody>
                  <a:tcPr/>
                </a:tc>
                <a:tc>
                  <a:txBody>
                    <a:bodyPr/>
                    <a:p>
                      <a:pPr>
                        <a:buNone/>
                      </a:pPr>
                      <a:r>
                        <a:rPr lang="en-IN" altLang="en-US"/>
                        <a:t>3</a:t>
                      </a:r>
                      <a:endParaRPr lang="en-IN" altLang="en-US"/>
                    </a:p>
                  </a:txBody>
                  <a:tcPr/>
                </a:tc>
                <a:tc>
                  <a:txBody>
                    <a:bodyPr/>
                    <a:p>
                      <a:pPr>
                        <a:buNone/>
                      </a:pPr>
                      <a:r>
                        <a:rPr lang="en-IN" altLang="en-US"/>
                        <a:t>4</a:t>
                      </a:r>
                      <a:endParaRPr lang="en-IN" altLang="en-US"/>
                    </a:p>
                  </a:txBody>
                  <a:tcPr/>
                </a:tc>
              </a:tr>
            </a:tbl>
          </a:graphicData>
        </a:graphic>
      </p:graphicFrame>
      <p:sp>
        <p:nvSpPr>
          <p:cNvPr id="8" name="Text Box 7"/>
          <p:cNvSpPr txBox="1"/>
          <p:nvPr/>
        </p:nvSpPr>
        <p:spPr>
          <a:xfrm>
            <a:off x="477520" y="2268855"/>
            <a:ext cx="11370945" cy="4328795"/>
          </a:xfrm>
          <a:prstGeom prst="rect">
            <a:avLst/>
          </a:prstGeom>
          <a:noFill/>
        </p:spPr>
        <p:txBody>
          <a:bodyPr wrap="square" rtlCol="0">
            <a:noAutofit/>
          </a:bodyPr>
          <a:p>
            <a:endParaRPr lang="en-IN" altLang="en-US" sz="3200"/>
          </a:p>
          <a:p>
            <a:r>
              <a:rPr lang="en-IN" altLang="en-US" sz="3200"/>
              <a:t>Front =3 and Rear = 2  </a:t>
            </a:r>
            <a:r>
              <a:rPr lang="en-IN" altLang="en-US" sz="3200">
                <a:sym typeface="+mn-ea"/>
              </a:rPr>
              <a:t> </a:t>
            </a:r>
            <a:r>
              <a:rPr lang="en-IN" altLang="en-US" sz="3200">
                <a:latin typeface="Arial" panose="020B0604020202020204" pitchFamily="34" charset="0"/>
                <a:cs typeface="Arial" panose="020B0604020202020204" pitchFamily="34" charset="0"/>
                <a:sym typeface="+mn-ea"/>
              </a:rPr>
              <a:t>→ </a:t>
            </a:r>
            <a:r>
              <a:rPr lang="en-IN" altLang="en-US" sz="3200"/>
              <a:t> </a:t>
            </a:r>
            <a:r>
              <a:rPr lang="en-GB" altLang="en-IN" sz="3200">
                <a:solidFill>
                  <a:srgbClr val="FF0000"/>
                </a:solidFill>
                <a:latin typeface="Arial" panose="020B0604020202020204" pitchFamily="34" charset="0"/>
                <a:cs typeface="Arial" panose="020B0604020202020204" pitchFamily="34" charset="0"/>
                <a:sym typeface="+mn-ea"/>
              </a:rPr>
              <a:t>Front pointer Next of Rear pointer</a:t>
            </a:r>
            <a:endParaRPr lang="en-IN" altLang="en-US" sz="3200"/>
          </a:p>
          <a:p>
            <a:r>
              <a:rPr lang="en-IN" altLang="en-US" sz="3200"/>
              <a:t>Enqueue(</a:t>
            </a:r>
            <a:r>
              <a:rPr lang="en-GB" altLang="en-IN" sz="3200"/>
              <a:t>4</a:t>
            </a:r>
            <a:r>
              <a:rPr lang="en-IN" altLang="en-US" sz="3200"/>
              <a:t>7)  -  Rear = (Rear +1) % 5 </a:t>
            </a:r>
            <a:endParaRPr lang="en-IN" altLang="en-US" sz="3200"/>
          </a:p>
          <a:p>
            <a:r>
              <a:rPr lang="en-IN" altLang="en-US" sz="3200"/>
              <a:t>                                      = (2+1) % 5</a:t>
            </a:r>
            <a:endParaRPr lang="en-IN" altLang="en-US" sz="3200"/>
          </a:p>
          <a:p>
            <a:r>
              <a:rPr lang="en-IN" altLang="en-US" sz="3200"/>
              <a:t>                                      = 3 </a:t>
            </a:r>
            <a:r>
              <a:rPr lang="en-IN" altLang="en-US" sz="3200">
                <a:latin typeface="Arial" panose="020B0604020202020204" pitchFamily="34" charset="0"/>
                <a:cs typeface="Arial" panose="020B0604020202020204" pitchFamily="34" charset="0"/>
              </a:rPr>
              <a:t>→ here rear = front and Queue is full</a:t>
            </a:r>
            <a:endParaRPr lang="en-IN" altLang="en-US" sz="3200">
              <a:latin typeface="Arial" panose="020B0604020202020204" pitchFamily="34" charset="0"/>
              <a:cs typeface="Arial" panose="020B0604020202020204" pitchFamily="34" charset="0"/>
            </a:endParaRPr>
          </a:p>
          <a:p>
            <a:endParaRPr lang="en-IN" altLang="en-US" sz="3200">
              <a:latin typeface="Arial" panose="020B0604020202020204" pitchFamily="34" charset="0"/>
              <a:cs typeface="Arial" panose="020B0604020202020204" pitchFamily="34" charset="0"/>
            </a:endParaRPr>
          </a:p>
          <a:p>
            <a:endParaRPr lang="en-IN" altLang="en-US" sz="3200">
              <a:latin typeface="Arial" panose="020B0604020202020204" pitchFamily="34" charset="0"/>
              <a:cs typeface="Arial" panose="020B0604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83895"/>
          </a:xfrm>
        </p:spPr>
        <p:txBody>
          <a:bodyPr>
            <a:normAutofit fontScale="90000"/>
          </a:bodyPr>
          <a:p>
            <a:r>
              <a:rPr lang="en-GB" altLang="en-IN" b="1">
                <a:solidFill>
                  <a:srgbClr val="FF0000"/>
                </a:solidFill>
              </a:rPr>
              <a:t>Insertion </a:t>
            </a:r>
            <a:r>
              <a:rPr lang="en-IN" altLang="en-US" b="1">
                <a:solidFill>
                  <a:srgbClr val="FF0000"/>
                </a:solidFill>
              </a:rPr>
              <a:t>Scanario - </a:t>
            </a:r>
            <a:r>
              <a:rPr lang="en-GB" altLang="en-IN" b="1">
                <a:solidFill>
                  <a:srgbClr val="FF0000"/>
                </a:solidFill>
              </a:rPr>
              <a:t>4   </a:t>
            </a:r>
            <a:r>
              <a:rPr lang="en-IN" altLang="en-US" b="1">
                <a:solidFill>
                  <a:srgbClr val="FF0000"/>
                </a:solidFill>
              </a:rPr>
              <a:t> For max =5</a:t>
            </a:r>
            <a:endParaRPr lang="en-IN" altLang="en-US" b="1">
              <a:solidFill>
                <a:srgbClr val="FF0000"/>
              </a:solidFill>
            </a:endParaRPr>
          </a:p>
        </p:txBody>
      </p:sp>
      <p:graphicFrame>
        <p:nvGraphicFramePr>
          <p:cNvPr id="4" name="Content Placeholder 3"/>
          <p:cNvGraphicFramePr/>
          <p:nvPr>
            <p:ph idx="1"/>
          </p:nvPr>
        </p:nvGraphicFramePr>
        <p:xfrm>
          <a:off x="701040" y="1028065"/>
          <a:ext cx="10652760" cy="1039495"/>
        </p:xfrm>
        <a:graphic>
          <a:graphicData uri="http://schemas.openxmlformats.org/drawingml/2006/table">
            <a:tbl>
              <a:tblPr firstRow="1" bandRow="1">
                <a:tableStyleId>{5C22544A-7EE6-4342-B048-85BDC9FD1C3A}</a:tableStyleId>
              </a:tblPr>
              <a:tblGrid>
                <a:gridCol w="1889760"/>
                <a:gridCol w="1752600"/>
                <a:gridCol w="1752600"/>
                <a:gridCol w="1752600"/>
                <a:gridCol w="1752600"/>
                <a:gridCol w="1752600"/>
              </a:tblGrid>
              <a:tr h="640080">
                <a:tc>
                  <a:txBody>
                    <a:bodyPr/>
                    <a:p>
                      <a:pPr>
                        <a:buNone/>
                      </a:pPr>
                      <a:r>
                        <a:rPr lang="en-GB" altLang="en-IN" sz="3600"/>
                        <a:t>Q-</a:t>
                      </a:r>
                      <a:r>
                        <a:rPr lang="en-IN" altLang="en-US" sz="3600"/>
                        <a:t>DATA</a:t>
                      </a:r>
                      <a:endParaRPr lang="en-IN" altLang="en-US" sz="3600"/>
                    </a:p>
                  </a:txBody>
                  <a:tcPr/>
                </a:tc>
                <a:tc>
                  <a:txBody>
                    <a:bodyPr/>
                    <a:p>
                      <a:pPr>
                        <a:buNone/>
                      </a:pPr>
                      <a:r>
                        <a:rPr lang="en-IN" altLang="en-US" sz="3600"/>
                        <a:t>19</a:t>
                      </a:r>
                      <a:endParaRPr lang="en-IN" altLang="en-US" sz="3600"/>
                    </a:p>
                  </a:txBody>
                  <a:tcPr/>
                </a:tc>
                <a:tc>
                  <a:txBody>
                    <a:bodyPr/>
                    <a:p>
                      <a:pPr>
                        <a:buNone/>
                      </a:pPr>
                      <a:r>
                        <a:rPr lang="en-IN" altLang="en-US" sz="3600"/>
                        <a:t>69</a:t>
                      </a:r>
                      <a:endParaRPr lang="en-IN" altLang="en-US" sz="3600"/>
                    </a:p>
                  </a:txBody>
                  <a:tcPr/>
                </a:tc>
                <a:tc>
                  <a:txBody>
                    <a:bodyPr/>
                    <a:p>
                      <a:pPr>
                        <a:buNone/>
                      </a:pPr>
                      <a:r>
                        <a:rPr lang="en-IN" altLang="en-US" sz="3600"/>
                        <a:t>89</a:t>
                      </a:r>
                      <a:endParaRPr lang="en-IN" altLang="en-US" sz="3600"/>
                    </a:p>
                  </a:txBody>
                  <a:tcPr/>
                </a:tc>
                <a:tc>
                  <a:txBody>
                    <a:bodyPr/>
                    <a:p>
                      <a:pPr>
                        <a:buNone/>
                      </a:pPr>
                      <a:r>
                        <a:rPr lang="en-GB" altLang="en-IN" sz="3600"/>
                        <a:t>VACANT</a:t>
                      </a:r>
                      <a:endParaRPr lang="en-GB" altLang="en-IN" sz="3600"/>
                    </a:p>
                  </a:txBody>
                  <a:tcPr/>
                </a:tc>
                <a:tc>
                  <a:txBody>
                    <a:bodyPr/>
                    <a:p>
                      <a:pPr>
                        <a:buNone/>
                      </a:pPr>
                      <a:r>
                        <a:rPr lang="en-IN" altLang="en-US" sz="3600"/>
                        <a:t>100</a:t>
                      </a:r>
                      <a:endParaRPr lang="en-IN" altLang="en-US" sz="3600"/>
                    </a:p>
                  </a:txBody>
                  <a:tcPr/>
                </a:tc>
              </a:tr>
              <a:tr h="399415">
                <a:tc>
                  <a:txBody>
                    <a:bodyPr/>
                    <a:p>
                      <a:pPr>
                        <a:buNone/>
                      </a:pPr>
                      <a:r>
                        <a:rPr lang="en-IN" altLang="en-US"/>
                        <a:t>Index</a:t>
                      </a:r>
                      <a:endParaRPr lang="en-IN" altLang="en-US"/>
                    </a:p>
                  </a:txBody>
                  <a:tcPr/>
                </a:tc>
                <a:tc>
                  <a:txBody>
                    <a:bodyPr/>
                    <a:p>
                      <a:pPr>
                        <a:buNone/>
                      </a:pPr>
                      <a:r>
                        <a:rPr lang="en-IN" altLang="en-US"/>
                        <a:t>0</a:t>
                      </a:r>
                      <a:endParaRPr lang="en-IN" altLang="en-US"/>
                    </a:p>
                  </a:txBody>
                  <a:tcPr/>
                </a:tc>
                <a:tc>
                  <a:txBody>
                    <a:bodyPr/>
                    <a:p>
                      <a:pPr>
                        <a:buNone/>
                      </a:pPr>
                      <a:r>
                        <a:rPr lang="en-IN" altLang="en-US"/>
                        <a:t>1</a:t>
                      </a:r>
                      <a:endParaRPr lang="en-IN" altLang="en-US"/>
                    </a:p>
                  </a:txBody>
                  <a:tcPr/>
                </a:tc>
                <a:tc>
                  <a:txBody>
                    <a:bodyPr/>
                    <a:p>
                      <a:pPr>
                        <a:buNone/>
                      </a:pPr>
                      <a:r>
                        <a:rPr lang="en-IN" altLang="en-US"/>
                        <a:t>2</a:t>
                      </a:r>
                      <a:endParaRPr lang="en-IN" altLang="en-US"/>
                    </a:p>
                  </a:txBody>
                  <a:tcPr/>
                </a:tc>
                <a:tc>
                  <a:txBody>
                    <a:bodyPr/>
                    <a:p>
                      <a:pPr>
                        <a:buNone/>
                      </a:pPr>
                      <a:r>
                        <a:rPr lang="en-IN" altLang="en-US"/>
                        <a:t>3</a:t>
                      </a:r>
                      <a:endParaRPr lang="en-IN" altLang="en-US"/>
                    </a:p>
                  </a:txBody>
                  <a:tcPr/>
                </a:tc>
                <a:tc>
                  <a:txBody>
                    <a:bodyPr/>
                    <a:p>
                      <a:pPr>
                        <a:buNone/>
                      </a:pPr>
                      <a:r>
                        <a:rPr lang="en-IN" altLang="en-US"/>
                        <a:t>4</a:t>
                      </a:r>
                      <a:endParaRPr lang="en-IN" altLang="en-US"/>
                    </a:p>
                  </a:txBody>
                  <a:tcPr/>
                </a:tc>
              </a:tr>
            </a:tbl>
          </a:graphicData>
        </a:graphic>
      </p:graphicFrame>
      <p:sp>
        <p:nvSpPr>
          <p:cNvPr id="8" name="Text Box 7"/>
          <p:cNvSpPr txBox="1"/>
          <p:nvPr/>
        </p:nvSpPr>
        <p:spPr>
          <a:xfrm>
            <a:off x="477520" y="2268855"/>
            <a:ext cx="11370945" cy="4328795"/>
          </a:xfrm>
          <a:prstGeom prst="rect">
            <a:avLst/>
          </a:prstGeom>
          <a:noFill/>
        </p:spPr>
        <p:txBody>
          <a:bodyPr wrap="square" rtlCol="0">
            <a:noAutofit/>
          </a:bodyPr>
          <a:p>
            <a:endParaRPr lang="en-IN" altLang="en-US" sz="3200">
              <a:sym typeface="+mn-ea"/>
            </a:endParaRPr>
          </a:p>
          <a:p>
            <a:r>
              <a:rPr lang="en-IN" altLang="en-US" sz="3200">
                <a:sym typeface="+mn-ea"/>
              </a:rPr>
              <a:t>Front =</a:t>
            </a:r>
            <a:r>
              <a:rPr lang="en-GB" altLang="en-IN" sz="3200">
                <a:sym typeface="+mn-ea"/>
              </a:rPr>
              <a:t>4</a:t>
            </a:r>
            <a:r>
              <a:rPr lang="en-IN" altLang="en-US" sz="3200">
                <a:sym typeface="+mn-ea"/>
              </a:rPr>
              <a:t> and Rear = 2 </a:t>
            </a:r>
            <a:r>
              <a:rPr lang="en-IN" altLang="en-US" sz="3200">
                <a:sym typeface="+mn-ea"/>
              </a:rPr>
              <a:t> </a:t>
            </a:r>
            <a:r>
              <a:rPr lang="en-IN" altLang="en-US" sz="3200">
                <a:latin typeface="Arial" panose="020B0604020202020204" pitchFamily="34" charset="0"/>
                <a:cs typeface="Arial" panose="020B0604020202020204" pitchFamily="34" charset="0"/>
                <a:sym typeface="+mn-ea"/>
              </a:rPr>
              <a:t>→ </a:t>
            </a:r>
            <a:r>
              <a:rPr lang="en-GB" altLang="en-IN" sz="3200">
                <a:solidFill>
                  <a:srgbClr val="FF0000"/>
                </a:solidFill>
                <a:latin typeface="Arial" panose="020B0604020202020204" pitchFamily="34" charset="0"/>
                <a:cs typeface="Arial" panose="020B0604020202020204" pitchFamily="34" charset="0"/>
                <a:sym typeface="+mn-ea"/>
              </a:rPr>
              <a:t>Front pointer not Next of Rear pointer</a:t>
            </a:r>
            <a:endParaRPr lang="en-IN" altLang="en-US" sz="3200"/>
          </a:p>
          <a:p>
            <a:r>
              <a:rPr lang="en-IN" altLang="en-US" sz="3200">
                <a:sym typeface="+mn-ea"/>
              </a:rPr>
              <a:t>Enqueue(</a:t>
            </a:r>
            <a:r>
              <a:rPr lang="en-GB" altLang="en-IN" sz="3200">
                <a:sym typeface="+mn-ea"/>
              </a:rPr>
              <a:t>4</a:t>
            </a:r>
            <a:r>
              <a:rPr lang="en-IN" altLang="en-US" sz="3200">
                <a:sym typeface="+mn-ea"/>
              </a:rPr>
              <a:t>7)  -  Rear = (Rear +1) % 5 </a:t>
            </a:r>
            <a:endParaRPr lang="en-IN" altLang="en-US" sz="3200"/>
          </a:p>
          <a:p>
            <a:r>
              <a:rPr lang="en-IN" altLang="en-US" sz="3200">
                <a:sym typeface="+mn-ea"/>
              </a:rPr>
              <a:t>                                      = (2+1) % 5</a:t>
            </a:r>
            <a:endParaRPr lang="en-IN" altLang="en-US" sz="3200"/>
          </a:p>
          <a:p>
            <a:r>
              <a:rPr lang="en-IN" altLang="en-US" sz="3200">
                <a:sym typeface="+mn-ea"/>
              </a:rPr>
              <a:t>                                      = 3 </a:t>
            </a:r>
            <a:r>
              <a:rPr lang="en-IN" altLang="en-US" sz="3200">
                <a:latin typeface="Arial" panose="020B0604020202020204" pitchFamily="34" charset="0"/>
                <a:cs typeface="Arial" panose="020B0604020202020204" pitchFamily="34" charset="0"/>
                <a:sym typeface="+mn-ea"/>
              </a:rPr>
              <a:t>→ here rear </a:t>
            </a:r>
            <a:r>
              <a:rPr lang="en-GB" altLang="en-IN" sz="3200">
                <a:latin typeface="Arial" panose="020B0604020202020204" pitchFamily="34" charset="0"/>
                <a:cs typeface="Arial" panose="020B0604020202020204" pitchFamily="34" charset="0"/>
                <a:sym typeface="+mn-ea"/>
              </a:rPr>
              <a:t>!=</a:t>
            </a:r>
            <a:r>
              <a:rPr lang="en-IN" altLang="en-US" sz="3200">
                <a:latin typeface="Arial" panose="020B0604020202020204" pitchFamily="34" charset="0"/>
                <a:cs typeface="Arial" panose="020B0604020202020204" pitchFamily="34" charset="0"/>
                <a:sym typeface="+mn-ea"/>
              </a:rPr>
              <a:t> front and Queue </a:t>
            </a:r>
            <a:r>
              <a:rPr lang="en-GB" altLang="en-IN" sz="3200">
                <a:latin typeface="Arial" panose="020B0604020202020204" pitchFamily="34" charset="0"/>
                <a:cs typeface="Arial" panose="020B0604020202020204" pitchFamily="34" charset="0"/>
                <a:sym typeface="+mn-ea"/>
              </a:rPr>
              <a:t>has </a:t>
            </a:r>
            <a:endParaRPr lang="en-GB" altLang="en-IN" sz="3200">
              <a:latin typeface="Arial" panose="020B0604020202020204" pitchFamily="34" charset="0"/>
              <a:cs typeface="Arial" panose="020B0604020202020204" pitchFamily="34" charset="0"/>
              <a:sym typeface="+mn-ea"/>
            </a:endParaRPr>
          </a:p>
          <a:p>
            <a:r>
              <a:rPr lang="en-GB" altLang="en-IN" sz="3200">
                <a:latin typeface="Arial" panose="020B0604020202020204" pitchFamily="34" charset="0"/>
                <a:cs typeface="Arial" panose="020B0604020202020204" pitchFamily="34" charset="0"/>
                <a:sym typeface="+mn-ea"/>
              </a:rPr>
              <a:t>                                                                             Space at 3</a:t>
            </a:r>
            <a:endParaRPr lang="en-IN" altLang="en-US" sz="3200">
              <a:latin typeface="Arial" panose="020B0604020202020204" pitchFamily="34" charset="0"/>
              <a:cs typeface="Arial" panose="020B0604020202020204" pitchFamily="34" charset="0"/>
            </a:endParaRPr>
          </a:p>
          <a:p>
            <a:endParaRPr lang="en-IN" altLang="en-US" sz="3200">
              <a:latin typeface="Arial" panose="020B0604020202020204" pitchFamily="34" charset="0"/>
              <a:cs typeface="Arial" panose="020B0604020202020204" pitchFamily="34" charset="0"/>
            </a:endParaRPr>
          </a:p>
          <a:p>
            <a:endParaRPr lang="en-IN" altLang="en-US" sz="320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1"/>
          <p:cNvSpPr>
            <a:spLocks noChangeArrowheads="1"/>
          </p:cNvSpPr>
          <p:nvPr/>
        </p:nvSpPr>
        <p:spPr bwMode="auto">
          <a:xfrm>
            <a:off x="660400" y="264785"/>
            <a:ext cx="11064240" cy="5446395"/>
          </a:xfrm>
          <a:prstGeom prst="rect">
            <a:avLst/>
          </a:prstGeom>
          <a:noFill/>
          <a:ln w="9525">
            <a:noFill/>
            <a:miter lim="800000"/>
          </a:ln>
          <a:effectLst/>
        </p:spPr>
        <p:txBody>
          <a:bodyPr vert="horz" wrap="square" lIns="91440" tIns="45720" rIns="91440" bIns="45720" numCol="1" anchor="ctr" anchorCtr="0" compatLnSpc="1">
            <a:spAutoFit/>
          </a:bodyPr>
          <a:lstStyle/>
          <a:p>
            <a:pPr marL="457200" marR="0" lvl="0" indent="-457200" algn="l" defTabSz="914400" rtl="0" eaLnBrk="1" fontAlgn="base" latinLnBrk="0" hangingPunct="1">
              <a:lnSpc>
                <a:spcPct val="100000"/>
              </a:lnSpc>
              <a:spcBef>
                <a:spcPct val="0"/>
              </a:spcBef>
              <a:spcAft>
                <a:spcPct val="0"/>
              </a:spcAft>
              <a:buClrTx/>
              <a:buSzTx/>
              <a:buFontTx/>
              <a:buAutoNum type="arabicPeriod"/>
            </a:pPr>
            <a:r>
              <a:rPr kumimoji="0" lang="en-US" sz="3600" b="1" i="0" u="none" strike="noStrike" cap="none" normalizeH="0" baseline="0" dirty="0" smtClean="0">
                <a:ln>
                  <a:noFill/>
                </a:ln>
                <a:solidFill>
                  <a:srgbClr val="FF0000"/>
                </a:solidFill>
                <a:effectLst/>
                <a:latin typeface="Calibri" panose="020F0502020204030204" charset="0"/>
                <a:ea typeface="Times New Roman" panose="02020603050405020304" pitchFamily="18" charset="0"/>
                <a:cs typeface="Times New Roman" panose="02020603050405020304" pitchFamily="18" charset="0"/>
              </a:rPr>
              <a:t>PUSH-Operation: </a:t>
            </a:r>
            <a:endParaRPr kumimoji="0" lang="en-US" sz="3600" b="1" i="0" u="none" strike="noStrike" cap="none" normalizeH="0" baseline="0" dirty="0" smtClean="0">
              <a:ln>
                <a:noFill/>
              </a:ln>
              <a:solidFill>
                <a:srgbClr val="FF0000"/>
              </a:solidFill>
              <a:effectLst/>
              <a:latin typeface="Calibri" panose="020F0502020204030204" charset="0"/>
              <a:ea typeface="Times New Roman" panose="02020603050405020304" pitchFamily="18" charset="0"/>
              <a:cs typeface="Times New Roman" panose="02020603050405020304" pitchFamily="18" charset="0"/>
            </a:endParaRP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pPr>
            <a:r>
              <a:rPr kumimoji="0" lang="en-US" sz="2400" b="0" i="0" u="none" strike="noStrike" cap="none" normalizeH="0" baseline="0" dirty="0" smtClean="0">
                <a:ln>
                  <a:noFill/>
                </a:ln>
                <a:solidFill>
                  <a:schemeClr val="tx1"/>
                </a:solidFill>
                <a:effectLst/>
                <a:latin typeface="Calibri" panose="020F0502020204030204" charset="0"/>
                <a:ea typeface="Times New Roman" panose="02020603050405020304" pitchFamily="18" charset="0"/>
                <a:cs typeface="Times New Roman" panose="02020603050405020304" pitchFamily="18" charset="0"/>
              </a:rPr>
              <a:t>The insertion of a new element into a stack is implied by the PUSH operation. </a:t>
            </a:r>
            <a:endParaRPr kumimoji="0" lang="en-US" sz="2400" b="0" i="0" u="none" strike="noStrike" cap="none" normalizeH="0" baseline="0" dirty="0" smtClean="0">
              <a:ln>
                <a:noFill/>
              </a:ln>
              <a:solidFill>
                <a:schemeClr val="tx1"/>
              </a:solidFill>
              <a:effectLst/>
              <a:latin typeface="Calibri" panose="020F0502020204030204" charset="0"/>
              <a:ea typeface="Times New Roman" panose="02020603050405020304" pitchFamily="18" charset="0"/>
              <a:cs typeface="Times New Roman" panose="02020603050405020304" pitchFamily="18" charset="0"/>
            </a:endParaRP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pPr>
            <a:r>
              <a:rPr kumimoji="0" lang="en-US" sz="2400" b="0" i="0" u="none" strike="noStrike" cap="none" normalizeH="0" baseline="0" dirty="0" smtClean="0">
                <a:ln>
                  <a:noFill/>
                </a:ln>
                <a:solidFill>
                  <a:schemeClr val="tx1"/>
                </a:solidFill>
                <a:effectLst/>
                <a:latin typeface="Calibri" panose="020F0502020204030204" charset="0"/>
                <a:ea typeface="Times New Roman" panose="02020603050405020304" pitchFamily="18" charset="0"/>
                <a:cs typeface="Times New Roman" panose="02020603050405020304" pitchFamily="18" charset="0"/>
              </a:rPr>
              <a:t>The top of the stack is always where a new element is added, so we must always check to see if it is </a:t>
            </a:r>
            <a:r>
              <a:rPr kumimoji="0" lang="en-GB" altLang="en-US" sz="2400" b="0" i="0" u="none" strike="noStrike" cap="none" normalizeH="0" baseline="0" dirty="0" smtClean="0">
                <a:ln>
                  <a:noFill/>
                </a:ln>
                <a:solidFill>
                  <a:schemeClr val="tx1"/>
                </a:solidFill>
                <a:effectLst/>
                <a:latin typeface="Calibri" panose="020F0502020204030204" charset="0"/>
                <a:ea typeface="Times New Roman" panose="02020603050405020304" pitchFamily="18" charset="0"/>
                <a:cs typeface="Times New Roman" panose="02020603050405020304" pitchFamily="18" charset="0"/>
              </a:rPr>
              <a:t>full</a:t>
            </a:r>
            <a:r>
              <a:rPr kumimoji="0" lang="en-US" sz="2400" b="0" i="0" u="none" strike="noStrike" cap="none" normalizeH="0" baseline="0" dirty="0" smtClean="0">
                <a:ln>
                  <a:noFill/>
                </a:ln>
                <a:solidFill>
                  <a:schemeClr val="tx1"/>
                </a:solidFill>
                <a:effectLst/>
                <a:latin typeface="Calibri" panose="020F0502020204030204" charset="0"/>
                <a:ea typeface="Times New Roman" panose="02020603050405020304" pitchFamily="18" charset="0"/>
                <a:cs typeface="Times New Roman" panose="02020603050405020304" pitchFamily="18" charset="0"/>
              </a:rPr>
              <a:t> by using the formula </a:t>
            </a:r>
            <a:r>
              <a:rPr kumimoji="0" lang="en-US" sz="2400" b="1" i="0" u="none" strike="noStrike" cap="none" normalizeH="0" baseline="0" dirty="0" smtClean="0">
                <a:ln>
                  <a:noFill/>
                </a:ln>
                <a:solidFill>
                  <a:srgbClr val="FF0000"/>
                </a:solidFill>
                <a:effectLst/>
                <a:latin typeface="Calibri" panose="020F0502020204030204" charset="0"/>
                <a:ea typeface="Times New Roman" panose="02020603050405020304" pitchFamily="18" charset="0"/>
                <a:cs typeface="Times New Roman" panose="02020603050405020304" pitchFamily="18" charset="0"/>
              </a:rPr>
              <a:t>TOP=Max-1. </a:t>
            </a:r>
            <a:endParaRPr kumimoji="0" lang="en-US" sz="2400" b="1" i="0" u="none" strike="noStrike" cap="none" normalizeH="0" baseline="0" dirty="0" smtClean="0">
              <a:ln>
                <a:noFill/>
              </a:ln>
              <a:solidFill>
                <a:srgbClr val="FF0000"/>
              </a:solidFill>
              <a:effectLst/>
              <a:latin typeface="Calibri" panose="020F0502020204030204" charset="0"/>
              <a:ea typeface="Times New Roman" panose="02020603050405020304" pitchFamily="18" charset="0"/>
              <a:cs typeface="Times New Roman" panose="02020603050405020304" pitchFamily="18" charset="0"/>
            </a:endParaRP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pPr>
            <a:r>
              <a:rPr kumimoji="0" lang="en-US" sz="2400" b="0" i="0" u="none" strike="noStrike" cap="none" normalizeH="0" baseline="0" dirty="0" smtClean="0">
                <a:ln>
                  <a:noFill/>
                </a:ln>
                <a:solidFill>
                  <a:schemeClr val="tx1"/>
                </a:solidFill>
                <a:effectLst/>
                <a:latin typeface="Calibri" panose="020F0502020204030204" charset="0"/>
                <a:ea typeface="Times New Roman" panose="02020603050405020304" pitchFamily="18" charset="0"/>
                <a:cs typeface="Times New Roman" panose="02020603050405020304" pitchFamily="18" charset="0"/>
              </a:rPr>
              <a:t> In the case that this condition is </a:t>
            </a:r>
            <a:r>
              <a:rPr kumimoji="0" lang="en-GB" altLang="en-US" sz="2400" b="0" i="0" u="none" strike="noStrike" cap="none" normalizeH="0" baseline="0" dirty="0" smtClean="0">
                <a:ln>
                  <a:noFill/>
                </a:ln>
                <a:solidFill>
                  <a:schemeClr val="tx1"/>
                </a:solidFill>
                <a:effectLst/>
                <a:latin typeface="Calibri" panose="020F0502020204030204" charset="0"/>
                <a:ea typeface="Times New Roman" panose="02020603050405020304" pitchFamily="18" charset="0"/>
                <a:cs typeface="Times New Roman" panose="02020603050405020304" pitchFamily="18" charset="0"/>
              </a:rPr>
              <a:t>true</a:t>
            </a:r>
            <a:r>
              <a:rPr kumimoji="0" lang="en-US" sz="2400" b="0" i="0" u="none" strike="noStrike" cap="none" normalizeH="0" baseline="0" dirty="0" smtClean="0">
                <a:ln>
                  <a:noFill/>
                </a:ln>
                <a:solidFill>
                  <a:schemeClr val="tx1"/>
                </a:solidFill>
                <a:effectLst/>
                <a:latin typeface="Calibri" panose="020F0502020204030204" charset="0"/>
                <a:ea typeface="Times New Roman" panose="02020603050405020304" pitchFamily="18" charset="0"/>
                <a:cs typeface="Times New Roman" panose="02020603050405020304" pitchFamily="18" charset="0"/>
              </a:rPr>
              <a:t>, the Stack is full and no other elements may be added. Even if we attempt to add the element, a Stack overflow message will be shown.</a:t>
            </a:r>
            <a:endParaRPr lang="en-US" sz="2400" dirty="0" smtClean="0">
              <a:latin typeface="Arial" panose="020B0604020202020204" pitchFamily="34" charset="0"/>
              <a:ea typeface="Times New Roman" panose="02020603050405020304" pitchFamily="18" charset="0"/>
              <a:cs typeface="Arial" panose="020B0604020202020204" pitchFamily="34" charset="0"/>
            </a:endParaRPr>
          </a:p>
          <a:p>
            <a:pPr marL="457200" marR="0" lvl="0" indent="-457200" algn="l" defTabSz="914400" rtl="0" eaLnBrk="1" fontAlgn="base" latinLnBrk="0" hangingPunct="1">
              <a:lnSpc>
                <a:spcPct val="100000"/>
              </a:lnSpc>
              <a:spcBef>
                <a:spcPct val="0"/>
              </a:spcBef>
              <a:spcAft>
                <a:spcPct val="0"/>
              </a:spcAft>
              <a:buClrTx/>
              <a:buSzTx/>
            </a:pPr>
            <a:r>
              <a:rPr kumimoji="0" lang="en-US" sz="2400" b="1" i="0" u="none" strike="noStrike" cap="none" normalizeH="0" baseline="0" dirty="0" smtClean="0">
                <a:ln>
                  <a:noFill/>
                </a:ln>
                <a:solidFill>
                  <a:srgbClr val="00B0F0"/>
                </a:solidFill>
                <a:effectLst/>
                <a:latin typeface="Calibri" panose="020F0502020204030204" charset="0"/>
                <a:ea typeface="Times New Roman" panose="02020603050405020304" pitchFamily="18" charset="0"/>
                <a:cs typeface="Times New Roman" panose="02020603050405020304" pitchFamily="18" charset="0"/>
              </a:rPr>
              <a:t>Algorithm PUSH-Operation:</a:t>
            </a:r>
            <a:br>
              <a:rPr kumimoji="0" lang="en-US" sz="2400" b="0" i="0" u="none" strike="noStrike" cap="none" normalizeH="0" baseline="0" dirty="0" smtClean="0">
                <a:ln>
                  <a:noFill/>
                </a:ln>
                <a:solidFill>
                  <a:schemeClr val="tx1"/>
                </a:solidFill>
                <a:effectLst/>
                <a:latin typeface="Calibri" panose="020F0502020204030204" charset="0"/>
                <a:ea typeface="Times New Roman" panose="02020603050405020304" pitchFamily="18" charset="0"/>
                <a:cs typeface="Times New Roman" panose="02020603050405020304" pitchFamily="18" charset="0"/>
              </a:rPr>
            </a:br>
            <a:r>
              <a:rPr kumimoji="0" lang="en-US" sz="2400" b="1" i="0" u="none" strike="noStrike" cap="none" normalizeH="0" baseline="0" dirty="0" smtClean="0">
                <a:ln>
                  <a:noFill/>
                </a:ln>
                <a:solidFill>
                  <a:schemeClr val="tx1"/>
                </a:solidFill>
                <a:effectLst/>
                <a:latin typeface="Calibri" panose="020F0502020204030204" charset="0"/>
                <a:ea typeface="Times New Roman" panose="02020603050405020304" pitchFamily="18" charset="0"/>
                <a:cs typeface="Times New Roman" panose="02020603050405020304" pitchFamily="18" charset="0"/>
              </a:rPr>
              <a:t>Step-1:</a:t>
            </a:r>
            <a:r>
              <a:rPr kumimoji="0" lang="en-US" sz="2400" b="0" i="0" u="none" strike="noStrike" cap="none" normalizeH="0" baseline="0" dirty="0" smtClean="0">
                <a:ln>
                  <a:noFill/>
                </a:ln>
                <a:solidFill>
                  <a:schemeClr val="tx1"/>
                </a:solidFill>
                <a:effectLst/>
                <a:latin typeface="Calibri" panose="020F0502020204030204" charset="0"/>
                <a:ea typeface="Times New Roman" panose="02020603050405020304" pitchFamily="18" charset="0"/>
                <a:cs typeface="Times New Roman" panose="02020603050405020304" pitchFamily="18" charset="0"/>
              </a:rPr>
              <a:t> If </a:t>
            </a:r>
            <a:r>
              <a:rPr kumimoji="0" lang="en-US" sz="2400" b="1" i="0" u="none" strike="noStrike" cap="none" normalizeH="0" baseline="0" dirty="0" smtClean="0">
                <a:ln>
                  <a:noFill/>
                </a:ln>
                <a:solidFill>
                  <a:srgbClr val="FF0000"/>
                </a:solidFill>
                <a:effectLst/>
                <a:latin typeface="Calibri" panose="020F0502020204030204" charset="0"/>
                <a:ea typeface="Times New Roman" panose="02020603050405020304" pitchFamily="18" charset="0"/>
                <a:cs typeface="Times New Roman" panose="02020603050405020304" pitchFamily="18" charset="0"/>
              </a:rPr>
              <a:t>TOP = Max-1</a:t>
            </a:r>
            <a:br>
              <a:rPr kumimoji="0" lang="en-US" sz="2400" b="0" i="0" u="none" strike="noStrike" cap="none" normalizeH="0" baseline="0" dirty="0" smtClean="0">
                <a:ln>
                  <a:noFill/>
                </a:ln>
                <a:solidFill>
                  <a:schemeClr val="tx1"/>
                </a:solidFill>
                <a:effectLst/>
                <a:latin typeface="Calibri" panose="020F0502020204030204" charset="0"/>
                <a:ea typeface="Times New Roman" panose="02020603050405020304" pitchFamily="18" charset="0"/>
                <a:cs typeface="Times New Roman" panose="02020603050405020304" pitchFamily="18" charset="0"/>
              </a:rPr>
            </a:br>
            <a:r>
              <a:rPr kumimoji="0" lang="en-US" sz="2400" b="0" i="0" u="none" strike="noStrike" cap="none" normalizeH="0" baseline="0" dirty="0" smtClean="0">
                <a:ln>
                  <a:noFill/>
                </a:ln>
                <a:solidFill>
                  <a:schemeClr val="tx1"/>
                </a:solidFill>
                <a:effectLst/>
                <a:latin typeface="Calibri" panose="020F0502020204030204" charset="0"/>
                <a:ea typeface="Times New Roman" panose="02020603050405020304" pitchFamily="18" charset="0"/>
                <a:cs typeface="Times New Roman" panose="02020603050405020304" pitchFamily="18" charset="0"/>
              </a:rPr>
              <a:t>	</a:t>
            </a:r>
            <a:r>
              <a:rPr kumimoji="0" lang="en-IN" altLang="en-US" sz="2400" b="0" i="0" u="none" strike="noStrike" cap="none" normalizeH="0" baseline="0" dirty="0" smtClean="0">
                <a:ln>
                  <a:noFill/>
                </a:ln>
                <a:solidFill>
                  <a:schemeClr val="tx1"/>
                </a:solidFill>
                <a:effectLst/>
                <a:latin typeface="Calibri" panose="020F0502020204030204" charset="0"/>
                <a:ea typeface="Times New Roman" panose="02020603050405020304" pitchFamily="18" charset="0"/>
                <a:cs typeface="Times New Roman" panose="02020603050405020304" pitchFamily="18" charset="0"/>
              </a:rPr>
              <a:t>       </a:t>
            </a:r>
            <a:r>
              <a:rPr kumimoji="0" lang="en-US" sz="2400" b="0" i="0" u="none" strike="noStrike" cap="none" normalizeH="0" baseline="0" dirty="0" smtClean="0">
                <a:ln>
                  <a:noFill/>
                </a:ln>
                <a:solidFill>
                  <a:schemeClr val="tx1"/>
                </a:solidFill>
                <a:effectLst/>
                <a:latin typeface="Calibri" panose="020F0502020204030204" charset="0"/>
                <a:ea typeface="Times New Roman" panose="02020603050405020304" pitchFamily="18" charset="0"/>
                <a:cs typeface="Times New Roman" panose="02020603050405020304" pitchFamily="18" charset="0"/>
              </a:rPr>
              <a:t>Print </a:t>
            </a:r>
            <a:r>
              <a:rPr kumimoji="0" lang="en-US" sz="2400" b="1" i="0" u="none" strike="noStrike" cap="none" normalizeH="0" baseline="0" dirty="0" smtClean="0">
                <a:ln>
                  <a:noFill/>
                </a:ln>
                <a:solidFill>
                  <a:srgbClr val="FF0000"/>
                </a:solidFill>
                <a:effectLst/>
                <a:latin typeface="Calibri" panose="020F0502020204030204" charset="0"/>
                <a:ea typeface="Times New Roman" panose="02020603050405020304" pitchFamily="18" charset="0"/>
                <a:cs typeface="Times New Roman" panose="02020603050405020304" pitchFamily="18" charset="0"/>
              </a:rPr>
              <a:t>“Overflow”</a:t>
            </a:r>
            <a:br>
              <a:rPr kumimoji="0" lang="en-US" sz="2400" b="0" i="0" u="none" strike="noStrike" cap="none" normalizeH="0" baseline="0" dirty="0" smtClean="0">
                <a:ln>
                  <a:noFill/>
                </a:ln>
                <a:solidFill>
                  <a:schemeClr val="tx1"/>
                </a:solidFill>
                <a:effectLst/>
                <a:latin typeface="Calibri" panose="020F0502020204030204" charset="0"/>
                <a:ea typeface="Times New Roman" panose="02020603050405020304" pitchFamily="18" charset="0"/>
                <a:cs typeface="Times New Roman" panose="02020603050405020304" pitchFamily="18" charset="0"/>
              </a:rPr>
            </a:br>
            <a:r>
              <a:rPr kumimoji="0" lang="en-US" sz="2400" b="0" i="0" u="none" strike="noStrike" cap="none" normalizeH="0" baseline="0" dirty="0" smtClean="0">
                <a:ln>
                  <a:noFill/>
                </a:ln>
                <a:solidFill>
                  <a:schemeClr val="tx1"/>
                </a:solidFill>
                <a:effectLst/>
                <a:latin typeface="Calibri" panose="020F0502020204030204" charset="0"/>
                <a:ea typeface="Times New Roman" panose="02020603050405020304" pitchFamily="18" charset="0"/>
                <a:cs typeface="Times New Roman" panose="02020603050405020304" pitchFamily="18" charset="0"/>
              </a:rPr>
              <a:t>	</a:t>
            </a:r>
            <a:r>
              <a:rPr kumimoji="0" lang="en-IN" altLang="en-US" sz="2400" b="0" i="0" u="none" strike="noStrike" cap="none" normalizeH="0" baseline="0" dirty="0" smtClean="0">
                <a:ln>
                  <a:noFill/>
                </a:ln>
                <a:solidFill>
                  <a:schemeClr val="tx1"/>
                </a:solidFill>
                <a:effectLst/>
                <a:latin typeface="Calibri" panose="020F0502020204030204" charset="0"/>
                <a:ea typeface="Times New Roman" panose="02020603050405020304" pitchFamily="18" charset="0"/>
                <a:cs typeface="Times New Roman" panose="02020603050405020304" pitchFamily="18" charset="0"/>
              </a:rPr>
              <a:t>       </a:t>
            </a:r>
            <a:r>
              <a:rPr kumimoji="0" lang="en-US" sz="2400" b="0" i="0" u="none" strike="noStrike" cap="none" normalizeH="0" baseline="0" dirty="0" err="1" smtClean="0">
                <a:ln>
                  <a:noFill/>
                </a:ln>
                <a:solidFill>
                  <a:schemeClr val="tx1"/>
                </a:solidFill>
                <a:effectLst/>
                <a:latin typeface="Calibri" panose="020F0502020204030204" charset="0"/>
                <a:ea typeface="Times New Roman" panose="02020603050405020304" pitchFamily="18" charset="0"/>
                <a:cs typeface="Times New Roman" panose="02020603050405020304" pitchFamily="18" charset="0"/>
              </a:rPr>
              <a:t>Goto</a:t>
            </a:r>
            <a:r>
              <a:rPr kumimoji="0" lang="en-US" sz="2400" b="0" i="0" u="none" strike="noStrike" cap="none" normalizeH="0" baseline="0" dirty="0" smtClean="0">
                <a:ln>
                  <a:noFill/>
                </a:ln>
                <a:solidFill>
                  <a:schemeClr val="tx1"/>
                </a:solidFill>
                <a:effectLst/>
                <a:latin typeface="Calibri" panose="020F0502020204030204" charset="0"/>
                <a:ea typeface="Times New Roman" panose="02020603050405020304" pitchFamily="18" charset="0"/>
                <a:cs typeface="Times New Roman" panose="02020603050405020304" pitchFamily="18" charset="0"/>
              </a:rPr>
              <a:t> Step 4</a:t>
            </a:r>
            <a:br>
              <a:rPr kumimoji="0" lang="en-US" sz="2400" b="0" i="0" u="none" strike="noStrike" cap="none" normalizeH="0" baseline="0" dirty="0" smtClean="0">
                <a:ln>
                  <a:noFill/>
                </a:ln>
                <a:solidFill>
                  <a:schemeClr val="tx1"/>
                </a:solidFill>
                <a:effectLst/>
                <a:latin typeface="Calibri" panose="020F0502020204030204" charset="0"/>
                <a:ea typeface="Times New Roman" panose="02020603050405020304" pitchFamily="18" charset="0"/>
                <a:cs typeface="Times New Roman" panose="02020603050405020304" pitchFamily="18" charset="0"/>
              </a:rPr>
            </a:br>
            <a:r>
              <a:rPr kumimoji="0" lang="en-US" sz="2400" b="1" i="0" u="none" strike="noStrike" cap="none" normalizeH="0" baseline="0" dirty="0" smtClean="0">
                <a:ln>
                  <a:noFill/>
                </a:ln>
                <a:solidFill>
                  <a:schemeClr val="tx1"/>
                </a:solidFill>
                <a:effectLst/>
                <a:latin typeface="Calibri" panose="020F0502020204030204" charset="0"/>
                <a:ea typeface="Times New Roman" panose="02020603050405020304" pitchFamily="18" charset="0"/>
                <a:cs typeface="Times New Roman" panose="02020603050405020304" pitchFamily="18" charset="0"/>
              </a:rPr>
              <a:t>Step-2:</a:t>
            </a:r>
            <a:r>
              <a:rPr kumimoji="0" lang="en-US" sz="2400" b="0" i="0" u="none" strike="noStrike" cap="none" normalizeH="0" baseline="0" dirty="0" smtClean="0">
                <a:ln>
                  <a:noFill/>
                </a:ln>
                <a:solidFill>
                  <a:schemeClr val="tx1"/>
                </a:solidFill>
                <a:effectLst/>
                <a:latin typeface="Calibri" panose="020F0502020204030204" charset="0"/>
                <a:ea typeface="Times New Roman" panose="02020603050405020304" pitchFamily="18" charset="0"/>
                <a:cs typeface="Times New Roman" panose="02020603050405020304" pitchFamily="18" charset="0"/>
              </a:rPr>
              <a:t> Set TOP= TOP + 1</a:t>
            </a:r>
            <a:br>
              <a:rPr kumimoji="0" lang="en-US" sz="2400" b="0" i="0" u="none" strike="noStrike" cap="none" normalizeH="0" baseline="0" dirty="0" smtClean="0">
                <a:ln>
                  <a:noFill/>
                </a:ln>
                <a:solidFill>
                  <a:schemeClr val="tx1"/>
                </a:solidFill>
                <a:effectLst/>
                <a:latin typeface="Calibri" panose="020F0502020204030204" charset="0"/>
                <a:ea typeface="Times New Roman" panose="02020603050405020304" pitchFamily="18" charset="0"/>
                <a:cs typeface="Times New Roman" panose="02020603050405020304" pitchFamily="18" charset="0"/>
              </a:rPr>
            </a:br>
            <a:r>
              <a:rPr kumimoji="0" lang="en-US" sz="2400" b="1" i="0" u="none" strike="noStrike" cap="none" normalizeH="0" baseline="0" dirty="0" smtClean="0">
                <a:ln>
                  <a:noFill/>
                </a:ln>
                <a:solidFill>
                  <a:schemeClr val="tx1"/>
                </a:solidFill>
                <a:effectLst/>
                <a:latin typeface="Calibri" panose="020F0502020204030204" charset="0"/>
                <a:ea typeface="Times New Roman" panose="02020603050405020304" pitchFamily="18" charset="0"/>
                <a:cs typeface="Times New Roman" panose="02020603050405020304" pitchFamily="18" charset="0"/>
              </a:rPr>
              <a:t>Step-3:</a:t>
            </a:r>
            <a:r>
              <a:rPr kumimoji="0" lang="en-US" sz="2400" b="0" i="0" u="none" strike="noStrike" cap="none" normalizeH="0" baseline="0" dirty="0" smtClean="0">
                <a:ln>
                  <a:noFill/>
                </a:ln>
                <a:solidFill>
                  <a:schemeClr val="tx1"/>
                </a:solidFill>
                <a:effectLst/>
                <a:latin typeface="Calibri" panose="020F0502020204030204" charset="0"/>
                <a:ea typeface="Times New Roman" panose="02020603050405020304" pitchFamily="18" charset="0"/>
                <a:cs typeface="Times New Roman" panose="02020603050405020304" pitchFamily="18" charset="0"/>
              </a:rPr>
              <a:t> Set Stack[TOP]= ELEMENT</a:t>
            </a:r>
            <a:br>
              <a:rPr kumimoji="0" lang="en-US" sz="2400" b="0" i="0" u="none" strike="noStrike" cap="none" normalizeH="0" baseline="0" dirty="0" smtClean="0">
                <a:ln>
                  <a:noFill/>
                </a:ln>
                <a:solidFill>
                  <a:schemeClr val="tx1"/>
                </a:solidFill>
                <a:effectLst/>
                <a:latin typeface="Calibri" panose="020F0502020204030204" charset="0"/>
                <a:ea typeface="Times New Roman" panose="02020603050405020304" pitchFamily="18" charset="0"/>
                <a:cs typeface="Times New Roman" panose="02020603050405020304" pitchFamily="18" charset="0"/>
              </a:rPr>
            </a:br>
            <a:r>
              <a:rPr kumimoji="0" lang="en-US" sz="2400" b="1" i="0" u="none" strike="noStrike" cap="none" normalizeH="0" baseline="0" dirty="0" smtClean="0">
                <a:ln>
                  <a:noFill/>
                </a:ln>
                <a:solidFill>
                  <a:schemeClr val="tx1"/>
                </a:solidFill>
                <a:effectLst/>
                <a:latin typeface="Calibri" panose="020F0502020204030204" charset="0"/>
                <a:ea typeface="Times New Roman" panose="02020603050405020304" pitchFamily="18" charset="0"/>
                <a:cs typeface="Times New Roman" panose="02020603050405020304" pitchFamily="18" charset="0"/>
              </a:rPr>
              <a:t>Step-4:</a:t>
            </a:r>
            <a:r>
              <a:rPr kumimoji="0" lang="en-US" sz="2400" b="0" i="0" u="none" strike="noStrike" cap="none" normalizeH="0" baseline="0" dirty="0" smtClean="0">
                <a:ln>
                  <a:noFill/>
                </a:ln>
                <a:solidFill>
                  <a:schemeClr val="tx1"/>
                </a:solidFill>
                <a:effectLst/>
                <a:latin typeface="Calibri" panose="020F0502020204030204" charset="0"/>
                <a:ea typeface="Times New Roman" panose="02020603050405020304" pitchFamily="18" charset="0"/>
                <a:cs typeface="Times New Roman" panose="02020603050405020304" pitchFamily="18" charset="0"/>
              </a:rPr>
              <a:t> END</a:t>
            </a:r>
            <a:endParaRPr kumimoji="0" 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79400" y="365125"/>
            <a:ext cx="10515600" cy="582930"/>
          </a:xfrm>
        </p:spPr>
        <p:txBody>
          <a:bodyPr>
            <a:normAutofit fontScale="90000"/>
          </a:bodyPr>
          <a:p>
            <a:r>
              <a:rPr lang="en-US" b="1">
                <a:solidFill>
                  <a:srgbClr val="FF0000"/>
                </a:solidFill>
                <a:sym typeface="+mn-ea"/>
              </a:rPr>
              <a:t>Enqueue Operation</a:t>
            </a:r>
            <a:r>
              <a:rPr lang="en-GB" altLang="en-US" b="1">
                <a:solidFill>
                  <a:srgbClr val="FF0000"/>
                </a:solidFill>
                <a:sym typeface="+mn-ea"/>
              </a:rPr>
              <a:t> :</a:t>
            </a:r>
            <a:endParaRPr lang="en-GB" altLang="en-US" b="1">
              <a:solidFill>
                <a:srgbClr val="FF0000"/>
              </a:solidFill>
              <a:sym typeface="+mn-ea"/>
            </a:endParaRPr>
          </a:p>
        </p:txBody>
      </p:sp>
      <p:sp>
        <p:nvSpPr>
          <p:cNvPr id="3" name="Content Placeholder 2"/>
          <p:cNvSpPr>
            <a:spLocks noGrp="1"/>
          </p:cNvSpPr>
          <p:nvPr>
            <p:ph idx="1"/>
          </p:nvPr>
        </p:nvSpPr>
        <p:spPr>
          <a:xfrm>
            <a:off x="401320" y="1027430"/>
            <a:ext cx="11439525" cy="5425440"/>
          </a:xfrm>
        </p:spPr>
        <p:txBody>
          <a:bodyPr>
            <a:normAutofit fontScale="90000"/>
          </a:bodyPr>
          <a:p>
            <a:r>
              <a:rPr lang="en-US"/>
              <a:t>As discussed above in Enqueue Operation [Insertion in Q] we will have the following steps:</a:t>
            </a:r>
            <a:endParaRPr lang="en-US"/>
          </a:p>
          <a:p>
            <a:r>
              <a:rPr lang="en-US" b="1" dirty="0" smtClean="0">
                <a:solidFill>
                  <a:srgbClr val="00B0F0"/>
                </a:solidFill>
                <a:sym typeface="+mn-ea"/>
              </a:rPr>
              <a:t>Algorithm </a:t>
            </a:r>
            <a:r>
              <a:rPr lang="en-GB" altLang="en-US" b="1" dirty="0" smtClean="0">
                <a:solidFill>
                  <a:srgbClr val="FF0000"/>
                </a:solidFill>
                <a:sym typeface="+mn-ea"/>
              </a:rPr>
              <a:t>EnQueue</a:t>
            </a:r>
            <a:r>
              <a:rPr lang="en-IN" altLang="en-GB" b="1" dirty="0" smtClean="0">
                <a:solidFill>
                  <a:srgbClr val="FF0000"/>
                </a:solidFill>
                <a:sym typeface="+mn-ea"/>
              </a:rPr>
              <a:t>()</a:t>
            </a:r>
            <a:r>
              <a:rPr lang="en-US" b="1" dirty="0" smtClean="0">
                <a:solidFill>
                  <a:srgbClr val="FF0000"/>
                </a:solidFill>
                <a:sym typeface="+mn-ea"/>
              </a:rPr>
              <a:t> </a:t>
            </a:r>
            <a:r>
              <a:rPr lang="en-US" b="1" dirty="0" smtClean="0">
                <a:solidFill>
                  <a:srgbClr val="00B0F0"/>
                </a:solidFill>
                <a:sym typeface="+mn-ea"/>
              </a:rPr>
              <a:t>operation:</a:t>
            </a:r>
            <a:r>
              <a:rPr lang="en-IN" altLang="en-US" b="1" dirty="0" smtClean="0">
                <a:solidFill>
                  <a:srgbClr val="00B0F0"/>
                </a:solidFill>
                <a:sym typeface="+mn-ea"/>
              </a:rPr>
              <a:t> (</a:t>
            </a:r>
            <a:r>
              <a:rPr lang="en-GB" altLang="en-IN" b="1" dirty="0" smtClean="0">
                <a:solidFill>
                  <a:srgbClr val="00B0F0"/>
                </a:solidFill>
                <a:sym typeface="+mn-ea"/>
              </a:rPr>
              <a:t>CIRCULAR</a:t>
            </a:r>
            <a:r>
              <a:rPr lang="en-IN" altLang="en-US" b="1" dirty="0" smtClean="0">
                <a:solidFill>
                  <a:srgbClr val="00B0F0"/>
                </a:solidFill>
                <a:sym typeface="+mn-ea"/>
              </a:rPr>
              <a:t> </a:t>
            </a:r>
            <a:r>
              <a:rPr lang="en-GB" altLang="en-IN" b="1" dirty="0" smtClean="0">
                <a:solidFill>
                  <a:srgbClr val="00B0F0"/>
                </a:solidFill>
                <a:sym typeface="+mn-ea"/>
              </a:rPr>
              <a:t>Q</a:t>
            </a:r>
            <a:r>
              <a:rPr lang="en-IN" altLang="en-US" b="1" dirty="0" smtClean="0">
                <a:solidFill>
                  <a:srgbClr val="00B0F0"/>
                </a:solidFill>
                <a:sym typeface="+mn-ea"/>
              </a:rPr>
              <a:t>ueue)</a:t>
            </a:r>
            <a:br>
              <a:rPr lang="en-US" dirty="0" smtClean="0">
                <a:sym typeface="+mn-ea"/>
              </a:rPr>
            </a:br>
            <a:endParaRPr lang="en-US"/>
          </a:p>
          <a:p>
            <a:pPr marL="0" indent="0">
              <a:buNone/>
            </a:pPr>
            <a:r>
              <a:rPr lang="en-US" sz="3110" b="1"/>
              <a:t>Step</a:t>
            </a:r>
            <a:r>
              <a:rPr lang="en-GB" altLang="en-US" sz="3110" b="1"/>
              <a:t> -</a:t>
            </a:r>
            <a:r>
              <a:rPr lang="en-US" sz="3110" b="1"/>
              <a:t> 1</a:t>
            </a:r>
            <a:r>
              <a:rPr lang="en-GB" altLang="en-US" sz="3110" b="1"/>
              <a:t> </a:t>
            </a:r>
            <a:r>
              <a:rPr lang="en-US" sz="3110" b="1"/>
              <a:t>:</a:t>
            </a:r>
            <a:r>
              <a:rPr lang="en-GB" altLang="en-US" sz="3110"/>
              <a:t> </a:t>
            </a:r>
            <a:r>
              <a:rPr lang="en-US" sz="3110"/>
              <a:t>If </a:t>
            </a:r>
            <a:r>
              <a:rPr lang="en-GB" altLang="en-US" sz="3110"/>
              <a:t>(</a:t>
            </a:r>
            <a:r>
              <a:rPr lang="en-US" sz="3110" b="1">
                <a:solidFill>
                  <a:srgbClr val="FF0000"/>
                </a:solidFill>
              </a:rPr>
              <a:t>Rear + 1) % </a:t>
            </a:r>
            <a:r>
              <a:rPr lang="en-GB" altLang="en-US" sz="3110" b="1">
                <a:solidFill>
                  <a:srgbClr val="FF0000"/>
                </a:solidFill>
              </a:rPr>
              <a:t>MAX</a:t>
            </a:r>
            <a:r>
              <a:rPr lang="en-US" sz="3110" b="1">
                <a:solidFill>
                  <a:srgbClr val="FF0000"/>
                </a:solidFill>
              </a:rPr>
              <a:t> = Front</a:t>
            </a:r>
            <a:r>
              <a:rPr lang="en-US" sz="3110"/>
              <a:t> </a:t>
            </a:r>
            <a:r>
              <a:rPr lang="en-GB" altLang="en-US" sz="3110"/>
              <a:t>)</a:t>
            </a:r>
            <a:endParaRPr lang="en-GB" altLang="en-US" sz="1800"/>
          </a:p>
          <a:p>
            <a:pPr marL="0" indent="0">
              <a:buNone/>
            </a:pPr>
            <a:r>
              <a:rPr lang="en-US" sz="3110"/>
              <a:t> </a:t>
            </a:r>
            <a:r>
              <a:rPr lang="en-GB" altLang="en-US" sz="3110"/>
              <a:t>                </a:t>
            </a:r>
            <a:r>
              <a:rPr lang="en-US" sz="3110"/>
              <a:t>Print </a:t>
            </a:r>
            <a:r>
              <a:rPr lang="en-US" sz="3110" b="1">
                <a:solidFill>
                  <a:srgbClr val="FF0000"/>
                </a:solidFill>
              </a:rPr>
              <a:t>" </a:t>
            </a:r>
            <a:r>
              <a:rPr lang="en-GB" altLang="en-US" sz="3110" b="1">
                <a:solidFill>
                  <a:srgbClr val="FF0000"/>
                </a:solidFill>
              </a:rPr>
              <a:t>Queue </a:t>
            </a:r>
            <a:r>
              <a:rPr lang="en-US" sz="3110" b="1">
                <a:solidFill>
                  <a:srgbClr val="FF0000"/>
                </a:solidFill>
              </a:rPr>
              <a:t>Overflow </a:t>
            </a:r>
            <a:r>
              <a:rPr lang="en-GB" altLang="en-US" sz="3110" b="1">
                <a:solidFill>
                  <a:srgbClr val="FF0000"/>
                </a:solidFill>
              </a:rPr>
              <a:t>/full </a:t>
            </a:r>
            <a:r>
              <a:rPr lang="en-US" sz="3110" b="1">
                <a:solidFill>
                  <a:srgbClr val="FF0000"/>
                </a:solidFill>
              </a:rPr>
              <a:t>"</a:t>
            </a:r>
            <a:r>
              <a:rPr lang="en-US" sz="3110"/>
              <a:t> </a:t>
            </a:r>
            <a:r>
              <a:rPr lang="en-GB" altLang="en-US" sz="3110"/>
              <a:t> and Goto </a:t>
            </a:r>
            <a:r>
              <a:rPr lang="en-GB" altLang="en-US" sz="3110" b="1">
                <a:solidFill>
                  <a:schemeClr val="tx1"/>
                </a:solidFill>
              </a:rPr>
              <a:t>Step - 4</a:t>
            </a:r>
            <a:endParaRPr lang="en-GB" altLang="en-US" sz="3110" b="1">
              <a:solidFill>
                <a:srgbClr val="FF0000"/>
              </a:solidFill>
            </a:endParaRPr>
          </a:p>
          <a:p>
            <a:pPr marL="0" indent="0">
              <a:buNone/>
            </a:pPr>
            <a:r>
              <a:rPr lang="en-US" sz="3110" b="1"/>
              <a:t>Step </a:t>
            </a:r>
            <a:r>
              <a:rPr lang="en-GB" altLang="en-US" sz="3110" b="1"/>
              <a:t>- </a:t>
            </a:r>
            <a:r>
              <a:rPr lang="en-US" sz="3110" b="1"/>
              <a:t>2</a:t>
            </a:r>
            <a:r>
              <a:rPr lang="en-GB" altLang="en-US" sz="3110" b="1"/>
              <a:t> </a:t>
            </a:r>
            <a:r>
              <a:rPr lang="en-US" sz="3110" b="1"/>
              <a:t>:</a:t>
            </a:r>
            <a:r>
              <a:rPr lang="en-US" sz="3110"/>
              <a:t> </a:t>
            </a:r>
            <a:r>
              <a:rPr lang="en-GB" altLang="en-US" sz="3110"/>
              <a:t>If</a:t>
            </a:r>
            <a:r>
              <a:rPr lang="en-US" sz="3110"/>
              <a:t> </a:t>
            </a:r>
            <a:r>
              <a:rPr lang="en-US" sz="3110" b="1">
                <a:solidFill>
                  <a:srgbClr val="FF0000"/>
                </a:solidFill>
              </a:rPr>
              <a:t> Front = Rear = -1 </a:t>
            </a:r>
            <a:r>
              <a:rPr lang="en-GB" altLang="en-US" sz="3110" b="1">
                <a:solidFill>
                  <a:srgbClr val="FF0000"/>
                </a:solidFill>
              </a:rPr>
              <a:t>// inserting FIRST element into queue</a:t>
            </a:r>
            <a:endParaRPr lang="en-US" sz="3110"/>
          </a:p>
          <a:p>
            <a:pPr marL="0" indent="0">
              <a:buNone/>
            </a:pPr>
            <a:r>
              <a:rPr lang="en-US" sz="3110"/>
              <a:t> </a:t>
            </a:r>
            <a:r>
              <a:rPr lang="en-GB" altLang="en-US" sz="3110"/>
              <a:t>                </a:t>
            </a:r>
            <a:r>
              <a:rPr lang="en-US" sz="3110"/>
              <a:t>Set </a:t>
            </a:r>
            <a:r>
              <a:rPr lang="en-US" sz="3110" b="1">
                <a:solidFill>
                  <a:srgbClr val="FF0000"/>
                </a:solidFill>
              </a:rPr>
              <a:t>Front = Re</a:t>
            </a:r>
            <a:r>
              <a:rPr lang="en-GB" altLang="en-US" sz="3110" b="1">
                <a:solidFill>
                  <a:srgbClr val="FF0000"/>
                </a:solidFill>
              </a:rPr>
              <a:t>ar =</a:t>
            </a:r>
            <a:r>
              <a:rPr lang="en-US" sz="3110" b="1">
                <a:solidFill>
                  <a:srgbClr val="FF0000"/>
                </a:solidFill>
              </a:rPr>
              <a:t> 0</a:t>
            </a:r>
            <a:r>
              <a:rPr lang="en-US" sz="3110"/>
              <a:t> </a:t>
            </a:r>
            <a:endParaRPr lang="en-US" sz="3110"/>
          </a:p>
          <a:p>
            <a:pPr marL="0" indent="0">
              <a:buNone/>
            </a:pPr>
            <a:r>
              <a:rPr lang="en-US" sz="3110"/>
              <a:t> </a:t>
            </a:r>
            <a:r>
              <a:rPr lang="en-GB" altLang="en-US" sz="3110"/>
              <a:t>                </a:t>
            </a:r>
            <a:r>
              <a:rPr lang="en-US" sz="3110"/>
              <a:t>Else </a:t>
            </a:r>
            <a:r>
              <a:rPr lang="en-US" sz="3110">
                <a:solidFill>
                  <a:schemeClr val="tx1"/>
                </a:solidFill>
              </a:rPr>
              <a:t>Set</a:t>
            </a:r>
            <a:r>
              <a:rPr lang="en-US" sz="3110" b="1">
                <a:solidFill>
                  <a:srgbClr val="FF0000"/>
                </a:solidFill>
              </a:rPr>
              <a:t> Rear = (Rear + 1) % </a:t>
            </a:r>
            <a:r>
              <a:rPr lang="en-GB" altLang="en-US" sz="3110" b="1">
                <a:solidFill>
                  <a:srgbClr val="FF0000"/>
                </a:solidFill>
              </a:rPr>
              <a:t>MAX  // subsequent insertions</a:t>
            </a:r>
            <a:endParaRPr lang="en-GB" altLang="en-US" sz="3110" b="1">
              <a:solidFill>
                <a:srgbClr val="FF0000"/>
              </a:solidFill>
            </a:endParaRPr>
          </a:p>
          <a:p>
            <a:pPr marL="0" indent="0">
              <a:buNone/>
            </a:pPr>
            <a:r>
              <a:rPr lang="en-US" sz="3110" b="1"/>
              <a:t>Step</a:t>
            </a:r>
            <a:r>
              <a:rPr lang="en-GB" altLang="en-US" sz="3110" b="1"/>
              <a:t> -</a:t>
            </a:r>
            <a:r>
              <a:rPr lang="en-US" sz="3110" b="1"/>
              <a:t> 3</a:t>
            </a:r>
            <a:r>
              <a:rPr lang="en-GB" altLang="en-US" sz="3110" b="1"/>
              <a:t> </a:t>
            </a:r>
            <a:r>
              <a:rPr lang="en-US" sz="3110"/>
              <a:t>: Insert the new element</a:t>
            </a:r>
            <a:r>
              <a:rPr lang="en-GB" altLang="en-US" sz="3110"/>
              <a:t> i.e.</a:t>
            </a:r>
            <a:r>
              <a:rPr lang="en-US" sz="3110"/>
              <a:t> Set </a:t>
            </a:r>
            <a:r>
              <a:rPr lang="en-US" sz="3110" b="1">
                <a:solidFill>
                  <a:srgbClr val="FF0000"/>
                </a:solidFill>
              </a:rPr>
              <a:t>Q[Rear] = Element</a:t>
            </a:r>
            <a:endParaRPr lang="en-US" sz="3110"/>
          </a:p>
          <a:p>
            <a:pPr marL="0" indent="0">
              <a:buNone/>
            </a:pPr>
            <a:r>
              <a:rPr lang="en-US" sz="3110" b="1"/>
              <a:t>Step</a:t>
            </a:r>
            <a:r>
              <a:rPr lang="en-GB" altLang="en-US" sz="3110" b="1"/>
              <a:t> -</a:t>
            </a:r>
            <a:r>
              <a:rPr lang="en-US" sz="3110" b="1"/>
              <a:t> 4</a:t>
            </a:r>
            <a:r>
              <a:rPr lang="en-GB" altLang="en-US" sz="3110" b="1"/>
              <a:t> </a:t>
            </a:r>
            <a:r>
              <a:rPr lang="en-US" sz="3110" b="1"/>
              <a:t>:</a:t>
            </a:r>
            <a:r>
              <a:rPr lang="en-GB" altLang="en-US" sz="3110"/>
              <a:t> End</a:t>
            </a:r>
            <a:endParaRPr lang="en-GB" altLang="en-US" sz="311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79400" y="365125"/>
            <a:ext cx="10515600" cy="582930"/>
          </a:xfrm>
        </p:spPr>
        <p:txBody>
          <a:bodyPr>
            <a:normAutofit fontScale="90000"/>
          </a:bodyPr>
          <a:p>
            <a:r>
              <a:rPr lang="en-GB" altLang="en-US" b="1">
                <a:solidFill>
                  <a:srgbClr val="FF0000"/>
                </a:solidFill>
                <a:sym typeface="+mn-ea"/>
              </a:rPr>
              <a:t>De</a:t>
            </a:r>
            <a:r>
              <a:rPr lang="en-US" b="1">
                <a:solidFill>
                  <a:srgbClr val="FF0000"/>
                </a:solidFill>
                <a:sym typeface="+mn-ea"/>
              </a:rPr>
              <a:t>queue Operation</a:t>
            </a:r>
            <a:r>
              <a:rPr lang="en-GB" altLang="en-US" b="1">
                <a:solidFill>
                  <a:srgbClr val="FF0000"/>
                </a:solidFill>
                <a:sym typeface="+mn-ea"/>
              </a:rPr>
              <a:t> :</a:t>
            </a:r>
            <a:endParaRPr lang="en-GB" altLang="en-US" b="1">
              <a:solidFill>
                <a:srgbClr val="FF0000"/>
              </a:solidFill>
              <a:sym typeface="+mn-ea"/>
            </a:endParaRPr>
          </a:p>
        </p:txBody>
      </p:sp>
      <p:sp>
        <p:nvSpPr>
          <p:cNvPr id="3" name="Content Placeholder 2"/>
          <p:cNvSpPr>
            <a:spLocks noGrp="1"/>
          </p:cNvSpPr>
          <p:nvPr>
            <p:ph idx="1"/>
          </p:nvPr>
        </p:nvSpPr>
        <p:spPr>
          <a:xfrm>
            <a:off x="401320" y="1027430"/>
            <a:ext cx="11439525" cy="5425440"/>
          </a:xfrm>
        </p:spPr>
        <p:txBody>
          <a:bodyPr>
            <a:normAutofit fontScale="90000" lnSpcReduction="10000"/>
          </a:bodyPr>
          <a:p>
            <a:r>
              <a:rPr lang="en-US"/>
              <a:t>As discussed above in </a:t>
            </a:r>
            <a:r>
              <a:rPr lang="en-GB" altLang="en-US" b="1">
                <a:solidFill>
                  <a:srgbClr val="FF0000"/>
                </a:solidFill>
              </a:rPr>
              <a:t>De</a:t>
            </a:r>
            <a:r>
              <a:rPr lang="en-US" b="1">
                <a:solidFill>
                  <a:srgbClr val="FF0000"/>
                </a:solidFill>
              </a:rPr>
              <a:t>queue Operation</a:t>
            </a:r>
            <a:r>
              <a:rPr lang="en-US"/>
              <a:t> [</a:t>
            </a:r>
            <a:r>
              <a:rPr lang="en-GB" altLang="en-US"/>
              <a:t>Deletion</a:t>
            </a:r>
            <a:r>
              <a:rPr lang="en-US"/>
              <a:t> in Q</a:t>
            </a:r>
            <a:r>
              <a:rPr lang="en-GB" altLang="en-US"/>
              <a:t>ueue</a:t>
            </a:r>
            <a:r>
              <a:rPr lang="en-US"/>
              <a:t>] we will have the following steps:</a:t>
            </a:r>
            <a:endParaRPr lang="en-US"/>
          </a:p>
          <a:p>
            <a:r>
              <a:rPr lang="en-US" b="1" dirty="0" smtClean="0">
                <a:solidFill>
                  <a:srgbClr val="00B0F0"/>
                </a:solidFill>
                <a:sym typeface="+mn-ea"/>
              </a:rPr>
              <a:t>Algorithm </a:t>
            </a:r>
            <a:r>
              <a:rPr lang="en-GB" altLang="en-US" b="1" dirty="0" smtClean="0">
                <a:solidFill>
                  <a:srgbClr val="FF0000"/>
                </a:solidFill>
                <a:sym typeface="+mn-ea"/>
              </a:rPr>
              <a:t>DeQueue</a:t>
            </a:r>
            <a:r>
              <a:rPr lang="en-IN" altLang="en-GB" b="1" dirty="0" smtClean="0">
                <a:solidFill>
                  <a:srgbClr val="FF0000"/>
                </a:solidFill>
                <a:sym typeface="+mn-ea"/>
              </a:rPr>
              <a:t>()</a:t>
            </a:r>
            <a:r>
              <a:rPr lang="en-IN" altLang="en-GB" b="1" dirty="0" smtClean="0">
                <a:solidFill>
                  <a:srgbClr val="00B0F0"/>
                </a:solidFill>
                <a:sym typeface="+mn-ea"/>
              </a:rPr>
              <a:t> </a:t>
            </a:r>
            <a:r>
              <a:rPr lang="en-US" b="1" dirty="0" smtClean="0">
                <a:solidFill>
                  <a:srgbClr val="00B0F0"/>
                </a:solidFill>
                <a:sym typeface="+mn-ea"/>
              </a:rPr>
              <a:t>operation:</a:t>
            </a:r>
            <a:r>
              <a:rPr lang="en-IN" altLang="en-US" b="1" dirty="0" smtClean="0">
                <a:solidFill>
                  <a:srgbClr val="00B0F0"/>
                </a:solidFill>
                <a:sym typeface="+mn-ea"/>
              </a:rPr>
              <a:t> (</a:t>
            </a:r>
            <a:r>
              <a:rPr lang="en-GB" altLang="en-IN" b="1" dirty="0" smtClean="0">
                <a:solidFill>
                  <a:srgbClr val="00B0F0"/>
                </a:solidFill>
                <a:sym typeface="+mn-ea"/>
              </a:rPr>
              <a:t>CIRCULAR</a:t>
            </a:r>
            <a:r>
              <a:rPr lang="en-IN" altLang="en-US" b="1" dirty="0" smtClean="0">
                <a:solidFill>
                  <a:srgbClr val="00B0F0"/>
                </a:solidFill>
                <a:sym typeface="+mn-ea"/>
              </a:rPr>
              <a:t> </a:t>
            </a:r>
            <a:r>
              <a:rPr lang="en-GB" altLang="en-IN" b="1" dirty="0" smtClean="0">
                <a:solidFill>
                  <a:srgbClr val="00B0F0"/>
                </a:solidFill>
                <a:sym typeface="+mn-ea"/>
              </a:rPr>
              <a:t>Q</a:t>
            </a:r>
            <a:r>
              <a:rPr lang="en-IN" altLang="en-US" b="1" dirty="0" smtClean="0">
                <a:solidFill>
                  <a:srgbClr val="00B0F0"/>
                </a:solidFill>
                <a:sym typeface="+mn-ea"/>
              </a:rPr>
              <a:t>ueue)</a:t>
            </a:r>
            <a:br>
              <a:rPr lang="en-US" dirty="0" smtClean="0">
                <a:sym typeface="+mn-ea"/>
              </a:rPr>
            </a:br>
            <a:endParaRPr lang="en-US"/>
          </a:p>
          <a:p>
            <a:pPr marL="0" indent="0">
              <a:buNone/>
            </a:pPr>
            <a:r>
              <a:rPr lang="en-US" sz="3110" b="1"/>
              <a:t>Step</a:t>
            </a:r>
            <a:r>
              <a:rPr lang="en-GB" altLang="en-US" sz="3110" b="1"/>
              <a:t> -</a:t>
            </a:r>
            <a:r>
              <a:rPr lang="en-US" sz="3110" b="1"/>
              <a:t> 1</a:t>
            </a:r>
            <a:r>
              <a:rPr lang="en-GB" altLang="en-US" sz="3110" b="1"/>
              <a:t> </a:t>
            </a:r>
            <a:r>
              <a:rPr lang="en-US" sz="3110" b="1"/>
              <a:t>:</a:t>
            </a:r>
            <a:r>
              <a:rPr lang="en-GB" altLang="en-US" sz="3110"/>
              <a:t> </a:t>
            </a:r>
            <a:r>
              <a:rPr lang="en-US" sz="3110">
                <a:sym typeface="+mn-ea"/>
              </a:rPr>
              <a:t>If</a:t>
            </a:r>
            <a:r>
              <a:rPr lang="en-US" sz="3110" b="1">
                <a:solidFill>
                  <a:srgbClr val="FF0000"/>
                </a:solidFill>
                <a:sym typeface="+mn-ea"/>
              </a:rPr>
              <a:t> </a:t>
            </a:r>
            <a:r>
              <a:rPr lang="en-GB" altLang="en-US" sz="3110" b="1">
                <a:solidFill>
                  <a:srgbClr val="FF0000"/>
                </a:solidFill>
                <a:sym typeface="+mn-ea"/>
              </a:rPr>
              <a:t>(</a:t>
            </a:r>
            <a:r>
              <a:rPr lang="en-US" sz="3110" b="1">
                <a:solidFill>
                  <a:srgbClr val="FF0000"/>
                </a:solidFill>
                <a:sym typeface="+mn-ea"/>
              </a:rPr>
              <a:t>Front = -1</a:t>
            </a:r>
            <a:r>
              <a:rPr lang="en-GB" altLang="en-US" sz="3110" b="1">
                <a:solidFill>
                  <a:srgbClr val="FF0000"/>
                </a:solidFill>
                <a:sym typeface="+mn-ea"/>
              </a:rPr>
              <a:t> )</a:t>
            </a:r>
            <a:endParaRPr lang="en-US" sz="3110" b="1">
              <a:solidFill>
                <a:srgbClr val="FF0000"/>
              </a:solidFill>
              <a:sym typeface="+mn-ea"/>
            </a:endParaRPr>
          </a:p>
          <a:p>
            <a:pPr marL="0" indent="0">
              <a:buNone/>
            </a:pPr>
            <a:r>
              <a:rPr lang="en-US" sz="3110">
                <a:sym typeface="+mn-ea"/>
              </a:rPr>
              <a:t> </a:t>
            </a:r>
            <a:r>
              <a:rPr lang="en-GB" altLang="en-US" sz="3110">
                <a:sym typeface="+mn-ea"/>
              </a:rPr>
              <a:t>                </a:t>
            </a:r>
            <a:r>
              <a:rPr lang="en-US" sz="3110">
                <a:sym typeface="+mn-ea"/>
              </a:rPr>
              <a:t>Print </a:t>
            </a:r>
            <a:r>
              <a:rPr lang="en-US" sz="3110" b="1">
                <a:solidFill>
                  <a:srgbClr val="FF0000"/>
                </a:solidFill>
                <a:sym typeface="+mn-ea"/>
              </a:rPr>
              <a:t>" </a:t>
            </a:r>
            <a:r>
              <a:rPr lang="en-GB" altLang="en-US" sz="3110" b="1">
                <a:solidFill>
                  <a:srgbClr val="FF0000"/>
                </a:solidFill>
                <a:sym typeface="+mn-ea"/>
              </a:rPr>
              <a:t>Queue </a:t>
            </a:r>
            <a:r>
              <a:rPr lang="en-US" sz="3110" b="1">
                <a:solidFill>
                  <a:srgbClr val="FF0000"/>
                </a:solidFill>
                <a:sym typeface="+mn-ea"/>
              </a:rPr>
              <a:t>Underflow </a:t>
            </a:r>
            <a:r>
              <a:rPr lang="en-GB" altLang="en-US" sz="3110" b="1">
                <a:solidFill>
                  <a:srgbClr val="FF0000"/>
                </a:solidFill>
                <a:sym typeface="+mn-ea"/>
              </a:rPr>
              <a:t>/Empty</a:t>
            </a:r>
            <a:r>
              <a:rPr lang="en-US" sz="3110" b="1">
                <a:solidFill>
                  <a:srgbClr val="FF0000"/>
                </a:solidFill>
                <a:sym typeface="+mn-ea"/>
              </a:rPr>
              <a:t>"</a:t>
            </a:r>
            <a:r>
              <a:rPr lang="en-US" sz="3110">
                <a:sym typeface="+mn-ea"/>
              </a:rPr>
              <a:t> </a:t>
            </a:r>
            <a:r>
              <a:rPr lang="en-GB" altLang="en-US" sz="3110">
                <a:sym typeface="+mn-ea"/>
              </a:rPr>
              <a:t>and</a:t>
            </a:r>
            <a:r>
              <a:rPr lang="en-GB" altLang="en-US" sz="3110"/>
              <a:t> Exit</a:t>
            </a:r>
            <a:endParaRPr lang="en-GB" altLang="en-US" sz="3110" b="1"/>
          </a:p>
          <a:p>
            <a:pPr marL="0" indent="0">
              <a:buNone/>
            </a:pPr>
            <a:r>
              <a:rPr lang="en-US" sz="3110" b="1">
                <a:sym typeface="+mn-ea"/>
              </a:rPr>
              <a:t>Step</a:t>
            </a:r>
            <a:r>
              <a:rPr lang="en-GB" altLang="en-US" sz="3110" b="1">
                <a:sym typeface="+mn-ea"/>
              </a:rPr>
              <a:t> -</a:t>
            </a:r>
            <a:r>
              <a:rPr lang="en-US" sz="3110" b="1">
                <a:sym typeface="+mn-ea"/>
              </a:rPr>
              <a:t> 3</a:t>
            </a:r>
            <a:r>
              <a:rPr lang="en-GB" altLang="en-US" sz="3110" b="1">
                <a:sym typeface="+mn-ea"/>
              </a:rPr>
              <a:t> </a:t>
            </a:r>
            <a:r>
              <a:rPr lang="en-US" sz="3110">
                <a:sym typeface="+mn-ea"/>
              </a:rPr>
              <a:t>: </a:t>
            </a:r>
            <a:r>
              <a:rPr lang="en-GB" altLang="en-US" sz="3110">
                <a:sym typeface="+mn-ea"/>
              </a:rPr>
              <a:t>Delete </a:t>
            </a:r>
            <a:r>
              <a:rPr lang="en-US" sz="3110">
                <a:sym typeface="+mn-ea"/>
              </a:rPr>
              <a:t>the  element</a:t>
            </a:r>
            <a:r>
              <a:rPr lang="en-GB" altLang="en-US" sz="3110">
                <a:sym typeface="+mn-ea"/>
              </a:rPr>
              <a:t> i.e.</a:t>
            </a:r>
            <a:r>
              <a:rPr lang="en-US" sz="3110">
                <a:sym typeface="+mn-ea"/>
              </a:rPr>
              <a:t> Set </a:t>
            </a:r>
            <a:r>
              <a:rPr lang="en-US" sz="3110" b="1">
                <a:solidFill>
                  <a:srgbClr val="FF0000"/>
                </a:solidFill>
                <a:sym typeface="+mn-ea"/>
              </a:rPr>
              <a:t> Element</a:t>
            </a:r>
            <a:r>
              <a:rPr lang="en-GB" altLang="en-US" sz="3110" b="1">
                <a:solidFill>
                  <a:srgbClr val="FF0000"/>
                </a:solidFill>
                <a:sym typeface="+mn-ea"/>
              </a:rPr>
              <a:t> = </a:t>
            </a:r>
            <a:r>
              <a:rPr lang="en-US" sz="3110" b="1">
                <a:solidFill>
                  <a:srgbClr val="FF0000"/>
                </a:solidFill>
                <a:sym typeface="+mn-ea"/>
              </a:rPr>
              <a:t>Q[</a:t>
            </a:r>
            <a:r>
              <a:rPr lang="en-IN" altLang="en-US" sz="3110" b="1">
                <a:solidFill>
                  <a:srgbClr val="FF0000"/>
                </a:solidFill>
                <a:sym typeface="+mn-ea"/>
              </a:rPr>
              <a:t>Front</a:t>
            </a:r>
            <a:r>
              <a:rPr lang="en-US" sz="3110" b="1">
                <a:solidFill>
                  <a:srgbClr val="FF0000"/>
                </a:solidFill>
                <a:sym typeface="+mn-ea"/>
              </a:rPr>
              <a:t>]</a:t>
            </a:r>
            <a:r>
              <a:rPr lang="en-GB" altLang="en-US" sz="3110" b="1">
                <a:solidFill>
                  <a:srgbClr val="FF0000"/>
                </a:solidFill>
                <a:sym typeface="+mn-ea"/>
              </a:rPr>
              <a:t> </a:t>
            </a:r>
            <a:endParaRPr lang="en-US" sz="3110"/>
          </a:p>
          <a:p>
            <a:pPr marL="0" indent="0">
              <a:buNone/>
            </a:pPr>
            <a:r>
              <a:rPr lang="en-US" sz="3110" b="1"/>
              <a:t>Step </a:t>
            </a:r>
            <a:r>
              <a:rPr lang="en-GB" altLang="en-US" sz="3110" b="1"/>
              <a:t>- 3 </a:t>
            </a:r>
            <a:r>
              <a:rPr lang="en-US" sz="3110" b="1"/>
              <a:t>:</a:t>
            </a:r>
            <a:r>
              <a:rPr lang="en-US" sz="3110"/>
              <a:t> </a:t>
            </a:r>
            <a:r>
              <a:rPr lang="en-GB" altLang="en-US" sz="3110"/>
              <a:t>If</a:t>
            </a:r>
            <a:r>
              <a:rPr lang="en-US" sz="3110"/>
              <a:t> </a:t>
            </a:r>
            <a:r>
              <a:rPr lang="en-US" sz="3110">
                <a:sym typeface="+mn-ea"/>
              </a:rPr>
              <a:t>Q has only </a:t>
            </a:r>
            <a:r>
              <a:rPr lang="en-IN" altLang="en-US" sz="3110">
                <a:sym typeface="+mn-ea"/>
              </a:rPr>
              <a:t>one</a:t>
            </a:r>
            <a:r>
              <a:rPr lang="en-US" sz="3110">
                <a:sym typeface="+mn-ea"/>
              </a:rPr>
              <a:t> </a:t>
            </a:r>
            <a:r>
              <a:rPr lang="en-IN" altLang="en-US" sz="3110">
                <a:sym typeface="+mn-ea"/>
              </a:rPr>
              <a:t>left </a:t>
            </a:r>
            <a:r>
              <a:rPr lang="en-US" sz="3110">
                <a:sym typeface="+mn-ea"/>
              </a:rPr>
              <a:t>element </a:t>
            </a:r>
            <a:r>
              <a:rPr lang="en-IN" altLang="en-US" sz="3110">
                <a:sym typeface="+mn-ea"/>
              </a:rPr>
              <a:t>deleted</a:t>
            </a:r>
            <a:r>
              <a:rPr lang="en-GB" altLang="en-US" sz="3110" b="1">
                <a:solidFill>
                  <a:srgbClr val="FF0000"/>
                </a:solidFill>
              </a:rPr>
              <a:t> i.e</a:t>
            </a:r>
            <a:r>
              <a:rPr lang="en-US" sz="3110" b="1">
                <a:solidFill>
                  <a:srgbClr val="FF0000"/>
                </a:solidFill>
              </a:rPr>
              <a:t> Front = Rear </a:t>
            </a:r>
            <a:r>
              <a:rPr lang="en-IN" altLang="en-US" sz="3110" b="1">
                <a:solidFill>
                  <a:srgbClr val="FF0000"/>
                </a:solidFill>
              </a:rPr>
              <a:t> </a:t>
            </a:r>
            <a:r>
              <a:rPr lang="en-IN" altLang="en-US" sz="2000" b="1">
                <a:solidFill>
                  <a:srgbClr val="FF0000"/>
                </a:solidFill>
              </a:rPr>
              <a:t>// queue has to be                     </a:t>
            </a:r>
            <a:endParaRPr lang="en-IN" altLang="en-US" sz="2000" b="1">
              <a:solidFill>
                <a:srgbClr val="FF0000"/>
              </a:solidFill>
            </a:endParaRPr>
          </a:p>
          <a:p>
            <a:pPr marL="0" indent="0">
              <a:buNone/>
            </a:pPr>
            <a:r>
              <a:rPr lang="en-IN" altLang="en-US" sz="2000" b="1">
                <a:solidFill>
                  <a:srgbClr val="FF0000"/>
                </a:solidFill>
              </a:rPr>
              <a:t>                                                                                                                                                                                          made e</a:t>
            </a:r>
            <a:r>
              <a:rPr lang="en-GB" altLang="en-IN" sz="2000" b="1">
                <a:solidFill>
                  <a:srgbClr val="FF0000"/>
                </a:solidFill>
              </a:rPr>
              <a:t>mpty</a:t>
            </a:r>
            <a:r>
              <a:rPr lang="en-IN" altLang="en-US" sz="2000" b="1">
                <a:solidFill>
                  <a:srgbClr val="FF0000"/>
                </a:solidFill>
              </a:rPr>
              <a:t> </a:t>
            </a:r>
            <a:endParaRPr lang="en-US" sz="2000"/>
          </a:p>
          <a:p>
            <a:pPr marL="0" indent="0">
              <a:buNone/>
            </a:pPr>
            <a:r>
              <a:rPr lang="en-US" sz="3110"/>
              <a:t> </a:t>
            </a:r>
            <a:r>
              <a:rPr lang="en-GB" altLang="en-US" sz="3110"/>
              <a:t>                </a:t>
            </a:r>
            <a:r>
              <a:rPr lang="en-US" sz="3110"/>
              <a:t>Set </a:t>
            </a:r>
            <a:r>
              <a:rPr lang="en-US" sz="3110" b="1">
                <a:solidFill>
                  <a:srgbClr val="FF0000"/>
                </a:solidFill>
              </a:rPr>
              <a:t>Front = Rear = </a:t>
            </a:r>
            <a:r>
              <a:rPr lang="en-GB" altLang="en-US" sz="3110" b="1">
                <a:solidFill>
                  <a:srgbClr val="FF0000"/>
                </a:solidFill>
              </a:rPr>
              <a:t>-1</a:t>
            </a:r>
            <a:endParaRPr lang="en-US" sz="3110"/>
          </a:p>
          <a:p>
            <a:pPr marL="0" indent="0">
              <a:buNone/>
            </a:pPr>
            <a:r>
              <a:rPr lang="en-US" sz="3110"/>
              <a:t> </a:t>
            </a:r>
            <a:r>
              <a:rPr lang="en-GB" altLang="en-US" sz="3110"/>
              <a:t>                </a:t>
            </a:r>
            <a:r>
              <a:rPr lang="en-US" sz="3110"/>
              <a:t>Else </a:t>
            </a:r>
            <a:r>
              <a:rPr lang="en-US" sz="3110">
                <a:solidFill>
                  <a:schemeClr val="tx1"/>
                </a:solidFill>
              </a:rPr>
              <a:t>Set</a:t>
            </a:r>
            <a:r>
              <a:rPr lang="en-US" sz="3110" b="1">
                <a:solidFill>
                  <a:srgbClr val="FF0000"/>
                </a:solidFill>
              </a:rPr>
              <a:t> </a:t>
            </a:r>
            <a:r>
              <a:rPr lang="en-GB" altLang="en-US" sz="3110" b="1">
                <a:solidFill>
                  <a:srgbClr val="FF0000"/>
                </a:solidFill>
              </a:rPr>
              <a:t>Front</a:t>
            </a:r>
            <a:r>
              <a:rPr lang="en-US" sz="3110" b="1">
                <a:solidFill>
                  <a:srgbClr val="FF0000"/>
                </a:solidFill>
              </a:rPr>
              <a:t> = (</a:t>
            </a:r>
            <a:r>
              <a:rPr lang="en-GB" altLang="en-US" sz="3110" b="1">
                <a:solidFill>
                  <a:srgbClr val="FF0000"/>
                </a:solidFill>
              </a:rPr>
              <a:t>Front</a:t>
            </a:r>
            <a:r>
              <a:rPr lang="en-US" sz="3110" b="1">
                <a:solidFill>
                  <a:srgbClr val="FF0000"/>
                </a:solidFill>
              </a:rPr>
              <a:t> + 1) % </a:t>
            </a:r>
            <a:r>
              <a:rPr lang="en-GB" altLang="en-US" sz="3110" b="1">
                <a:solidFill>
                  <a:srgbClr val="FF0000"/>
                </a:solidFill>
              </a:rPr>
              <a:t>MAX</a:t>
            </a:r>
            <a:endParaRPr lang="en-GB" altLang="en-US" sz="3110" b="1">
              <a:solidFill>
                <a:srgbClr val="FF0000"/>
              </a:solidFill>
            </a:endParaRPr>
          </a:p>
          <a:p>
            <a:pPr marL="0" indent="0">
              <a:buNone/>
            </a:pPr>
            <a:r>
              <a:rPr lang="en-US" sz="3110" b="1"/>
              <a:t>Step</a:t>
            </a:r>
            <a:r>
              <a:rPr lang="en-GB" altLang="en-US" sz="3110" b="1"/>
              <a:t> -</a:t>
            </a:r>
            <a:r>
              <a:rPr lang="en-US" sz="3110" b="1"/>
              <a:t> 4</a:t>
            </a:r>
            <a:r>
              <a:rPr lang="en-GB" altLang="en-US" sz="3110" b="1"/>
              <a:t> </a:t>
            </a:r>
            <a:r>
              <a:rPr lang="en-US" sz="3110" b="1"/>
              <a:t>:</a:t>
            </a:r>
            <a:r>
              <a:rPr lang="en-GB" altLang="en-US" sz="3110"/>
              <a:t> return </a:t>
            </a:r>
            <a:r>
              <a:rPr lang="en-US" sz="3110" b="1">
                <a:solidFill>
                  <a:srgbClr val="FF0000"/>
                </a:solidFill>
                <a:sym typeface="+mn-ea"/>
              </a:rPr>
              <a:t>Element</a:t>
            </a:r>
            <a:r>
              <a:rPr lang="en-GB" altLang="en-US" sz="3110" b="1">
                <a:solidFill>
                  <a:srgbClr val="FF0000"/>
                </a:solidFill>
                <a:sym typeface="+mn-ea"/>
              </a:rPr>
              <a:t> </a:t>
            </a:r>
            <a:endParaRPr lang="en-GB" altLang="en-US" sz="311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78155"/>
            <a:ext cx="10515600" cy="847090"/>
          </a:xfrm>
        </p:spPr>
        <p:txBody>
          <a:bodyPr/>
          <a:p>
            <a:r>
              <a:rPr lang="en-US" sz="4400" b="1">
                <a:solidFill>
                  <a:srgbClr val="FF0000"/>
                </a:solidFill>
                <a:latin typeface="+mj-lt"/>
                <a:ea typeface="+mj-ea"/>
                <a:cs typeface="+mj-cs"/>
                <a:sym typeface="+mn-ea"/>
              </a:rPr>
              <a:t>The isEmpty() operation</a:t>
            </a:r>
            <a:endParaRPr lang="en-US" sz="4400" b="1">
              <a:solidFill>
                <a:srgbClr val="FF0000"/>
              </a:solidFill>
              <a:latin typeface="+mj-lt"/>
              <a:ea typeface="+mj-ea"/>
              <a:cs typeface="+mj-cs"/>
            </a:endParaRPr>
          </a:p>
          <a:p>
            <a:endParaRPr lang="en-GB" altLang="en-US" b="1">
              <a:solidFill>
                <a:srgbClr val="FF0000"/>
              </a:solidFill>
            </a:endParaRPr>
          </a:p>
        </p:txBody>
      </p:sp>
      <p:sp>
        <p:nvSpPr>
          <p:cNvPr id="4" name="Text Box 3"/>
          <p:cNvSpPr txBox="1"/>
          <p:nvPr/>
        </p:nvSpPr>
        <p:spPr>
          <a:xfrm>
            <a:off x="774700" y="1369695"/>
            <a:ext cx="10579735" cy="5014595"/>
          </a:xfrm>
          <a:prstGeom prst="rect">
            <a:avLst/>
          </a:prstGeom>
          <a:noFill/>
        </p:spPr>
        <p:txBody>
          <a:bodyPr wrap="square" rtlCol="0" anchor="t">
            <a:noAutofit/>
          </a:bodyPr>
          <a:p>
            <a:r>
              <a:rPr lang="en-US" sz="2800"/>
              <a:t>The isEmpty() operation verifies whether the </a:t>
            </a:r>
            <a:r>
              <a:rPr lang="en-IN" altLang="en-US" sz="2800" b="1">
                <a:solidFill>
                  <a:srgbClr val="FF0000"/>
                </a:solidFill>
              </a:rPr>
              <a:t>QUEUE</a:t>
            </a:r>
            <a:r>
              <a:rPr lang="en-US" sz="2800" b="1">
                <a:solidFill>
                  <a:srgbClr val="FF0000"/>
                </a:solidFill>
              </a:rPr>
              <a:t> is empty</a:t>
            </a:r>
            <a:r>
              <a:rPr lang="en-US" sz="2800"/>
              <a:t>. </a:t>
            </a:r>
            <a:r>
              <a:rPr lang="en-US" sz="2800">
                <a:sym typeface="+mn-ea"/>
              </a:rPr>
              <a:t>This operation is used to check the status of the </a:t>
            </a:r>
            <a:r>
              <a:rPr lang="en-GB" altLang="en-US" sz="2800">
                <a:sym typeface="+mn-ea"/>
              </a:rPr>
              <a:t>Queue</a:t>
            </a:r>
            <a:r>
              <a:rPr lang="en-US" sz="2800">
                <a:sym typeface="+mn-ea"/>
              </a:rPr>
              <a:t> with the help of </a:t>
            </a:r>
            <a:r>
              <a:rPr lang="en-IN" altLang="en-US" sz="2800" b="1">
                <a:solidFill>
                  <a:srgbClr val="FF0000"/>
                </a:solidFill>
                <a:sym typeface="+mn-ea"/>
              </a:rPr>
              <a:t>FRONT and REAR</a:t>
            </a:r>
            <a:r>
              <a:rPr lang="en-US" sz="2800" b="1">
                <a:solidFill>
                  <a:srgbClr val="FF0000"/>
                </a:solidFill>
                <a:sym typeface="+mn-ea"/>
              </a:rPr>
              <a:t> pointer.</a:t>
            </a:r>
            <a:endParaRPr lang="en-US" sz="2800" b="1">
              <a:solidFill>
                <a:srgbClr val="FF0000"/>
              </a:solidFill>
            </a:endParaRPr>
          </a:p>
          <a:p>
            <a:r>
              <a:rPr lang="en-US" sz="2800" b="1" dirty="0" smtClean="0">
                <a:solidFill>
                  <a:srgbClr val="00B0F0"/>
                </a:solidFill>
                <a:sym typeface="+mn-ea"/>
              </a:rPr>
              <a:t>Algorithm </a:t>
            </a:r>
            <a:r>
              <a:rPr lang="en-IN" altLang="en-US" sz="2800" b="1" dirty="0" smtClean="0">
                <a:solidFill>
                  <a:srgbClr val="FF0000"/>
                </a:solidFill>
                <a:sym typeface="+mn-ea"/>
              </a:rPr>
              <a:t>isEmpty()</a:t>
            </a:r>
            <a:r>
              <a:rPr lang="en-US" sz="2800" b="1" dirty="0" smtClean="0">
                <a:solidFill>
                  <a:srgbClr val="00B0F0"/>
                </a:solidFill>
                <a:sym typeface="+mn-ea"/>
              </a:rPr>
              <a:t> operation:</a:t>
            </a:r>
            <a:endParaRPr lang="en-US" sz="2800" b="1" dirty="0" smtClean="0">
              <a:solidFill>
                <a:srgbClr val="00B0F0"/>
              </a:solidFill>
              <a:sym typeface="+mn-ea"/>
            </a:endParaRPr>
          </a:p>
          <a:p>
            <a:r>
              <a:rPr lang="en-IN" altLang="en-US" sz="2800" b="1"/>
              <a:t>Step-</a:t>
            </a:r>
            <a:r>
              <a:rPr lang="en-US" sz="2800" b="1"/>
              <a:t>1</a:t>
            </a:r>
            <a:r>
              <a:rPr lang="en-US" sz="2800"/>
              <a:t> </a:t>
            </a:r>
            <a:r>
              <a:rPr lang="en-IN" altLang="en-US" sz="2800"/>
              <a:t>:</a:t>
            </a:r>
            <a:r>
              <a:rPr lang="en-US" sz="2800"/>
              <a:t> START</a:t>
            </a:r>
            <a:endParaRPr lang="en-US" sz="2800"/>
          </a:p>
          <a:p>
            <a:r>
              <a:rPr lang="en-IN" altLang="en-US" sz="2800" b="1"/>
              <a:t>Step-2</a:t>
            </a:r>
            <a:r>
              <a:rPr lang="en-US" sz="2800"/>
              <a:t> </a:t>
            </a:r>
            <a:r>
              <a:rPr lang="en-IN" altLang="en-US" sz="2800"/>
              <a:t>: </a:t>
            </a:r>
            <a:r>
              <a:rPr lang="en-US" sz="2800"/>
              <a:t>If </a:t>
            </a:r>
            <a:r>
              <a:rPr lang="en-GB" altLang="en-US" sz="2800"/>
              <a:t>(</a:t>
            </a:r>
            <a:r>
              <a:rPr lang="en-IN" altLang="en-US" sz="2800" b="1">
                <a:solidFill>
                  <a:srgbClr val="FF0000"/>
                </a:solidFill>
              </a:rPr>
              <a:t>FRONT=-1</a:t>
            </a:r>
            <a:r>
              <a:rPr lang="en-GB" altLang="en-IN" sz="2800" b="1">
                <a:solidFill>
                  <a:srgbClr val="FF0000"/>
                </a:solidFill>
              </a:rPr>
              <a:t>)</a:t>
            </a:r>
            <a:endParaRPr lang="en-IN" altLang="en-US" sz="2800" b="1">
              <a:solidFill>
                <a:srgbClr val="FF0000"/>
              </a:solidFill>
            </a:endParaRPr>
          </a:p>
          <a:p>
            <a:r>
              <a:rPr lang="en-IN" altLang="en-US" sz="2800"/>
              <a:t>               return </a:t>
            </a:r>
            <a:r>
              <a:rPr lang="en-IN" altLang="en-US" sz="2800" b="1">
                <a:solidFill>
                  <a:srgbClr val="FF0000"/>
                </a:solidFill>
              </a:rPr>
              <a:t>TRUE</a:t>
            </a:r>
            <a:endParaRPr lang="en-IN" altLang="en-US" sz="2800"/>
          </a:p>
          <a:p>
            <a:r>
              <a:rPr lang="en-IN" altLang="en-US" sz="2800"/>
              <a:t>               else</a:t>
            </a:r>
            <a:endParaRPr lang="en-IN" altLang="en-US" sz="2800"/>
          </a:p>
          <a:p>
            <a:r>
              <a:rPr lang="en-IN" altLang="en-US" sz="2800"/>
              <a:t>               return </a:t>
            </a:r>
            <a:r>
              <a:rPr lang="en-IN" altLang="en-US" sz="2800" b="1">
                <a:solidFill>
                  <a:srgbClr val="FF0000"/>
                </a:solidFill>
              </a:rPr>
              <a:t>FALSE</a:t>
            </a:r>
            <a:endParaRPr lang="en-US" sz="2800"/>
          </a:p>
          <a:p>
            <a:r>
              <a:rPr lang="en-IN" altLang="en-US" sz="2800" b="1"/>
              <a:t>Step-</a:t>
            </a:r>
            <a:r>
              <a:rPr lang="en-US" sz="2800" b="1"/>
              <a:t>4</a:t>
            </a:r>
            <a:r>
              <a:rPr lang="en-US" sz="2800"/>
              <a:t> </a:t>
            </a:r>
            <a:r>
              <a:rPr lang="en-IN" altLang="en-US" sz="2800"/>
              <a:t>: </a:t>
            </a:r>
            <a:r>
              <a:rPr lang="en-US" sz="2800"/>
              <a:t>END</a:t>
            </a:r>
            <a:endParaRPr lang="en-US" sz="28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76225"/>
            <a:ext cx="10515600" cy="847090"/>
          </a:xfrm>
        </p:spPr>
        <p:txBody>
          <a:bodyPr/>
          <a:p>
            <a:r>
              <a:rPr lang="en-US" sz="4400" b="1">
                <a:solidFill>
                  <a:srgbClr val="FF0000"/>
                </a:solidFill>
                <a:latin typeface="+mj-lt"/>
                <a:ea typeface="+mj-ea"/>
                <a:cs typeface="+mj-cs"/>
                <a:sym typeface="+mn-ea"/>
              </a:rPr>
              <a:t>The isFull() operation</a:t>
            </a:r>
            <a:endParaRPr lang="en-US" sz="4400" b="1">
              <a:solidFill>
                <a:srgbClr val="FF0000"/>
              </a:solidFill>
              <a:latin typeface="+mj-lt"/>
              <a:ea typeface="+mj-ea"/>
              <a:cs typeface="+mj-cs"/>
            </a:endParaRPr>
          </a:p>
          <a:p>
            <a:endParaRPr lang="en-GB" altLang="en-US" b="1">
              <a:solidFill>
                <a:srgbClr val="FF0000"/>
              </a:solidFill>
            </a:endParaRPr>
          </a:p>
        </p:txBody>
      </p:sp>
      <p:sp>
        <p:nvSpPr>
          <p:cNvPr id="4" name="Text Box 3"/>
          <p:cNvSpPr txBox="1"/>
          <p:nvPr/>
        </p:nvSpPr>
        <p:spPr>
          <a:xfrm>
            <a:off x="774700" y="1369695"/>
            <a:ext cx="10579735" cy="5014595"/>
          </a:xfrm>
          <a:prstGeom prst="rect">
            <a:avLst/>
          </a:prstGeom>
          <a:noFill/>
        </p:spPr>
        <p:txBody>
          <a:bodyPr wrap="square" rtlCol="0" anchor="t">
            <a:noAutofit/>
          </a:bodyPr>
          <a:p>
            <a:r>
              <a:rPr lang="en-US" sz="2800"/>
              <a:t>The</a:t>
            </a:r>
            <a:r>
              <a:rPr lang="en-US" sz="2800" b="1">
                <a:solidFill>
                  <a:srgbClr val="FF0000"/>
                </a:solidFill>
              </a:rPr>
              <a:t> is</a:t>
            </a:r>
            <a:r>
              <a:rPr lang="en-IN" altLang="en-US" sz="2800" b="1">
                <a:solidFill>
                  <a:srgbClr val="FF0000"/>
                </a:solidFill>
              </a:rPr>
              <a:t>Full</a:t>
            </a:r>
            <a:r>
              <a:rPr lang="en-US" sz="2800" b="1">
                <a:solidFill>
                  <a:srgbClr val="FF0000"/>
                </a:solidFill>
              </a:rPr>
              <a:t>()</a:t>
            </a:r>
            <a:r>
              <a:rPr lang="en-US" sz="2800"/>
              <a:t> operation verifies whether the </a:t>
            </a:r>
            <a:r>
              <a:rPr lang="en-IN" altLang="en-US" sz="2800" b="1">
                <a:solidFill>
                  <a:srgbClr val="FF0000"/>
                </a:solidFill>
              </a:rPr>
              <a:t>QUEUE</a:t>
            </a:r>
            <a:r>
              <a:rPr lang="en-US" sz="2800" b="1">
                <a:solidFill>
                  <a:srgbClr val="FF0000"/>
                </a:solidFill>
              </a:rPr>
              <a:t> is </a:t>
            </a:r>
            <a:r>
              <a:rPr lang="en-IN" altLang="en-US" sz="2800" b="1">
                <a:solidFill>
                  <a:srgbClr val="FF0000"/>
                </a:solidFill>
              </a:rPr>
              <a:t>full</a:t>
            </a:r>
            <a:r>
              <a:rPr lang="en-US" sz="2800" b="1">
                <a:solidFill>
                  <a:srgbClr val="FF0000"/>
                </a:solidFill>
              </a:rPr>
              <a:t>.</a:t>
            </a:r>
            <a:r>
              <a:rPr lang="en-US" sz="2800"/>
              <a:t> This operation is used to check the status of the </a:t>
            </a:r>
            <a:r>
              <a:rPr lang="en-IN" altLang="en-US" sz="2800" b="1">
                <a:solidFill>
                  <a:srgbClr val="FF0000"/>
                </a:solidFill>
              </a:rPr>
              <a:t>Queue</a:t>
            </a:r>
            <a:r>
              <a:rPr lang="en-US" sz="2800"/>
              <a:t> with the help of </a:t>
            </a:r>
            <a:r>
              <a:rPr lang="en-IN" altLang="en-US" sz="2800" b="1">
                <a:solidFill>
                  <a:srgbClr val="FF0000"/>
                </a:solidFill>
              </a:rPr>
              <a:t>FRONT and REAR</a:t>
            </a:r>
            <a:r>
              <a:rPr lang="en-US" sz="2800" b="1">
                <a:solidFill>
                  <a:srgbClr val="FF0000"/>
                </a:solidFill>
              </a:rPr>
              <a:t> pointer.</a:t>
            </a:r>
            <a:endParaRPr lang="en-US" sz="2800" b="1">
              <a:solidFill>
                <a:srgbClr val="FF0000"/>
              </a:solidFill>
            </a:endParaRPr>
          </a:p>
          <a:p>
            <a:r>
              <a:rPr lang="en-US" sz="2800" b="1" dirty="0" smtClean="0">
                <a:solidFill>
                  <a:srgbClr val="00B0F0"/>
                </a:solidFill>
                <a:sym typeface="+mn-ea"/>
              </a:rPr>
              <a:t>Algorithm </a:t>
            </a:r>
            <a:r>
              <a:rPr lang="en-IN" altLang="en-US" sz="2800" b="1" dirty="0" smtClean="0">
                <a:solidFill>
                  <a:srgbClr val="FF0000"/>
                </a:solidFill>
                <a:sym typeface="+mn-ea"/>
              </a:rPr>
              <a:t>isFull()</a:t>
            </a:r>
            <a:r>
              <a:rPr lang="en-US" sz="2800" b="1" dirty="0" smtClean="0">
                <a:solidFill>
                  <a:srgbClr val="FF0000"/>
                </a:solidFill>
                <a:sym typeface="+mn-ea"/>
              </a:rPr>
              <a:t> </a:t>
            </a:r>
            <a:r>
              <a:rPr lang="en-US" sz="2800" b="1" dirty="0" smtClean="0">
                <a:solidFill>
                  <a:srgbClr val="00B0F0"/>
                </a:solidFill>
                <a:sym typeface="+mn-ea"/>
              </a:rPr>
              <a:t>operation:</a:t>
            </a:r>
            <a:endParaRPr lang="en-US" sz="2800" b="1" dirty="0" smtClean="0">
              <a:solidFill>
                <a:srgbClr val="00B0F0"/>
              </a:solidFill>
              <a:sym typeface="+mn-ea"/>
            </a:endParaRPr>
          </a:p>
          <a:p>
            <a:r>
              <a:rPr lang="en-IN" altLang="en-US" sz="2800" b="1"/>
              <a:t>Step-</a:t>
            </a:r>
            <a:r>
              <a:rPr lang="en-US" sz="2800" b="1"/>
              <a:t>1</a:t>
            </a:r>
            <a:r>
              <a:rPr lang="en-US" sz="2800"/>
              <a:t> </a:t>
            </a:r>
            <a:r>
              <a:rPr lang="en-IN" altLang="en-US" sz="2800"/>
              <a:t>:</a:t>
            </a:r>
            <a:r>
              <a:rPr lang="en-US" sz="2800"/>
              <a:t> START</a:t>
            </a:r>
            <a:endParaRPr lang="en-US" sz="2800"/>
          </a:p>
          <a:p>
            <a:r>
              <a:rPr lang="en-IN" altLang="en-US" sz="2800" b="1"/>
              <a:t>Step-2</a:t>
            </a:r>
            <a:r>
              <a:rPr lang="en-US" sz="2800"/>
              <a:t> </a:t>
            </a:r>
            <a:r>
              <a:rPr lang="en-IN" altLang="en-US" sz="2800"/>
              <a:t>:</a:t>
            </a:r>
            <a:r>
              <a:rPr lang="en-US" sz="2800"/>
              <a:t> </a:t>
            </a:r>
            <a:r>
              <a:rPr lang="en-US" sz="2800">
                <a:sym typeface="+mn-ea"/>
              </a:rPr>
              <a:t>If </a:t>
            </a:r>
            <a:r>
              <a:rPr lang="en-GB" altLang="en-US" sz="2800">
                <a:sym typeface="+mn-ea"/>
              </a:rPr>
              <a:t>(</a:t>
            </a:r>
            <a:r>
              <a:rPr lang="en-US" sz="2800" b="1">
                <a:solidFill>
                  <a:srgbClr val="FF0000"/>
                </a:solidFill>
                <a:sym typeface="+mn-ea"/>
              </a:rPr>
              <a:t>(Rear + 1) % </a:t>
            </a:r>
            <a:r>
              <a:rPr lang="en-GB" altLang="en-US" sz="2800" b="1">
                <a:solidFill>
                  <a:srgbClr val="FF0000"/>
                </a:solidFill>
                <a:sym typeface="+mn-ea"/>
              </a:rPr>
              <a:t>MAX</a:t>
            </a:r>
            <a:r>
              <a:rPr lang="en-US" sz="2800" b="1">
                <a:solidFill>
                  <a:srgbClr val="FF0000"/>
                </a:solidFill>
                <a:sym typeface="+mn-ea"/>
              </a:rPr>
              <a:t> = Front</a:t>
            </a:r>
            <a:r>
              <a:rPr lang="en-US" sz="2800">
                <a:sym typeface="+mn-ea"/>
              </a:rPr>
              <a:t> </a:t>
            </a:r>
            <a:r>
              <a:rPr lang="en-GB" altLang="en-US" sz="2800">
                <a:sym typeface="+mn-ea"/>
              </a:rPr>
              <a:t>)</a:t>
            </a:r>
            <a:endParaRPr lang="en-GB" altLang="en-US" sz="2800"/>
          </a:p>
          <a:p>
            <a:r>
              <a:rPr lang="en-IN" altLang="en-US" sz="2800"/>
              <a:t>               return </a:t>
            </a:r>
            <a:r>
              <a:rPr lang="en-IN" altLang="en-US" sz="2800" b="1">
                <a:solidFill>
                  <a:srgbClr val="FF0000"/>
                </a:solidFill>
              </a:rPr>
              <a:t>TRUE</a:t>
            </a:r>
            <a:endParaRPr lang="en-IN" altLang="en-US" sz="2800"/>
          </a:p>
          <a:p>
            <a:r>
              <a:rPr lang="en-IN" altLang="en-US" sz="2800"/>
              <a:t>               else</a:t>
            </a:r>
            <a:endParaRPr lang="en-IN" altLang="en-US" sz="2800"/>
          </a:p>
          <a:p>
            <a:r>
              <a:rPr lang="en-IN" altLang="en-US" sz="2800"/>
              <a:t>               return </a:t>
            </a:r>
            <a:r>
              <a:rPr lang="en-IN" altLang="en-US" sz="2800" b="1">
                <a:solidFill>
                  <a:srgbClr val="FF0000"/>
                </a:solidFill>
              </a:rPr>
              <a:t>FALSE</a:t>
            </a:r>
            <a:endParaRPr lang="en-US" sz="2800"/>
          </a:p>
          <a:p>
            <a:r>
              <a:rPr lang="en-IN" altLang="en-US" sz="2800" b="1"/>
              <a:t>Step-</a:t>
            </a:r>
            <a:r>
              <a:rPr lang="en-US" sz="2800" b="1"/>
              <a:t>4</a:t>
            </a:r>
            <a:r>
              <a:rPr lang="en-US" sz="2800"/>
              <a:t> </a:t>
            </a:r>
            <a:r>
              <a:rPr lang="en-IN" altLang="en-US" sz="2800"/>
              <a:t>: </a:t>
            </a:r>
            <a:r>
              <a:rPr lang="en-US" sz="2800"/>
              <a:t>END</a:t>
            </a:r>
            <a:endParaRPr lang="en-US" sz="28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42875" y="368300"/>
            <a:ext cx="11210925" cy="784225"/>
          </a:xfrm>
        </p:spPr>
        <p:txBody>
          <a:bodyPr>
            <a:normAutofit/>
          </a:bodyPr>
          <a:p>
            <a:r>
              <a:rPr lang="en-GB" altLang="en-US" b="1">
                <a:solidFill>
                  <a:srgbClr val="FF0000"/>
                </a:solidFill>
                <a:sym typeface="+mn-ea"/>
              </a:rPr>
              <a:t>The peek() Operation - </a:t>
            </a:r>
            <a:r>
              <a:rPr lang="en-GB" altLang="en-US" b="1">
                <a:solidFill>
                  <a:srgbClr val="FF0000"/>
                </a:solidFill>
              </a:rPr>
              <a:t>Queue front and Queue Rear operation</a:t>
            </a:r>
            <a:endParaRPr lang="en-GB" altLang="en-US" b="1">
              <a:solidFill>
                <a:srgbClr val="FF0000"/>
              </a:solidFill>
            </a:endParaRPr>
          </a:p>
        </p:txBody>
      </p:sp>
      <p:sp>
        <p:nvSpPr>
          <p:cNvPr id="4" name="Text Box 3"/>
          <p:cNvSpPr txBox="1"/>
          <p:nvPr/>
        </p:nvSpPr>
        <p:spPr>
          <a:xfrm>
            <a:off x="364490" y="942340"/>
            <a:ext cx="11098530" cy="5789295"/>
          </a:xfrm>
          <a:prstGeom prst="rect">
            <a:avLst/>
          </a:prstGeom>
          <a:noFill/>
        </p:spPr>
        <p:txBody>
          <a:bodyPr wrap="square" rtlCol="0" anchor="t">
            <a:noAutofit/>
          </a:bodyPr>
          <a:p>
            <a:r>
              <a:rPr lang="en-US" sz="2800"/>
              <a:t>The peek() is an operation which is used to retrieve the </a:t>
            </a:r>
            <a:r>
              <a:rPr lang="en-IN" altLang="en-US" sz="2800" b="1">
                <a:solidFill>
                  <a:srgbClr val="00B0F0"/>
                </a:solidFill>
              </a:rPr>
              <a:t>FRONT MOST</a:t>
            </a:r>
            <a:r>
              <a:rPr lang="en-US" sz="2800"/>
              <a:t> element </a:t>
            </a:r>
            <a:r>
              <a:rPr lang="en-IN" altLang="en-US" sz="2800"/>
              <a:t> and the </a:t>
            </a:r>
            <a:r>
              <a:rPr lang="en-IN" altLang="en-US" sz="2800" b="1">
                <a:solidFill>
                  <a:srgbClr val="00B0F0"/>
                </a:solidFill>
              </a:rPr>
              <a:t>REAR MOST </a:t>
            </a:r>
            <a:r>
              <a:rPr lang="en-IN" altLang="en-US" sz="2800" b="1">
                <a:solidFill>
                  <a:schemeClr val="tx1"/>
                </a:solidFill>
              </a:rPr>
              <a:t>element</a:t>
            </a:r>
            <a:r>
              <a:rPr lang="en-IN" altLang="en-US" sz="2800"/>
              <a:t> </a:t>
            </a:r>
            <a:r>
              <a:rPr lang="en-US" sz="2800"/>
              <a:t>in the queue, without deleting</a:t>
            </a:r>
            <a:r>
              <a:rPr lang="en-IN" altLang="en-US" sz="2800"/>
              <a:t> and inserting in</a:t>
            </a:r>
            <a:r>
              <a:rPr lang="en-US" sz="2800"/>
              <a:t> it. </a:t>
            </a:r>
            <a:endParaRPr lang="en-US" sz="2800"/>
          </a:p>
          <a:p>
            <a:endParaRPr lang="en-US" sz="2800"/>
          </a:p>
          <a:p>
            <a:r>
              <a:rPr lang="en-US" sz="2800" b="1" dirty="0" smtClean="0">
                <a:solidFill>
                  <a:srgbClr val="00B0F0"/>
                </a:solidFill>
                <a:sym typeface="+mn-ea"/>
              </a:rPr>
              <a:t>Algorithm </a:t>
            </a:r>
            <a:r>
              <a:rPr lang="en-IN" altLang="en-US" sz="2800" b="1" dirty="0" smtClean="0">
                <a:solidFill>
                  <a:srgbClr val="00B0F0"/>
                </a:solidFill>
                <a:sym typeface="+mn-ea"/>
              </a:rPr>
              <a:t>Queuefront</a:t>
            </a:r>
            <a:r>
              <a:rPr lang="en-US" sz="2800" b="1" dirty="0" smtClean="0">
                <a:solidFill>
                  <a:srgbClr val="00B0F0"/>
                </a:solidFill>
                <a:sym typeface="+mn-ea"/>
              </a:rPr>
              <a:t> operation:</a:t>
            </a:r>
            <a:r>
              <a:rPr lang="en-IN" altLang="en-US" sz="2800" b="1" dirty="0" smtClean="0">
                <a:solidFill>
                  <a:srgbClr val="00B0F0"/>
                </a:solidFill>
                <a:sym typeface="+mn-ea"/>
              </a:rPr>
              <a:t> (Circular queue)</a:t>
            </a:r>
            <a:endParaRPr lang="en-US" sz="2800"/>
          </a:p>
          <a:p>
            <a:r>
              <a:rPr lang="en-IN" altLang="en-US" sz="2800"/>
              <a:t>Step-</a:t>
            </a:r>
            <a:r>
              <a:rPr lang="en-US" sz="2800"/>
              <a:t>1 </a:t>
            </a:r>
            <a:r>
              <a:rPr lang="en-IN" altLang="en-US" sz="2800"/>
              <a:t>:</a:t>
            </a:r>
            <a:r>
              <a:rPr lang="en-US" sz="2800"/>
              <a:t> START</a:t>
            </a:r>
            <a:endParaRPr lang="en-US" sz="2800"/>
          </a:p>
          <a:p>
            <a:r>
              <a:rPr lang="en-IN" altLang="en-US" sz="2800"/>
              <a:t>Step-</a:t>
            </a:r>
            <a:r>
              <a:rPr lang="en-US" sz="2800"/>
              <a:t>2 </a:t>
            </a:r>
            <a:r>
              <a:rPr lang="en-IN" altLang="en-US" sz="2800"/>
              <a:t>:</a:t>
            </a:r>
            <a:r>
              <a:rPr lang="en-US" sz="2800"/>
              <a:t> Return  </a:t>
            </a:r>
            <a:r>
              <a:rPr lang="en-IN" altLang="en-US" sz="2800" b="1">
                <a:solidFill>
                  <a:srgbClr val="FF0000"/>
                </a:solidFill>
              </a:rPr>
              <a:t>Q[ FRONT</a:t>
            </a:r>
            <a:r>
              <a:rPr lang="en-US" sz="2800" b="1">
                <a:solidFill>
                  <a:srgbClr val="FF0000"/>
                </a:solidFill>
              </a:rPr>
              <a:t> </a:t>
            </a:r>
            <a:r>
              <a:rPr lang="en-IN" altLang="en-US" sz="2800" b="1">
                <a:solidFill>
                  <a:srgbClr val="FF0000"/>
                </a:solidFill>
              </a:rPr>
              <a:t>] </a:t>
            </a:r>
            <a:r>
              <a:rPr lang="en-US" sz="2800"/>
              <a:t>of the queue</a:t>
            </a:r>
            <a:endParaRPr lang="en-US" sz="2800"/>
          </a:p>
          <a:p>
            <a:r>
              <a:rPr lang="en-IN" altLang="en-US" sz="2800"/>
              <a:t>Step-</a:t>
            </a:r>
            <a:r>
              <a:rPr lang="en-US" sz="2800"/>
              <a:t>3 </a:t>
            </a:r>
            <a:r>
              <a:rPr lang="en-IN" altLang="en-US" sz="2800"/>
              <a:t>:</a:t>
            </a:r>
            <a:r>
              <a:rPr lang="en-US" sz="2800"/>
              <a:t> END</a:t>
            </a:r>
            <a:endParaRPr lang="en-US" sz="2800"/>
          </a:p>
          <a:p>
            <a:endParaRPr lang="en-US" sz="2800"/>
          </a:p>
          <a:p>
            <a:r>
              <a:rPr lang="en-US" sz="2800" b="1" dirty="0" smtClean="0">
                <a:solidFill>
                  <a:srgbClr val="00B0F0"/>
                </a:solidFill>
                <a:sym typeface="+mn-ea"/>
              </a:rPr>
              <a:t>Algorithm </a:t>
            </a:r>
            <a:r>
              <a:rPr lang="en-IN" altLang="en-US" sz="2800" b="1" dirty="0" smtClean="0">
                <a:solidFill>
                  <a:srgbClr val="00B0F0"/>
                </a:solidFill>
                <a:sym typeface="+mn-ea"/>
              </a:rPr>
              <a:t>QueueRear</a:t>
            </a:r>
            <a:r>
              <a:rPr lang="en-US" sz="2800" b="1" dirty="0" smtClean="0">
                <a:solidFill>
                  <a:srgbClr val="00B0F0"/>
                </a:solidFill>
                <a:sym typeface="+mn-ea"/>
              </a:rPr>
              <a:t> operation:</a:t>
            </a:r>
            <a:r>
              <a:rPr lang="en-IN" altLang="en-US" sz="2800" b="1" dirty="0" smtClean="0">
                <a:solidFill>
                  <a:srgbClr val="00B0F0"/>
                </a:solidFill>
                <a:sym typeface="+mn-ea"/>
              </a:rPr>
              <a:t> (Circular queue)</a:t>
            </a:r>
            <a:endParaRPr lang="en-US" sz="2800"/>
          </a:p>
          <a:p>
            <a:r>
              <a:rPr lang="en-IN" altLang="en-US" sz="2800">
                <a:sym typeface="+mn-ea"/>
              </a:rPr>
              <a:t>Step-</a:t>
            </a:r>
            <a:r>
              <a:rPr lang="en-US" sz="2800">
                <a:sym typeface="+mn-ea"/>
              </a:rPr>
              <a:t>1 </a:t>
            </a:r>
            <a:r>
              <a:rPr lang="en-IN" altLang="en-US" sz="2800">
                <a:sym typeface="+mn-ea"/>
              </a:rPr>
              <a:t>:</a:t>
            </a:r>
            <a:r>
              <a:rPr lang="en-US" sz="2800">
                <a:sym typeface="+mn-ea"/>
              </a:rPr>
              <a:t> START</a:t>
            </a:r>
            <a:endParaRPr lang="en-US" sz="2800"/>
          </a:p>
          <a:p>
            <a:r>
              <a:rPr lang="en-IN" altLang="en-US" sz="2800">
                <a:sym typeface="+mn-ea"/>
              </a:rPr>
              <a:t>Step-</a:t>
            </a:r>
            <a:r>
              <a:rPr lang="en-US" sz="2800">
                <a:sym typeface="+mn-ea"/>
              </a:rPr>
              <a:t>2 </a:t>
            </a:r>
            <a:r>
              <a:rPr lang="en-IN" altLang="en-US" sz="2800">
                <a:sym typeface="+mn-ea"/>
              </a:rPr>
              <a:t>:</a:t>
            </a:r>
            <a:r>
              <a:rPr lang="en-US" sz="2800">
                <a:sym typeface="+mn-ea"/>
              </a:rPr>
              <a:t> Return  </a:t>
            </a:r>
            <a:r>
              <a:rPr lang="en-IN" altLang="en-US" sz="2800" b="1">
                <a:solidFill>
                  <a:srgbClr val="FF0000"/>
                </a:solidFill>
                <a:sym typeface="+mn-ea"/>
              </a:rPr>
              <a:t>Q[ REAR</a:t>
            </a:r>
            <a:r>
              <a:rPr lang="en-US" sz="2800" b="1">
                <a:solidFill>
                  <a:srgbClr val="FF0000"/>
                </a:solidFill>
                <a:sym typeface="+mn-ea"/>
              </a:rPr>
              <a:t> </a:t>
            </a:r>
            <a:r>
              <a:rPr lang="en-IN" altLang="en-US" sz="2800" b="1">
                <a:solidFill>
                  <a:srgbClr val="FF0000"/>
                </a:solidFill>
                <a:sym typeface="+mn-ea"/>
              </a:rPr>
              <a:t>] </a:t>
            </a:r>
            <a:r>
              <a:rPr lang="en-US" sz="2800">
                <a:sym typeface="+mn-ea"/>
              </a:rPr>
              <a:t>of the queue</a:t>
            </a:r>
            <a:endParaRPr lang="en-US" sz="2800"/>
          </a:p>
          <a:p>
            <a:r>
              <a:rPr lang="en-IN" altLang="en-US" sz="2800">
                <a:sym typeface="+mn-ea"/>
              </a:rPr>
              <a:t>Step-</a:t>
            </a:r>
            <a:r>
              <a:rPr lang="en-US" sz="2800">
                <a:sym typeface="+mn-ea"/>
              </a:rPr>
              <a:t>3 </a:t>
            </a:r>
            <a:r>
              <a:rPr lang="en-IN" altLang="en-US" sz="2800">
                <a:sym typeface="+mn-ea"/>
              </a:rPr>
              <a:t>:</a:t>
            </a:r>
            <a:r>
              <a:rPr lang="en-US" sz="2800">
                <a:sym typeface="+mn-ea"/>
              </a:rPr>
              <a:t> END</a:t>
            </a:r>
            <a:endParaRPr lang="en-US" sz="2800"/>
          </a:p>
          <a:p>
            <a:endParaRPr lang="en-US" sz="2800"/>
          </a:p>
        </p:txBody>
      </p:sp>
      <p:sp>
        <p:nvSpPr>
          <p:cNvPr id="5" name="Text Box 4"/>
          <p:cNvSpPr txBox="1"/>
          <p:nvPr/>
        </p:nvSpPr>
        <p:spPr>
          <a:xfrm>
            <a:off x="3048000" y="552450"/>
            <a:ext cx="4626610" cy="389890"/>
          </a:xfrm>
          <a:prstGeom prst="rect">
            <a:avLst/>
          </a:prstGeom>
          <a:noFill/>
        </p:spPr>
        <p:txBody>
          <a:bodyPr wrap="square" rtlCol="0">
            <a:noAutofit/>
          </a:bodyPr>
          <a:p>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2385"/>
            <a:ext cx="10515600" cy="847090"/>
          </a:xfrm>
        </p:spPr>
        <p:txBody>
          <a:bodyPr/>
          <a:p>
            <a:r>
              <a:rPr lang="en-US" sz="4400" b="1">
                <a:solidFill>
                  <a:srgbClr val="FF0000"/>
                </a:solidFill>
                <a:latin typeface="+mj-lt"/>
                <a:ea typeface="+mj-ea"/>
                <a:cs typeface="+mj-cs"/>
                <a:sym typeface="+mn-ea"/>
              </a:rPr>
              <a:t>The </a:t>
            </a:r>
            <a:r>
              <a:rPr lang="en-IN" altLang="en-US" sz="4400" b="1">
                <a:solidFill>
                  <a:srgbClr val="FF0000"/>
                </a:solidFill>
                <a:latin typeface="+mj-lt"/>
                <a:ea typeface="+mj-ea"/>
                <a:cs typeface="+mj-cs"/>
                <a:sym typeface="+mn-ea"/>
              </a:rPr>
              <a:t>Display_Queue</a:t>
            </a:r>
            <a:r>
              <a:rPr lang="en-US" sz="4400" b="1">
                <a:solidFill>
                  <a:srgbClr val="FF0000"/>
                </a:solidFill>
                <a:latin typeface="+mj-lt"/>
                <a:ea typeface="+mj-ea"/>
                <a:cs typeface="+mj-cs"/>
                <a:sym typeface="+mn-ea"/>
              </a:rPr>
              <a:t>() operation</a:t>
            </a:r>
            <a:endParaRPr lang="en-US" sz="4400" b="1">
              <a:solidFill>
                <a:srgbClr val="FF0000"/>
              </a:solidFill>
              <a:latin typeface="+mj-lt"/>
              <a:ea typeface="+mj-ea"/>
              <a:cs typeface="+mj-cs"/>
            </a:endParaRPr>
          </a:p>
          <a:p>
            <a:endParaRPr lang="en-GB" altLang="en-US" b="1">
              <a:solidFill>
                <a:srgbClr val="FF0000"/>
              </a:solidFill>
            </a:endParaRPr>
          </a:p>
        </p:txBody>
      </p:sp>
      <p:sp>
        <p:nvSpPr>
          <p:cNvPr id="4" name="Text Box 3"/>
          <p:cNvSpPr txBox="1"/>
          <p:nvPr/>
        </p:nvSpPr>
        <p:spPr>
          <a:xfrm>
            <a:off x="318135" y="641985"/>
            <a:ext cx="11508105" cy="6053455"/>
          </a:xfrm>
          <a:prstGeom prst="rect">
            <a:avLst/>
          </a:prstGeom>
          <a:noFill/>
        </p:spPr>
        <p:txBody>
          <a:bodyPr wrap="square" rtlCol="0" anchor="t">
            <a:noAutofit/>
          </a:bodyPr>
          <a:p>
            <a:r>
              <a:rPr lang="en-US" sz="2800"/>
              <a:t>The </a:t>
            </a:r>
            <a:r>
              <a:rPr lang="en-IN" altLang="en-US" sz="2800"/>
              <a:t>Display_Queue</a:t>
            </a:r>
            <a:r>
              <a:rPr lang="en-US" sz="2800"/>
              <a:t>() operation</a:t>
            </a:r>
            <a:r>
              <a:rPr lang="en-IN" altLang="en-US" sz="2800"/>
              <a:t> is used to find the Data items present in the QUEUE</a:t>
            </a:r>
            <a:endParaRPr lang="en-US" sz="2800" b="1">
              <a:solidFill>
                <a:srgbClr val="FF0000"/>
              </a:solidFill>
            </a:endParaRPr>
          </a:p>
          <a:p>
            <a:r>
              <a:rPr lang="en-US" sz="2800" b="1" dirty="0" smtClean="0">
                <a:solidFill>
                  <a:srgbClr val="00B0F0"/>
                </a:solidFill>
                <a:sym typeface="+mn-ea"/>
              </a:rPr>
              <a:t>Algorithm </a:t>
            </a:r>
            <a:r>
              <a:rPr lang="en-IN" altLang="en-US" sz="2800" b="1" dirty="0" smtClean="0">
                <a:solidFill>
                  <a:srgbClr val="00B0F0"/>
                </a:solidFill>
                <a:sym typeface="+mn-ea"/>
              </a:rPr>
              <a:t>Display_queue()</a:t>
            </a:r>
            <a:r>
              <a:rPr lang="en-US" sz="2800" b="1" dirty="0" smtClean="0">
                <a:solidFill>
                  <a:srgbClr val="00B0F0"/>
                </a:solidFill>
                <a:sym typeface="+mn-ea"/>
              </a:rPr>
              <a:t> operation:</a:t>
            </a:r>
            <a:endParaRPr lang="en-US" sz="2800" b="1" dirty="0" smtClean="0">
              <a:solidFill>
                <a:srgbClr val="00B0F0"/>
              </a:solidFill>
              <a:sym typeface="+mn-ea"/>
            </a:endParaRPr>
          </a:p>
          <a:p>
            <a:r>
              <a:rPr lang="en-IN" altLang="en-US" sz="2800" b="1">
                <a:sym typeface="+mn-ea"/>
              </a:rPr>
              <a:t>Step-</a:t>
            </a:r>
            <a:r>
              <a:rPr lang="en-US" sz="2800" b="1">
                <a:sym typeface="+mn-ea"/>
              </a:rPr>
              <a:t>1</a:t>
            </a:r>
            <a:r>
              <a:rPr lang="en-US" sz="2800">
                <a:sym typeface="+mn-ea"/>
              </a:rPr>
              <a:t> </a:t>
            </a:r>
            <a:r>
              <a:rPr lang="en-IN" altLang="en-US" sz="2800">
                <a:sym typeface="+mn-ea"/>
              </a:rPr>
              <a:t>:</a:t>
            </a:r>
            <a:r>
              <a:rPr lang="en-US" sz="2800">
                <a:sym typeface="+mn-ea"/>
              </a:rPr>
              <a:t> START</a:t>
            </a:r>
            <a:endParaRPr lang="en-US" sz="2800"/>
          </a:p>
          <a:p>
            <a:r>
              <a:rPr lang="en-IN" altLang="en-US" sz="2800" b="1">
                <a:sym typeface="+mn-ea"/>
              </a:rPr>
              <a:t>Step-2</a:t>
            </a:r>
            <a:r>
              <a:rPr lang="en-US" sz="2800">
                <a:sym typeface="+mn-ea"/>
              </a:rPr>
              <a:t> </a:t>
            </a:r>
            <a:r>
              <a:rPr lang="en-IN" altLang="en-US" sz="2800">
                <a:sym typeface="+mn-ea"/>
              </a:rPr>
              <a:t>: </a:t>
            </a:r>
            <a:r>
              <a:rPr lang="en-US" sz="2800">
                <a:sym typeface="+mn-ea"/>
              </a:rPr>
              <a:t>If </a:t>
            </a:r>
            <a:r>
              <a:rPr lang="en-GB" altLang="en-US" sz="2800">
                <a:sym typeface="+mn-ea"/>
              </a:rPr>
              <a:t>(</a:t>
            </a:r>
            <a:r>
              <a:rPr lang="en-IN" altLang="en-US" sz="2800" b="1">
                <a:solidFill>
                  <a:srgbClr val="FF0000"/>
                </a:solidFill>
                <a:sym typeface="+mn-ea"/>
              </a:rPr>
              <a:t>FRONT=-1</a:t>
            </a:r>
            <a:r>
              <a:rPr lang="en-IN" altLang="en-US" sz="2800">
                <a:sym typeface="+mn-ea"/>
              </a:rPr>
              <a:t> and </a:t>
            </a:r>
            <a:r>
              <a:rPr lang="en-IN" altLang="en-US" sz="2800" b="1">
                <a:solidFill>
                  <a:srgbClr val="FF0000"/>
                </a:solidFill>
                <a:sym typeface="+mn-ea"/>
              </a:rPr>
              <a:t>REAR = -1</a:t>
            </a:r>
            <a:r>
              <a:rPr lang="en-GB" altLang="en-IN" sz="2800" b="1">
                <a:solidFill>
                  <a:srgbClr val="FF0000"/>
                </a:solidFill>
                <a:sym typeface="+mn-ea"/>
              </a:rPr>
              <a:t>)</a:t>
            </a:r>
            <a:endParaRPr lang="en-IN" altLang="en-US" sz="2800" b="1">
              <a:solidFill>
                <a:srgbClr val="FF0000"/>
              </a:solidFill>
            </a:endParaRPr>
          </a:p>
          <a:p>
            <a:r>
              <a:rPr lang="en-IN" altLang="en-US" sz="2800">
                <a:sym typeface="+mn-ea"/>
              </a:rPr>
              <a:t>               print </a:t>
            </a:r>
            <a:r>
              <a:rPr lang="en-IN" altLang="en-US" sz="2800" b="1">
                <a:solidFill>
                  <a:srgbClr val="00B0F0"/>
                </a:solidFill>
                <a:sym typeface="+mn-ea"/>
              </a:rPr>
              <a:t>“Queue is Underflow” </a:t>
            </a:r>
            <a:r>
              <a:rPr lang="en-IN" altLang="en-US" sz="2800" b="1">
                <a:sym typeface="+mn-ea"/>
              </a:rPr>
              <a:t>Goto step 5</a:t>
            </a:r>
            <a:endParaRPr lang="en-IN" altLang="en-US" sz="2800" b="1">
              <a:solidFill>
                <a:schemeClr val="tx1"/>
              </a:solidFill>
            </a:endParaRPr>
          </a:p>
          <a:p>
            <a:r>
              <a:rPr lang="en-IN" altLang="en-US" sz="2800" b="1">
                <a:sym typeface="+mn-ea"/>
              </a:rPr>
              <a:t>Step-3 : Set I</a:t>
            </a:r>
            <a:r>
              <a:rPr lang="en-IN" altLang="en-US" sz="2800" b="1">
                <a:solidFill>
                  <a:srgbClr val="FF0000"/>
                </a:solidFill>
                <a:sym typeface="+mn-ea"/>
              </a:rPr>
              <a:t>=FRONT</a:t>
            </a:r>
            <a:endParaRPr lang="en-IN" altLang="en-US" sz="2800" b="1">
              <a:solidFill>
                <a:srgbClr val="FF0000"/>
              </a:solidFill>
            </a:endParaRPr>
          </a:p>
          <a:p>
            <a:r>
              <a:rPr lang="en-IN" altLang="en-US" sz="2800" b="1">
                <a:sym typeface="+mn-ea"/>
              </a:rPr>
              <a:t>Step-</a:t>
            </a:r>
            <a:r>
              <a:rPr lang="en-US" sz="2800" b="1">
                <a:sym typeface="+mn-ea"/>
              </a:rPr>
              <a:t>4</a:t>
            </a:r>
            <a:r>
              <a:rPr lang="en-US" sz="2800">
                <a:sym typeface="+mn-ea"/>
              </a:rPr>
              <a:t> </a:t>
            </a:r>
            <a:r>
              <a:rPr lang="en-IN" altLang="en-US" sz="2800">
                <a:sym typeface="+mn-ea"/>
              </a:rPr>
              <a:t>: if (</a:t>
            </a:r>
            <a:r>
              <a:rPr lang="en-IN" altLang="en-US" sz="2800" b="1">
                <a:solidFill>
                  <a:srgbClr val="FF0000"/>
                </a:solidFill>
                <a:sym typeface="+mn-ea"/>
              </a:rPr>
              <a:t>FRONT &lt; REAR</a:t>
            </a:r>
            <a:r>
              <a:rPr lang="en-IN" altLang="en-US" sz="2800">
                <a:sym typeface="+mn-ea"/>
              </a:rPr>
              <a:t>)   </a:t>
            </a:r>
            <a:r>
              <a:rPr lang="en-IN" altLang="en-US" sz="2000">
                <a:sym typeface="+mn-ea"/>
              </a:rPr>
              <a:t>// Normal content of Q when FRONT has not Crossed REAR</a:t>
            </a:r>
            <a:endParaRPr lang="en-IN" altLang="en-US" sz="2000"/>
          </a:p>
          <a:p>
            <a:r>
              <a:rPr lang="en-IN" altLang="en-US" sz="2800">
                <a:sym typeface="+mn-ea"/>
              </a:rPr>
              <a:t>               	while (</a:t>
            </a:r>
            <a:r>
              <a:rPr lang="en-IN" altLang="en-US" sz="2800" b="1">
                <a:solidFill>
                  <a:srgbClr val="FF0000"/>
                </a:solidFill>
                <a:sym typeface="+mn-ea"/>
              </a:rPr>
              <a:t>I &lt; =REAR</a:t>
            </a:r>
            <a:r>
              <a:rPr lang="en-IN" altLang="en-US" sz="2800">
                <a:sym typeface="+mn-ea"/>
              </a:rPr>
              <a:t>) </a:t>
            </a:r>
            <a:endParaRPr lang="en-IN" altLang="en-US" sz="2800">
              <a:sym typeface="+mn-ea"/>
            </a:endParaRPr>
          </a:p>
          <a:p>
            <a:r>
              <a:rPr lang="en-IN" altLang="en-US" sz="2800">
                <a:sym typeface="+mn-ea"/>
              </a:rPr>
              <a:t>                 	  	print </a:t>
            </a:r>
            <a:r>
              <a:rPr lang="en-IN" altLang="en-US" sz="2800" b="1">
                <a:solidFill>
                  <a:srgbClr val="00B0F0"/>
                </a:solidFill>
                <a:sym typeface="+mn-ea"/>
              </a:rPr>
              <a:t>Q[I]</a:t>
            </a:r>
            <a:r>
              <a:rPr lang="en-IN" altLang="en-US" sz="2800">
                <a:sym typeface="+mn-ea"/>
              </a:rPr>
              <a:t> and Set </a:t>
            </a:r>
            <a:r>
              <a:rPr lang="en-IN" altLang="en-US" sz="2800" b="1">
                <a:solidFill>
                  <a:srgbClr val="00B0F0"/>
                </a:solidFill>
                <a:sym typeface="+mn-ea"/>
              </a:rPr>
              <a:t>I=I+1</a:t>
            </a:r>
            <a:endParaRPr lang="en-IN" altLang="en-US" sz="2800">
              <a:solidFill>
                <a:srgbClr val="00B0F0"/>
              </a:solidFill>
              <a:sym typeface="+mn-ea"/>
            </a:endParaRPr>
          </a:p>
          <a:p>
            <a:r>
              <a:rPr lang="en-IN" altLang="en-US" sz="2800">
                <a:sym typeface="+mn-ea"/>
              </a:rPr>
              <a:t>               else </a:t>
            </a:r>
            <a:endParaRPr lang="en-IN" altLang="en-US" sz="2800">
              <a:sym typeface="+mn-ea"/>
            </a:endParaRPr>
          </a:p>
          <a:p>
            <a:r>
              <a:rPr lang="en-IN" altLang="en-US" sz="2800">
                <a:sym typeface="+mn-ea"/>
              </a:rPr>
              <a:t>                	while(</a:t>
            </a:r>
            <a:r>
              <a:rPr lang="en-IN" altLang="en-US" sz="2800" b="1">
                <a:solidFill>
                  <a:srgbClr val="FF0000"/>
                </a:solidFill>
                <a:sym typeface="+mn-ea"/>
              </a:rPr>
              <a:t>I != REAR</a:t>
            </a:r>
            <a:r>
              <a:rPr lang="en-IN" altLang="en-US" sz="2800">
                <a:sym typeface="+mn-ea"/>
              </a:rPr>
              <a:t>)    </a:t>
            </a:r>
            <a:r>
              <a:rPr lang="en-IN" altLang="en-US" sz="2000">
                <a:sym typeface="+mn-ea"/>
              </a:rPr>
              <a:t>// Content of Q where FRONT has Crossed Rear</a:t>
            </a:r>
            <a:endParaRPr lang="en-IN" altLang="en-US" sz="2000">
              <a:sym typeface="+mn-ea"/>
            </a:endParaRPr>
          </a:p>
          <a:p>
            <a:r>
              <a:rPr lang="en-IN" altLang="en-US" sz="2800">
                <a:sym typeface="+mn-ea"/>
              </a:rPr>
              <a:t>                   		print </a:t>
            </a:r>
            <a:r>
              <a:rPr lang="en-IN" altLang="en-US" sz="2800" b="1">
                <a:solidFill>
                  <a:srgbClr val="00B0F0"/>
                </a:solidFill>
                <a:sym typeface="+mn-ea"/>
              </a:rPr>
              <a:t>Q[I]</a:t>
            </a:r>
            <a:r>
              <a:rPr lang="en-IN" altLang="en-US" sz="2800">
                <a:sym typeface="+mn-ea"/>
              </a:rPr>
              <a:t> and Set </a:t>
            </a:r>
            <a:r>
              <a:rPr lang="en-IN" altLang="en-US" sz="2800" b="1">
                <a:solidFill>
                  <a:srgbClr val="00B0F0"/>
                </a:solidFill>
                <a:sym typeface="+mn-ea"/>
              </a:rPr>
              <a:t>I= (I +1) % max</a:t>
            </a:r>
            <a:endParaRPr lang="en-IN" altLang="en-US" sz="2800" b="1">
              <a:solidFill>
                <a:srgbClr val="00B0F0"/>
              </a:solidFill>
            </a:endParaRPr>
          </a:p>
          <a:p>
            <a:r>
              <a:rPr lang="en-IN" altLang="en-US" sz="2800" b="1"/>
              <a:t>Step-5</a:t>
            </a:r>
            <a:r>
              <a:rPr lang="en-US" sz="2800"/>
              <a:t> </a:t>
            </a:r>
            <a:r>
              <a:rPr lang="en-IN" altLang="en-US" sz="2800"/>
              <a:t>: </a:t>
            </a:r>
            <a:r>
              <a:rPr lang="en-US" sz="2800"/>
              <a:t>END</a:t>
            </a:r>
            <a:endParaRPr lang="en-US" sz="28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0715" y="365125"/>
            <a:ext cx="10713085" cy="1325880"/>
          </a:xfrm>
        </p:spPr>
        <p:txBody>
          <a:bodyPr>
            <a:normAutofit fontScale="90000"/>
          </a:bodyPr>
          <a:p>
            <a:r>
              <a:rPr lang="en-IN" altLang="en-US" b="1">
                <a:solidFill>
                  <a:srgbClr val="FF0000"/>
                </a:solidFill>
                <a:latin typeface="+mn-lt"/>
                <a:cs typeface="+mn-lt"/>
              </a:rPr>
              <a:t>Fuction prototype Design for circular Queue implementation</a:t>
            </a:r>
            <a:endParaRPr lang="en-IN" altLang="en-US" b="1">
              <a:solidFill>
                <a:srgbClr val="FF0000"/>
              </a:solidFill>
              <a:latin typeface="+mn-lt"/>
              <a:cs typeface="+mn-lt"/>
            </a:endParaRPr>
          </a:p>
        </p:txBody>
      </p:sp>
      <p:sp>
        <p:nvSpPr>
          <p:cNvPr id="3" name="Content Placeholder 2"/>
          <p:cNvSpPr>
            <a:spLocks noGrp="1"/>
          </p:cNvSpPr>
          <p:nvPr>
            <p:ph idx="1"/>
          </p:nvPr>
        </p:nvSpPr>
        <p:spPr/>
        <p:txBody>
          <a:bodyPr/>
          <a:p>
            <a:r>
              <a:rPr lang="en-IN" altLang="en-US" sz="3600">
                <a:solidFill>
                  <a:srgbClr val="0070C0"/>
                </a:solidFill>
              </a:rPr>
              <a:t>void </a:t>
            </a:r>
            <a:r>
              <a:rPr lang="en-IN" altLang="en-US" sz="3600" b="1">
                <a:solidFill>
                  <a:srgbClr val="FF0000"/>
                </a:solidFill>
              </a:rPr>
              <a:t>Enqueue</a:t>
            </a:r>
            <a:r>
              <a:rPr lang="en-IN" altLang="en-US" sz="3600" b="1"/>
              <a:t>(int cq[], int item);</a:t>
            </a:r>
            <a:endParaRPr lang="en-IN" altLang="en-US" sz="3600"/>
          </a:p>
          <a:p>
            <a:r>
              <a:rPr lang="en-IN" altLang="en-US" sz="3600">
                <a:solidFill>
                  <a:srgbClr val="0070C0"/>
                </a:solidFill>
              </a:rPr>
              <a:t>int</a:t>
            </a:r>
            <a:r>
              <a:rPr lang="en-IN" altLang="en-US" sz="3600"/>
              <a:t> </a:t>
            </a:r>
            <a:r>
              <a:rPr lang="en-IN" altLang="en-US" sz="3600" b="1">
                <a:solidFill>
                  <a:srgbClr val="FF0000"/>
                </a:solidFill>
              </a:rPr>
              <a:t>Dequeue</a:t>
            </a:r>
            <a:r>
              <a:rPr lang="en-IN" altLang="en-US" sz="3600" b="1"/>
              <a:t>(int cq[])</a:t>
            </a:r>
            <a:r>
              <a:rPr lang="en-IN" altLang="en-US" sz="3600"/>
              <a:t>;</a:t>
            </a:r>
            <a:endParaRPr lang="en-IN" altLang="en-US" sz="3600"/>
          </a:p>
          <a:p>
            <a:r>
              <a:rPr lang="en-IN" altLang="en-US" sz="3600">
                <a:solidFill>
                  <a:srgbClr val="0070C0"/>
                </a:solidFill>
              </a:rPr>
              <a:t>int</a:t>
            </a:r>
            <a:r>
              <a:rPr lang="en-IN" altLang="en-US" sz="3600"/>
              <a:t> </a:t>
            </a:r>
            <a:r>
              <a:rPr lang="en-IN" altLang="en-US" sz="3600" b="1">
                <a:solidFill>
                  <a:srgbClr val="FF0000"/>
                </a:solidFill>
              </a:rPr>
              <a:t>isEmpty</a:t>
            </a:r>
            <a:r>
              <a:rPr lang="en-IN" altLang="en-US" sz="3600" b="1"/>
              <a:t>();</a:t>
            </a:r>
            <a:endParaRPr lang="en-IN" altLang="en-US" sz="3600"/>
          </a:p>
          <a:p>
            <a:r>
              <a:rPr lang="en-IN" altLang="en-US" sz="3600">
                <a:solidFill>
                  <a:srgbClr val="0070C0"/>
                </a:solidFill>
              </a:rPr>
              <a:t>int</a:t>
            </a:r>
            <a:r>
              <a:rPr lang="en-IN" altLang="en-US" sz="3600"/>
              <a:t> </a:t>
            </a:r>
            <a:r>
              <a:rPr lang="en-IN" altLang="en-US" sz="3600" b="1">
                <a:solidFill>
                  <a:srgbClr val="FF0000"/>
                </a:solidFill>
              </a:rPr>
              <a:t>isFull</a:t>
            </a:r>
            <a:r>
              <a:rPr lang="en-IN" altLang="en-US" sz="3600" b="1"/>
              <a:t>()</a:t>
            </a:r>
            <a:r>
              <a:rPr lang="en-IN" altLang="en-US" sz="3600"/>
              <a:t>;</a:t>
            </a:r>
            <a:endParaRPr lang="en-IN" altLang="en-US" sz="3600"/>
          </a:p>
          <a:p>
            <a:r>
              <a:rPr lang="en-IN" altLang="en-US" sz="3600">
                <a:solidFill>
                  <a:srgbClr val="0070C0"/>
                </a:solidFill>
              </a:rPr>
              <a:t>void</a:t>
            </a:r>
            <a:r>
              <a:rPr lang="en-IN" altLang="en-US" sz="3600"/>
              <a:t> </a:t>
            </a:r>
            <a:r>
              <a:rPr lang="en-IN" altLang="en-US" sz="3600" b="1">
                <a:solidFill>
                  <a:srgbClr val="FF0000"/>
                </a:solidFill>
              </a:rPr>
              <a:t>Display_Queue</a:t>
            </a:r>
            <a:r>
              <a:rPr lang="en-IN" altLang="en-US" sz="3600" b="1"/>
              <a:t>(int cq[])</a:t>
            </a:r>
            <a:r>
              <a:rPr lang="en-IN" altLang="en-US" sz="3600"/>
              <a:t>;</a:t>
            </a:r>
            <a:endParaRPr lang="en-IN" altLang="en-US" sz="3600"/>
          </a:p>
          <a:p>
            <a:endParaRPr lang="en-IN" altLang="en-US" sz="36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Footer Placeholder 1"/>
          <p:cNvSpPr txBox="1">
            <a:spLocks noGrp="1"/>
          </p:cNvSpPr>
          <p:nvPr>
            <p:ph type="ftr" sz="quarter"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1000" b="1" i="0" u="none" strike="noStrike" kern="1200" cap="none" spc="0" normalizeH="0" baseline="0" noProof="0">
                <a:ln>
                  <a:noFill/>
                </a:ln>
                <a:solidFill>
                  <a:schemeClr val="tx1"/>
                </a:solidFill>
                <a:effectLst/>
                <a:uLnTx/>
                <a:uFillTx/>
                <a:latin typeface="+mn-lt"/>
                <a:ea typeface="+mn-ea"/>
                <a:cs typeface="+mn-cs"/>
              </a:rPr>
              <a:t>Data Structures: A Pseudocode Approach with C</a:t>
            </a:r>
            <a:endParaRPr kumimoji="0" lang="en-US" altLang="en-US" sz="1000" b="1" i="0" u="none" strike="noStrike" kern="1200" cap="none" spc="0" normalizeH="0" baseline="0" noProof="0">
              <a:ln>
                <a:noFill/>
              </a:ln>
              <a:solidFill>
                <a:schemeClr val="tx1"/>
              </a:solidFill>
              <a:effectLst/>
              <a:uLnTx/>
              <a:uFillTx/>
              <a:latin typeface="+mn-lt"/>
              <a:ea typeface="+mn-ea"/>
              <a:cs typeface="+mn-cs"/>
            </a:endParaRPr>
          </a:p>
        </p:txBody>
      </p:sp>
      <p:sp>
        <p:nvSpPr>
          <p:cNvPr id="13315" name="Slide Number Placeholder 2"/>
          <p:cNvSpPr txBox="1">
            <a:spLocks noGrp="1"/>
          </p:cNvSpPr>
          <p:nvPr>
            <p:ph type="sldNum" sz="quarter" idx="11"/>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5pPr>
          </a:lstStyle>
          <a:p>
            <a:pPr lvl="0" algn="r" eaLnBrk="1" hangingPunct="1"/>
            <a:fld id="{9A0DB2DC-4C9A-4742-B13C-FB6460FD3503}" type="slidenum">
              <a:rPr lang="en-US" altLang="en-US" sz="1000" dirty="0">
                <a:latin typeface="Tahoma" panose="020B0604030504040204" pitchFamily="34" charset="0"/>
              </a:rPr>
            </a:fld>
            <a:endParaRPr lang="en-US" altLang="en-US" sz="1000" dirty="0">
              <a:latin typeface="Tahoma" panose="020B0604030504040204" pitchFamily="34" charset="0"/>
            </a:endParaRPr>
          </a:p>
        </p:txBody>
      </p:sp>
      <p:sp>
        <p:nvSpPr>
          <p:cNvPr id="13316" name="Rectangle 2"/>
          <p:cNvSpPr/>
          <p:nvPr/>
        </p:nvSpPr>
        <p:spPr>
          <a:xfrm>
            <a:off x="1524000" y="2072640"/>
            <a:ext cx="9144000" cy="1371600"/>
          </a:xfrm>
          <a:prstGeom prst="rect">
            <a:avLst/>
          </a:prstGeom>
          <a:solidFill>
            <a:schemeClr val="bg1">
              <a:alpha val="50195"/>
            </a:schemeClr>
          </a:solidFill>
          <a:ln w="9525" cap="flat" cmpd="sng">
            <a:solidFill>
              <a:schemeClr val="tx1"/>
            </a:solidFill>
            <a:prstDash val="solid"/>
            <a:miter/>
            <a:headEnd type="none" w="med" len="med"/>
            <a:tailEnd type="none" w="med" len="med"/>
          </a:ln>
        </p:spPr>
        <p:txBody>
          <a:bodyPr wrap="none" anchor="ctr" anchorCtr="0"/>
          <a:p>
            <a:pPr algn="ctr"/>
            <a:endParaRPr lang="en-US" altLang="en-US" dirty="0">
              <a:latin typeface="Times New Roman" panose="02020603050405020304" pitchFamily="18" charset="0"/>
            </a:endParaRPr>
          </a:p>
        </p:txBody>
      </p:sp>
      <p:sp>
        <p:nvSpPr>
          <p:cNvPr id="13317" name="Text Box 3"/>
          <p:cNvSpPr txBox="1"/>
          <p:nvPr/>
        </p:nvSpPr>
        <p:spPr>
          <a:xfrm>
            <a:off x="4404360" y="2426653"/>
            <a:ext cx="3501390" cy="645160"/>
          </a:xfrm>
          <a:prstGeom prst="rect">
            <a:avLst/>
          </a:prstGeom>
          <a:noFill/>
          <a:ln w="9525">
            <a:noFill/>
          </a:ln>
        </p:spPr>
        <p:txBody>
          <a:bodyPr wrap="none">
            <a:spAutoFit/>
          </a:bodyPr>
          <a:p>
            <a:r>
              <a:rPr lang="en-IN" altLang="en-US" sz="3600" dirty="0">
                <a:latin typeface="Arial" panose="020B0604020202020204" pitchFamily="34" charset="0"/>
              </a:rPr>
              <a:t>END of UNIT - II</a:t>
            </a:r>
            <a:endParaRPr lang="en-IN" altLang="en-US" sz="3600" dirty="0">
              <a:latin typeface="Arial" panose="020B0604020202020204" pitchFamily="34" charset="0"/>
            </a:endParaRPr>
          </a:p>
        </p:txBody>
      </p:sp>
      <p:sp>
        <p:nvSpPr>
          <p:cNvPr id="13318" name="Text Box 5"/>
          <p:cNvSpPr txBox="1"/>
          <p:nvPr/>
        </p:nvSpPr>
        <p:spPr>
          <a:xfrm>
            <a:off x="9753600" y="6400800"/>
            <a:ext cx="309880" cy="368300"/>
          </a:xfrm>
          <a:prstGeom prst="rect">
            <a:avLst/>
          </a:prstGeom>
          <a:noFill/>
          <a:ln w="9525">
            <a:noFill/>
          </a:ln>
        </p:spPr>
        <p:txBody>
          <a:bodyPr wrap="none">
            <a:spAutoFit/>
          </a:bodyPr>
          <a:p>
            <a:endParaRPr lang="en-US" altLang="en-US" sz="1800" dirty="0">
              <a:latin typeface="Times New Roman" panose="02020603050405020304"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1"/>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b" anchorCtr="0" compatLnSpc="1"/>
          <a:lstStyle/>
          <a:p>
            <a:pPr fontAlgn="base">
              <a:spcBef>
                <a:spcPct val="0"/>
              </a:spcBef>
              <a:spcAft>
                <a:spcPct val="0"/>
              </a:spcAft>
              <a:defRPr/>
            </a:pPr>
            <a:r>
              <a:rPr lang="en-US" altLang="en-US" sz="1000" b="1">
                <a:solidFill>
                  <a:schemeClr val="tx1"/>
                </a:solidFill>
              </a:rPr>
              <a:t>Data Structures: A Pseudocode Approach with C</a:t>
            </a:r>
            <a:endParaRPr lang="en-US" altLang="en-US" sz="1000" b="1">
              <a:solidFill>
                <a:schemeClr val="tx1"/>
              </a:solidFill>
            </a:endParaRPr>
          </a:p>
        </p:txBody>
      </p:sp>
      <p:sp>
        <p:nvSpPr>
          <p:cNvPr id="4" name="Slide Number Placeholder 2"/>
          <p:cNvSpPr txBox="1">
            <a:spLocks noGrp="1"/>
          </p:cNvSpPr>
          <p:nvPr>
            <p:ph type="sldNum" sz="quarter" idx="11"/>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b" anchorCtr="0" compatLnSpc="1"/>
          <a:lstStyle/>
          <a:p>
            <a:pPr algn="r" fontAlgn="base">
              <a:spcBef>
                <a:spcPct val="0"/>
              </a:spcBef>
              <a:spcAft>
                <a:spcPct val="0"/>
              </a:spcAft>
              <a:defRPr/>
            </a:pPr>
            <a:fld id="{C48056A4-C6FF-4D83-B2EE-00896BCF8F1C}" type="slidenum">
              <a:rPr lang="en-US" altLang="en-US" sz="1000" b="1">
                <a:solidFill>
                  <a:schemeClr val="tx1"/>
                </a:solidFill>
              </a:rPr>
            </a:fld>
            <a:endParaRPr lang="en-US" altLang="en-US" sz="1000" b="1">
              <a:solidFill>
                <a:schemeClr val="tx1"/>
              </a:solidFill>
            </a:endParaRPr>
          </a:p>
        </p:txBody>
      </p:sp>
      <p:pic>
        <p:nvPicPr>
          <p:cNvPr id="8196" name="Picture 13" descr="Fig03-02"/>
          <p:cNvPicPr>
            <a:picLocks noChangeAspect="1"/>
          </p:cNvPicPr>
          <p:nvPr/>
        </p:nvPicPr>
        <p:blipFill>
          <a:blip r:embed="rId1"/>
          <a:stretch>
            <a:fillRect/>
          </a:stretch>
        </p:blipFill>
        <p:spPr>
          <a:xfrm>
            <a:off x="1828801" y="1524000"/>
            <a:ext cx="8367713" cy="3481388"/>
          </a:xfrm>
          <a:prstGeom prst="rect">
            <a:avLst/>
          </a:prstGeom>
          <a:noFill/>
          <a:ln w="9525">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1"/>
          <p:cNvSpPr>
            <a:spLocks noChangeArrowheads="1"/>
          </p:cNvSpPr>
          <p:nvPr/>
        </p:nvSpPr>
        <p:spPr bwMode="auto">
          <a:xfrm>
            <a:off x="660400" y="79881"/>
            <a:ext cx="11064240" cy="6185535"/>
          </a:xfrm>
          <a:prstGeom prst="rect">
            <a:avLst/>
          </a:prstGeom>
          <a:noFill/>
          <a:ln w="9525">
            <a:noFill/>
            <a:miter lim="800000"/>
          </a:ln>
          <a:effectLst/>
        </p:spPr>
        <p:txBody>
          <a:bodyPr vert="horz" wrap="square" lIns="91440" tIns="45720" rIns="91440" bIns="45720" numCol="1" anchor="ctr" anchorCtr="0" compatLnSpc="1">
            <a:spAutoFit/>
          </a:bodyPr>
          <a:lstStyle/>
          <a:p>
            <a:r>
              <a:rPr lang="en-US" sz="3600" b="1" dirty="0" smtClean="0">
                <a:solidFill>
                  <a:srgbClr val="FF0000"/>
                </a:solidFill>
              </a:rPr>
              <a:t>2. </a:t>
            </a:r>
            <a:r>
              <a:rPr lang="en-US" sz="3600" b="1" dirty="0" smtClean="0">
                <a:solidFill>
                  <a:srgbClr val="FF0000"/>
                </a:solidFill>
              </a:rPr>
              <a:t>POP-Operation:</a:t>
            </a:r>
            <a:r>
              <a:rPr lang="en-US" sz="3600" dirty="0" smtClean="0">
                <a:solidFill>
                  <a:srgbClr val="FF0000"/>
                </a:solidFill>
              </a:rPr>
              <a:t> </a:t>
            </a:r>
            <a:endParaRPr lang="en-US" sz="3600" dirty="0" smtClean="0">
              <a:solidFill>
                <a:srgbClr val="FF0000"/>
              </a:solidFill>
            </a:endParaRPr>
          </a:p>
          <a:p>
            <a:pPr>
              <a:buFont typeface="Arial" panose="020B0604020202020204" pitchFamily="34" charset="0"/>
              <a:buChar char="•"/>
            </a:pPr>
            <a:r>
              <a:rPr lang="en-US" sz="2400" b="1" dirty="0" smtClean="0">
                <a:solidFill>
                  <a:srgbClr val="FF0000"/>
                </a:solidFill>
              </a:rPr>
              <a:t> </a:t>
            </a:r>
            <a:r>
              <a:rPr lang="en-US" sz="2400" dirty="0" smtClean="0">
                <a:ln>
                  <a:noFill/>
                </a:ln>
                <a:effectLst/>
                <a:latin typeface="Calibri" panose="020F0502020204030204" charset="0"/>
                <a:ea typeface="Times New Roman" panose="02020603050405020304" pitchFamily="18" charset="0"/>
                <a:cs typeface="Times New Roman" panose="02020603050405020304" pitchFamily="18" charset="0"/>
                <a:sym typeface="+mn-ea"/>
              </a:rPr>
              <a:t>The </a:t>
            </a:r>
            <a:r>
              <a:rPr lang="en-IN" altLang="en-US" sz="2400" dirty="0" smtClean="0">
                <a:ln>
                  <a:noFill/>
                </a:ln>
                <a:effectLst/>
                <a:latin typeface="Calibri" panose="020F0502020204030204" charset="0"/>
                <a:ea typeface="Times New Roman" panose="02020603050405020304" pitchFamily="18" charset="0"/>
                <a:cs typeface="Times New Roman" panose="02020603050405020304" pitchFamily="18" charset="0"/>
                <a:sym typeface="+mn-ea"/>
              </a:rPr>
              <a:t>deletion</a:t>
            </a:r>
            <a:r>
              <a:rPr lang="en-US" sz="2400" dirty="0" smtClean="0">
                <a:ln>
                  <a:noFill/>
                </a:ln>
                <a:effectLst/>
                <a:latin typeface="Calibri" panose="020F0502020204030204" charset="0"/>
                <a:ea typeface="Times New Roman" panose="02020603050405020304" pitchFamily="18" charset="0"/>
                <a:cs typeface="Times New Roman" panose="02020603050405020304" pitchFamily="18" charset="0"/>
                <a:sym typeface="+mn-ea"/>
              </a:rPr>
              <a:t> of a</a:t>
            </a:r>
            <a:r>
              <a:rPr lang="en-IN" altLang="en-US" sz="2400" dirty="0" smtClean="0">
                <a:ln>
                  <a:noFill/>
                </a:ln>
                <a:effectLst/>
                <a:latin typeface="Calibri" panose="020F0502020204030204" charset="0"/>
                <a:ea typeface="Times New Roman" panose="02020603050405020304" pitchFamily="18" charset="0"/>
                <a:cs typeface="Times New Roman" panose="02020603050405020304" pitchFamily="18" charset="0"/>
                <a:sym typeface="+mn-ea"/>
              </a:rPr>
              <a:t>n </a:t>
            </a:r>
            <a:r>
              <a:rPr lang="en-US" sz="2400" dirty="0" smtClean="0">
                <a:ln>
                  <a:noFill/>
                </a:ln>
                <a:effectLst/>
                <a:latin typeface="Calibri" panose="020F0502020204030204" charset="0"/>
                <a:ea typeface="Times New Roman" panose="02020603050405020304" pitchFamily="18" charset="0"/>
                <a:cs typeface="Times New Roman" panose="02020603050405020304" pitchFamily="18" charset="0"/>
                <a:sym typeface="+mn-ea"/>
              </a:rPr>
              <a:t>element </a:t>
            </a:r>
            <a:r>
              <a:rPr lang="en-IN" altLang="en-US" sz="2400" dirty="0" smtClean="0">
                <a:ln>
                  <a:noFill/>
                </a:ln>
                <a:effectLst/>
                <a:latin typeface="Calibri" panose="020F0502020204030204" charset="0"/>
                <a:ea typeface="Times New Roman" panose="02020603050405020304" pitchFamily="18" charset="0"/>
                <a:cs typeface="Times New Roman" panose="02020603050405020304" pitchFamily="18" charset="0"/>
                <a:sym typeface="+mn-ea"/>
              </a:rPr>
              <a:t>from</a:t>
            </a:r>
            <a:r>
              <a:rPr lang="en-US" sz="2400" dirty="0" smtClean="0">
                <a:ln>
                  <a:noFill/>
                </a:ln>
                <a:effectLst/>
                <a:latin typeface="Calibri" panose="020F0502020204030204" charset="0"/>
                <a:ea typeface="Times New Roman" panose="02020603050405020304" pitchFamily="18" charset="0"/>
                <a:cs typeface="Times New Roman" panose="02020603050405020304" pitchFamily="18" charset="0"/>
                <a:sym typeface="+mn-ea"/>
              </a:rPr>
              <a:t> a stack is implied by the P</a:t>
            </a:r>
            <a:r>
              <a:rPr lang="en-IN" altLang="en-US" sz="2400" dirty="0" smtClean="0">
                <a:ln>
                  <a:noFill/>
                </a:ln>
                <a:effectLst/>
                <a:latin typeface="Calibri" panose="020F0502020204030204" charset="0"/>
                <a:ea typeface="Times New Roman" panose="02020603050405020304" pitchFamily="18" charset="0"/>
                <a:cs typeface="Times New Roman" panose="02020603050405020304" pitchFamily="18" charset="0"/>
                <a:sym typeface="+mn-ea"/>
              </a:rPr>
              <a:t>OP</a:t>
            </a:r>
            <a:r>
              <a:rPr lang="en-US" sz="2400" dirty="0" smtClean="0">
                <a:ln>
                  <a:noFill/>
                </a:ln>
                <a:effectLst/>
                <a:latin typeface="Calibri" panose="020F0502020204030204" charset="0"/>
                <a:ea typeface="Times New Roman" panose="02020603050405020304" pitchFamily="18" charset="0"/>
                <a:cs typeface="Times New Roman" panose="02020603050405020304" pitchFamily="18" charset="0"/>
                <a:sym typeface="+mn-ea"/>
              </a:rPr>
              <a:t> operation. </a:t>
            </a:r>
            <a:r>
              <a:rPr lang="en-IN" altLang="en-US" sz="2400" dirty="0" smtClean="0">
                <a:ln>
                  <a:noFill/>
                </a:ln>
                <a:effectLst/>
                <a:latin typeface="Calibri" panose="020F0502020204030204" charset="0"/>
                <a:ea typeface="Times New Roman" panose="02020603050405020304" pitchFamily="18" charset="0"/>
                <a:cs typeface="Times New Roman" panose="02020603050405020304" pitchFamily="18" charset="0"/>
                <a:sym typeface="+mn-ea"/>
              </a:rPr>
              <a:t>i.e </a:t>
            </a:r>
            <a:r>
              <a:rPr lang="en-US" sz="2400" b="1" dirty="0" smtClean="0">
                <a:solidFill>
                  <a:srgbClr val="FF0000"/>
                </a:solidFill>
              </a:rPr>
              <a:t>POP</a:t>
            </a:r>
            <a:r>
              <a:rPr lang="en-US" sz="2400" dirty="0" smtClean="0"/>
              <a:t> </a:t>
            </a:r>
            <a:r>
              <a:rPr lang="en-IN" altLang="en-US" sz="2400" dirty="0" smtClean="0"/>
              <a:t>  </a:t>
            </a:r>
            <a:r>
              <a:rPr lang="en-US" sz="2400" dirty="0" smtClean="0"/>
              <a:t>operation </a:t>
            </a:r>
            <a:r>
              <a:rPr lang="en-US" sz="2400" dirty="0" smtClean="0"/>
              <a:t>denotes removing a stack element. </a:t>
            </a:r>
            <a:endParaRPr lang="en-US" sz="2400" dirty="0" smtClean="0"/>
          </a:p>
          <a:p>
            <a:pPr>
              <a:buFont typeface="Arial" panose="020B0604020202020204" pitchFamily="34" charset="0"/>
              <a:buChar char="•"/>
            </a:pPr>
            <a:r>
              <a:rPr lang="en-US" sz="2400" dirty="0" smtClean="0"/>
              <a:t> </a:t>
            </a:r>
            <a:r>
              <a:rPr lang="en-US" sz="2400" dirty="0" smtClean="0"/>
              <a:t>Make </a:t>
            </a:r>
            <a:r>
              <a:rPr lang="en-US" sz="2400" dirty="0" smtClean="0"/>
              <a:t>sure to verify that the Stack Top is NULL, i.e., </a:t>
            </a:r>
            <a:r>
              <a:rPr lang="en-US" sz="2400" b="1" dirty="0" smtClean="0">
                <a:solidFill>
                  <a:srgbClr val="FF0000"/>
                </a:solidFill>
              </a:rPr>
              <a:t>TOP=NULL</a:t>
            </a:r>
            <a:r>
              <a:rPr lang="en-US" sz="2400" dirty="0" smtClean="0"/>
              <a:t>, before deleting an element. </a:t>
            </a:r>
            <a:endParaRPr lang="en-US" sz="2400" dirty="0" smtClean="0"/>
          </a:p>
          <a:p>
            <a:pPr>
              <a:buFont typeface="Arial" panose="020B0604020202020204" pitchFamily="34" charset="0"/>
              <a:buChar char="•"/>
            </a:pPr>
            <a:r>
              <a:rPr lang="en-US" sz="2400" dirty="0" smtClean="0"/>
              <a:t>  In </a:t>
            </a:r>
            <a:r>
              <a:rPr lang="en-US" sz="2400" dirty="0" smtClean="0"/>
              <a:t>the event that this condition is met, the Stack will be empty, making deletion operations impossible. </a:t>
            </a:r>
            <a:endParaRPr lang="en-US" sz="2400" dirty="0" smtClean="0"/>
          </a:p>
          <a:p>
            <a:pPr>
              <a:buFont typeface="Arial" panose="020B0604020202020204" pitchFamily="34" charset="0"/>
              <a:buChar char="•"/>
            </a:pPr>
            <a:r>
              <a:rPr lang="en-US" sz="2400" dirty="0" smtClean="0"/>
              <a:t> Even </a:t>
            </a:r>
            <a:r>
              <a:rPr lang="en-US" sz="2400" dirty="0" smtClean="0"/>
              <a:t>if deletion attempts are made, the Stack </a:t>
            </a:r>
            <a:r>
              <a:rPr lang="en-US" sz="2400" b="1" dirty="0" smtClean="0">
                <a:solidFill>
                  <a:srgbClr val="FF0000"/>
                </a:solidFill>
              </a:rPr>
              <a:t>Underflow</a:t>
            </a:r>
            <a:r>
              <a:rPr lang="en-US" sz="2400" dirty="0" smtClean="0"/>
              <a:t> warning will be </a:t>
            </a:r>
            <a:r>
              <a:rPr lang="en-US" sz="2400" dirty="0" smtClean="0"/>
              <a:t>produced.</a:t>
            </a:r>
            <a:endParaRPr lang="en-US" sz="2400" dirty="0" smtClean="0"/>
          </a:p>
          <a:p>
            <a:r>
              <a:rPr lang="en-US" sz="2400" b="1" dirty="0" smtClean="0">
                <a:solidFill>
                  <a:srgbClr val="00B0F0"/>
                </a:solidFill>
              </a:rPr>
              <a:t>Algorithm for POP operation:</a:t>
            </a:r>
            <a:br>
              <a:rPr lang="en-US" sz="2400" dirty="0" smtClean="0"/>
            </a:br>
            <a:r>
              <a:rPr lang="en-US" sz="2400" dirty="0" smtClean="0"/>
              <a:t>	</a:t>
            </a:r>
            <a:r>
              <a:rPr lang="en-US" sz="2400" b="1" dirty="0" smtClean="0"/>
              <a:t>Step-1:</a:t>
            </a:r>
            <a:r>
              <a:rPr lang="en-US" sz="2400" dirty="0" smtClean="0"/>
              <a:t> If </a:t>
            </a:r>
            <a:r>
              <a:rPr lang="en-US" sz="2400" b="1" dirty="0" smtClean="0">
                <a:solidFill>
                  <a:srgbClr val="FF0000"/>
                </a:solidFill>
              </a:rPr>
              <a:t>TOP= NULL</a:t>
            </a:r>
            <a:br>
              <a:rPr lang="en-US" sz="2400" dirty="0" smtClean="0"/>
            </a:br>
            <a:r>
              <a:rPr lang="en-US" sz="2400" dirty="0" smtClean="0"/>
              <a:t>		Print </a:t>
            </a:r>
            <a:r>
              <a:rPr lang="en-US" sz="2400" b="1" dirty="0" smtClean="0">
                <a:solidFill>
                  <a:srgbClr val="FF0000"/>
                </a:solidFill>
              </a:rPr>
              <a:t>“Underflow”</a:t>
            </a:r>
            <a:br>
              <a:rPr lang="en-US" sz="2400" dirty="0" smtClean="0"/>
            </a:br>
            <a:r>
              <a:rPr lang="en-US" sz="2400" dirty="0" smtClean="0"/>
              <a:t>		</a:t>
            </a:r>
            <a:r>
              <a:rPr lang="en-US" sz="2400" dirty="0" err="1" smtClean="0"/>
              <a:t>Goto</a:t>
            </a:r>
            <a:r>
              <a:rPr lang="en-US" sz="2400" dirty="0" smtClean="0"/>
              <a:t> Step 4</a:t>
            </a:r>
            <a:br>
              <a:rPr lang="en-US" sz="2400" dirty="0" smtClean="0"/>
            </a:br>
            <a:r>
              <a:rPr lang="en-US" sz="2400" dirty="0" smtClean="0"/>
              <a:t>	</a:t>
            </a:r>
            <a:r>
              <a:rPr lang="en-US" sz="2400" b="1" dirty="0" smtClean="0"/>
              <a:t>Step-2:</a:t>
            </a:r>
            <a:r>
              <a:rPr lang="en-US" sz="2400" dirty="0" smtClean="0"/>
              <a:t> Set VAL= Stack[TOP]</a:t>
            </a:r>
            <a:endParaRPr lang="en-US" sz="2400" dirty="0" smtClean="0"/>
          </a:p>
          <a:p>
            <a:pPr lvl="2"/>
            <a:r>
              <a:rPr lang="en-US" sz="2400" b="1" dirty="0" smtClean="0"/>
              <a:t>Step-3: </a:t>
            </a:r>
            <a:r>
              <a:rPr lang="en-US" sz="2400" dirty="0" smtClean="0"/>
              <a:t>Display the </a:t>
            </a:r>
            <a:r>
              <a:rPr lang="en-US" sz="2400" b="1" dirty="0" smtClean="0"/>
              <a:t>VAL </a:t>
            </a:r>
            <a:r>
              <a:rPr lang="en-US" sz="2400" dirty="0" smtClean="0"/>
              <a:t>as popped element</a:t>
            </a:r>
            <a:br>
              <a:rPr lang="en-US" sz="2400" dirty="0" smtClean="0"/>
            </a:br>
            <a:r>
              <a:rPr lang="en-US" sz="2400" b="1" dirty="0" smtClean="0"/>
              <a:t>Step-3:</a:t>
            </a:r>
            <a:r>
              <a:rPr lang="en-US" sz="2400" dirty="0" smtClean="0"/>
              <a:t> Set TOP= TOP-1</a:t>
            </a:r>
            <a:br>
              <a:rPr lang="en-US" sz="2400" dirty="0" smtClean="0"/>
            </a:br>
            <a:r>
              <a:rPr lang="en-US" sz="2400" b="1" dirty="0" smtClean="0"/>
              <a:t>Step-4:</a:t>
            </a:r>
            <a:r>
              <a:rPr lang="en-US" sz="2400" dirty="0" smtClean="0"/>
              <a:t> END</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1"/>
          <p:cNvSpPr txBox="1">
            <a:spLocks noGrp="1"/>
          </p:cNvSpPr>
          <p:nvPr>
            <p:ph type="ftr"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b" anchorCtr="0" compatLnSpc="1"/>
          <a:lstStyle/>
          <a:p>
            <a:pPr fontAlgn="base">
              <a:spcBef>
                <a:spcPct val="0"/>
              </a:spcBef>
              <a:spcAft>
                <a:spcPct val="0"/>
              </a:spcAft>
              <a:defRPr/>
            </a:pPr>
            <a:r>
              <a:rPr lang="en-US" altLang="en-US" sz="1000" b="1">
                <a:solidFill>
                  <a:schemeClr val="tx1"/>
                </a:solidFill>
              </a:rPr>
              <a:t>Data Structures: A Pseudocode Approach with C</a:t>
            </a:r>
            <a:endParaRPr lang="en-US" altLang="en-US" sz="1000" b="1">
              <a:solidFill>
                <a:schemeClr val="tx1"/>
              </a:solidFill>
            </a:endParaRPr>
          </a:p>
        </p:txBody>
      </p:sp>
      <p:sp>
        <p:nvSpPr>
          <p:cNvPr id="4" name="Slide Number Placeholder 2"/>
          <p:cNvSpPr txBox="1">
            <a:spLocks noGrp="1"/>
          </p:cNvSpPr>
          <p:nvPr>
            <p:ph type="sldNum" sz="quarter" idx="11"/>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b" anchorCtr="0" compatLnSpc="1"/>
          <a:lstStyle/>
          <a:p>
            <a:pPr algn="r" fontAlgn="base">
              <a:spcBef>
                <a:spcPct val="0"/>
              </a:spcBef>
              <a:spcAft>
                <a:spcPct val="0"/>
              </a:spcAft>
              <a:defRPr/>
            </a:pPr>
            <a:fld id="{A0F04950-E4A0-4028-B549-A06741AB60C3}" type="slidenum">
              <a:rPr lang="en-US" altLang="en-US" sz="1000" b="1">
                <a:solidFill>
                  <a:schemeClr val="tx1"/>
                </a:solidFill>
              </a:rPr>
            </a:fld>
            <a:endParaRPr lang="en-US" altLang="en-US" sz="1000" b="1">
              <a:solidFill>
                <a:schemeClr val="tx1"/>
              </a:solidFill>
            </a:endParaRPr>
          </a:p>
        </p:txBody>
      </p:sp>
      <p:pic>
        <p:nvPicPr>
          <p:cNvPr id="9220" name="Picture 12" descr="Fig03-03"/>
          <p:cNvPicPr>
            <a:picLocks noChangeAspect="1"/>
          </p:cNvPicPr>
          <p:nvPr/>
        </p:nvPicPr>
        <p:blipFill>
          <a:blip r:embed="rId1"/>
          <a:stretch>
            <a:fillRect/>
          </a:stretch>
        </p:blipFill>
        <p:spPr>
          <a:xfrm>
            <a:off x="1905000" y="1752600"/>
            <a:ext cx="8458200" cy="3322638"/>
          </a:xfrm>
          <a:prstGeom prst="rect">
            <a:avLst/>
          </a:prstGeom>
          <a:noFill/>
          <a:ln w="9525">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24643</Words>
  <Application>WPS Presentation</Application>
  <PresentationFormat>Custom</PresentationFormat>
  <Paragraphs>854</Paragraphs>
  <Slides>68</Slides>
  <Notes>12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68</vt:i4>
      </vt:variant>
    </vt:vector>
  </HeadingPairs>
  <TitlesOfParts>
    <vt:vector size="82" baseType="lpstr">
      <vt:lpstr>Arial</vt:lpstr>
      <vt:lpstr>SimSun</vt:lpstr>
      <vt:lpstr>Wingdings</vt:lpstr>
      <vt:lpstr>Times New Roman</vt:lpstr>
      <vt:lpstr>DejaVu Sans</vt:lpstr>
      <vt:lpstr>Calibri</vt:lpstr>
      <vt:lpstr>Calibri Light</vt:lpstr>
      <vt:lpstr>Microsoft YaHei</vt:lpstr>
      <vt:lpstr>Arial Unicode MS</vt:lpstr>
      <vt:lpstr>Arial Unicode MS</vt:lpstr>
      <vt:lpstr>Tahoma</vt:lpstr>
      <vt:lpstr>Cordia New</vt:lpstr>
      <vt:lpstr>Segoe Print</vt:lpstr>
      <vt:lpstr>Office Theme</vt:lpstr>
      <vt:lpstr>Topics to be covered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Queue Operations Example</vt:lpstr>
      <vt:lpstr>Queue Operations Example</vt:lpstr>
      <vt:lpstr>Applications of Queue Data structure</vt:lpstr>
      <vt:lpstr>PowerPoint 演示文稿</vt:lpstr>
      <vt:lpstr>PowerPoint 演示文稿</vt:lpstr>
      <vt:lpstr>PowerPoint 演示文稿</vt:lpstr>
      <vt:lpstr>PowerPoint 演示文稿</vt:lpstr>
      <vt:lpstr>Overview of working of circular queue -Max=5</vt:lpstr>
      <vt:lpstr>Important condition for Circular Queue implementation</vt:lpstr>
      <vt:lpstr>Insersion Scanario - 1 For Max=5</vt:lpstr>
      <vt:lpstr>Insersion Scanario - 2 For Max=5</vt:lpstr>
      <vt:lpstr>Insertion Scanario - 3 For max =5</vt:lpstr>
      <vt:lpstr>Insertion Scanario - 4    For max =5</vt:lpstr>
      <vt:lpstr>Enqueue Operation :</vt:lpstr>
      <vt:lpstr>Dequeue Operation :</vt:lpstr>
      <vt:lpstr>PowerPoint 演示文稿</vt:lpstr>
      <vt:lpstr>PowerPoint 演示文稿</vt:lpstr>
      <vt:lpstr>PowerPoint 演示文稿</vt:lpstr>
      <vt:lpstr>PowerPoint 演示文稿</vt:lpstr>
      <vt:lpstr>Fuction prototype Design for circular Queue implementation</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admin</dc:creator>
  <cp:lastModifiedBy>gitcc3</cp:lastModifiedBy>
  <cp:revision>78</cp:revision>
  <dcterms:created xsi:type="dcterms:W3CDTF">2023-08-03T03:56:00Z</dcterms:created>
  <dcterms:modified xsi:type="dcterms:W3CDTF">2023-11-23T03:46:23Z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EE812BD2239B4D6C95388E25DDEC9139_12</vt:lpwstr>
  </property>
  <property fmtid="{D5CDD505-2E9C-101B-9397-08002B2CF9AE}" pid="3" name="KSOProductBuildVer">
    <vt:lpwstr>1033-12.2.0.13306</vt:lpwstr>
  </property>
</Properties>
</file>