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sldIdLst>
    <p:sldId id="257" r:id="rId2"/>
    <p:sldId id="304" r:id="rId3"/>
    <p:sldId id="712" r:id="rId4"/>
    <p:sldId id="260" r:id="rId5"/>
    <p:sldId id="688" r:id="rId6"/>
    <p:sldId id="709" r:id="rId7"/>
    <p:sldId id="713" r:id="rId8"/>
    <p:sldId id="689" r:id="rId9"/>
    <p:sldId id="691" r:id="rId10"/>
    <p:sldId id="714" r:id="rId11"/>
    <p:sldId id="692" r:id="rId12"/>
    <p:sldId id="693" r:id="rId13"/>
    <p:sldId id="694" r:id="rId14"/>
    <p:sldId id="695" r:id="rId15"/>
    <p:sldId id="696" r:id="rId16"/>
    <p:sldId id="698" r:id="rId17"/>
    <p:sldId id="737" r:id="rId18"/>
    <p:sldId id="741" r:id="rId19"/>
    <p:sldId id="738" r:id="rId20"/>
    <p:sldId id="740" r:id="rId21"/>
    <p:sldId id="739" r:id="rId22"/>
    <p:sldId id="781" r:id="rId23"/>
    <p:sldId id="1030" r:id="rId24"/>
    <p:sldId id="803" r:id="rId25"/>
    <p:sldId id="1032" r:id="rId26"/>
    <p:sldId id="1033" r:id="rId27"/>
    <p:sldId id="742" r:id="rId28"/>
    <p:sldId id="744" r:id="rId29"/>
    <p:sldId id="743" r:id="rId30"/>
    <p:sldId id="750" r:id="rId31"/>
    <p:sldId id="745" r:id="rId32"/>
    <p:sldId id="782" r:id="rId33"/>
    <p:sldId id="804" r:id="rId34"/>
    <p:sldId id="805" r:id="rId35"/>
    <p:sldId id="1031" r:id="rId36"/>
    <p:sldId id="1034" r:id="rId37"/>
    <p:sldId id="1035" r:id="rId38"/>
    <p:sldId id="1036" r:id="rId39"/>
    <p:sldId id="1037" r:id="rId40"/>
    <p:sldId id="1027" r:id="rId41"/>
    <p:sldId id="806" r:id="rId42"/>
    <p:sldId id="807" r:id="rId43"/>
    <p:sldId id="875" r:id="rId44"/>
    <p:sldId id="809" r:id="rId45"/>
    <p:sldId id="810" r:id="rId46"/>
    <p:sldId id="808" r:id="rId47"/>
    <p:sldId id="811" r:id="rId48"/>
    <p:sldId id="812" r:id="rId49"/>
    <p:sldId id="915" r:id="rId50"/>
    <p:sldId id="834" r:id="rId51"/>
    <p:sldId id="835" r:id="rId52"/>
    <p:sldId id="836" r:id="rId53"/>
    <p:sldId id="837" r:id="rId54"/>
    <p:sldId id="840" r:id="rId55"/>
    <p:sldId id="906" r:id="rId56"/>
    <p:sldId id="1028" r:id="rId57"/>
    <p:sldId id="905" r:id="rId58"/>
    <p:sldId id="908" r:id="rId59"/>
    <p:sldId id="907" r:id="rId60"/>
    <p:sldId id="909" r:id="rId61"/>
    <p:sldId id="910" r:id="rId62"/>
    <p:sldId id="916" r:id="rId63"/>
    <p:sldId id="917" r:id="rId64"/>
    <p:sldId id="918" r:id="rId65"/>
    <p:sldId id="912" r:id="rId66"/>
    <p:sldId id="975" r:id="rId67"/>
    <p:sldId id="856" r:id="rId68"/>
    <p:sldId id="919" r:id="rId69"/>
    <p:sldId id="976" r:id="rId70"/>
    <p:sldId id="857" r:id="rId71"/>
    <p:sldId id="920" r:id="rId72"/>
    <p:sldId id="953" r:id="rId73"/>
    <p:sldId id="977" r:id="rId74"/>
    <p:sldId id="858" r:id="rId75"/>
    <p:sldId id="954" r:id="rId76"/>
    <p:sldId id="978" r:id="rId77"/>
    <p:sldId id="859" r:id="rId78"/>
    <p:sldId id="972" r:id="rId79"/>
    <p:sldId id="1102" r:id="rId80"/>
    <p:sldId id="1101" r:id="rId81"/>
    <p:sldId id="1103" r:id="rId82"/>
    <p:sldId id="1104" r:id="rId83"/>
    <p:sldId id="839" r:id="rId84"/>
    <p:sldId id="767" r:id="rId85"/>
    <p:sldId id="762" r:id="rId86"/>
    <p:sldId id="766" r:id="rId87"/>
    <p:sldId id="765"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7" userDrawn="1">
          <p15:clr>
            <a:srgbClr val="A4A3A4"/>
          </p15:clr>
        </p15:guide>
        <p15:guide id="2" pos="37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5" autoAdjust="0"/>
    <p:restoredTop sz="94660"/>
  </p:normalViewPr>
  <p:slideViewPr>
    <p:cSldViewPr snapToGrid="0" showGuides="1">
      <p:cViewPr varScale="1">
        <p:scale>
          <a:sx n="82" d="100"/>
          <a:sy n="82" d="100"/>
        </p:scale>
        <p:origin x="1142" y="48"/>
      </p:cViewPr>
      <p:guideLst>
        <p:guide orient="horz" pos="2247"/>
        <p:guide pos="37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a Gunaji" userId="0884375ddd28c582" providerId="LiveId" clId="{51728477-E955-4375-936F-E5C30F59D1DD}"/>
    <pc:docChg chg="undo custSel modSld">
      <pc:chgData name="Diksha Gunaji" userId="0884375ddd28c582" providerId="LiveId" clId="{51728477-E955-4375-936F-E5C30F59D1DD}" dt="2024-01-23T21:45:51.213" v="23" actId="20577"/>
      <pc:docMkLst>
        <pc:docMk/>
      </pc:docMkLst>
      <pc:sldChg chg="modSp mod">
        <pc:chgData name="Diksha Gunaji" userId="0884375ddd28c582" providerId="LiveId" clId="{51728477-E955-4375-936F-E5C30F59D1DD}" dt="2024-01-23T21:45:51.213" v="23" actId="20577"/>
        <pc:sldMkLst>
          <pc:docMk/>
          <pc:sldMk cId="0" sldId="739"/>
        </pc:sldMkLst>
        <pc:spChg chg="mod">
          <ac:chgData name="Diksha Gunaji" userId="0884375ddd28c582" providerId="LiveId" clId="{51728477-E955-4375-936F-E5C30F59D1DD}" dt="2024-01-23T21:45:51.213" v="23" actId="20577"/>
          <ac:spMkLst>
            <pc:docMk/>
            <pc:sldMk cId="0" sldId="739"/>
            <ac:spMk id="2" creationId="{00000000-0000-0000-0000-000000000000}"/>
          </ac:spMkLst>
        </pc:spChg>
      </pc:sldChg>
    </pc:docChg>
  </pc:docChgLst>
  <pc:docChgLst>
    <pc:chgData name="Diksha Gunaji" userId="0884375ddd28c582" providerId="LiveId" clId="{63720624-C55B-4E82-95B0-95823AAD41A4}"/>
    <pc:docChg chg="modSld">
      <pc:chgData name="Diksha Gunaji" userId="0884375ddd28c582" providerId="LiveId" clId="{63720624-C55B-4E82-95B0-95823AAD41A4}" dt="2024-03-24T13:54:24.845" v="6" actId="1038"/>
      <pc:docMkLst>
        <pc:docMk/>
      </pc:docMkLst>
      <pc:sldChg chg="modSp mod">
        <pc:chgData name="Diksha Gunaji" userId="0884375ddd28c582" providerId="LiveId" clId="{63720624-C55B-4E82-95B0-95823AAD41A4}" dt="2024-03-24T13:54:24.845" v="6" actId="1038"/>
        <pc:sldMkLst>
          <pc:docMk/>
          <pc:sldMk cId="0" sldId="691"/>
        </pc:sldMkLst>
        <pc:picChg chg="mod">
          <ac:chgData name="Diksha Gunaji" userId="0884375ddd28c582" providerId="LiveId" clId="{63720624-C55B-4E82-95B0-95823AAD41A4}" dt="2024-03-24T13:54:24.845" v="6" actId="1038"/>
          <ac:picMkLst>
            <pc:docMk/>
            <pc:sldMk cId="0" sldId="691"/>
            <ac:picMk id="4" creationId="{00000000-0000-0000-0000-000000000000}"/>
          </ac:picMkLst>
        </pc:picChg>
      </pc:sldChg>
      <pc:sldChg chg="modSp mod">
        <pc:chgData name="Diksha Gunaji" userId="0884375ddd28c582" providerId="LiveId" clId="{63720624-C55B-4E82-95B0-95823AAD41A4}" dt="2024-03-24T07:22:37.752" v="0" actId="1076"/>
        <pc:sldMkLst>
          <pc:docMk/>
          <pc:sldMk cId="0" sldId="1030"/>
        </pc:sldMkLst>
        <pc:spChg chg="mod">
          <ac:chgData name="Diksha Gunaji" userId="0884375ddd28c582" providerId="LiveId" clId="{63720624-C55B-4E82-95B0-95823AAD41A4}" dt="2024-03-24T07:22:37.752" v="0" actId="1076"/>
          <ac:spMkLst>
            <pc:docMk/>
            <pc:sldMk cId="0" sldId="103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F80BD-CA82-41FE-ADE4-052AF7D4A097}"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0CDC5-07B3-4DD2-A958-E57C39C5328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1890"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5720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cs typeface="DejaVu Sans" charset="0"/>
              </a:rPr>
              <a:t>3</a:t>
            </a:fld>
            <a:endParaRPr lang="en-US" altLang="x-none" sz="1200" dirty="0">
              <a:solidFill>
                <a:srgbClr val="000000"/>
              </a:solidFill>
              <a:ea typeface="DejaVu Sans" charset="0"/>
              <a:cs typeface="DejaVu Sans" charset="0"/>
            </a:endParaRPr>
          </a:p>
        </p:txBody>
      </p:sp>
      <p:sp>
        <p:nvSpPr>
          <p:cNvPr id="421891" name="Rectangle 1"/>
          <p:cNvSpPr txBox="1">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421892" name="Rectangle 2"/>
          <p:cNvSpPr txBox="1">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1890"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5720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cs typeface="DejaVu Sans" charset="0"/>
              </a:rPr>
              <a:t>4</a:t>
            </a:fld>
            <a:endParaRPr lang="en-US" altLang="x-none" sz="1200" dirty="0">
              <a:solidFill>
                <a:srgbClr val="000000"/>
              </a:solidFill>
              <a:ea typeface="DejaVu Sans" charset="0"/>
              <a:cs typeface="DejaVu Sans" charset="0"/>
            </a:endParaRPr>
          </a:p>
        </p:txBody>
      </p:sp>
      <p:sp>
        <p:nvSpPr>
          <p:cNvPr id="421891" name="Rectangle 1"/>
          <p:cNvSpPr txBox="1">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421892" name="Rectangle 2"/>
          <p:cNvSpPr txBox="1">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1330548"/>
            <a:ext cx="9144000" cy="566738"/>
          </a:xfrm>
        </p:spPr>
        <p:txBody>
          <a:bodyPr vert="horz" wrap="square" lIns="91440" tIns="45720" rIns="91440" bIns="45720" numCol="1" rtlCol="0" anchor="ctr" anchorCtr="0" compatLnSpc="1">
            <a:normAutofit fontScale="90000"/>
          </a:bodyPr>
          <a:lstStyle/>
          <a:p>
            <a:pPr fontAlgn="base">
              <a:lnSpc>
                <a:spcPct val="100000"/>
              </a:lnSpc>
              <a:spcAft>
                <a:spcPct val="0"/>
              </a:spcAft>
              <a:defRPr/>
            </a:pPr>
            <a:r>
              <a:rPr lang="en-US" sz="4000" i="1" dirty="0">
                <a:solidFill>
                  <a:srgbClr val="FF0000"/>
                </a:solidFill>
                <a:effectLst>
                  <a:outerShdw blurRad="38100" dist="38100" dir="2700000">
                    <a:srgbClr val="C0C0C0"/>
                  </a:outerShdw>
                </a:effectLst>
                <a:ea typeface="+mn-ea"/>
              </a:rPr>
              <a:t>Topics to be covered :</a:t>
            </a:r>
            <a:endParaRPr lang="en-IN" sz="4000" i="1" dirty="0">
              <a:solidFill>
                <a:srgbClr val="FF0000"/>
              </a:solidFill>
              <a:effectLst>
                <a:outerShdw blurRad="38100" dist="38100" dir="2700000">
                  <a:srgbClr val="C0C0C0"/>
                </a:outerShdw>
              </a:effectLst>
              <a:ea typeface="+mn-ea"/>
            </a:endParaRPr>
          </a:p>
        </p:txBody>
      </p:sp>
      <p:sp>
        <p:nvSpPr>
          <p:cNvPr id="11267" name="Slide Number Placeholder 2"/>
          <p:cNvSpPr txBox="1">
            <a:spLocks noGrp="1"/>
          </p:cNvSpPr>
          <p:nvPr>
            <p:ph type="sldNum" sz="quarter" idx="12"/>
          </p:nvPr>
        </p:nvSpPr>
        <p:spPr/>
        <p:txBody>
          <a:bodyPr/>
          <a:lstStyle/>
          <a:p>
            <a:pPr>
              <a:spcBef>
                <a:spcPct val="0"/>
              </a:spcBef>
            </a:pPr>
            <a:fld id="{9A0DB2DC-4C9A-4742-B13C-FB6460FD3503}" type="slidenum">
              <a:rPr lang="en-US" altLang="zh-CN" sz="1400" dirty="0">
                <a:ea typeface="SimSun" panose="02010600030101010101" pitchFamily="2" charset="-122"/>
              </a:rPr>
              <a:t>1</a:t>
            </a:fld>
            <a:endParaRPr lang="en-US" altLang="zh-CN" sz="1400" dirty="0">
              <a:ea typeface="SimSun" panose="02010600030101010101" pitchFamily="2" charset="-122"/>
            </a:endParaRPr>
          </a:p>
        </p:txBody>
      </p:sp>
      <p:sp>
        <p:nvSpPr>
          <p:cNvPr id="11268" name="Rectangles 941057"/>
          <p:cNvSpPr/>
          <p:nvPr/>
        </p:nvSpPr>
        <p:spPr>
          <a:xfrm>
            <a:off x="1524000" y="5898"/>
            <a:ext cx="9144000" cy="1431015"/>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800" dirty="0">
              <a:ea typeface="SimSun" panose="02010600030101010101" pitchFamily="2" charset="-122"/>
            </a:endParaRPr>
          </a:p>
        </p:txBody>
      </p:sp>
      <p:sp>
        <p:nvSpPr>
          <p:cNvPr id="11269" name="Text Box 941058"/>
          <p:cNvSpPr txBox="1"/>
          <p:nvPr/>
        </p:nvSpPr>
        <p:spPr>
          <a:xfrm>
            <a:off x="1524000" y="468098"/>
            <a:ext cx="91440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4000" b="1" dirty="0">
                <a:solidFill>
                  <a:srgbClr val="FF0000"/>
                </a:solidFill>
              </a:rPr>
              <a:t>UNIT-</a:t>
            </a:r>
            <a:r>
              <a:rPr lang="en-GB" altLang="en-US" sz="4000" b="1" dirty="0">
                <a:solidFill>
                  <a:srgbClr val="FF0000"/>
                </a:solidFill>
              </a:rPr>
              <a:t>3</a:t>
            </a:r>
            <a:r>
              <a:rPr lang="en-US" altLang="en-US" sz="4000" b="1" dirty="0">
                <a:solidFill>
                  <a:srgbClr val="FF0000"/>
                </a:solidFill>
              </a:rPr>
              <a:t>.</a:t>
            </a:r>
            <a:r>
              <a:rPr lang="zh-CN" altLang="en-US" sz="4000" b="1" dirty="0">
                <a:solidFill>
                  <a:srgbClr val="FF0000"/>
                </a:solidFill>
                <a:ea typeface="SimSun" panose="02010600030101010101" pitchFamily="2" charset="-122"/>
              </a:rPr>
              <a:t>   </a:t>
            </a:r>
            <a:r>
              <a:rPr lang="en-GB" altLang="zh-CN" sz="4000" b="1" dirty="0">
                <a:solidFill>
                  <a:srgbClr val="FF0000"/>
                </a:solidFill>
                <a:ea typeface="SimSun" panose="02010600030101010101" pitchFamily="2" charset="-122"/>
              </a:rPr>
              <a:t>LINKED Lists</a:t>
            </a:r>
            <a:r>
              <a:rPr lang="zh-CN" altLang="en-US" sz="4000" dirty="0">
                <a:ea typeface="SimSun" panose="02010600030101010101" pitchFamily="2" charset="-122"/>
              </a:rPr>
              <a:t>    </a:t>
            </a:r>
          </a:p>
        </p:txBody>
      </p:sp>
      <p:sp>
        <p:nvSpPr>
          <p:cNvPr id="11270" name="Text Box 941059"/>
          <p:cNvSpPr txBox="1"/>
          <p:nvPr/>
        </p:nvSpPr>
        <p:spPr>
          <a:xfrm>
            <a:off x="9753600" y="6400801"/>
            <a:ext cx="184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800" dirty="0">
              <a:ea typeface="SimSun" panose="02010600030101010101" pitchFamily="2" charset="-122"/>
            </a:endParaRPr>
          </a:p>
        </p:txBody>
      </p:sp>
      <p:sp>
        <p:nvSpPr>
          <p:cNvPr id="941061" name="Rectangles 941060"/>
          <p:cNvSpPr/>
          <p:nvPr/>
        </p:nvSpPr>
        <p:spPr>
          <a:xfrm>
            <a:off x="1524000" y="1850135"/>
            <a:ext cx="9144000" cy="2245360"/>
          </a:xfrm>
          <a:prstGeom prst="rect">
            <a:avLst/>
          </a:prstGeom>
          <a:noFill/>
          <a:ln w="9525">
            <a:noFill/>
          </a:ln>
        </p:spPr>
        <p:txBody>
          <a:bodyPr wrap="square" anchor="ctr">
            <a:spAutoFit/>
          </a:bodyPr>
          <a:lstStyle/>
          <a:p>
            <a:pPr algn="just" fontAlgn="base">
              <a:spcBef>
                <a:spcPct val="0"/>
              </a:spcBef>
              <a:spcAft>
                <a:spcPct val="0"/>
              </a:spcAft>
              <a:defRPr/>
            </a:pPr>
            <a:r>
              <a:rPr sz="2800" b="1" i="1" noProof="1">
                <a:solidFill>
                  <a:srgbClr val="00B0F0"/>
                </a:solidFill>
                <a:effectLst>
                  <a:outerShdw blurRad="38100" dist="38100" dir="2700000">
                    <a:srgbClr val="C0C0C0"/>
                  </a:outerShdw>
                </a:effectLst>
                <a:latin typeface="Arial" panose="020B0604020202020204" pitchFamily="34" charset="0"/>
              </a:rPr>
              <a:t>1. </a:t>
            </a:r>
            <a:r>
              <a:rPr lang="en-GB" sz="2800" b="1" i="1" noProof="1">
                <a:solidFill>
                  <a:srgbClr val="00B0F0"/>
                </a:solidFill>
                <a:effectLst>
                  <a:outerShdw blurRad="38100" dist="38100" dir="2700000">
                    <a:srgbClr val="C0C0C0"/>
                  </a:outerShdw>
                </a:effectLst>
                <a:latin typeface="Arial" panose="020B0604020202020204" pitchFamily="34" charset="0"/>
              </a:rPr>
              <a:t>Genaral Linear List </a:t>
            </a:r>
            <a:r>
              <a:rPr sz="2800" i="1" noProof="1">
                <a:effectLst>
                  <a:outerShdw blurRad="38100" dist="38100" dir="2700000">
                    <a:srgbClr val="C0C0C0"/>
                  </a:outerShdw>
                </a:effectLst>
                <a:latin typeface="Arial" panose="020B0604020202020204" pitchFamily="34" charset="0"/>
              </a:rPr>
              <a:t>: </a:t>
            </a:r>
            <a:r>
              <a:rPr lang="en-US" b="1"/>
              <a:t> </a:t>
            </a:r>
            <a:r>
              <a:rPr lang="en-US" sz="2800" i="1">
                <a:effectLst>
                  <a:outerShdw blurRad="38100" dist="38100" dir="2700000">
                    <a:srgbClr val="C0C0C0"/>
                  </a:outerShdw>
                </a:effectLst>
                <a:latin typeface="Arial" panose="020B0604020202020204" pitchFamily="34" charset="0"/>
              </a:rPr>
              <a:t>Basic operation</a:t>
            </a:r>
            <a:r>
              <a:rPr lang="en-GB" altLang="en-US" sz="2800" i="1">
                <a:effectLst>
                  <a:outerShdw blurRad="38100" dist="38100" dir="2700000">
                    <a:srgbClr val="C0C0C0"/>
                  </a:outerShdw>
                </a:effectLst>
                <a:latin typeface="Arial" panose="020B0604020202020204" pitchFamily="34" charset="0"/>
              </a:rPr>
              <a:t>s, Implementations : Circular linked lists and doubly Linked list</a:t>
            </a:r>
            <a:r>
              <a:rPr lang="en-US" sz="2800" i="1">
                <a:effectLst>
                  <a:outerShdw blurRad="38100" dist="38100" dir="2700000">
                    <a:srgbClr val="C0C0C0"/>
                  </a:outerShdw>
                </a:effectLst>
                <a:latin typeface="Arial" panose="020B0604020202020204" pitchFamily="34" charset="0"/>
              </a:rPr>
              <a:t>. </a:t>
            </a:r>
          </a:p>
          <a:p>
            <a:pPr algn="just" fontAlgn="base">
              <a:spcBef>
                <a:spcPct val="0"/>
              </a:spcBef>
              <a:spcAft>
                <a:spcPct val="0"/>
              </a:spcAft>
              <a:defRPr/>
            </a:pPr>
            <a:r>
              <a:rPr lang="en-US" sz="2800" b="1" i="1">
                <a:solidFill>
                  <a:srgbClr val="00B0F0"/>
                </a:solidFill>
                <a:effectLst>
                  <a:outerShdw blurRad="38100" dist="38100" dir="2700000">
                    <a:srgbClr val="C0C0C0"/>
                  </a:outerShdw>
                </a:effectLst>
                <a:latin typeface="Arial" panose="020B0604020202020204" pitchFamily="34" charset="0"/>
              </a:rPr>
              <a:t>2</a:t>
            </a:r>
            <a:r>
              <a:rPr lang="en-US" sz="2800" i="1">
                <a:effectLst>
                  <a:outerShdw blurRad="38100" dist="38100" dir="2700000">
                    <a:srgbClr val="C0C0C0"/>
                  </a:outerShdw>
                </a:effectLst>
                <a:latin typeface="Arial" panose="020B0604020202020204" pitchFamily="34" charset="0"/>
              </a:rPr>
              <a:t>.</a:t>
            </a:r>
            <a:r>
              <a:rPr lang="en-GB" altLang="en-US" sz="2800" i="1">
                <a:effectLst>
                  <a:outerShdw blurRad="38100" dist="38100" dir="2700000">
                    <a:srgbClr val="C0C0C0"/>
                  </a:outerShdw>
                </a:effectLst>
                <a:latin typeface="Arial" panose="020B0604020202020204" pitchFamily="34" charset="0"/>
              </a:rPr>
              <a:t>  </a:t>
            </a:r>
            <a:r>
              <a:rPr lang="en-GB" sz="2800" b="1" i="1">
                <a:solidFill>
                  <a:srgbClr val="00B0F0"/>
                </a:solidFill>
                <a:effectLst>
                  <a:outerShdw blurRad="38100" dist="38100" dir="2700000">
                    <a:srgbClr val="C0C0C0"/>
                  </a:outerShdw>
                </a:effectLst>
                <a:latin typeface="Arial" panose="020B0604020202020204" pitchFamily="34" charset="0"/>
              </a:rPr>
              <a:t>Implementations of </a:t>
            </a:r>
            <a:r>
              <a:rPr lang="en-GB" altLang="en-US" sz="2800" b="1" i="1">
                <a:solidFill>
                  <a:srgbClr val="FF0000"/>
                </a:solidFill>
                <a:effectLst>
                  <a:outerShdw blurRad="38100" dist="38100" dir="2700000">
                    <a:srgbClr val="C0C0C0"/>
                  </a:outerShdw>
                </a:effectLst>
                <a:latin typeface="Arial" panose="020B0604020202020204" pitchFamily="34" charset="0"/>
              </a:rPr>
              <a:t>STACK</a:t>
            </a:r>
            <a:r>
              <a:rPr lang="en-GB" altLang="en-US" sz="2800" i="1">
                <a:effectLst>
                  <a:outerShdw blurRad="38100" dist="38100" dir="2700000">
                    <a:srgbClr val="C0C0C0"/>
                  </a:outerShdw>
                </a:effectLst>
                <a:latin typeface="Arial" panose="020B0604020202020204" pitchFamily="34" charset="0"/>
              </a:rPr>
              <a:t> and </a:t>
            </a:r>
            <a:r>
              <a:rPr lang="en-GB" altLang="en-US" sz="2800" b="1" i="1">
                <a:solidFill>
                  <a:srgbClr val="FF0000"/>
                </a:solidFill>
                <a:effectLst>
                  <a:outerShdw blurRad="38100" dist="38100" dir="2700000">
                    <a:srgbClr val="C0C0C0"/>
                  </a:outerShdw>
                </a:effectLst>
                <a:latin typeface="Arial" panose="020B0604020202020204" pitchFamily="34" charset="0"/>
              </a:rPr>
              <a:t>QUEUES</a:t>
            </a:r>
            <a:r>
              <a:rPr lang="en-GB" altLang="en-US" sz="2800" i="1">
                <a:effectLst>
                  <a:outerShdw blurRad="38100" dist="38100" dir="2700000">
                    <a:srgbClr val="C0C0C0"/>
                  </a:outerShdw>
                </a:effectLst>
                <a:latin typeface="Arial" panose="020B0604020202020204" pitchFamily="34" charset="0"/>
              </a:rPr>
              <a:t> using </a:t>
            </a:r>
            <a:r>
              <a:rPr lang="en-GB" altLang="en-US" sz="2800" b="1" i="1">
                <a:solidFill>
                  <a:srgbClr val="FF0000"/>
                </a:solidFill>
                <a:effectLst>
                  <a:outerShdw blurRad="38100" dist="38100" dir="2700000">
                    <a:srgbClr val="C0C0C0"/>
                  </a:outerShdw>
                </a:effectLst>
                <a:latin typeface="Arial" panose="020B0604020202020204" pitchFamily="34" charset="0"/>
              </a:rPr>
              <a:t>Linked Lists</a:t>
            </a:r>
            <a:r>
              <a:rPr lang="en-US" sz="2800" b="1" i="1">
                <a:solidFill>
                  <a:srgbClr val="FF0000"/>
                </a:solidFill>
                <a:effectLst>
                  <a:outerShdw blurRad="38100" dist="38100" dir="2700000">
                    <a:srgbClr val="C0C0C0"/>
                  </a:outerShdw>
                </a:effectLst>
                <a:latin typeface="Arial" panose="020B0604020202020204" pitchFamily="34" charset="0"/>
              </a:rPr>
              <a:t>.</a:t>
            </a:r>
            <a:endParaRPr lang="en-US" sz="2800" b="1" i="1" dirty="0">
              <a:solidFill>
                <a:srgbClr val="FF0000"/>
              </a:solidFill>
              <a:effectLst>
                <a:outerShdw blurRad="38100" dist="38100" dir="2700000">
                  <a:srgbClr val="C0C0C0"/>
                </a:outerShdw>
              </a:effectLst>
              <a:latin typeface="Arial" panose="020B0604020202020204" pitchFamily="34" charset="0"/>
            </a:endParaRPr>
          </a:p>
        </p:txBody>
      </p:sp>
      <p:sp>
        <p:nvSpPr>
          <p:cNvPr id="8" name="Rectangle 7"/>
          <p:cNvSpPr/>
          <p:nvPr/>
        </p:nvSpPr>
        <p:spPr>
          <a:xfrm>
            <a:off x="1631950" y="3987457"/>
            <a:ext cx="8928100" cy="3107690"/>
          </a:xfrm>
          <a:prstGeom prst="rect">
            <a:avLst/>
          </a:prstGeom>
          <a:noFill/>
          <a:ln w="9525">
            <a:noFill/>
          </a:ln>
        </p:spPr>
        <p:txBody>
          <a:bodyPr wrap="square">
            <a:sp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i="1" dirty="0">
                <a:solidFill>
                  <a:schemeClr val="hlink"/>
                </a:solidFill>
                <a:latin typeface="Times New Roman" panose="02020603050405020304" pitchFamily="18" charset="0"/>
              </a:rPr>
              <a:t>Upon completion you will be able to</a:t>
            </a:r>
          </a:p>
          <a:p>
            <a:pPr marL="174625" indent="-174625">
              <a:buFont typeface="Arial" panose="020B0604020202020204" pitchFamily="34" charset="0"/>
              <a:buChar char="•"/>
            </a:pPr>
            <a:r>
              <a:rPr lang="en-US" altLang="en-US" dirty="0">
                <a:latin typeface="Times New Roman" panose="02020603050405020304" pitchFamily="18" charset="0"/>
              </a:rPr>
              <a:t>Explain the design, use, and operation </a:t>
            </a:r>
            <a:r>
              <a:rPr lang="en-IN" altLang="en-US" dirty="0">
                <a:latin typeface="Times New Roman" panose="02020603050405020304" pitchFamily="18" charset="0"/>
              </a:rPr>
              <a:t>on L</a:t>
            </a:r>
            <a:r>
              <a:rPr lang="en-GB" altLang="en-IN" dirty="0">
                <a:latin typeface="Times New Roman" panose="02020603050405020304" pitchFamily="18" charset="0"/>
              </a:rPr>
              <a:t>i</a:t>
            </a:r>
            <a:r>
              <a:rPr lang="en-IN" altLang="en-US" dirty="0">
                <a:latin typeface="Times New Roman" panose="02020603050405020304" pitchFamily="18" charset="0"/>
              </a:rPr>
              <a:t>nked list</a:t>
            </a:r>
          </a:p>
          <a:p>
            <a:pPr marL="174625" indent="-174625">
              <a:buFont typeface="Arial" panose="020B0604020202020204" pitchFamily="34" charset="0"/>
              <a:buChar char="•"/>
            </a:pPr>
            <a:r>
              <a:rPr lang="en-US" altLang="en-US" dirty="0">
                <a:sym typeface="+mn-ea"/>
              </a:rPr>
              <a:t>Explain the design, use, and operation </a:t>
            </a:r>
            <a:r>
              <a:rPr lang="en-IN" altLang="en-US" dirty="0">
                <a:sym typeface="+mn-ea"/>
              </a:rPr>
              <a:t>on </a:t>
            </a:r>
            <a:r>
              <a:rPr lang="en-GB" altLang="en-IN" dirty="0">
                <a:sym typeface="+mn-ea"/>
              </a:rPr>
              <a:t>circular </a:t>
            </a:r>
            <a:r>
              <a:rPr lang="en-IN" altLang="en-US" dirty="0">
                <a:sym typeface="+mn-ea"/>
              </a:rPr>
              <a:t>L</a:t>
            </a:r>
            <a:r>
              <a:rPr lang="en-GB" altLang="en-IN" dirty="0">
                <a:sym typeface="+mn-ea"/>
              </a:rPr>
              <a:t>i</a:t>
            </a:r>
            <a:r>
              <a:rPr lang="en-IN" altLang="en-US" dirty="0">
                <a:sym typeface="+mn-ea"/>
              </a:rPr>
              <a:t>nked list</a:t>
            </a:r>
          </a:p>
          <a:p>
            <a:pPr marL="174625" indent="-174625">
              <a:buFont typeface="Arial" panose="020B0604020202020204" pitchFamily="34" charset="0"/>
              <a:buChar char="•"/>
            </a:pPr>
            <a:r>
              <a:rPr lang="en-US" altLang="en-US" dirty="0">
                <a:sym typeface="+mn-ea"/>
              </a:rPr>
              <a:t>Explain the design, use, and operation </a:t>
            </a:r>
            <a:r>
              <a:rPr lang="en-IN" altLang="en-US" dirty="0">
                <a:sym typeface="+mn-ea"/>
              </a:rPr>
              <a:t>on </a:t>
            </a:r>
            <a:r>
              <a:rPr lang="en-GB" altLang="en-IN" dirty="0">
                <a:sym typeface="+mn-ea"/>
              </a:rPr>
              <a:t>doubly </a:t>
            </a:r>
            <a:r>
              <a:rPr lang="en-IN" altLang="en-US" dirty="0">
                <a:sym typeface="+mn-ea"/>
              </a:rPr>
              <a:t>L</a:t>
            </a:r>
            <a:r>
              <a:rPr lang="en-GB" altLang="en-IN" dirty="0">
                <a:sym typeface="+mn-ea"/>
              </a:rPr>
              <a:t>i</a:t>
            </a:r>
            <a:r>
              <a:rPr lang="en-IN" altLang="en-US" dirty="0">
                <a:sym typeface="+mn-ea"/>
              </a:rPr>
              <a:t>nked list</a:t>
            </a:r>
            <a:endParaRPr lang="en-US" altLang="en-US" dirty="0">
              <a:latin typeface="Times New Roman" panose="02020603050405020304" pitchFamily="18" charset="0"/>
            </a:endParaRPr>
          </a:p>
          <a:p>
            <a:pPr marL="174625" indent="-174625">
              <a:buFont typeface="Arial" panose="020B0604020202020204" pitchFamily="34" charset="0"/>
              <a:buChar char="•"/>
            </a:pPr>
            <a:r>
              <a:rPr lang="en-US" altLang="en-US" dirty="0">
                <a:latin typeface="Times New Roman" panose="02020603050405020304" pitchFamily="18" charset="0"/>
              </a:rPr>
              <a:t>Implement a stack </a:t>
            </a:r>
            <a:r>
              <a:rPr lang="en-IN" altLang="en-US" dirty="0">
                <a:latin typeface="Times New Roman" panose="02020603050405020304" pitchFamily="18" charset="0"/>
              </a:rPr>
              <a:t>and Queue using </a:t>
            </a:r>
            <a:r>
              <a:rPr lang="en-US" altLang="en-US" dirty="0">
                <a:latin typeface="Times New Roman" panose="02020603050405020304" pitchFamily="18" charset="0"/>
              </a:rPr>
              <a:t>linked list structure</a:t>
            </a:r>
            <a:r>
              <a:rPr lang="en-IN" altLang="en-US" dirty="0">
                <a:latin typeface="Times New Roman" panose="02020603050405020304" pitchFamily="18" charset="0"/>
              </a:rPr>
              <a:t>.</a:t>
            </a:r>
          </a:p>
          <a:p>
            <a:pPr>
              <a:buChar char="•"/>
            </a:pPr>
            <a:endParaRPr lang="en-IN" altLang="en-US" dirty="0">
              <a:latin typeface="Times New Roman" panose="02020603050405020304" pitchFamily="18" charset="0"/>
            </a:endParaRPr>
          </a:p>
          <a:p>
            <a:pPr>
              <a:buChar char="•"/>
            </a:pPr>
            <a:endParaRPr lang="en-US" altLang="en-US" dirty="0"/>
          </a:p>
          <a:p>
            <a:endParaRPr lang="en-US" altLang="en-US" sz="28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3370" y="412750"/>
            <a:ext cx="11619865" cy="6259195"/>
          </a:xfrm>
          <a:prstGeom prst="rect">
            <a:avLst/>
          </a:prstGeom>
          <a:noFill/>
        </p:spPr>
        <p:txBody>
          <a:bodyPr wrap="square" rtlCol="0">
            <a:noAutofit/>
          </a:bodyPr>
          <a:lstStyle/>
          <a:p>
            <a:r>
              <a:rPr lang="en-GB" altLang="en-US" sz="3200" b="1">
                <a:solidFill>
                  <a:srgbClr val="FF0000"/>
                </a:solidFill>
              </a:rPr>
              <a:t>C- implementation of NODE in a linked list </a:t>
            </a:r>
          </a:p>
          <a:p>
            <a:r>
              <a:rPr lang="en-GB" altLang="en-US" sz="3200" b="1">
                <a:solidFill>
                  <a:srgbClr val="FF0000"/>
                </a:solidFill>
              </a:rPr>
              <a:t>  </a:t>
            </a:r>
            <a:r>
              <a:rPr lang="en-GB" altLang="en-US" sz="3600"/>
              <a:t>Since </a:t>
            </a:r>
            <a:r>
              <a:rPr lang="en-GB" altLang="en-US" sz="3600">
                <a:solidFill>
                  <a:srgbClr val="00B0F0"/>
                </a:solidFill>
              </a:rPr>
              <a:t>NODE</a:t>
            </a:r>
            <a:r>
              <a:rPr lang="en-GB" altLang="en-US" sz="3600"/>
              <a:t> in a </a:t>
            </a:r>
            <a:r>
              <a:rPr lang="en-GB" altLang="en-US" sz="3600" b="1">
                <a:solidFill>
                  <a:srgbClr val="FF0000"/>
                </a:solidFill>
              </a:rPr>
              <a:t>Linked List</a:t>
            </a:r>
            <a:r>
              <a:rPr lang="en-GB" altLang="en-US" sz="3600"/>
              <a:t> is a collection of </a:t>
            </a:r>
            <a:r>
              <a:rPr lang="en-GB" altLang="en-US" sz="3600" b="1"/>
              <a:t>heterogenous data items (items with different data types)</a:t>
            </a:r>
            <a:r>
              <a:rPr lang="en-GB" altLang="en-US" sz="3600"/>
              <a:t>, we can have the following structure defination for a </a:t>
            </a:r>
            <a:r>
              <a:rPr lang="en-GB" altLang="en-US" sz="3600">
                <a:solidFill>
                  <a:srgbClr val="00B0F0"/>
                </a:solidFill>
              </a:rPr>
              <a:t>NODE.</a:t>
            </a:r>
            <a:endParaRPr lang="en-GB" altLang="en-US" sz="3600"/>
          </a:p>
          <a:p>
            <a:r>
              <a:rPr lang="en-GB" altLang="en-US" sz="3600" b="1">
                <a:solidFill>
                  <a:srgbClr val="FF0000"/>
                </a:solidFill>
              </a:rPr>
              <a:t>struct</a:t>
            </a:r>
            <a:r>
              <a:rPr lang="en-GB" altLang="en-US" sz="3600"/>
              <a:t> </a:t>
            </a:r>
            <a:r>
              <a:rPr lang="en-GB" altLang="en-US" sz="3600" b="1">
                <a:solidFill>
                  <a:srgbClr val="00B0F0"/>
                </a:solidFill>
              </a:rPr>
              <a:t>NODE</a:t>
            </a:r>
            <a:r>
              <a:rPr lang="en-GB" altLang="en-US" sz="3600"/>
              <a:t> {</a:t>
            </a:r>
          </a:p>
          <a:p>
            <a:r>
              <a:rPr lang="en-GB" altLang="en-US" sz="3600"/>
              <a:t>    int data;</a:t>
            </a:r>
          </a:p>
          <a:p>
            <a:r>
              <a:rPr lang="en-GB" altLang="en-US" sz="3600"/>
              <a:t>    </a:t>
            </a:r>
            <a:r>
              <a:rPr lang="en-GB" altLang="en-US" sz="3600" b="1">
                <a:solidFill>
                  <a:srgbClr val="FF0000"/>
                </a:solidFill>
              </a:rPr>
              <a:t>struct</a:t>
            </a:r>
            <a:r>
              <a:rPr lang="en-GB" altLang="en-US" sz="3600"/>
              <a:t> </a:t>
            </a:r>
            <a:r>
              <a:rPr lang="en-GB" altLang="en-US" sz="3600" b="1">
                <a:solidFill>
                  <a:srgbClr val="00B0F0"/>
                </a:solidFill>
              </a:rPr>
              <a:t>NODE</a:t>
            </a:r>
            <a:r>
              <a:rPr lang="en-GB" altLang="en-US" sz="3600"/>
              <a:t>* next;</a:t>
            </a:r>
            <a:endParaRPr lang="en-GB" altLang="en-US" sz="3600">
              <a:solidFill>
                <a:srgbClr val="00B0F0"/>
              </a:solidFill>
            </a:endParaRPr>
          </a:p>
          <a:p>
            <a:r>
              <a:rPr lang="en-GB" altLang="en-US" sz="3600"/>
              <a:t>} </a:t>
            </a:r>
          </a:p>
          <a:p>
            <a:r>
              <a:rPr lang="en-GB" altLang="en-US" sz="3600"/>
              <a:t> we can have following pointer declaration to hold the address/reference of Node in a Linked List</a:t>
            </a:r>
          </a:p>
          <a:p>
            <a:r>
              <a:rPr lang="en-GB" altLang="en-US" sz="3600" b="1">
                <a:solidFill>
                  <a:srgbClr val="FF0000"/>
                </a:solidFill>
              </a:rPr>
              <a:t>struct</a:t>
            </a:r>
            <a:r>
              <a:rPr lang="en-GB" altLang="en-US" sz="3600"/>
              <a:t> </a:t>
            </a:r>
            <a:r>
              <a:rPr lang="en-GB" altLang="en-US" sz="3600" b="1">
                <a:solidFill>
                  <a:srgbClr val="00B0F0"/>
                </a:solidFill>
              </a:rPr>
              <a:t>NODE</a:t>
            </a:r>
            <a:r>
              <a:rPr lang="en-GB" altLang="en-US" sz="3600"/>
              <a:t>* head  </a:t>
            </a:r>
            <a:r>
              <a:rPr lang="en-GB" altLang="en-US" sz="2400"/>
              <a:t>// </a:t>
            </a:r>
            <a:r>
              <a:rPr lang="en-GB" altLang="en-US" sz="2400" b="1">
                <a:solidFill>
                  <a:srgbClr val="FF0000"/>
                </a:solidFill>
              </a:rPr>
              <a:t>head </a:t>
            </a:r>
            <a:r>
              <a:rPr lang="en-GB" altLang="en-US" sz="2400"/>
              <a:t>is pointer which can then hold address of a node in a </a:t>
            </a:r>
          </a:p>
          <a:p>
            <a:r>
              <a:rPr lang="en-GB" altLang="en-US" sz="2400"/>
              <a:t>                                                      // linked list</a:t>
            </a:r>
          </a:p>
          <a:p>
            <a:endParaRPr lang="en-GB"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2120" y="1306830"/>
            <a:ext cx="11314430" cy="2583180"/>
          </a:xfrm>
          <a:prstGeom prst="rect">
            <a:avLst/>
          </a:prstGeom>
          <a:noFill/>
        </p:spPr>
        <p:txBody>
          <a:bodyPr wrap="square" rtlCol="0" anchor="t">
            <a:noAutofit/>
          </a:bodyPr>
          <a:lstStyle/>
          <a:p>
            <a:endParaRPr lang="en-US"/>
          </a:p>
          <a:p>
            <a:r>
              <a:rPr lang="en-US" sz="2800"/>
              <a:t>There are </a:t>
            </a:r>
            <a:r>
              <a:rPr lang="en-US" sz="2800" b="1">
                <a:solidFill>
                  <a:srgbClr val="00B0F0"/>
                </a:solidFill>
              </a:rPr>
              <a:t>three types</a:t>
            </a:r>
            <a:r>
              <a:rPr lang="en-US" sz="2800"/>
              <a:t> of </a:t>
            </a:r>
            <a:r>
              <a:rPr lang="en-US" sz="2800" b="1">
                <a:solidFill>
                  <a:srgbClr val="00B0F0"/>
                </a:solidFill>
              </a:rPr>
              <a:t>linked lists</a:t>
            </a:r>
            <a:r>
              <a:rPr lang="en-US" sz="2800"/>
              <a:t> −</a:t>
            </a:r>
          </a:p>
          <a:p>
            <a:endParaRPr lang="en-US" sz="2800"/>
          </a:p>
          <a:p>
            <a:pPr marL="914400" lvl="1" indent="-457200">
              <a:buFont typeface="Arial" panose="020B0604020202020204" pitchFamily="34" charset="0"/>
              <a:buChar char="•"/>
            </a:pPr>
            <a:r>
              <a:rPr lang="en-US" sz="2800" b="1">
                <a:solidFill>
                  <a:srgbClr val="00B0F0"/>
                </a:solidFill>
              </a:rPr>
              <a:t>Singly Linked List </a:t>
            </a:r>
            <a:r>
              <a:rPr lang="en-US" sz="2800"/>
              <a:t>− The nodes only point to the address of the </a:t>
            </a:r>
            <a:r>
              <a:rPr lang="en-US" sz="2800" b="1">
                <a:solidFill>
                  <a:srgbClr val="FF0000"/>
                </a:solidFill>
              </a:rPr>
              <a:t>next node</a:t>
            </a:r>
            <a:r>
              <a:rPr lang="en-US" sz="2800"/>
              <a:t> in the list.</a:t>
            </a:r>
          </a:p>
          <a:p>
            <a:pPr marL="914400" lvl="1" indent="-457200">
              <a:buFont typeface="Arial" panose="020B0604020202020204" pitchFamily="34" charset="0"/>
              <a:buChar char="•"/>
            </a:pPr>
            <a:r>
              <a:rPr lang="en-US" sz="2800" b="1">
                <a:solidFill>
                  <a:srgbClr val="00B0F0"/>
                </a:solidFill>
              </a:rPr>
              <a:t>Doubly Linked List</a:t>
            </a:r>
            <a:r>
              <a:rPr lang="en-US" sz="2800"/>
              <a:t> − The nodes point to the addresses of both </a:t>
            </a:r>
            <a:r>
              <a:rPr lang="en-US" sz="2800" b="1">
                <a:solidFill>
                  <a:srgbClr val="FF0000"/>
                </a:solidFill>
              </a:rPr>
              <a:t>previous and next nodes.</a:t>
            </a:r>
            <a:endParaRPr lang="en-US" sz="2800"/>
          </a:p>
          <a:p>
            <a:pPr marL="914400" lvl="1" indent="-457200">
              <a:buFont typeface="Arial" panose="020B0604020202020204" pitchFamily="34" charset="0"/>
              <a:buChar char="•"/>
            </a:pPr>
            <a:r>
              <a:rPr lang="en-US" sz="2800" b="1">
                <a:solidFill>
                  <a:srgbClr val="00B0F0"/>
                </a:solidFill>
              </a:rPr>
              <a:t>Circular Linked List </a:t>
            </a:r>
            <a:r>
              <a:rPr lang="en-US" sz="2800"/>
              <a:t>− The</a:t>
            </a:r>
            <a:r>
              <a:rPr lang="en-US" sz="2800" b="1">
                <a:solidFill>
                  <a:srgbClr val="FF0000"/>
                </a:solidFill>
              </a:rPr>
              <a:t> last node</a:t>
            </a:r>
            <a:r>
              <a:rPr lang="en-US" sz="2800"/>
              <a:t> in the </a:t>
            </a:r>
            <a:r>
              <a:rPr lang="en-GB" altLang="en-US" sz="2800"/>
              <a:t>Linked </a:t>
            </a:r>
            <a:r>
              <a:rPr lang="en-US" sz="2800"/>
              <a:t>list will point to the </a:t>
            </a:r>
            <a:r>
              <a:rPr lang="en-US" sz="2800" b="1">
                <a:solidFill>
                  <a:srgbClr val="FF0000"/>
                </a:solidFill>
              </a:rPr>
              <a:t>first node </a:t>
            </a:r>
            <a:r>
              <a:rPr lang="en-US" sz="2800"/>
              <a:t>in the list. It can either be singly linked or doubly linked.</a:t>
            </a:r>
          </a:p>
        </p:txBody>
      </p:sp>
      <p:sp>
        <p:nvSpPr>
          <p:cNvPr id="4" name="Text Box 3"/>
          <p:cNvSpPr txBox="1"/>
          <p:nvPr/>
        </p:nvSpPr>
        <p:spPr>
          <a:xfrm>
            <a:off x="318135" y="169545"/>
            <a:ext cx="11569065" cy="755650"/>
          </a:xfrm>
          <a:prstGeom prst="rect">
            <a:avLst/>
          </a:prstGeom>
          <a:noFill/>
        </p:spPr>
        <p:txBody>
          <a:bodyPr wrap="square" rtlCol="0" anchor="t">
            <a:noAutofit/>
          </a:bodyPr>
          <a:lstStyle/>
          <a:p>
            <a:r>
              <a:rPr lang="en-US" sz="4000" b="1">
                <a:solidFill>
                  <a:srgbClr val="FF0000"/>
                </a:solidFill>
              </a:rPr>
              <a:t>4. Types of linked list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1490" y="509270"/>
            <a:ext cx="10833100" cy="3657600"/>
          </a:xfrm>
          <a:prstGeom prst="rect">
            <a:avLst/>
          </a:prstGeom>
          <a:noFill/>
        </p:spPr>
        <p:txBody>
          <a:bodyPr wrap="square" rtlCol="0" anchor="t">
            <a:noAutofit/>
          </a:bodyPr>
          <a:lstStyle/>
          <a:p>
            <a:r>
              <a:rPr lang="en-US" sz="3200"/>
              <a:t>1. Single-linked list:</a:t>
            </a:r>
          </a:p>
          <a:p>
            <a:pPr indent="457200"/>
            <a:r>
              <a:rPr lang="en-US" sz="3200"/>
              <a:t>In a singly linked list, each node contains a reference to the next node in the sequence. Traversing a singly linked list is done in a forward direction.</a:t>
            </a:r>
          </a:p>
          <a:p>
            <a:endParaRPr lang="en-US" sz="3200"/>
          </a:p>
        </p:txBody>
      </p:sp>
      <p:pic>
        <p:nvPicPr>
          <p:cNvPr id="3" name="Picture 2" descr="Singlelinkedlist"/>
          <p:cNvPicPr>
            <a:picLocks noChangeAspect="1"/>
          </p:cNvPicPr>
          <p:nvPr/>
        </p:nvPicPr>
        <p:blipFill>
          <a:blip r:embed="rId2"/>
          <a:stretch>
            <a:fillRect/>
          </a:stretch>
        </p:blipFill>
        <p:spPr>
          <a:xfrm>
            <a:off x="589280" y="2922270"/>
            <a:ext cx="10611485" cy="2600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1490" y="509270"/>
            <a:ext cx="10833100" cy="5744845"/>
          </a:xfrm>
          <a:prstGeom prst="rect">
            <a:avLst/>
          </a:prstGeom>
          <a:noFill/>
        </p:spPr>
        <p:txBody>
          <a:bodyPr wrap="square" rtlCol="0" anchor="t">
            <a:noAutofit/>
          </a:bodyPr>
          <a:lstStyle/>
          <a:p>
            <a:r>
              <a:rPr lang="en-US" sz="3200"/>
              <a:t>2. Doubly -linked list:</a:t>
            </a:r>
          </a:p>
          <a:p>
            <a:pPr indent="457200"/>
            <a:r>
              <a:rPr lang="en-US" sz="3200"/>
              <a:t>In a doubly linked list, each node contains references to both the next and previous nodes. This allows for traversal in both forward and backward directions, but it requires additional memory for the backward reference.</a:t>
            </a:r>
          </a:p>
        </p:txBody>
      </p:sp>
      <p:pic>
        <p:nvPicPr>
          <p:cNvPr id="4" name="Picture 3" descr="Doublylinkedlist"/>
          <p:cNvPicPr>
            <a:picLocks noChangeAspect="1"/>
          </p:cNvPicPr>
          <p:nvPr/>
        </p:nvPicPr>
        <p:blipFill>
          <a:blip r:embed="rId2"/>
          <a:stretch>
            <a:fillRect/>
          </a:stretch>
        </p:blipFill>
        <p:spPr>
          <a:xfrm>
            <a:off x="354330" y="3410585"/>
            <a:ext cx="11349355" cy="2197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1490" y="509270"/>
            <a:ext cx="10833100" cy="3657600"/>
          </a:xfrm>
          <a:prstGeom prst="rect">
            <a:avLst/>
          </a:prstGeom>
          <a:noFill/>
        </p:spPr>
        <p:txBody>
          <a:bodyPr wrap="square" rtlCol="0" anchor="t">
            <a:noAutofit/>
          </a:bodyPr>
          <a:lstStyle/>
          <a:p>
            <a:r>
              <a:rPr lang="en-US" sz="3200"/>
              <a:t>3. Circular -linked list:</a:t>
            </a:r>
          </a:p>
          <a:p>
            <a:pPr indent="457200"/>
            <a:r>
              <a:rPr lang="en-US" sz="3200"/>
              <a:t>In a circular linked list, the last node points back to the head node, creating a circular structure. It can be either singly or doubly linked.</a:t>
            </a:r>
          </a:p>
          <a:p>
            <a:endParaRPr lang="en-US" sz="3200"/>
          </a:p>
        </p:txBody>
      </p:sp>
      <p:pic>
        <p:nvPicPr>
          <p:cNvPr id="4" name="Picture 3" descr="Circularlinkedlist"/>
          <p:cNvPicPr>
            <a:picLocks noChangeAspect="1"/>
          </p:cNvPicPr>
          <p:nvPr/>
        </p:nvPicPr>
        <p:blipFill>
          <a:blip r:embed="rId2"/>
          <a:stretch>
            <a:fillRect/>
          </a:stretch>
        </p:blipFill>
        <p:spPr>
          <a:xfrm>
            <a:off x="669290" y="3051810"/>
            <a:ext cx="10091420" cy="2114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3520" y="598170"/>
            <a:ext cx="11744325" cy="6100445"/>
          </a:xfrm>
          <a:prstGeom prst="rect">
            <a:avLst/>
          </a:prstGeom>
          <a:noFill/>
        </p:spPr>
        <p:txBody>
          <a:bodyPr wrap="square" rtlCol="0" anchor="t">
            <a:noAutofit/>
          </a:bodyPr>
          <a:lstStyle/>
          <a:p>
            <a:r>
              <a:rPr lang="en-US" i="1" dirty="0">
                <a:solidFill>
                  <a:srgbClr val="FF0000"/>
                </a:solidFill>
                <a:effectLst>
                  <a:outerShdw blurRad="38100" dist="38100" dir="2700000">
                    <a:srgbClr val="C0C0C0"/>
                  </a:outerShdw>
                </a:effectLst>
                <a:latin typeface="Arial" panose="020B0604020202020204" pitchFamily="34" charset="0"/>
                <a:sym typeface="+mn-ea"/>
              </a:rPr>
              <a:t> </a:t>
            </a:r>
            <a:r>
              <a:rPr lang="en-US" sz="3600" i="1" dirty="0">
                <a:solidFill>
                  <a:srgbClr val="FF0000"/>
                </a:solidFill>
                <a:effectLst>
                  <a:outerShdw blurRad="38100" dist="38100" dir="2700000">
                    <a:srgbClr val="C0C0C0"/>
                  </a:outerShdw>
                </a:effectLst>
                <a:latin typeface="Arial" panose="020B0604020202020204" pitchFamily="34" charset="0"/>
                <a:sym typeface="+mn-ea"/>
              </a:rPr>
              <a:t>Basic on operations on </a:t>
            </a:r>
            <a:r>
              <a:rPr lang="en-IN" sz="3600" b="1" i="1">
                <a:solidFill>
                  <a:srgbClr val="00B0F0"/>
                </a:solidFill>
                <a:effectLst>
                  <a:outerShdw blurRad="38100" dist="38100" dir="2700000">
                    <a:srgbClr val="C0C0C0"/>
                  </a:outerShdw>
                </a:effectLst>
                <a:latin typeface="Arial" panose="020B0604020202020204" pitchFamily="34" charset="0"/>
                <a:sym typeface="+mn-ea"/>
              </a:rPr>
              <a:t>Linked List</a:t>
            </a:r>
            <a:endParaRPr lang="en-IN" sz="3600" b="1" i="1">
              <a:solidFill>
                <a:srgbClr val="00B0F0"/>
              </a:solidFill>
              <a:effectLst>
                <a:outerShdw blurRad="38100" dist="38100" dir="2700000">
                  <a:srgbClr val="C0C0C0"/>
                </a:outerShdw>
              </a:effectLst>
              <a:latin typeface="Arial" panose="020B0604020202020204" pitchFamily="34" charset="0"/>
            </a:endParaRPr>
          </a:p>
          <a:p>
            <a:pPr marL="914400" lvl="1" indent="-457200">
              <a:buFont typeface="Arial" panose="020B0604020202020204" pitchFamily="34" charset="0"/>
              <a:buChar char="•"/>
            </a:pPr>
            <a:r>
              <a:rPr lang="en-US" sz="2800" b="1">
                <a:solidFill>
                  <a:srgbClr val="00B0F0"/>
                </a:solidFill>
              </a:rPr>
              <a:t>Insertion:</a:t>
            </a:r>
            <a:r>
              <a:rPr lang="en-US" sz="2800"/>
              <a:t> Adding a new node to a linked list involves adjusting the pointers of the existing nodes to maintain the proper sequence. Insertion can be performed at the beginning, end, or any position within the list</a:t>
            </a:r>
          </a:p>
          <a:p>
            <a:pPr marL="914400" lvl="1" indent="-457200">
              <a:buFont typeface="Arial" panose="020B0604020202020204" pitchFamily="34" charset="0"/>
              <a:buChar char="•"/>
            </a:pPr>
            <a:r>
              <a:rPr lang="en-US" sz="2800" b="1">
                <a:solidFill>
                  <a:srgbClr val="00B0F0"/>
                </a:solidFill>
              </a:rPr>
              <a:t>Deletion: </a:t>
            </a:r>
            <a:r>
              <a:rPr lang="en-US" sz="2800"/>
              <a:t>Removing a node from a linked list requires adjusting the pointers of the neighboring nodes to bridge the gap left by the deleted node. Deletion can be performed at the beginning, end, or any position within the list.</a:t>
            </a:r>
          </a:p>
          <a:p>
            <a:pPr marL="914400" lvl="1" indent="-457200">
              <a:buFont typeface="Arial" panose="020B0604020202020204" pitchFamily="34" charset="0"/>
              <a:buChar char="•"/>
            </a:pPr>
            <a:r>
              <a:rPr lang="en-US" sz="2800" b="1">
                <a:solidFill>
                  <a:srgbClr val="00B0F0"/>
                </a:solidFill>
              </a:rPr>
              <a:t>Searching:</a:t>
            </a:r>
            <a:r>
              <a:rPr lang="en-US" sz="2800"/>
              <a:t> Searching for a specific value in a linked list involves traversing the list from the head node until the value is found or the end of the list is reached.</a:t>
            </a:r>
          </a:p>
          <a:p>
            <a:pPr marL="914400" lvl="1" indent="-457200">
              <a:buFont typeface="Arial" panose="020B0604020202020204" pitchFamily="34" charset="0"/>
              <a:buChar char="•"/>
            </a:pPr>
            <a:r>
              <a:rPr lang="en-US" sz="2800" b="1">
                <a:solidFill>
                  <a:srgbClr val="00B0F0"/>
                </a:solidFill>
              </a:rPr>
              <a:t>Display :</a:t>
            </a:r>
            <a:endParaRPr lang="en-US" sz="2800"/>
          </a:p>
          <a:p>
            <a:pPr marL="914400" lvl="1" indent="-457200">
              <a:buFont typeface="Arial" panose="020B0604020202020204" pitchFamily="34" charset="0"/>
              <a:buChar char="•"/>
            </a:pP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IN" altLang="en-US" sz="3600" b="1">
                <a:solidFill>
                  <a:srgbClr val="FF0000"/>
                </a:solidFill>
              </a:rPr>
              <a:t>1. INSERTION OPERSTION : </a:t>
            </a:r>
          </a:p>
          <a:p>
            <a:r>
              <a:rPr lang="en-IN" altLang="en-US" sz="3600" b="1">
                <a:solidFill>
                  <a:srgbClr val="FF0000"/>
                </a:solidFill>
              </a:rPr>
              <a:t>      </a:t>
            </a:r>
            <a:r>
              <a:rPr lang="en-US" sz="3600"/>
              <a:t>Insertion in linked list can be done in three different ways. They are </a:t>
            </a:r>
            <a:r>
              <a:rPr lang="en-IN" altLang="en-US" sz="3600"/>
              <a:t>:</a:t>
            </a:r>
          </a:p>
          <a:p>
            <a:endParaRPr lang="en-US" sz="3600"/>
          </a:p>
          <a:p>
            <a:pPr marL="1657350" lvl="2" indent="-742950">
              <a:buFont typeface="+mj-lt"/>
              <a:buAutoNum type="alphaUcPeriod"/>
            </a:pPr>
            <a:r>
              <a:rPr lang="en-IN" altLang="en-US" sz="3600"/>
              <a:t>Insertion at the </a:t>
            </a:r>
            <a:r>
              <a:rPr lang="en-IN" altLang="en-US" sz="3600" b="1">
                <a:solidFill>
                  <a:srgbClr val="00B0F0"/>
                </a:solidFill>
              </a:rPr>
              <a:t>beginning of the linked List.</a:t>
            </a:r>
          </a:p>
          <a:p>
            <a:pPr marL="1657350" lvl="2" indent="-742950">
              <a:buFont typeface="+mj-lt"/>
              <a:buAutoNum type="alphaUcPeriod"/>
            </a:pPr>
            <a:r>
              <a:rPr lang="en-IN" altLang="en-US" sz="3600"/>
              <a:t>Insertion at the </a:t>
            </a:r>
            <a:r>
              <a:rPr lang="en-IN" altLang="en-US" sz="3600" b="1">
                <a:solidFill>
                  <a:srgbClr val="00B0F0"/>
                </a:solidFill>
              </a:rPr>
              <a:t>end of Linked List</a:t>
            </a:r>
          </a:p>
          <a:p>
            <a:pPr marL="1657350" lvl="2" indent="-742950">
              <a:buFont typeface="+mj-lt"/>
              <a:buAutoNum type="alphaUcPeriod"/>
            </a:pPr>
            <a:r>
              <a:rPr lang="en-IN" altLang="en-US" sz="3600"/>
              <a:t>Insertion at </a:t>
            </a:r>
            <a:r>
              <a:rPr lang="en-IN" altLang="en-US" sz="3600" b="1">
                <a:solidFill>
                  <a:srgbClr val="00B0F0"/>
                </a:solidFill>
              </a:rPr>
              <a:t>Specified position</a:t>
            </a:r>
            <a:endParaRPr lang="en-US" sz="3600"/>
          </a:p>
          <a:p>
            <a:pPr marL="1657350" lvl="2" indent="-742950">
              <a:buFont typeface="+mj-lt"/>
              <a:buAutoNum type="alphaUcPeriod"/>
            </a:pPr>
            <a:endParaRPr 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Insertion at </a:t>
            </a:r>
            <a:r>
              <a:rPr lang="en-IN" altLang="en-US" sz="3600" b="1">
                <a:solidFill>
                  <a:srgbClr val="00B0F0"/>
                </a:solidFill>
                <a:sym typeface="+mn-ea"/>
              </a:rPr>
              <a:t>beginning of the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Create a</a:t>
            </a:r>
            <a:r>
              <a:rPr lang="en-IN" altLang="en-US" sz="3600"/>
              <a:t> </a:t>
            </a:r>
            <a:r>
              <a:rPr lang="en-IN" altLang="en-US" sz="3600" b="1">
                <a:solidFill>
                  <a:srgbClr val="FF0000"/>
                </a:solidFill>
              </a:rPr>
              <a:t>new node</a:t>
            </a:r>
            <a:r>
              <a:rPr lang="en-IN" altLang="en-US" sz="3600"/>
              <a:t> with pointer -</a:t>
            </a:r>
            <a:r>
              <a:rPr lang="en-IN" altLang="en-US" sz="3600" b="1">
                <a:solidFill>
                  <a:srgbClr val="FF0000"/>
                </a:solidFill>
              </a:rPr>
              <a:t> p </a:t>
            </a:r>
            <a:endParaRPr lang="en-IN" altLang="en-US" sz="3600"/>
          </a:p>
          <a:p>
            <a:r>
              <a:rPr lang="en-IN" altLang="en-US" sz="3600" b="1"/>
              <a:t>Step -3</a:t>
            </a:r>
            <a:r>
              <a:rPr lang="en-IN" altLang="en-US" sz="3600"/>
              <a:t>. Set </a:t>
            </a:r>
            <a:r>
              <a:rPr lang="en-IN" altLang="en-US" sz="3600" b="1">
                <a:solidFill>
                  <a:srgbClr val="FF0000"/>
                </a:solidFill>
              </a:rPr>
              <a:t>p-&gt;data</a:t>
            </a:r>
            <a:r>
              <a:rPr lang="en-IN" altLang="en-US" sz="3600">
                <a:solidFill>
                  <a:srgbClr val="FF0000"/>
                </a:solidFill>
              </a:rPr>
              <a:t> = e</a:t>
            </a:r>
            <a:r>
              <a:rPr lang="en-IN" altLang="en-US" sz="3600" b="1">
                <a:solidFill>
                  <a:srgbClr val="FF0000"/>
                </a:solidFill>
              </a:rPr>
              <a:t>lement</a:t>
            </a:r>
            <a:endParaRPr lang="en-US" sz="3600"/>
          </a:p>
          <a:p>
            <a:r>
              <a:rPr lang="en-IN" altLang="en-US" sz="3600" b="1"/>
              <a:t>Step -4</a:t>
            </a:r>
            <a:r>
              <a:rPr lang="en-US" sz="3600"/>
              <a:t>. If</a:t>
            </a:r>
            <a:r>
              <a:rPr lang="en-IN" altLang="en-US" sz="3600"/>
              <a:t> </a:t>
            </a:r>
            <a:r>
              <a:rPr lang="en-IN" altLang="en-US" sz="3600" b="1">
                <a:solidFill>
                  <a:srgbClr val="FF0000"/>
                </a:solidFill>
              </a:rPr>
              <a:t>(head = NULL)</a:t>
            </a:r>
            <a:r>
              <a:rPr lang="en-US" sz="3600"/>
              <a:t> </a:t>
            </a:r>
            <a:endParaRPr lang="en-IN" altLang="en-US" sz="3600"/>
          </a:p>
          <a:p>
            <a:r>
              <a:rPr lang="en-IN" altLang="en-US" sz="3600"/>
              <a:t>              </a:t>
            </a:r>
            <a:r>
              <a:rPr lang="en-US" sz="3600"/>
              <a:t> </a:t>
            </a:r>
            <a:r>
              <a:rPr lang="en-IN" altLang="en-US" sz="3600"/>
              <a:t>Set </a:t>
            </a:r>
            <a:r>
              <a:rPr lang="en-IN" altLang="en-US" sz="3600" b="1">
                <a:solidFill>
                  <a:srgbClr val="FF0000"/>
                </a:solidFill>
              </a:rPr>
              <a:t>head  =p</a:t>
            </a:r>
            <a:r>
              <a:rPr lang="en-US" sz="3600" b="1">
                <a:solidFill>
                  <a:srgbClr val="FF0000"/>
                </a:solidFill>
              </a:rPr>
              <a:t>.</a:t>
            </a:r>
            <a:endParaRPr lang="en-US" sz="3600"/>
          </a:p>
          <a:p>
            <a:r>
              <a:rPr lang="en-US" sz="3600"/>
              <a:t> </a:t>
            </a:r>
            <a:r>
              <a:rPr lang="en-IN" altLang="en-US" sz="3600"/>
              <a:t>              else</a:t>
            </a:r>
          </a:p>
          <a:p>
            <a:r>
              <a:rPr lang="en-IN" altLang="en-US" sz="3600"/>
              <a:t>               Set </a:t>
            </a:r>
            <a:r>
              <a:rPr lang="en-IN" altLang="en-US" sz="3600" b="1">
                <a:solidFill>
                  <a:srgbClr val="FF0000"/>
                </a:solidFill>
              </a:rPr>
              <a:t>p-&gt;next = head</a:t>
            </a:r>
          </a:p>
          <a:p>
            <a:pPr algn="l">
              <a:buClrTx/>
              <a:buSzTx/>
              <a:buFontTx/>
            </a:pPr>
            <a:r>
              <a:rPr lang="en-IN" altLang="en-US" sz="3600"/>
              <a:t>               Set </a:t>
            </a:r>
            <a:r>
              <a:rPr lang="en-IN" altLang="en-US" sz="3600" b="1">
                <a:solidFill>
                  <a:srgbClr val="FF0000"/>
                </a:solidFill>
              </a:rPr>
              <a:t>head = p</a:t>
            </a:r>
          </a:p>
          <a:p>
            <a:r>
              <a:rPr lang="en-IN" altLang="en-US" sz="3600" b="1"/>
              <a:t>Step - 6.</a:t>
            </a:r>
            <a:r>
              <a:rPr lang="en-US" sz="3600"/>
              <a: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ertion-at-beginning-"/>
          <p:cNvPicPr>
            <a:picLocks noChangeAspect="1"/>
          </p:cNvPicPr>
          <p:nvPr/>
        </p:nvPicPr>
        <p:blipFill>
          <a:blip r:embed="rId2">
            <a:lum bright="6000"/>
          </a:blip>
          <a:stretch>
            <a:fillRect/>
          </a:stretch>
        </p:blipFill>
        <p:spPr>
          <a:xfrm>
            <a:off x="0" y="259080"/>
            <a:ext cx="12293600" cy="66274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4940" y="-38735"/>
            <a:ext cx="11480800" cy="6896735"/>
          </a:xfrm>
          <a:prstGeom prst="rect">
            <a:avLst/>
          </a:prstGeom>
          <a:noFill/>
        </p:spPr>
        <p:txBody>
          <a:bodyPr wrap="square" rtlCol="0" anchor="t">
            <a:noAutofit/>
          </a:bodyPr>
          <a:lstStyle/>
          <a:p>
            <a:endParaRPr lang="en-US" sz="3600"/>
          </a:p>
          <a:p>
            <a:r>
              <a:rPr lang="en-US" sz="3600"/>
              <a:t>Algorithm</a:t>
            </a:r>
            <a:r>
              <a:rPr lang="en-IN" altLang="en-US" sz="3600"/>
              <a:t> for Insertion at </a:t>
            </a:r>
            <a:r>
              <a:rPr lang="en-IN" altLang="en-US" sz="3600" b="1">
                <a:solidFill>
                  <a:srgbClr val="00B0F0"/>
                </a:solidFill>
              </a:rPr>
              <a:t>end</a:t>
            </a:r>
            <a:r>
              <a:rPr lang="en-IN" altLang="en-US" sz="3600" b="1">
                <a:solidFill>
                  <a:srgbClr val="00B0F0"/>
                </a:solidFill>
                <a:sym typeface="+mn-ea"/>
              </a:rPr>
              <a:t> of the linked List</a:t>
            </a:r>
            <a:endParaRPr lang="en-IN" altLang="en-US" sz="3600" b="1">
              <a:solidFill>
                <a:srgbClr val="00B0F0"/>
              </a:solidFill>
            </a:endParaRPr>
          </a:p>
          <a:p>
            <a:endParaRPr lang="en-IN" altLang="en-US" sz="3600" b="1"/>
          </a:p>
          <a:p>
            <a:r>
              <a:rPr lang="en-IN" altLang="en-US" sz="3600" b="1"/>
              <a:t>Step -</a:t>
            </a:r>
            <a:r>
              <a:rPr lang="en-US" sz="3600" b="1"/>
              <a:t>1</a:t>
            </a:r>
            <a:r>
              <a:rPr lang="en-US" sz="3600"/>
              <a:t>. START</a:t>
            </a:r>
          </a:p>
          <a:p>
            <a:r>
              <a:rPr lang="en-IN" altLang="en-US" sz="3600" b="1"/>
              <a:t>Step -2</a:t>
            </a:r>
            <a:r>
              <a:rPr lang="en-US" sz="3600"/>
              <a:t>. Create a</a:t>
            </a:r>
            <a:r>
              <a:rPr lang="en-IN" altLang="en-US" sz="3600"/>
              <a:t> </a:t>
            </a:r>
            <a:r>
              <a:rPr lang="en-IN" altLang="en-US" sz="3600" b="1">
                <a:solidFill>
                  <a:srgbClr val="FF0000"/>
                </a:solidFill>
              </a:rPr>
              <a:t>new node</a:t>
            </a:r>
            <a:r>
              <a:rPr lang="en-IN" altLang="en-US" sz="3600"/>
              <a:t> with pointer -</a:t>
            </a:r>
            <a:r>
              <a:rPr lang="en-IN" altLang="en-US" sz="3600" b="1">
                <a:solidFill>
                  <a:srgbClr val="FF0000"/>
                </a:solidFill>
              </a:rPr>
              <a:t> p </a:t>
            </a:r>
            <a:endParaRPr lang="en-IN" altLang="en-US" sz="3600"/>
          </a:p>
          <a:p>
            <a:r>
              <a:rPr lang="en-IN" altLang="en-US" sz="3600" b="1"/>
              <a:t>Step -3</a:t>
            </a:r>
            <a:r>
              <a:rPr lang="en-IN" altLang="en-US" sz="3600"/>
              <a:t>. Set </a:t>
            </a:r>
            <a:r>
              <a:rPr lang="en-IN" altLang="en-US" sz="3600" b="1">
                <a:solidFill>
                  <a:srgbClr val="FF0000"/>
                </a:solidFill>
              </a:rPr>
              <a:t>p-&gt;data</a:t>
            </a:r>
            <a:r>
              <a:rPr lang="en-IN" altLang="en-US" sz="3600">
                <a:solidFill>
                  <a:srgbClr val="FF0000"/>
                </a:solidFill>
              </a:rPr>
              <a:t> = e</a:t>
            </a:r>
            <a:r>
              <a:rPr lang="en-IN" altLang="en-US" sz="3600" b="1">
                <a:solidFill>
                  <a:srgbClr val="FF0000"/>
                </a:solidFill>
              </a:rPr>
              <a:t>lement</a:t>
            </a:r>
          </a:p>
          <a:p>
            <a:r>
              <a:rPr lang="en-IN" altLang="en-US" sz="3600" b="1">
                <a:solidFill>
                  <a:srgbClr val="FF0000"/>
                </a:solidFill>
              </a:rPr>
              <a:t>               </a:t>
            </a:r>
            <a:r>
              <a:rPr lang="en-IN" altLang="en-US" sz="3600">
                <a:sym typeface="+mn-ea"/>
              </a:rPr>
              <a:t>Set</a:t>
            </a:r>
            <a:r>
              <a:rPr lang="en-IN" altLang="en-US" sz="3600" b="1">
                <a:solidFill>
                  <a:srgbClr val="FF0000"/>
                </a:solidFill>
                <a:sym typeface="+mn-ea"/>
              </a:rPr>
              <a:t> p-&gt;next = NULL</a:t>
            </a:r>
            <a:endParaRPr lang="en-IN" altLang="en-US" sz="3600" b="1">
              <a:solidFill>
                <a:srgbClr val="FF0000"/>
              </a:solidFill>
            </a:endParaRPr>
          </a:p>
          <a:p>
            <a:r>
              <a:rPr lang="en-IN" altLang="en-US" sz="3600" b="1"/>
              <a:t>Step -4</a:t>
            </a:r>
            <a:r>
              <a:rPr lang="en-US" sz="3600"/>
              <a:t>. </a:t>
            </a:r>
            <a:r>
              <a:rPr lang="en-IN" altLang="en-US" sz="3600"/>
              <a:t>Set </a:t>
            </a:r>
            <a:r>
              <a:rPr lang="en-IN" altLang="en-US" sz="3600" b="1">
                <a:solidFill>
                  <a:srgbClr val="FF0000"/>
                </a:solidFill>
              </a:rPr>
              <a:t>temp=head</a:t>
            </a:r>
            <a:endParaRPr lang="en-IN" altLang="en-US" sz="3600"/>
          </a:p>
          <a:p>
            <a:r>
              <a:rPr lang="en-IN" altLang="en-US" sz="3600" b="1"/>
              <a:t>Step -5</a:t>
            </a:r>
            <a:r>
              <a:rPr lang="en-IN" altLang="en-US" sz="3600"/>
              <a:t>  While </a:t>
            </a:r>
            <a:r>
              <a:rPr lang="en-IN" altLang="en-US" sz="3600" b="1">
                <a:solidFill>
                  <a:srgbClr val="FF0000"/>
                </a:solidFill>
              </a:rPr>
              <a:t>(temp-next !=NULL) </a:t>
            </a:r>
            <a:r>
              <a:rPr lang="en-IN" altLang="en-US" sz="3600"/>
              <a:t>    </a:t>
            </a:r>
          </a:p>
          <a:p>
            <a:r>
              <a:rPr lang="en-IN" altLang="en-US" sz="3600"/>
              <a:t>              </a:t>
            </a:r>
            <a:r>
              <a:rPr lang="en-US" sz="3600"/>
              <a:t> </a:t>
            </a:r>
            <a:r>
              <a:rPr lang="en-IN" altLang="en-US" sz="3600"/>
              <a:t>	Set </a:t>
            </a:r>
            <a:r>
              <a:rPr lang="en-IN" altLang="en-US" sz="3600" b="1">
                <a:solidFill>
                  <a:srgbClr val="FF0000"/>
                </a:solidFill>
              </a:rPr>
              <a:t>temp=temp-&gt;next </a:t>
            </a:r>
            <a:endParaRPr lang="en-US" sz="3600"/>
          </a:p>
          <a:p>
            <a:r>
              <a:rPr lang="en-IN" altLang="en-US" sz="3600" b="1"/>
              <a:t>Step -6.</a:t>
            </a:r>
            <a:r>
              <a:rPr lang="en-IN" altLang="en-US" sz="3600"/>
              <a:t> Set </a:t>
            </a:r>
            <a:r>
              <a:rPr lang="en-IN" altLang="en-US" sz="3600" b="1">
                <a:solidFill>
                  <a:srgbClr val="FF0000"/>
                </a:solidFill>
              </a:rPr>
              <a:t>temp-&gt;next = p</a:t>
            </a:r>
          </a:p>
          <a:p>
            <a:pPr algn="l">
              <a:buClrTx/>
              <a:buSzTx/>
              <a:buFontTx/>
            </a:pPr>
            <a:r>
              <a:rPr lang="en-IN" altLang="en-US" sz="3600" b="1"/>
              <a:t>Step -7.</a:t>
            </a:r>
            <a:r>
              <a:rPr lang="en-US" sz="3600"/>
              <a: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941060"/>
          <p:cNvSpPr/>
          <p:nvPr/>
        </p:nvSpPr>
        <p:spPr>
          <a:xfrm>
            <a:off x="763929" y="1112233"/>
            <a:ext cx="9904071" cy="4831080"/>
          </a:xfrm>
          <a:prstGeom prst="rect">
            <a:avLst/>
          </a:prstGeom>
          <a:noFill/>
          <a:ln w="9525">
            <a:noFill/>
          </a:ln>
        </p:spPr>
        <p:txBody>
          <a:bodyPr wrap="square" anchor="ctr">
            <a:spAutoFit/>
          </a:bodyPr>
          <a:lstStyle/>
          <a:p>
            <a:pPr algn="just" fontAlgn="base">
              <a:spcBef>
                <a:spcPct val="0"/>
              </a:spcBef>
              <a:spcAft>
                <a:spcPct val="0"/>
              </a:spcAft>
              <a:defRPr/>
            </a:pPr>
            <a:r>
              <a:rPr sz="2800" b="1" i="1" noProof="1">
                <a:solidFill>
                  <a:srgbClr val="00B0F0"/>
                </a:solidFill>
                <a:effectLst>
                  <a:outerShdw blurRad="38100" dist="38100" dir="2700000">
                    <a:srgbClr val="C0C0C0"/>
                  </a:outerShdw>
                </a:effectLst>
                <a:latin typeface="Arial" panose="020B0604020202020204" pitchFamily="34" charset="0"/>
              </a:rPr>
              <a:t>1. </a:t>
            </a:r>
            <a:r>
              <a:rPr lang="en-IN" sz="2800" b="1" i="1" noProof="1">
                <a:solidFill>
                  <a:srgbClr val="00B0F0"/>
                </a:solidFill>
                <a:effectLst>
                  <a:outerShdw blurRad="38100" dist="38100" dir="2700000">
                    <a:srgbClr val="C0C0C0"/>
                  </a:outerShdw>
                </a:effectLst>
                <a:latin typeface="Arial" panose="020B0604020202020204" pitchFamily="34" charset="0"/>
              </a:rPr>
              <a:t>What is </a:t>
            </a:r>
            <a:r>
              <a:rPr lang="en-US" altLang="en-IN" sz="2800" b="1" i="1" noProof="1">
                <a:solidFill>
                  <a:srgbClr val="00B0F0"/>
                </a:solidFill>
                <a:effectLst>
                  <a:outerShdw blurRad="38100" dist="38100" dir="2700000">
                    <a:srgbClr val="C0C0C0"/>
                  </a:outerShdw>
                </a:effectLst>
                <a:latin typeface="Arial" panose="020B0604020202020204" pitchFamily="34" charset="0"/>
              </a:rPr>
              <a:t>LINKED List</a:t>
            </a:r>
            <a:r>
              <a:rPr lang="en-US" sz="2800" b="1" i="1" noProof="1">
                <a:solidFill>
                  <a:srgbClr val="00B0F0"/>
                </a:solidFill>
                <a:effectLst>
                  <a:outerShdw blurRad="38100" dist="38100" dir="2700000">
                    <a:srgbClr val="C0C0C0"/>
                  </a:outerShdw>
                </a:effectLst>
                <a:latin typeface="Arial" panose="020B0604020202020204" pitchFamily="34" charset="0"/>
              </a:rPr>
              <a:t> ?</a:t>
            </a:r>
            <a:r>
              <a:rPr sz="2800" b="1" i="1" noProof="1">
                <a:solidFill>
                  <a:srgbClr val="00B0F0"/>
                </a:solidFill>
                <a:effectLst>
                  <a:outerShdw blurRad="38100" dist="38100" dir="2700000">
                    <a:srgbClr val="C0C0C0"/>
                  </a:outerShdw>
                </a:effectLst>
                <a:latin typeface="Arial" panose="020B0604020202020204" pitchFamily="34" charset="0"/>
              </a:rPr>
              <a:t> </a:t>
            </a:r>
          </a:p>
          <a:p>
            <a:pPr algn="just" fontAlgn="base">
              <a:spcBef>
                <a:spcPct val="0"/>
              </a:spcBef>
              <a:spcAft>
                <a:spcPct val="0"/>
              </a:spcAft>
              <a:defRPr/>
            </a:pPr>
            <a:r>
              <a:rPr lang="en-US" altLang="en-IN" sz="2800" i="1" noProof="1">
                <a:solidFill>
                  <a:srgbClr val="FF0000"/>
                </a:solidFill>
                <a:effectLst>
                  <a:outerShdw blurRad="38100" dist="38100" dir="2700000">
                    <a:srgbClr val="C0C0C0"/>
                  </a:outerShdw>
                </a:effectLst>
                <a:latin typeface="Arial" panose="020B0604020202020204" pitchFamily="34" charset="0"/>
              </a:rPr>
              <a:t>2. Why </a:t>
            </a:r>
            <a:r>
              <a:rPr lang="en-IN" sz="2800" b="1" i="1" noProof="1">
                <a:solidFill>
                  <a:srgbClr val="00B0F0"/>
                </a:solidFill>
                <a:effectLst>
                  <a:outerShdw blurRad="38100" dist="38100" dir="2700000">
                    <a:srgbClr val="C0C0C0"/>
                  </a:outerShdw>
                </a:effectLst>
                <a:latin typeface="Arial" panose="020B0604020202020204" pitchFamily="34" charset="0"/>
              </a:rPr>
              <a:t>linked list</a:t>
            </a:r>
            <a:r>
              <a:rPr lang="en-US" altLang="en-IN" sz="2800" i="1" noProof="1">
                <a:solidFill>
                  <a:srgbClr val="FF0000"/>
                </a:solidFill>
                <a:effectLst>
                  <a:outerShdw blurRad="38100" dist="38100" dir="2700000">
                    <a:srgbClr val="C0C0C0"/>
                  </a:outerShdw>
                </a:effectLst>
                <a:latin typeface="Arial" panose="020B0604020202020204" pitchFamily="34" charset="0"/>
              </a:rPr>
              <a:t> data structure needed?</a:t>
            </a:r>
          </a:p>
          <a:p>
            <a:pPr algn="just" fontAlgn="base">
              <a:spcBef>
                <a:spcPct val="0"/>
              </a:spcBef>
              <a:spcAft>
                <a:spcPct val="0"/>
              </a:spcAft>
              <a:defRPr/>
            </a:pPr>
            <a:r>
              <a:rPr lang="en-US" altLang="en-IN" sz="2800" i="1" noProof="1">
                <a:solidFill>
                  <a:srgbClr val="FF0000"/>
                </a:solidFill>
                <a:effectLst>
                  <a:outerShdw blurRad="38100" dist="38100" dir="2700000">
                    <a:srgbClr val="C0C0C0"/>
                  </a:outerShdw>
                </a:effectLst>
                <a:latin typeface="Arial" panose="020B0604020202020204" pitchFamily="34" charset="0"/>
              </a:rPr>
              <a:t>3. Representation of </a:t>
            </a:r>
            <a:r>
              <a:rPr lang="en-IN" sz="2800" b="1" i="1" noProof="1">
                <a:solidFill>
                  <a:srgbClr val="00B0F0"/>
                </a:solidFill>
                <a:effectLst>
                  <a:outerShdw blurRad="38100" dist="38100" dir="2700000">
                    <a:srgbClr val="C0C0C0"/>
                  </a:outerShdw>
                </a:effectLst>
                <a:latin typeface="Arial" panose="020B0604020202020204" pitchFamily="34" charset="0"/>
              </a:rPr>
              <a:t>LInked list</a:t>
            </a:r>
          </a:p>
          <a:p>
            <a:pPr algn="just" fontAlgn="base">
              <a:spcBef>
                <a:spcPct val="0"/>
              </a:spcBef>
              <a:spcAft>
                <a:spcPct val="0"/>
              </a:spcAft>
              <a:defRPr/>
            </a:pPr>
            <a:r>
              <a:rPr lang="en-US" altLang="en-IN" sz="2800" i="1" noProof="1">
                <a:solidFill>
                  <a:srgbClr val="FF0000"/>
                </a:solidFill>
                <a:effectLst>
                  <a:outerShdw blurRad="38100" dist="38100" dir="2700000">
                    <a:srgbClr val="C0C0C0"/>
                  </a:outerShdw>
                </a:effectLst>
                <a:latin typeface="Arial" panose="020B0604020202020204" pitchFamily="34" charset="0"/>
              </a:rPr>
              <a:t>4</a:t>
            </a:r>
            <a:r>
              <a:rPr lang="en-IN" sz="2800" i="1" noProof="1">
                <a:solidFill>
                  <a:srgbClr val="FF0000"/>
                </a:solidFill>
                <a:effectLst>
                  <a:outerShdw blurRad="38100" dist="38100" dir="2700000">
                    <a:srgbClr val="C0C0C0"/>
                  </a:outerShdw>
                </a:effectLst>
                <a:latin typeface="Arial" panose="020B0604020202020204" pitchFamily="34" charset="0"/>
              </a:rPr>
              <a:t>. </a:t>
            </a:r>
            <a:r>
              <a:rPr lang="en-US" altLang="en-IN" sz="2800" i="1" noProof="1">
                <a:solidFill>
                  <a:srgbClr val="FF0000"/>
                </a:solidFill>
                <a:effectLst>
                  <a:outerShdw blurRad="38100" dist="38100" dir="2700000">
                    <a:srgbClr val="C0C0C0"/>
                  </a:outerShdw>
                </a:effectLst>
                <a:latin typeface="Arial" panose="020B0604020202020204" pitchFamily="34" charset="0"/>
              </a:rPr>
              <a:t>Types of </a:t>
            </a:r>
            <a:r>
              <a:rPr lang="en-IN" sz="2800" b="1" i="1" noProof="1">
                <a:solidFill>
                  <a:srgbClr val="00B0F0"/>
                </a:solidFill>
                <a:effectLst>
                  <a:outerShdw blurRad="38100" dist="38100" dir="2700000">
                    <a:srgbClr val="C0C0C0"/>
                  </a:outerShdw>
                </a:effectLst>
                <a:latin typeface="Arial" panose="020B0604020202020204" pitchFamily="34" charset="0"/>
              </a:rPr>
              <a:t>Linked lIsts</a:t>
            </a:r>
          </a:p>
          <a:p>
            <a:pPr marL="914400" lvl="1" indent="-457200" algn="just" fontAlgn="base">
              <a:spcBef>
                <a:spcPct val="0"/>
              </a:spcBef>
              <a:spcAft>
                <a:spcPct val="0"/>
              </a:spcAft>
              <a:buFont typeface="Arial" panose="020B0604020202020204" pitchFamily="34" charset="0"/>
              <a:buChar char="•"/>
              <a:defRPr/>
            </a:pPr>
            <a:r>
              <a:rPr lang="en-GB" altLang="en-IN" sz="2800" b="1" i="1" noProof="1">
                <a:solidFill>
                  <a:srgbClr val="00B0F0"/>
                </a:solidFill>
                <a:effectLst>
                  <a:outerShdw blurRad="38100" dist="38100" dir="2700000">
                    <a:srgbClr val="C0C0C0"/>
                  </a:outerShdw>
                </a:effectLst>
                <a:latin typeface="Arial" panose="020B0604020202020204" pitchFamily="34" charset="0"/>
              </a:rPr>
              <a:t>Circular Linked List and its implementation</a:t>
            </a:r>
          </a:p>
          <a:p>
            <a:pPr marL="914400" lvl="1" indent="-457200" algn="just" fontAlgn="base">
              <a:spcBef>
                <a:spcPct val="0"/>
              </a:spcBef>
              <a:spcAft>
                <a:spcPct val="0"/>
              </a:spcAft>
              <a:buFont typeface="Arial" panose="020B0604020202020204" pitchFamily="34" charset="0"/>
              <a:buChar char="•"/>
              <a:defRPr/>
            </a:pPr>
            <a:r>
              <a:rPr lang="en-GB" altLang="en-IN" sz="2800" b="1" i="1" noProof="1">
                <a:solidFill>
                  <a:srgbClr val="00B0F0"/>
                </a:solidFill>
                <a:effectLst>
                  <a:outerShdw blurRad="38100" dist="38100" dir="2700000">
                    <a:srgbClr val="C0C0C0"/>
                  </a:outerShdw>
                </a:effectLst>
                <a:latin typeface="Arial" panose="020B0604020202020204" pitchFamily="34" charset="0"/>
              </a:rPr>
              <a:t>Doubly Linked List and its Implementation</a:t>
            </a:r>
            <a:endParaRPr lang="en-US" altLang="en-IN" sz="2800" i="1" noProof="1">
              <a:solidFill>
                <a:srgbClr val="FF000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i="1" dirty="0">
                <a:solidFill>
                  <a:srgbClr val="FF0000"/>
                </a:solidFill>
                <a:effectLst>
                  <a:outerShdw blurRad="38100" dist="38100" dir="2700000">
                    <a:srgbClr val="C0C0C0"/>
                  </a:outerShdw>
                </a:effectLst>
                <a:latin typeface="Arial" panose="020B0604020202020204" pitchFamily="34" charset="0"/>
              </a:rPr>
              <a:t>5. Basic on operations on </a:t>
            </a:r>
            <a:r>
              <a:rPr lang="en-IN" sz="2800" b="1" i="1">
                <a:solidFill>
                  <a:srgbClr val="00B0F0"/>
                </a:solidFill>
                <a:effectLst>
                  <a:outerShdw blurRad="38100" dist="38100" dir="2700000">
                    <a:srgbClr val="C0C0C0"/>
                  </a:outerShdw>
                </a:effectLst>
                <a:latin typeface="Arial" panose="020B0604020202020204" pitchFamily="34" charset="0"/>
              </a:rPr>
              <a:t>Linked List</a:t>
            </a:r>
          </a:p>
          <a:p>
            <a:pPr algn="just" fontAlgn="base">
              <a:spcBef>
                <a:spcPct val="0"/>
              </a:spcBef>
              <a:spcAft>
                <a:spcPct val="0"/>
              </a:spcAft>
              <a:defRPr/>
            </a:pPr>
            <a:r>
              <a:rPr lang="en-US" sz="2800" i="1" dirty="0">
                <a:solidFill>
                  <a:srgbClr val="FF0000"/>
                </a:solidFill>
                <a:effectLst>
                  <a:outerShdw blurRad="38100" dist="38100" dir="2700000">
                    <a:srgbClr val="C0C0C0"/>
                  </a:outerShdw>
                </a:effectLst>
                <a:latin typeface="Arial" panose="020B0604020202020204" pitchFamily="34" charset="0"/>
              </a:rPr>
              <a:t>6. </a:t>
            </a:r>
            <a:r>
              <a:rPr lang="en-IN" sz="2800" b="1" i="1">
                <a:solidFill>
                  <a:srgbClr val="00B0F0"/>
                </a:solidFill>
                <a:effectLst>
                  <a:outerShdw blurRad="38100" dist="38100" dir="2700000">
                    <a:srgbClr val="C0C0C0"/>
                  </a:outerShdw>
                </a:effectLst>
                <a:latin typeface="Arial" panose="020B0604020202020204" pitchFamily="34" charset="0"/>
              </a:rPr>
              <a:t>STACK</a:t>
            </a:r>
            <a:r>
              <a:rPr lang="en-US" sz="2800" i="1" dirty="0">
                <a:solidFill>
                  <a:srgbClr val="FF0000"/>
                </a:solidFill>
                <a:effectLst>
                  <a:outerShdw blurRad="38100" dist="38100" dir="2700000">
                    <a:srgbClr val="C0C0C0"/>
                  </a:outerShdw>
                </a:effectLst>
                <a:latin typeface="Arial" panose="020B0604020202020204" pitchFamily="34" charset="0"/>
              </a:rPr>
              <a:t> implemetation using </a:t>
            </a:r>
            <a:r>
              <a:rPr lang="en-IN" sz="2800" b="1" i="1">
                <a:solidFill>
                  <a:srgbClr val="00B0F0"/>
                </a:solidFill>
                <a:effectLst>
                  <a:outerShdw blurRad="38100" dist="38100" dir="2700000">
                    <a:srgbClr val="C0C0C0"/>
                  </a:outerShdw>
                </a:effectLst>
                <a:latin typeface="Arial" panose="020B0604020202020204" pitchFamily="34" charset="0"/>
              </a:rPr>
              <a:t>Linked List</a:t>
            </a:r>
          </a:p>
          <a:p>
            <a:pPr algn="just" fontAlgn="base">
              <a:spcBef>
                <a:spcPct val="0"/>
              </a:spcBef>
              <a:spcAft>
                <a:spcPct val="0"/>
              </a:spcAft>
              <a:defRPr/>
            </a:pPr>
            <a:r>
              <a:rPr lang="en-US" sz="2800" i="1" dirty="0">
                <a:solidFill>
                  <a:srgbClr val="FF0000"/>
                </a:solidFill>
                <a:effectLst>
                  <a:outerShdw blurRad="38100" dist="38100" dir="2700000">
                    <a:srgbClr val="C0C0C0"/>
                  </a:outerShdw>
                </a:effectLst>
                <a:latin typeface="Arial" panose="020B0604020202020204" pitchFamily="34" charset="0"/>
                <a:sym typeface="+mn-ea"/>
              </a:rPr>
              <a:t>7. </a:t>
            </a:r>
            <a:r>
              <a:rPr lang="en-IN" sz="2800" b="1" i="1">
                <a:solidFill>
                  <a:srgbClr val="00B0F0"/>
                </a:solidFill>
                <a:effectLst>
                  <a:outerShdw blurRad="38100" dist="38100" dir="2700000">
                    <a:srgbClr val="C0C0C0"/>
                  </a:outerShdw>
                </a:effectLst>
                <a:latin typeface="Arial" panose="020B0604020202020204" pitchFamily="34" charset="0"/>
                <a:sym typeface="+mn-ea"/>
              </a:rPr>
              <a:t>QUEUE</a:t>
            </a:r>
            <a:r>
              <a:rPr lang="en-US" sz="2800" i="1" dirty="0">
                <a:solidFill>
                  <a:srgbClr val="FF0000"/>
                </a:solidFill>
                <a:effectLst>
                  <a:outerShdw blurRad="38100" dist="38100" dir="2700000">
                    <a:srgbClr val="C0C0C0"/>
                  </a:outerShdw>
                </a:effectLst>
                <a:latin typeface="Arial" panose="020B0604020202020204" pitchFamily="34" charset="0"/>
                <a:sym typeface="+mn-ea"/>
              </a:rPr>
              <a:t> implemetation using </a:t>
            </a:r>
            <a:r>
              <a:rPr lang="en-IN" sz="2800" b="1" i="1">
                <a:solidFill>
                  <a:srgbClr val="00B0F0"/>
                </a:solidFill>
                <a:effectLst>
                  <a:outerShdw blurRad="38100" dist="38100" dir="2700000">
                    <a:srgbClr val="C0C0C0"/>
                  </a:outerShdw>
                </a:effectLst>
                <a:latin typeface="Arial" panose="020B0604020202020204" pitchFamily="34" charset="0"/>
                <a:sym typeface="+mn-ea"/>
              </a:rPr>
              <a:t>Linked List</a:t>
            </a:r>
            <a:endParaRPr lang="en-IN" sz="2800" b="1" i="1">
              <a:solidFill>
                <a:srgbClr val="00B0F0"/>
              </a:solidFill>
              <a:effectLst>
                <a:outerShdw blurRad="38100" dist="38100" dir="2700000">
                  <a:srgbClr val="C0C0C0"/>
                </a:outerShdw>
              </a:effectLst>
              <a:latin typeface="Arial" panose="020B0604020202020204" pitchFamily="34" charset="0"/>
            </a:endParaRPr>
          </a:p>
          <a:p>
            <a:pPr algn="just" fontAlgn="base">
              <a:buClrTx/>
              <a:buSzTx/>
              <a:buFontTx/>
              <a:defRPr/>
            </a:pPr>
            <a:r>
              <a:rPr lang="en-US" sz="2800" i="1" dirty="0">
                <a:solidFill>
                  <a:srgbClr val="FF0000"/>
                </a:solidFill>
                <a:effectLst>
                  <a:outerShdw blurRad="38100" dist="38100" dir="2700000">
                    <a:srgbClr val="C0C0C0"/>
                  </a:outerShdw>
                </a:effectLst>
                <a:latin typeface="Arial" panose="020B0604020202020204" pitchFamily="34" charset="0"/>
              </a:rPr>
              <a:t>6. Advantages and Disadvantages of </a:t>
            </a:r>
            <a:r>
              <a:rPr lang="en-IN" sz="2800" b="1" i="1">
                <a:solidFill>
                  <a:srgbClr val="00B0F0"/>
                </a:solidFill>
                <a:effectLst>
                  <a:outerShdw blurRad="38100" dist="38100" dir="2700000">
                    <a:srgbClr val="C0C0C0"/>
                  </a:outerShdw>
                </a:effectLst>
                <a:latin typeface="Arial" panose="020B0604020202020204" pitchFamily="34" charset="0"/>
              </a:rPr>
              <a:t>Linked list</a:t>
            </a:r>
            <a:endParaRPr lang="en-US" sz="2800" i="1" dirty="0">
              <a:solidFill>
                <a:srgbClr val="FF000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endParaRPr lang="en-US" sz="2800" i="1" dirty="0">
              <a:effectLst>
                <a:outerShdw blurRad="38100" dist="38100" dir="2700000">
                  <a:srgbClr val="C0C0C0"/>
                </a:outerShdw>
              </a:effectLst>
              <a:latin typeface="Arial" panose="020B0604020202020204" pitchFamily="34" charset="0"/>
            </a:endParaRPr>
          </a:p>
        </p:txBody>
      </p:sp>
      <p:sp>
        <p:nvSpPr>
          <p:cNvPr id="2" name="Title 1"/>
          <p:cNvSpPr>
            <a:spLocks noGrp="1"/>
          </p:cNvSpPr>
          <p:nvPr>
            <p:ph type="title"/>
          </p:nvPr>
        </p:nvSpPr>
        <p:spPr>
          <a:xfrm>
            <a:off x="838200" y="365125"/>
            <a:ext cx="10515600" cy="513715"/>
          </a:xfrm>
        </p:spPr>
        <p:txBody>
          <a:bodyPr>
            <a:normAutofit fontScale="90000"/>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sertion-at-end-in-Singly-Linked-List-1"/>
          <p:cNvPicPr>
            <a:picLocks noChangeAspect="1"/>
          </p:cNvPicPr>
          <p:nvPr/>
        </p:nvPicPr>
        <p:blipFill>
          <a:blip r:embed="rId2"/>
          <a:stretch>
            <a:fillRect/>
          </a:stretch>
        </p:blipFill>
        <p:spPr>
          <a:xfrm>
            <a:off x="274955" y="232410"/>
            <a:ext cx="11612880" cy="6378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3981" y="-30480"/>
            <a:ext cx="11261090" cy="6896735"/>
          </a:xfrm>
          <a:prstGeom prst="rect">
            <a:avLst/>
          </a:prstGeom>
          <a:noFill/>
        </p:spPr>
        <p:txBody>
          <a:bodyPr wrap="square" rtlCol="0" anchor="t">
            <a:noAutofit/>
          </a:bodyPr>
          <a:lstStyle/>
          <a:p>
            <a:r>
              <a:rPr lang="en-US" sz="3600" dirty="0"/>
              <a:t>Algorithm</a:t>
            </a:r>
            <a:r>
              <a:rPr lang="en-IN" altLang="en-US" sz="3600" dirty="0"/>
              <a:t> for Insertion at Specified position</a:t>
            </a:r>
            <a:r>
              <a:rPr lang="en-GB" altLang="en-IN" sz="3600" dirty="0"/>
              <a:t> </a:t>
            </a:r>
            <a:r>
              <a:rPr lang="en-IN" altLang="en-US" sz="3200" b="1" dirty="0">
                <a:solidFill>
                  <a:srgbClr val="FF0000"/>
                </a:solidFill>
              </a:rPr>
              <a:t>for X </a:t>
            </a:r>
            <a:r>
              <a:rPr lang="en-GB" altLang="en-IN" sz="3600" dirty="0"/>
              <a:t>in </a:t>
            </a:r>
            <a:r>
              <a:rPr lang="en-IN" altLang="en-US" sz="3600" b="1" dirty="0">
                <a:solidFill>
                  <a:srgbClr val="00B0F0"/>
                </a:solidFill>
                <a:sym typeface="+mn-ea"/>
              </a:rPr>
              <a:t>the linked List</a:t>
            </a:r>
            <a:r>
              <a:rPr lang="en-GB" altLang="en-IN" sz="3600" b="1" dirty="0">
                <a:solidFill>
                  <a:srgbClr val="00B0F0"/>
                </a:solidFill>
                <a:sym typeface="+mn-ea"/>
              </a:rPr>
              <a:t> </a:t>
            </a:r>
            <a:r>
              <a:rPr lang="en-GB" altLang="en-IN" sz="3600" b="1" dirty="0" err="1">
                <a:solidFill>
                  <a:srgbClr val="00B0F0"/>
                </a:solidFill>
                <a:sym typeface="+mn-ea"/>
              </a:rPr>
              <a:t>i.e</a:t>
            </a:r>
            <a:r>
              <a:rPr lang="en-GB" altLang="en-IN" sz="3600" b="1" dirty="0">
                <a:solidFill>
                  <a:srgbClr val="00B0F0"/>
                </a:solidFill>
                <a:sym typeface="+mn-ea"/>
              </a:rPr>
              <a:t> .Ordered list</a:t>
            </a:r>
            <a:endParaRPr lang="en-IN" altLang="en-US" sz="3600" b="1" dirty="0">
              <a:solidFill>
                <a:srgbClr val="00B0F0"/>
              </a:solidFill>
            </a:endParaRPr>
          </a:p>
          <a:p>
            <a:r>
              <a:rPr lang="en-IN" altLang="en-US" sz="3200" b="1" dirty="0">
                <a:sym typeface="+mn-ea"/>
              </a:rPr>
              <a:t>Step -</a:t>
            </a:r>
            <a:r>
              <a:rPr lang="en-US" sz="3200" b="1" dirty="0">
                <a:sym typeface="+mn-ea"/>
              </a:rPr>
              <a:t>1</a:t>
            </a:r>
            <a:r>
              <a:rPr lang="en-US" sz="3200" dirty="0">
                <a:sym typeface="+mn-ea"/>
              </a:rPr>
              <a:t>. START</a:t>
            </a:r>
            <a:endParaRPr lang="en-US" sz="3200" dirty="0"/>
          </a:p>
          <a:p>
            <a:r>
              <a:rPr lang="en-IN" altLang="en-US" sz="3200" b="1" dirty="0">
                <a:sym typeface="+mn-ea"/>
              </a:rPr>
              <a:t>Step -2</a:t>
            </a:r>
            <a:r>
              <a:rPr lang="en-US" sz="3200" dirty="0">
                <a:sym typeface="+mn-ea"/>
              </a:rPr>
              <a:t>. Create a</a:t>
            </a:r>
            <a:r>
              <a:rPr lang="en-IN" altLang="en-US" sz="3200" dirty="0">
                <a:sym typeface="+mn-ea"/>
              </a:rPr>
              <a:t> </a:t>
            </a:r>
            <a:r>
              <a:rPr lang="en-IN" altLang="en-US" sz="3200" b="1" dirty="0">
                <a:solidFill>
                  <a:srgbClr val="FF0000"/>
                </a:solidFill>
                <a:sym typeface="+mn-ea"/>
              </a:rPr>
              <a:t>new node</a:t>
            </a:r>
            <a:r>
              <a:rPr lang="en-IN" altLang="en-US" sz="3200" dirty="0">
                <a:sym typeface="+mn-ea"/>
              </a:rPr>
              <a:t> with pointer -</a:t>
            </a:r>
            <a:r>
              <a:rPr lang="en-IN" altLang="en-US" sz="3200" b="1" dirty="0">
                <a:solidFill>
                  <a:srgbClr val="FF0000"/>
                </a:solidFill>
                <a:sym typeface="+mn-ea"/>
              </a:rPr>
              <a:t> p </a:t>
            </a:r>
            <a:endParaRPr lang="en-IN" altLang="en-US" sz="3200" dirty="0"/>
          </a:p>
          <a:p>
            <a:r>
              <a:rPr lang="en-IN" altLang="en-US" sz="3200" b="1" dirty="0">
                <a:sym typeface="+mn-ea"/>
              </a:rPr>
              <a:t>Step -3</a:t>
            </a:r>
            <a:r>
              <a:rPr lang="en-IN" altLang="en-US" sz="3200" dirty="0">
                <a:sym typeface="+mn-ea"/>
              </a:rPr>
              <a:t>. Set </a:t>
            </a:r>
            <a:r>
              <a:rPr lang="en-IN" altLang="en-US" sz="3200" b="1" dirty="0">
                <a:solidFill>
                  <a:srgbClr val="FF0000"/>
                </a:solidFill>
                <a:sym typeface="+mn-ea"/>
              </a:rPr>
              <a:t>p-&gt;data</a:t>
            </a:r>
            <a:r>
              <a:rPr lang="en-IN" altLang="en-US" sz="3200" dirty="0">
                <a:solidFill>
                  <a:srgbClr val="FF0000"/>
                </a:solidFill>
                <a:sym typeface="+mn-ea"/>
              </a:rPr>
              <a:t> = e</a:t>
            </a:r>
            <a:r>
              <a:rPr lang="en-IN" altLang="en-US" sz="3200" b="1" dirty="0">
                <a:solidFill>
                  <a:srgbClr val="FF0000"/>
                </a:solidFill>
                <a:sym typeface="+mn-ea"/>
              </a:rPr>
              <a:t>lement</a:t>
            </a:r>
            <a:r>
              <a:rPr lang="en-GB" altLang="en-IN" sz="3200" b="1" dirty="0">
                <a:solidFill>
                  <a:srgbClr val="FF0000"/>
                </a:solidFill>
                <a:sym typeface="+mn-ea"/>
              </a:rPr>
              <a:t>         </a:t>
            </a:r>
            <a:r>
              <a:rPr lang="en-GB" altLang="en-IN" sz="3200" b="1" dirty="0">
                <a:solidFill>
                  <a:srgbClr val="00B0F0"/>
                </a:solidFill>
                <a:sym typeface="+mn-ea"/>
              </a:rPr>
              <a:t> </a:t>
            </a:r>
            <a:r>
              <a:rPr lang="en-GB" altLang="en-IN" sz="2000" b="1" dirty="0">
                <a:solidFill>
                  <a:srgbClr val="00B0F0"/>
                </a:solidFill>
                <a:sym typeface="+mn-ea"/>
              </a:rPr>
              <a:t>// fill data into node</a:t>
            </a:r>
            <a:endParaRPr lang="en-IN" altLang="en-US" sz="2000" b="1" dirty="0">
              <a:solidFill>
                <a:srgbClr val="FF0000"/>
              </a:solidFill>
            </a:endParaRPr>
          </a:p>
          <a:p>
            <a:r>
              <a:rPr lang="en-IN" altLang="en-US" sz="3200" b="1" dirty="0">
                <a:solidFill>
                  <a:srgbClr val="FF0000"/>
                </a:solidFill>
                <a:sym typeface="+mn-ea"/>
              </a:rPr>
              <a:t>               </a:t>
            </a:r>
            <a:r>
              <a:rPr lang="en-IN" altLang="en-US" sz="3200" dirty="0">
                <a:sym typeface="+mn-ea"/>
              </a:rPr>
              <a:t>Set</a:t>
            </a:r>
            <a:r>
              <a:rPr lang="en-IN" altLang="en-US" sz="3200" b="1" dirty="0">
                <a:solidFill>
                  <a:srgbClr val="FF0000"/>
                </a:solidFill>
                <a:sym typeface="+mn-ea"/>
              </a:rPr>
              <a:t> p-&gt;</a:t>
            </a:r>
            <a:r>
              <a:rPr lang="en-GB" altLang="en-IN" sz="3200" b="1" dirty="0">
                <a:solidFill>
                  <a:srgbClr val="FF0000"/>
                </a:solidFill>
                <a:sym typeface="+mn-ea"/>
              </a:rPr>
              <a:t>next </a:t>
            </a:r>
            <a:r>
              <a:rPr lang="en-IN" altLang="en-US" sz="3200" b="1" dirty="0">
                <a:solidFill>
                  <a:srgbClr val="FF0000"/>
                </a:solidFill>
                <a:sym typeface="+mn-ea"/>
              </a:rPr>
              <a:t>= NULL</a:t>
            </a:r>
            <a:endParaRPr lang="en-IN" altLang="en-US" sz="3200" b="1" dirty="0">
              <a:solidFill>
                <a:srgbClr val="FF0000"/>
              </a:solidFill>
            </a:endParaRPr>
          </a:p>
          <a:p>
            <a:pPr algn="l">
              <a:buClrTx/>
              <a:buSzTx/>
              <a:buFontTx/>
            </a:pPr>
            <a:r>
              <a:rPr lang="en-IN" altLang="en-US" sz="3200" b="1" dirty="0">
                <a:sym typeface="+mn-ea"/>
              </a:rPr>
              <a:t>Step -4</a:t>
            </a:r>
            <a:r>
              <a:rPr lang="en-US" sz="3200" dirty="0">
                <a:sym typeface="+mn-ea"/>
              </a:rPr>
              <a:t>. </a:t>
            </a:r>
            <a:r>
              <a:rPr lang="en-GB" altLang="en-US" sz="3200" dirty="0">
                <a:sym typeface="+mn-ea"/>
              </a:rPr>
              <a:t>if (</a:t>
            </a:r>
            <a:r>
              <a:rPr lang="en-IN" altLang="en-US" sz="3200" b="1" dirty="0">
                <a:solidFill>
                  <a:srgbClr val="FF0000"/>
                </a:solidFill>
                <a:sym typeface="+mn-ea"/>
              </a:rPr>
              <a:t>head</a:t>
            </a:r>
            <a:r>
              <a:rPr lang="en-GB" altLang="en-IN" sz="3200" b="1" dirty="0">
                <a:solidFill>
                  <a:srgbClr val="FF0000"/>
                </a:solidFill>
                <a:sym typeface="+mn-ea"/>
              </a:rPr>
              <a:t> = NULL)                    </a:t>
            </a:r>
            <a:r>
              <a:rPr lang="en-GB" altLang="en-IN" sz="2000" b="1" dirty="0">
                <a:solidFill>
                  <a:srgbClr val="00B0F0"/>
                </a:solidFill>
                <a:sym typeface="+mn-ea"/>
              </a:rPr>
              <a:t>// case-1 Linked List empty</a:t>
            </a:r>
          </a:p>
          <a:p>
            <a:r>
              <a:rPr lang="en-GB" altLang="en-IN" sz="3200" b="1" dirty="0">
                <a:solidFill>
                  <a:srgbClr val="FF0000"/>
                </a:solidFill>
                <a:sym typeface="+mn-ea"/>
              </a:rPr>
              <a:t>            	</a:t>
            </a:r>
            <a:r>
              <a:rPr lang="en-IN" altLang="en-US" sz="3200" b="1" dirty="0">
                <a:sym typeface="+mn-ea"/>
              </a:rPr>
              <a:t>Set</a:t>
            </a:r>
            <a:r>
              <a:rPr lang="en-GB" altLang="en-IN" sz="3200" b="1" dirty="0">
                <a:solidFill>
                  <a:srgbClr val="FF0000"/>
                </a:solidFill>
                <a:sym typeface="+mn-ea"/>
              </a:rPr>
              <a:t> head = p</a:t>
            </a:r>
          </a:p>
          <a:p>
            <a:pPr algn="l">
              <a:buClrTx/>
              <a:buSzTx/>
              <a:buFontTx/>
            </a:pPr>
            <a:r>
              <a:rPr lang="en-GB" altLang="en-IN" sz="3200" b="1" dirty="0">
                <a:solidFill>
                  <a:srgbClr val="FF0000"/>
                </a:solidFill>
                <a:sym typeface="+mn-ea"/>
              </a:rPr>
              <a:t>    	     </a:t>
            </a:r>
            <a:r>
              <a:rPr lang="en-IN" altLang="en-US" sz="3200" b="1" dirty="0">
                <a:sym typeface="+mn-ea"/>
              </a:rPr>
              <a:t>else if</a:t>
            </a:r>
            <a:r>
              <a:rPr lang="en-GB" altLang="en-IN" sz="3200" b="1" dirty="0">
                <a:solidFill>
                  <a:srgbClr val="FF0000"/>
                </a:solidFill>
                <a:sym typeface="+mn-ea"/>
              </a:rPr>
              <a:t>( x &lt;= head-</a:t>
            </a:r>
            <a:r>
              <a:rPr lang="en-IN" altLang="en-US" sz="3200" b="1" dirty="0">
                <a:sym typeface="+mn-ea"/>
              </a:rPr>
              <a:t>&gt;</a:t>
            </a:r>
            <a:r>
              <a:rPr lang="en-GB" altLang="en-IN" sz="3200" b="1" dirty="0">
                <a:solidFill>
                  <a:srgbClr val="FF0000"/>
                </a:solidFill>
                <a:sym typeface="+mn-ea"/>
              </a:rPr>
              <a:t>data) </a:t>
            </a:r>
            <a:r>
              <a:rPr lang="en-GB" altLang="en-IN" sz="2000" b="1" dirty="0">
                <a:solidFill>
                  <a:srgbClr val="00B0F0"/>
                </a:solidFill>
                <a:sym typeface="+mn-ea"/>
              </a:rPr>
              <a:t>// case-2 inserting smallest/beginning</a:t>
            </a:r>
          </a:p>
          <a:p>
            <a:r>
              <a:rPr lang="en-GB" altLang="en-IN" sz="3200" b="1" dirty="0">
                <a:solidFill>
                  <a:srgbClr val="00B0F0"/>
                </a:solidFill>
                <a:sym typeface="+mn-ea"/>
              </a:rPr>
              <a:t>               </a:t>
            </a:r>
            <a:r>
              <a:rPr lang="en-IN" altLang="en-US" sz="3200" b="1" dirty="0">
                <a:sym typeface="+mn-ea"/>
              </a:rPr>
              <a:t>Begin</a:t>
            </a:r>
            <a:endParaRPr lang="en-GB" altLang="en-IN" sz="3200" b="1" dirty="0">
              <a:solidFill>
                <a:srgbClr val="00B0F0"/>
              </a:solidFill>
              <a:sym typeface="+mn-ea"/>
            </a:endParaRPr>
          </a:p>
          <a:p>
            <a:r>
              <a:rPr lang="en-GB" altLang="en-IN" sz="3200" b="1" dirty="0">
                <a:solidFill>
                  <a:srgbClr val="FF0000"/>
                </a:solidFill>
                <a:sym typeface="+mn-ea"/>
              </a:rPr>
              <a:t>                  	</a:t>
            </a:r>
            <a:r>
              <a:rPr lang="en-IN" altLang="en-US" sz="3200" b="1" dirty="0">
                <a:sym typeface="+mn-ea"/>
              </a:rPr>
              <a:t>Set</a:t>
            </a:r>
            <a:r>
              <a:rPr lang="en-GB" altLang="en-IN" sz="3200" b="1" dirty="0">
                <a:solidFill>
                  <a:srgbClr val="FF0000"/>
                </a:solidFill>
                <a:sym typeface="+mn-ea"/>
              </a:rPr>
              <a:t> p-&gt;next =head</a:t>
            </a:r>
          </a:p>
          <a:p>
            <a:r>
              <a:rPr lang="en-GB" altLang="en-IN" sz="3200" b="1" dirty="0">
                <a:solidFill>
                  <a:srgbClr val="FF0000"/>
                </a:solidFill>
                <a:sym typeface="+mn-ea"/>
              </a:rPr>
              <a:t>                  	</a:t>
            </a:r>
            <a:r>
              <a:rPr lang="en-IN" altLang="en-US" sz="3200" b="1" dirty="0">
                <a:sym typeface="+mn-ea"/>
              </a:rPr>
              <a:t>Set</a:t>
            </a:r>
            <a:r>
              <a:rPr lang="en-GB" altLang="en-IN" sz="3200" b="1" dirty="0">
                <a:solidFill>
                  <a:srgbClr val="FF0000"/>
                </a:solidFill>
                <a:sym typeface="+mn-ea"/>
              </a:rPr>
              <a:t> head=p</a:t>
            </a:r>
          </a:p>
          <a:p>
            <a:r>
              <a:rPr lang="en-GB" altLang="en-IN" sz="3200" b="1" dirty="0">
                <a:solidFill>
                  <a:srgbClr val="FF0000"/>
                </a:solidFill>
                <a:sym typeface="+mn-ea"/>
              </a:rPr>
              <a:t>               end</a:t>
            </a:r>
            <a:endParaRPr lang="en-IN" altLang="en-US" sz="3200" dirty="0"/>
          </a:p>
          <a:p>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dirty="0"/>
              <a:t>Algorithm</a:t>
            </a:r>
            <a:r>
              <a:rPr lang="en-IN" altLang="en-US" sz="3600" dirty="0"/>
              <a:t> </a:t>
            </a:r>
            <a:r>
              <a:rPr lang="en-GB" altLang="en-IN" sz="3600" dirty="0"/>
              <a:t>continued.......</a:t>
            </a:r>
            <a:endParaRPr lang="en-GB" altLang="en-IN" sz="3600" b="1" dirty="0">
              <a:solidFill>
                <a:srgbClr val="00B0F0"/>
              </a:solidFill>
              <a:sym typeface="+mn-ea"/>
            </a:endParaRPr>
          </a:p>
          <a:p>
            <a:r>
              <a:rPr lang="en-GB" altLang="en-IN" sz="3600" b="1" dirty="0">
                <a:solidFill>
                  <a:srgbClr val="00B0F0"/>
                </a:solidFill>
                <a:sym typeface="+mn-ea"/>
              </a:rPr>
              <a:t>          </a:t>
            </a:r>
            <a:r>
              <a:rPr lang="en-US" sz="3200" b="1" dirty="0">
                <a:sym typeface="+mn-ea"/>
              </a:rPr>
              <a:t>else</a:t>
            </a:r>
            <a:r>
              <a:rPr lang="en-GB" altLang="en-US" sz="3200" b="1" dirty="0">
                <a:sym typeface="+mn-ea"/>
              </a:rPr>
              <a:t> Begin       </a:t>
            </a:r>
            <a:r>
              <a:rPr lang="en-GB" altLang="en-IN" sz="2400" b="1" dirty="0">
                <a:solidFill>
                  <a:srgbClr val="00B0F0"/>
                </a:solidFill>
                <a:sym typeface="+mn-ea"/>
              </a:rPr>
              <a:t>// other than case-1 and case-2 inserting smallest</a:t>
            </a:r>
          </a:p>
          <a:p>
            <a:pPr marL="1371600" lvl="3" indent="457200"/>
            <a:r>
              <a:rPr lang="en-GB" altLang="en-US" sz="3200" b="1" dirty="0">
                <a:sym typeface="+mn-ea"/>
              </a:rPr>
              <a:t>Set </a:t>
            </a:r>
            <a:r>
              <a:rPr lang="en-IN" altLang="en-US" sz="3200" b="1" dirty="0" err="1">
                <a:solidFill>
                  <a:srgbClr val="FF0000"/>
                </a:solidFill>
                <a:sym typeface="+mn-ea"/>
              </a:rPr>
              <a:t>prev</a:t>
            </a:r>
            <a:r>
              <a:rPr lang="en-IN" altLang="en-US" sz="3200" b="1" dirty="0">
                <a:solidFill>
                  <a:srgbClr val="FF0000"/>
                </a:solidFill>
                <a:sym typeface="+mn-ea"/>
              </a:rPr>
              <a:t> = head</a:t>
            </a:r>
            <a:endParaRPr lang="en-GB" altLang="en-US" sz="3200" b="1" dirty="0">
              <a:sym typeface="+mn-ea"/>
            </a:endParaRPr>
          </a:p>
          <a:p>
            <a:pPr marL="1371600" lvl="3" indent="457200"/>
            <a:r>
              <a:rPr lang="en-GB" altLang="en-US" sz="3200" b="1" dirty="0">
                <a:sym typeface="+mn-ea"/>
              </a:rPr>
              <a:t>Set </a:t>
            </a:r>
            <a:r>
              <a:rPr lang="en-IN" altLang="en-US" sz="3200" b="1" dirty="0" err="1">
                <a:solidFill>
                  <a:srgbClr val="FF0000"/>
                </a:solidFill>
                <a:sym typeface="+mn-ea"/>
              </a:rPr>
              <a:t>curr</a:t>
            </a:r>
            <a:r>
              <a:rPr lang="en-IN" altLang="en-US" sz="3200" b="1" dirty="0">
                <a:solidFill>
                  <a:srgbClr val="FF0000"/>
                </a:solidFill>
                <a:sym typeface="+mn-ea"/>
              </a:rPr>
              <a:t> =head-&gt;next</a:t>
            </a:r>
            <a:endParaRPr lang="en-GB" altLang="en-US" sz="3200" b="1" dirty="0">
              <a:sym typeface="+mn-ea"/>
            </a:endParaRPr>
          </a:p>
          <a:p>
            <a:pPr marL="1371600" lvl="3" indent="457200"/>
            <a:r>
              <a:rPr lang="en-GB" altLang="en-US" sz="3200" b="1" dirty="0">
                <a:sym typeface="+mn-ea"/>
              </a:rPr>
              <a:t>while(</a:t>
            </a:r>
            <a:r>
              <a:rPr lang="en-IN" altLang="en-US" sz="3200" b="1" dirty="0" err="1">
                <a:solidFill>
                  <a:srgbClr val="FF0000"/>
                </a:solidFill>
                <a:sym typeface="+mn-ea"/>
              </a:rPr>
              <a:t>curr</a:t>
            </a:r>
            <a:r>
              <a:rPr lang="en-IN" altLang="en-US" sz="3200" b="1" dirty="0">
                <a:solidFill>
                  <a:srgbClr val="FF0000"/>
                </a:solidFill>
                <a:sym typeface="+mn-ea"/>
              </a:rPr>
              <a:t> &amp;&amp; x &gt;</a:t>
            </a:r>
            <a:r>
              <a:rPr lang="en-GB" altLang="en-IN" sz="3200" b="1" dirty="0">
                <a:solidFill>
                  <a:srgbClr val="FF0000"/>
                </a:solidFill>
                <a:sym typeface="+mn-ea"/>
              </a:rPr>
              <a:t>=</a:t>
            </a:r>
            <a:r>
              <a:rPr lang="en-IN" altLang="en-US" sz="3200" b="1" dirty="0">
                <a:solidFill>
                  <a:srgbClr val="FF0000"/>
                </a:solidFill>
                <a:sym typeface="+mn-ea"/>
              </a:rPr>
              <a:t> </a:t>
            </a:r>
            <a:r>
              <a:rPr lang="en-IN" altLang="en-US" sz="3200" b="1" dirty="0" err="1">
                <a:solidFill>
                  <a:srgbClr val="FF0000"/>
                </a:solidFill>
                <a:sym typeface="+mn-ea"/>
              </a:rPr>
              <a:t>curr</a:t>
            </a:r>
            <a:r>
              <a:rPr lang="en-IN" altLang="en-US" sz="3200" b="1" dirty="0">
                <a:solidFill>
                  <a:srgbClr val="FF0000"/>
                </a:solidFill>
                <a:sym typeface="+mn-ea"/>
              </a:rPr>
              <a:t>-&gt;data</a:t>
            </a:r>
            <a:r>
              <a:rPr lang="en-GB" altLang="en-US" sz="3200" b="1" dirty="0">
                <a:sym typeface="+mn-ea"/>
              </a:rPr>
              <a:t>) </a:t>
            </a:r>
          </a:p>
          <a:p>
            <a:pPr marL="1371600" lvl="3" indent="457200"/>
            <a:r>
              <a:rPr lang="en-GB" altLang="en-US" sz="3200" b="1" dirty="0">
                <a:sym typeface="+mn-ea"/>
              </a:rPr>
              <a:t>Begin</a:t>
            </a:r>
          </a:p>
          <a:p>
            <a:pPr marL="1828800" lvl="4" indent="457200"/>
            <a:r>
              <a:rPr lang="en-GB" altLang="en-US" sz="3200" b="1" dirty="0"/>
              <a:t>Set </a:t>
            </a:r>
            <a:r>
              <a:rPr lang="en-IN" altLang="en-US" sz="3200" b="1" dirty="0" err="1">
                <a:solidFill>
                  <a:srgbClr val="FF0000"/>
                </a:solidFill>
              </a:rPr>
              <a:t>prev</a:t>
            </a:r>
            <a:r>
              <a:rPr lang="en-IN" altLang="en-US" sz="3200" b="1" dirty="0">
                <a:solidFill>
                  <a:srgbClr val="FF0000"/>
                </a:solidFill>
              </a:rPr>
              <a:t>=</a:t>
            </a:r>
            <a:r>
              <a:rPr lang="en-IN" altLang="en-US" sz="3200" b="1" dirty="0" err="1">
                <a:solidFill>
                  <a:srgbClr val="FF0000"/>
                </a:solidFill>
              </a:rPr>
              <a:t>prev</a:t>
            </a:r>
            <a:r>
              <a:rPr lang="en-IN" altLang="en-US" sz="3200" b="1" dirty="0">
                <a:solidFill>
                  <a:srgbClr val="FF0000"/>
                </a:solidFill>
              </a:rPr>
              <a:t>-&gt;next</a:t>
            </a:r>
            <a:endParaRPr lang="en-GB" altLang="en-US" sz="3200" b="1" dirty="0"/>
          </a:p>
          <a:p>
            <a:pPr marL="1828800" lvl="4" indent="457200"/>
            <a:r>
              <a:rPr lang="en-GB" altLang="en-US" sz="3200" b="1" dirty="0"/>
              <a:t>Set </a:t>
            </a:r>
            <a:r>
              <a:rPr lang="en-IN" altLang="en-US" sz="3200" b="1" dirty="0" err="1">
                <a:solidFill>
                  <a:srgbClr val="FF0000"/>
                </a:solidFill>
              </a:rPr>
              <a:t>curr</a:t>
            </a:r>
            <a:r>
              <a:rPr lang="en-IN" altLang="en-US" sz="3200" b="1" dirty="0">
                <a:solidFill>
                  <a:srgbClr val="FF0000"/>
                </a:solidFill>
              </a:rPr>
              <a:t>=</a:t>
            </a:r>
            <a:r>
              <a:rPr lang="en-IN" altLang="en-US" sz="3200" b="1" dirty="0" err="1">
                <a:solidFill>
                  <a:srgbClr val="FF0000"/>
                </a:solidFill>
              </a:rPr>
              <a:t>curr</a:t>
            </a:r>
            <a:r>
              <a:rPr lang="en-IN" altLang="en-US" sz="3200" b="1" dirty="0">
                <a:solidFill>
                  <a:srgbClr val="FF0000"/>
                </a:solidFill>
              </a:rPr>
              <a:t>-&gt;next </a:t>
            </a:r>
          </a:p>
          <a:p>
            <a:pPr marL="1828800" lvl="4" indent="0"/>
            <a:r>
              <a:rPr lang="en-GB" altLang="en-US" sz="3200" b="1" dirty="0"/>
              <a:t>end</a:t>
            </a:r>
          </a:p>
          <a:p>
            <a:pPr marL="1828800" lvl="4" indent="0"/>
            <a:r>
              <a:rPr lang="en-US" sz="3200" dirty="0">
                <a:sym typeface="+mn-ea"/>
              </a:rPr>
              <a:t> </a:t>
            </a:r>
            <a:r>
              <a:rPr lang="en-GB" altLang="en-US" sz="3200" b="1" dirty="0">
                <a:sym typeface="+mn-ea"/>
              </a:rPr>
              <a:t>Set </a:t>
            </a:r>
            <a:r>
              <a:rPr lang="en-IN" altLang="en-US" sz="3200" b="1" dirty="0" err="1">
                <a:solidFill>
                  <a:srgbClr val="FF0000"/>
                </a:solidFill>
                <a:sym typeface="+mn-ea"/>
              </a:rPr>
              <a:t>prev</a:t>
            </a:r>
            <a:r>
              <a:rPr lang="en-IN" altLang="en-US" sz="3200" b="1" dirty="0">
                <a:solidFill>
                  <a:srgbClr val="FF0000"/>
                </a:solidFill>
                <a:sym typeface="+mn-ea"/>
              </a:rPr>
              <a:t>-&gt;next =p</a:t>
            </a:r>
            <a:endParaRPr lang="en-GB" altLang="en-US" sz="3200" dirty="0">
              <a:sym typeface="+mn-ea"/>
            </a:endParaRPr>
          </a:p>
          <a:p>
            <a:pPr marL="1828800" lvl="4" indent="0"/>
            <a:r>
              <a:rPr lang="en-GB" altLang="en-US" sz="3200" dirty="0">
                <a:sym typeface="+mn-ea"/>
              </a:rPr>
              <a:t> </a:t>
            </a:r>
            <a:r>
              <a:rPr lang="en-GB" altLang="en-US" sz="3200" b="1" dirty="0">
                <a:sym typeface="+mn-ea"/>
              </a:rPr>
              <a:t>Set</a:t>
            </a:r>
            <a:r>
              <a:rPr lang="en-GB" altLang="en-US" sz="3200" dirty="0">
                <a:sym typeface="+mn-ea"/>
              </a:rPr>
              <a:t> </a:t>
            </a:r>
            <a:r>
              <a:rPr lang="en-IN" altLang="en-US" sz="3200" b="1" dirty="0">
                <a:solidFill>
                  <a:srgbClr val="FF0000"/>
                </a:solidFill>
                <a:sym typeface="+mn-ea"/>
              </a:rPr>
              <a:t>p-&gt;next = </a:t>
            </a:r>
            <a:r>
              <a:rPr lang="en-IN" altLang="en-US" sz="3200" b="1" dirty="0" err="1">
                <a:solidFill>
                  <a:srgbClr val="FF0000"/>
                </a:solidFill>
                <a:sym typeface="+mn-ea"/>
              </a:rPr>
              <a:t>curr</a:t>
            </a:r>
            <a:endParaRPr lang="en-IN" altLang="en-US" sz="3200" b="1" dirty="0">
              <a:solidFill>
                <a:srgbClr val="FF0000"/>
              </a:solidFill>
              <a:sym typeface="+mn-ea"/>
            </a:endParaRPr>
          </a:p>
          <a:p>
            <a:pPr marL="914400" lvl="2" indent="0"/>
            <a:r>
              <a:rPr lang="en-GB" altLang="en-US" sz="3200" b="1" dirty="0">
                <a:sym typeface="+mn-ea"/>
              </a:rPr>
              <a:t>end</a:t>
            </a:r>
          </a:p>
          <a:p>
            <a:pPr marL="0" lvl="0" indent="0"/>
            <a:r>
              <a:rPr lang="en-IN" altLang="en-US" sz="3200" b="1" dirty="0">
                <a:sym typeface="+mn-ea"/>
              </a:rPr>
              <a:t>Step -</a:t>
            </a:r>
            <a:r>
              <a:rPr lang="en-GB" altLang="en-IN" sz="3200" b="1" dirty="0">
                <a:sym typeface="+mn-ea"/>
              </a:rPr>
              <a:t>5</a:t>
            </a:r>
            <a:r>
              <a:rPr lang="en-US" sz="3200" dirty="0">
                <a:sym typeface="+mn-ea"/>
              </a:rPr>
              <a:t>. </a:t>
            </a:r>
            <a:r>
              <a:rPr lang="en-IN" altLang="en-US" sz="3200" b="1" dirty="0">
                <a:sym typeface="+mn-ea"/>
              </a:rPr>
              <a:t>END.</a:t>
            </a:r>
            <a:endParaRPr lang="en-US" sz="3200" dirty="0"/>
          </a:p>
          <a:p>
            <a:pPr marL="1371600" lvl="3" indent="0"/>
            <a:endParaRPr lang="en-GB" altLang="en-US" sz="3200" b="1" dirty="0">
              <a:sym typeface="+mn-ea"/>
            </a:endParaRPr>
          </a:p>
        </p:txBody>
      </p:sp>
      <p:sp>
        <p:nvSpPr>
          <p:cNvPr id="3" name="Text Box 2"/>
          <p:cNvSpPr txBox="1"/>
          <p:nvPr/>
        </p:nvSpPr>
        <p:spPr>
          <a:xfrm>
            <a:off x="280670" y="3942715"/>
            <a:ext cx="4064000" cy="368300"/>
          </a:xfrm>
          <a:prstGeom prst="rect">
            <a:avLst/>
          </a:prstGeom>
          <a:noFill/>
        </p:spPr>
        <p:txBody>
          <a:bodyPr wrap="square" rtlCol="0">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1016635" y="1857375"/>
            <a:ext cx="10534650" cy="3972560"/>
          </a:xfrm>
          <a:prstGeom prst="rect">
            <a:avLst/>
          </a:prstGeom>
          <a:noFill/>
          <a:ln w="9525">
            <a:noFill/>
          </a:ln>
        </p:spPr>
      </p:pic>
      <p:sp>
        <p:nvSpPr>
          <p:cNvPr id="2" name="Text Box 1"/>
          <p:cNvSpPr txBox="1"/>
          <p:nvPr/>
        </p:nvSpPr>
        <p:spPr>
          <a:xfrm>
            <a:off x="243205" y="226941"/>
            <a:ext cx="11705590" cy="1198880"/>
          </a:xfrm>
          <a:prstGeom prst="rect">
            <a:avLst/>
          </a:prstGeom>
          <a:noFill/>
        </p:spPr>
        <p:txBody>
          <a:bodyPr wrap="square" rtlCol="0" anchor="t">
            <a:spAutoFit/>
          </a:bodyPr>
          <a:lstStyle/>
          <a:p>
            <a:r>
              <a:rPr lang="en-US" sz="3600" dirty="0">
                <a:sym typeface="+mn-ea"/>
              </a:rPr>
              <a:t>Algorithm</a:t>
            </a:r>
            <a:r>
              <a:rPr lang="en-IN" altLang="en-US" sz="3600" dirty="0">
                <a:sym typeface="+mn-ea"/>
              </a:rPr>
              <a:t> for Insertion at</a:t>
            </a:r>
            <a:r>
              <a:rPr lang="en-IN" altLang="en-US" sz="3600" b="1" dirty="0">
                <a:solidFill>
                  <a:srgbClr val="00B0F0"/>
                </a:solidFill>
                <a:sym typeface="+mn-ea"/>
              </a:rPr>
              <a:t> a </a:t>
            </a:r>
            <a:r>
              <a:rPr lang="en-IN" altLang="en-US" sz="3600" b="1" dirty="0" err="1">
                <a:solidFill>
                  <a:srgbClr val="00B0F0"/>
                </a:solidFill>
                <a:sym typeface="+mn-ea"/>
              </a:rPr>
              <a:t>specifed</a:t>
            </a:r>
            <a:r>
              <a:rPr lang="en-IN" altLang="en-US" sz="3600" b="1" dirty="0">
                <a:solidFill>
                  <a:srgbClr val="00B0F0"/>
                </a:solidFill>
                <a:sym typeface="+mn-ea"/>
              </a:rPr>
              <a:t> point in the Single linked List (Not an Ordered 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0685" y="516255"/>
            <a:ext cx="11381740" cy="5426075"/>
          </a:xfrm>
          <a:prstGeom prst="rect">
            <a:avLst/>
          </a:prstGeom>
          <a:noFill/>
        </p:spPr>
        <p:txBody>
          <a:bodyPr wrap="square" rtlCol="0" anchor="t">
            <a:noAutofit/>
          </a:bodyPr>
          <a:lstStyle/>
          <a:p>
            <a:r>
              <a:rPr lang="en-IN" altLang="en-US" sz="3600" b="1">
                <a:sym typeface="+mn-ea"/>
              </a:rPr>
              <a:t>Step -</a:t>
            </a:r>
            <a:r>
              <a:rPr lang="en-US" sz="3600" b="1">
                <a:sym typeface="+mn-ea"/>
              </a:rPr>
              <a:t>1</a:t>
            </a:r>
            <a:r>
              <a:rPr lang="en-US" sz="3600">
                <a:sym typeface="+mn-ea"/>
              </a:rPr>
              <a:t>. START</a:t>
            </a:r>
          </a:p>
          <a:p>
            <a:r>
              <a:rPr lang="en-IN" altLang="en-US" sz="3600" b="1">
                <a:sym typeface="+mn-ea"/>
              </a:rPr>
              <a:t>Step -2.</a:t>
            </a:r>
            <a:r>
              <a:rPr lang="en-IN" altLang="en-US" sz="3600">
                <a:sym typeface="+mn-ea"/>
              </a:rPr>
              <a:t> </a:t>
            </a:r>
            <a:r>
              <a:rPr lang="en-US" sz="3600">
                <a:sym typeface="+mn-ea"/>
              </a:rPr>
              <a:t>Create a</a:t>
            </a:r>
            <a:r>
              <a:rPr lang="en-IN" altLang="en-US" sz="3600">
                <a:sym typeface="+mn-ea"/>
              </a:rPr>
              <a:t> </a:t>
            </a:r>
            <a:r>
              <a:rPr lang="en-IN" altLang="en-US" sz="3600" b="1">
                <a:solidFill>
                  <a:srgbClr val="FF0000"/>
                </a:solidFill>
                <a:sym typeface="+mn-ea"/>
              </a:rPr>
              <a:t>new node</a:t>
            </a:r>
            <a:r>
              <a:rPr lang="en-IN" altLang="en-US" sz="3600">
                <a:sym typeface="+mn-ea"/>
              </a:rPr>
              <a:t> with pointer -</a:t>
            </a:r>
            <a:r>
              <a:rPr lang="en-IN" altLang="en-US" sz="3600" b="1">
                <a:solidFill>
                  <a:srgbClr val="FF0000"/>
                </a:solidFill>
                <a:sym typeface="+mn-ea"/>
              </a:rPr>
              <a:t> p </a:t>
            </a:r>
            <a:endParaRPr lang="en-IN" altLang="en-US" sz="3600"/>
          </a:p>
          <a:p>
            <a:r>
              <a:rPr lang="en-IN" altLang="en-US" sz="3600" b="1">
                <a:sym typeface="+mn-ea"/>
              </a:rPr>
              <a:t>Step -3</a:t>
            </a:r>
            <a:r>
              <a:rPr lang="en-IN" altLang="en-US" sz="3600">
                <a:sym typeface="+mn-ea"/>
              </a:rPr>
              <a:t>. Set </a:t>
            </a:r>
            <a:r>
              <a:rPr lang="en-IN" altLang="en-US" sz="3600" b="1">
                <a:solidFill>
                  <a:srgbClr val="FF0000"/>
                </a:solidFill>
                <a:sym typeface="+mn-ea"/>
              </a:rPr>
              <a:t>p-&gt;data</a:t>
            </a:r>
            <a:r>
              <a:rPr lang="en-IN" altLang="en-US" sz="3600">
                <a:solidFill>
                  <a:srgbClr val="FF0000"/>
                </a:solidFill>
                <a:sym typeface="+mn-ea"/>
              </a:rPr>
              <a:t> = e</a:t>
            </a:r>
            <a:r>
              <a:rPr lang="en-IN" altLang="en-US" sz="3600" b="1">
                <a:solidFill>
                  <a:srgbClr val="FF0000"/>
                </a:solidFill>
                <a:sym typeface="+mn-ea"/>
              </a:rPr>
              <a:t>lement</a:t>
            </a:r>
            <a:r>
              <a:rPr lang="en-GB" altLang="en-IN" sz="3600" b="1">
                <a:solidFill>
                  <a:srgbClr val="FF0000"/>
                </a:solidFill>
                <a:sym typeface="+mn-ea"/>
              </a:rPr>
              <a:t>         </a:t>
            </a:r>
            <a:r>
              <a:rPr lang="en-GB" altLang="en-IN" sz="3600" b="1">
                <a:solidFill>
                  <a:srgbClr val="00B0F0"/>
                </a:solidFill>
                <a:sym typeface="+mn-ea"/>
              </a:rPr>
              <a:t> // fill data into node</a:t>
            </a:r>
            <a:endParaRPr lang="en-IN" altLang="en-US" sz="3600" b="1">
              <a:solidFill>
                <a:srgbClr val="FF0000"/>
              </a:solidFill>
            </a:endParaRPr>
          </a:p>
          <a:p>
            <a:r>
              <a:rPr lang="en-IN" altLang="en-US" sz="3600" b="1">
                <a:solidFill>
                  <a:srgbClr val="FF0000"/>
                </a:solidFill>
                <a:sym typeface="+mn-ea"/>
              </a:rPr>
              <a:t>               </a:t>
            </a:r>
            <a:r>
              <a:rPr lang="en-IN" altLang="en-US" sz="3600">
                <a:sym typeface="+mn-ea"/>
              </a:rPr>
              <a:t>Set</a:t>
            </a:r>
            <a:r>
              <a:rPr lang="en-IN" altLang="en-US" sz="3600" b="1">
                <a:solidFill>
                  <a:srgbClr val="FF0000"/>
                </a:solidFill>
                <a:sym typeface="+mn-ea"/>
              </a:rPr>
              <a:t> p-&gt;</a:t>
            </a:r>
            <a:r>
              <a:rPr lang="en-GB" altLang="en-IN" sz="3600" b="1">
                <a:solidFill>
                  <a:srgbClr val="FF0000"/>
                </a:solidFill>
                <a:sym typeface="+mn-ea"/>
              </a:rPr>
              <a:t>next </a:t>
            </a:r>
            <a:r>
              <a:rPr lang="en-IN" altLang="en-US" sz="3600" b="1">
                <a:solidFill>
                  <a:srgbClr val="FF0000"/>
                </a:solidFill>
                <a:sym typeface="+mn-ea"/>
              </a:rPr>
              <a:t>= NULL</a:t>
            </a:r>
            <a:endParaRPr lang="en-IN" altLang="en-US" sz="3600" b="1">
              <a:solidFill>
                <a:srgbClr val="FF0000"/>
              </a:solidFill>
            </a:endParaRPr>
          </a:p>
          <a:p>
            <a:r>
              <a:rPr lang="en-IN" altLang="en-US" sz="3600" b="1">
                <a:sym typeface="+mn-ea"/>
              </a:rPr>
              <a:t>Step -4. Set </a:t>
            </a:r>
            <a:r>
              <a:rPr lang="en-GB" altLang="en-IN" sz="3600" b="1">
                <a:solidFill>
                  <a:srgbClr val="FF0000"/>
                </a:solidFill>
                <a:sym typeface="+mn-ea"/>
              </a:rPr>
              <a:t>temp=head</a:t>
            </a:r>
          </a:p>
          <a:p>
            <a:r>
              <a:rPr lang="en-IN" altLang="en-US" sz="3600">
                <a:sym typeface="+mn-ea"/>
              </a:rPr>
              <a:t>Step -5 if(</a:t>
            </a:r>
            <a:r>
              <a:rPr lang="en-GB" altLang="en-IN" sz="3600" b="1">
                <a:solidFill>
                  <a:srgbClr val="FF0000"/>
                </a:solidFill>
                <a:sym typeface="+mn-ea"/>
              </a:rPr>
              <a:t>head == NULL</a:t>
            </a:r>
            <a:r>
              <a:rPr lang="en-IN" altLang="en-US" sz="3600">
                <a:sym typeface="+mn-ea"/>
              </a:rPr>
              <a:t>)     </a:t>
            </a:r>
            <a:r>
              <a:rPr lang="en-GB" altLang="en-IN" sz="3600" b="1">
                <a:solidFill>
                  <a:srgbClr val="00B0F0"/>
                </a:solidFill>
                <a:sym typeface="+mn-ea"/>
              </a:rPr>
              <a:t>// Inserting First node</a:t>
            </a:r>
            <a:endParaRPr lang="en-IN" altLang="en-US" sz="3600">
              <a:sym typeface="+mn-ea"/>
            </a:endParaRPr>
          </a:p>
          <a:p>
            <a:r>
              <a:rPr lang="en-IN" altLang="en-US" sz="3600">
                <a:sym typeface="+mn-ea"/>
              </a:rPr>
              <a:t>       		Set </a:t>
            </a:r>
            <a:r>
              <a:rPr lang="en-GB" altLang="en-IN" sz="3600" b="1">
                <a:solidFill>
                  <a:srgbClr val="FF0000"/>
                </a:solidFill>
                <a:sym typeface="+mn-ea"/>
              </a:rPr>
              <a:t>head = p</a:t>
            </a:r>
          </a:p>
          <a:p>
            <a:r>
              <a:rPr lang="en-IN" altLang="en-US" sz="3600">
                <a:sym typeface="+mn-ea"/>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92100" y="480695"/>
            <a:ext cx="11579225" cy="6027420"/>
          </a:xfrm>
          <a:prstGeom prst="rect">
            <a:avLst/>
          </a:prstGeom>
          <a:noFill/>
        </p:spPr>
        <p:txBody>
          <a:bodyPr wrap="square" rtlCol="0" anchor="t">
            <a:noAutofit/>
          </a:bodyPr>
          <a:lstStyle/>
          <a:p>
            <a:pPr marL="914400" lvl="2" indent="457200"/>
            <a:r>
              <a:rPr lang="en-IN" altLang="en-US" sz="3200">
                <a:sym typeface="+mn-ea"/>
              </a:rPr>
              <a:t>else Begin</a:t>
            </a:r>
          </a:p>
          <a:p>
            <a:pPr marL="1828800" lvl="4" indent="457200"/>
            <a:r>
              <a:rPr lang="en-US" sz="3200">
                <a:sym typeface="+mn-ea"/>
              </a:rPr>
              <a:t> print</a:t>
            </a:r>
            <a:r>
              <a:rPr lang="en-IN" altLang="en-US" sz="3200">
                <a:sym typeface="+mn-ea"/>
              </a:rPr>
              <a:t> </a:t>
            </a:r>
            <a:r>
              <a:rPr lang="en-US" sz="3200">
                <a:solidFill>
                  <a:srgbClr val="00B0F0"/>
                </a:solidFill>
                <a:sym typeface="+mn-ea"/>
              </a:rPr>
              <a:t>" </a:t>
            </a:r>
            <a:r>
              <a:rPr lang="en-IN" altLang="en-US" sz="3200">
                <a:solidFill>
                  <a:srgbClr val="00B0F0"/>
                </a:solidFill>
                <a:sym typeface="+mn-ea"/>
              </a:rPr>
              <a:t>Specify the Location of insertion “</a:t>
            </a:r>
            <a:endParaRPr lang="en-US" sz="3200">
              <a:solidFill>
                <a:srgbClr val="00B0F0"/>
              </a:solidFill>
              <a:sym typeface="+mn-ea"/>
            </a:endParaRPr>
          </a:p>
          <a:p>
            <a:pPr marL="1828800" lvl="4" indent="457200"/>
            <a:r>
              <a:rPr lang="en-IN" altLang="en-US" sz="3200">
                <a:sym typeface="+mn-ea"/>
              </a:rPr>
              <a:t> Read  </a:t>
            </a:r>
            <a:r>
              <a:rPr lang="en-US" sz="3200" b="1">
                <a:solidFill>
                  <a:srgbClr val="FF0000"/>
                </a:solidFill>
                <a:sym typeface="+mn-ea"/>
              </a:rPr>
              <a:t>loc</a:t>
            </a:r>
            <a:endParaRPr lang="en-US" sz="3200">
              <a:sym typeface="+mn-ea"/>
            </a:endParaRPr>
          </a:p>
          <a:p>
            <a:pPr marL="1828800" lvl="4" indent="457200"/>
            <a:r>
              <a:rPr lang="en-IN" altLang="en-US" sz="3200">
                <a:sym typeface="+mn-ea"/>
              </a:rPr>
              <a:t> </a:t>
            </a:r>
            <a:r>
              <a:rPr lang="en-US" sz="3200">
                <a:sym typeface="+mn-ea"/>
              </a:rPr>
              <a:t>for</a:t>
            </a:r>
            <a:r>
              <a:rPr lang="en-IN" altLang="en-US" sz="3200" b="1">
                <a:solidFill>
                  <a:srgbClr val="FF0000"/>
                </a:solidFill>
                <a:sym typeface="+mn-ea"/>
              </a:rPr>
              <a:t> i = 0 to loc</a:t>
            </a:r>
            <a:r>
              <a:rPr lang="en-GB" altLang="en-IN" sz="3200" b="1">
                <a:solidFill>
                  <a:srgbClr val="FF0000"/>
                </a:solidFill>
                <a:sym typeface="+mn-ea"/>
              </a:rPr>
              <a:t>-1</a:t>
            </a:r>
            <a:endParaRPr lang="en-US" sz="3200" b="1">
              <a:solidFill>
                <a:srgbClr val="FF0000"/>
              </a:solidFill>
              <a:sym typeface="+mn-ea"/>
            </a:endParaRPr>
          </a:p>
          <a:p>
            <a:r>
              <a:rPr lang="en-US" sz="3200">
                <a:sym typeface="+mn-ea"/>
              </a:rPr>
              <a:t>               </a:t>
            </a:r>
            <a:r>
              <a:rPr lang="en-IN" altLang="en-US" sz="3200">
                <a:sym typeface="+mn-ea"/>
              </a:rPr>
              <a:t>	      Begin</a:t>
            </a:r>
            <a:endParaRPr lang="en-US" sz="3200">
              <a:sym typeface="+mn-ea"/>
            </a:endParaRPr>
          </a:p>
          <a:p>
            <a:r>
              <a:rPr lang="en-US" sz="3200">
                <a:sym typeface="+mn-ea"/>
              </a:rPr>
              <a:t>            </a:t>
            </a:r>
            <a:r>
              <a:rPr lang="en-IN" altLang="en-US" sz="3200">
                <a:sym typeface="+mn-ea"/>
              </a:rPr>
              <a:t>	 	 Set </a:t>
            </a:r>
            <a:r>
              <a:rPr lang="en-IN" altLang="en-US" sz="3200" b="1">
                <a:solidFill>
                  <a:srgbClr val="FF0000"/>
                </a:solidFill>
                <a:sym typeface="+mn-ea"/>
              </a:rPr>
              <a:t>temp = temp-&gt;next</a:t>
            </a:r>
            <a:endParaRPr lang="en-US" sz="3200">
              <a:sym typeface="+mn-ea"/>
            </a:endParaRPr>
          </a:p>
          <a:p>
            <a:r>
              <a:rPr lang="en-US" sz="3200">
                <a:sym typeface="+mn-ea"/>
              </a:rPr>
              <a:t>          </a:t>
            </a:r>
            <a:r>
              <a:rPr lang="en-IN" altLang="en-US" sz="3200">
                <a:sym typeface="+mn-ea"/>
              </a:rPr>
              <a:t>	</a:t>
            </a:r>
            <a:r>
              <a:rPr lang="en-US" sz="3200">
                <a:sym typeface="+mn-ea"/>
              </a:rPr>
              <a:t>  </a:t>
            </a:r>
            <a:r>
              <a:rPr lang="en-IN" altLang="en-US" sz="3200">
                <a:sym typeface="+mn-ea"/>
              </a:rPr>
              <a:t>	 </a:t>
            </a:r>
            <a:r>
              <a:rPr lang="en-US" sz="3200">
                <a:sym typeface="+mn-ea"/>
              </a:rPr>
              <a:t>if(</a:t>
            </a:r>
            <a:r>
              <a:rPr lang="en-IN" altLang="en-US" sz="3200" b="1">
                <a:solidFill>
                  <a:srgbClr val="FF0000"/>
                </a:solidFill>
                <a:sym typeface="+mn-ea"/>
              </a:rPr>
              <a:t>temp == NULL</a:t>
            </a:r>
            <a:r>
              <a:rPr lang="en-US" sz="3200">
                <a:sym typeface="+mn-ea"/>
              </a:rPr>
              <a:t>)</a:t>
            </a:r>
            <a:r>
              <a:rPr lang="en-IN" altLang="en-US" sz="3200">
                <a:sym typeface="+mn-ea"/>
              </a:rPr>
              <a:t> </a:t>
            </a:r>
          </a:p>
          <a:p>
            <a:r>
              <a:rPr lang="en-IN" altLang="en-US" sz="3200">
                <a:sym typeface="+mn-ea"/>
              </a:rPr>
              <a:t>                   		 Begin </a:t>
            </a:r>
            <a:endParaRPr lang="en-US" sz="3200">
              <a:sym typeface="+mn-ea"/>
            </a:endParaRPr>
          </a:p>
          <a:p>
            <a:r>
              <a:rPr lang="en-US" sz="3200">
                <a:sym typeface="+mn-ea"/>
              </a:rPr>
              <a:t>            </a:t>
            </a:r>
            <a:r>
              <a:rPr lang="en-IN" altLang="en-US" sz="3200">
                <a:sym typeface="+mn-ea"/>
              </a:rPr>
              <a:t>			</a:t>
            </a:r>
            <a:r>
              <a:rPr lang="en-IN" altLang="en-US" sz="3200" b="1">
                <a:solidFill>
                  <a:srgbClr val="FF0000"/>
                </a:solidFill>
                <a:sym typeface="+mn-ea"/>
              </a:rPr>
              <a:t>printf “can't insert”</a:t>
            </a:r>
          </a:p>
          <a:p>
            <a:r>
              <a:rPr lang="en-US" sz="3200">
                <a:sym typeface="+mn-ea"/>
              </a:rPr>
              <a:t>            </a:t>
            </a:r>
            <a:r>
              <a:rPr lang="en-IN" altLang="en-US" sz="3200">
                <a:sym typeface="+mn-ea"/>
              </a:rPr>
              <a:t>			</a:t>
            </a:r>
            <a:r>
              <a:rPr lang="en-IN" altLang="en-US" sz="3200" b="1">
                <a:solidFill>
                  <a:srgbClr val="FF0000"/>
                </a:solidFill>
                <a:sym typeface="+mn-ea"/>
              </a:rPr>
              <a:t>return</a:t>
            </a:r>
          </a:p>
          <a:p>
            <a:r>
              <a:rPr lang="en-IN" altLang="en-US" sz="3200">
                <a:sym typeface="+mn-ea"/>
              </a:rPr>
              <a:t>              		 end</a:t>
            </a:r>
          </a:p>
          <a:p>
            <a:r>
              <a:rPr lang="en-IN" altLang="en-US" sz="3200">
                <a:sym typeface="+mn-ea"/>
              </a:rPr>
              <a:t>                          end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4185" y="394970"/>
            <a:ext cx="11103610" cy="6124575"/>
          </a:xfrm>
          <a:prstGeom prst="rect">
            <a:avLst/>
          </a:prstGeom>
          <a:noFill/>
        </p:spPr>
        <p:txBody>
          <a:bodyPr wrap="square" rtlCol="0" anchor="t">
            <a:noAutofit/>
          </a:bodyPr>
          <a:lstStyle/>
          <a:p>
            <a:pPr marL="914400" lvl="2" indent="457200"/>
            <a:r>
              <a:rPr lang="en-IN" altLang="en-US" sz="3200">
                <a:sym typeface="+mn-ea"/>
              </a:rPr>
              <a:t> 	</a:t>
            </a:r>
          </a:p>
          <a:p>
            <a:pPr marL="1371600" lvl="3" indent="457200"/>
            <a:r>
              <a:rPr lang="en-IN" altLang="en-US" sz="3600">
                <a:sym typeface="+mn-ea"/>
              </a:rPr>
              <a:t>Set </a:t>
            </a:r>
            <a:r>
              <a:rPr lang="en-IN" altLang="en-US" sz="3600" b="1">
                <a:solidFill>
                  <a:srgbClr val="FF0000"/>
                </a:solidFill>
                <a:sym typeface="+mn-ea"/>
              </a:rPr>
              <a:t>p-&gt;next = temp-&gt;next;</a:t>
            </a:r>
          </a:p>
          <a:p>
            <a:pPr marL="1371600" lvl="3" indent="457200" algn="l">
              <a:buClrTx/>
              <a:buSzTx/>
              <a:buFontTx/>
            </a:pPr>
            <a:r>
              <a:rPr lang="en-IN" altLang="en-US" sz="3600">
                <a:sym typeface="+mn-ea"/>
              </a:rPr>
              <a:t>Set </a:t>
            </a:r>
            <a:r>
              <a:rPr lang="en-IN" altLang="en-US" sz="3600" b="1">
                <a:solidFill>
                  <a:srgbClr val="FF0000"/>
                </a:solidFill>
                <a:sym typeface="+mn-ea"/>
              </a:rPr>
              <a:t>temp -&gt;next = p;</a:t>
            </a:r>
          </a:p>
          <a:p>
            <a:pPr marL="914400" lvl="2" indent="457200" algn="l">
              <a:buClrTx/>
              <a:buSzTx/>
              <a:buFontTx/>
            </a:pPr>
            <a:r>
              <a:rPr lang="en-IN" altLang="en-US" sz="3600" b="1">
                <a:solidFill>
                  <a:srgbClr val="FF0000"/>
                </a:solidFill>
                <a:sym typeface="+mn-ea"/>
              </a:rPr>
              <a:t> 	print "Node inserted"</a:t>
            </a:r>
          </a:p>
          <a:p>
            <a:pPr marL="914400" lvl="2" indent="457200"/>
            <a:r>
              <a:rPr lang="en-IN" altLang="en-US" sz="3600">
                <a:sym typeface="+mn-ea"/>
              </a:rPr>
              <a:t>end</a:t>
            </a:r>
          </a:p>
          <a:p>
            <a:pPr marL="0" lvl="0" indent="0"/>
            <a:r>
              <a:rPr lang="en-IN" altLang="en-US" sz="3600">
                <a:sym typeface="+mn-ea"/>
              </a:rPr>
              <a:t>Step -6.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Deletion from the </a:t>
            </a:r>
            <a:r>
              <a:rPr lang="en-IN" altLang="en-US" sz="3600" b="1">
                <a:solidFill>
                  <a:srgbClr val="00B0F0"/>
                </a:solidFill>
                <a:sym typeface="+mn-ea"/>
              </a:rPr>
              <a:t>beginning of the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a:t>
            </a:r>
            <a:r>
              <a:rPr lang="en-IN" altLang="en-US" sz="3600"/>
              <a:t>Set </a:t>
            </a:r>
            <a:r>
              <a:rPr lang="en-IN" altLang="en-US" sz="3600" b="1">
                <a:solidFill>
                  <a:srgbClr val="FF0000"/>
                </a:solidFill>
              </a:rPr>
              <a:t>temp=head</a:t>
            </a:r>
          </a:p>
          <a:p>
            <a:r>
              <a:rPr lang="en-IN" altLang="en-US" sz="3600" b="1"/>
              <a:t>Step -3</a:t>
            </a:r>
            <a:r>
              <a:rPr lang="en-IN" altLang="en-US" sz="3600"/>
              <a:t>. Set </a:t>
            </a:r>
            <a:r>
              <a:rPr lang="en-IN" altLang="en-US" sz="3600" b="1">
                <a:solidFill>
                  <a:srgbClr val="FF0000"/>
                </a:solidFill>
              </a:rPr>
              <a:t>x=temp-&gt;data</a:t>
            </a:r>
            <a:r>
              <a:rPr lang="en-IN" altLang="en-US" sz="3600">
                <a:solidFill>
                  <a:srgbClr val="FF0000"/>
                </a:solidFill>
              </a:rPr>
              <a:t> </a:t>
            </a:r>
            <a:endParaRPr lang="en-US" sz="3600"/>
          </a:p>
          <a:p>
            <a:r>
              <a:rPr lang="en-IN" altLang="en-US" sz="3600" b="1"/>
              <a:t>Step -4</a:t>
            </a:r>
            <a:r>
              <a:rPr lang="en-US" sz="3600"/>
              <a:t>. </a:t>
            </a:r>
            <a:r>
              <a:rPr lang="en-IN" altLang="en-US" sz="3600"/>
              <a:t>Set </a:t>
            </a:r>
            <a:r>
              <a:rPr lang="en-IN" altLang="en-US" sz="3600" b="1">
                <a:solidFill>
                  <a:srgbClr val="FF0000"/>
                </a:solidFill>
              </a:rPr>
              <a:t>head=head-&gt;next</a:t>
            </a:r>
            <a:endParaRPr lang="en-IN" altLang="en-US" sz="3600"/>
          </a:p>
          <a:p>
            <a:r>
              <a:rPr lang="en-IN" altLang="en-US" sz="3600"/>
              <a:t>Step -5.</a:t>
            </a:r>
            <a:r>
              <a:rPr lang="en-US" sz="3600"/>
              <a:t> </a:t>
            </a:r>
            <a:r>
              <a:rPr lang="en-IN" altLang="en-US" sz="3600"/>
              <a:t>free</a:t>
            </a:r>
            <a:r>
              <a:rPr lang="en-IN" altLang="en-US" sz="3600" b="1">
                <a:solidFill>
                  <a:srgbClr val="FF0000"/>
                </a:solidFill>
              </a:rPr>
              <a:t>(temp)</a:t>
            </a:r>
            <a:endParaRPr lang="en-US" sz="3600"/>
          </a:p>
          <a:p>
            <a:r>
              <a:rPr lang="en-IN" altLang="en-US" sz="3600" b="1"/>
              <a:t>Step - 6.</a:t>
            </a:r>
            <a:r>
              <a:rPr lang="en-US" sz="3600"/>
              <a:t> </a:t>
            </a:r>
            <a:r>
              <a:rPr lang="en-IN" altLang="en-US" sz="3600"/>
              <a:t>return </a:t>
            </a:r>
            <a:r>
              <a:rPr lang="en-IN" altLang="en-US" sz="3600">
                <a:solidFill>
                  <a:srgbClr val="FF0000"/>
                </a:solidFill>
              </a:rPr>
              <a:t>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letion-at-the-beginning-of-the-Singly-Linked-List-in-C"/>
          <p:cNvPicPr>
            <a:picLocks noChangeAspect="1"/>
          </p:cNvPicPr>
          <p:nvPr/>
        </p:nvPicPr>
        <p:blipFill>
          <a:blip r:embed="rId2"/>
          <a:stretch>
            <a:fillRect/>
          </a:stretch>
        </p:blipFill>
        <p:spPr>
          <a:xfrm>
            <a:off x="0" y="114300"/>
            <a:ext cx="12192000" cy="67430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4940" y="-38735"/>
            <a:ext cx="11480800" cy="6896735"/>
          </a:xfrm>
          <a:prstGeom prst="rect">
            <a:avLst/>
          </a:prstGeom>
          <a:noFill/>
        </p:spPr>
        <p:txBody>
          <a:bodyPr wrap="square" rtlCol="0" anchor="t">
            <a:noAutofit/>
          </a:bodyPr>
          <a:lstStyle/>
          <a:p>
            <a:r>
              <a:rPr lang="en-US" sz="3200"/>
              <a:t>Algorithm</a:t>
            </a:r>
            <a:r>
              <a:rPr lang="en-IN" altLang="en-US" sz="3200"/>
              <a:t> for Deletion at </a:t>
            </a:r>
            <a:r>
              <a:rPr lang="en-IN" altLang="en-US" sz="3200" b="1">
                <a:solidFill>
                  <a:srgbClr val="00B0F0"/>
                </a:solidFill>
              </a:rPr>
              <a:t>end</a:t>
            </a:r>
            <a:r>
              <a:rPr lang="en-IN" altLang="en-US" sz="3200" b="1">
                <a:solidFill>
                  <a:srgbClr val="00B0F0"/>
                </a:solidFill>
                <a:sym typeface="+mn-ea"/>
              </a:rPr>
              <a:t> of the linked List</a:t>
            </a:r>
            <a:endParaRPr lang="en-IN" altLang="en-US" sz="3200" b="1">
              <a:solidFill>
                <a:srgbClr val="00B0F0"/>
              </a:solidFill>
            </a:endParaRPr>
          </a:p>
          <a:p>
            <a:r>
              <a:rPr lang="en-IN" altLang="en-US" sz="2800" b="1"/>
              <a:t>Step -</a:t>
            </a:r>
            <a:r>
              <a:rPr lang="en-US" sz="2800" b="1"/>
              <a:t>1</a:t>
            </a:r>
            <a:r>
              <a:rPr lang="en-US" sz="2800"/>
              <a:t>. START</a:t>
            </a:r>
          </a:p>
          <a:p>
            <a:r>
              <a:rPr lang="en-IN" altLang="en-US" sz="2800" b="1"/>
              <a:t>Step -2</a:t>
            </a:r>
            <a:r>
              <a:rPr lang="en-US" sz="2800"/>
              <a:t>. </a:t>
            </a:r>
            <a:r>
              <a:rPr lang="en-IN" altLang="en-US" sz="2800"/>
              <a:t>Set</a:t>
            </a:r>
            <a:r>
              <a:rPr lang="en-IN" altLang="en-US" sz="2800" b="1">
                <a:solidFill>
                  <a:srgbClr val="FF0000"/>
                </a:solidFill>
              </a:rPr>
              <a:t> </a:t>
            </a:r>
            <a:r>
              <a:rPr lang="en-GB" altLang="en-IN" sz="2800" b="1">
                <a:solidFill>
                  <a:srgbClr val="FF0000"/>
                </a:solidFill>
              </a:rPr>
              <a:t>tem</a:t>
            </a:r>
            <a:r>
              <a:rPr lang="en-IN" altLang="en-US" sz="2800" b="1">
                <a:solidFill>
                  <a:srgbClr val="FF0000"/>
                </a:solidFill>
              </a:rPr>
              <a:t>p = head</a:t>
            </a:r>
          </a:p>
          <a:p>
            <a:r>
              <a:rPr lang="en-IN" altLang="en-US" sz="2800" b="1"/>
              <a:t>Step -3</a:t>
            </a:r>
            <a:r>
              <a:rPr lang="en-IN" altLang="en-US" sz="2800"/>
              <a:t>. if </a:t>
            </a:r>
            <a:r>
              <a:rPr lang="en-IN" altLang="en-US" sz="2800" b="1">
                <a:solidFill>
                  <a:srgbClr val="FF0000"/>
                </a:solidFill>
              </a:rPr>
              <a:t>(</a:t>
            </a:r>
            <a:r>
              <a:rPr lang="en-GB" altLang="en-IN" sz="2800" b="1">
                <a:solidFill>
                  <a:srgbClr val="FF0000"/>
                </a:solidFill>
              </a:rPr>
              <a:t>temp</a:t>
            </a:r>
            <a:r>
              <a:rPr lang="en-IN" altLang="en-US" sz="2800" b="1">
                <a:solidFill>
                  <a:srgbClr val="FF0000"/>
                </a:solidFill>
              </a:rPr>
              <a:t>==NULL)</a:t>
            </a:r>
            <a:endParaRPr lang="en-IN" altLang="en-US" sz="2800"/>
          </a:p>
          <a:p>
            <a:r>
              <a:rPr lang="en-IN" altLang="en-US" sz="2800"/>
              <a:t>                   print </a:t>
            </a:r>
            <a:r>
              <a:rPr lang="en-IN" altLang="en-US" sz="2800" b="1">
                <a:solidFill>
                  <a:srgbClr val="00B0F0"/>
                </a:solidFill>
              </a:rPr>
              <a:t>“Linked List is empty”</a:t>
            </a:r>
            <a:r>
              <a:rPr lang="en-IN" altLang="en-US" sz="2800">
                <a:solidFill>
                  <a:srgbClr val="FF0000"/>
                </a:solidFill>
              </a:rPr>
              <a:t> </a:t>
            </a:r>
            <a:r>
              <a:rPr lang="en-IN" altLang="en-US" sz="2800"/>
              <a:t>Goto 6</a:t>
            </a:r>
            <a:endParaRPr lang="en-IN" altLang="en-US" sz="2800" b="1">
              <a:solidFill>
                <a:srgbClr val="FF0000"/>
              </a:solidFill>
            </a:endParaRPr>
          </a:p>
          <a:p>
            <a:r>
              <a:rPr lang="en-IN" altLang="en-US" sz="2800"/>
              <a:t>              </a:t>
            </a:r>
            <a:r>
              <a:rPr lang="en-US" sz="2800"/>
              <a:t> </a:t>
            </a:r>
            <a:r>
              <a:rPr lang="en-IN" altLang="en-US" sz="2800"/>
              <a:t>else</a:t>
            </a:r>
            <a:r>
              <a:rPr lang="en-IN" altLang="en-US" sz="2800">
                <a:sym typeface="+mn-ea"/>
              </a:rPr>
              <a:t> if </a:t>
            </a:r>
            <a:r>
              <a:rPr lang="en-IN" altLang="en-US" sz="2800" b="1">
                <a:solidFill>
                  <a:srgbClr val="FF0000"/>
                </a:solidFill>
                <a:sym typeface="+mn-ea"/>
              </a:rPr>
              <a:t>(</a:t>
            </a:r>
            <a:r>
              <a:rPr lang="en-GB" altLang="en-IN" sz="2800" b="1">
                <a:solidFill>
                  <a:srgbClr val="FF0000"/>
                </a:solidFill>
                <a:sym typeface="+mn-ea"/>
              </a:rPr>
              <a:t>temp</a:t>
            </a:r>
            <a:r>
              <a:rPr lang="en-IN" altLang="en-US" sz="2800" b="1">
                <a:solidFill>
                  <a:srgbClr val="FF0000"/>
                </a:solidFill>
                <a:sym typeface="+mn-ea"/>
              </a:rPr>
              <a:t>-&gt;next==NULL)</a:t>
            </a:r>
          </a:p>
          <a:p>
            <a:r>
              <a:rPr lang="en-IN" altLang="en-US" sz="2800" b="1">
                <a:solidFill>
                  <a:srgbClr val="FF0000"/>
                </a:solidFill>
                <a:sym typeface="+mn-ea"/>
              </a:rPr>
              <a:t> </a:t>
            </a:r>
            <a:r>
              <a:rPr lang="en-GB" altLang="en-IN" sz="2800" b="1">
                <a:solidFill>
                  <a:srgbClr val="FF0000"/>
                </a:solidFill>
                <a:sym typeface="+mn-ea"/>
              </a:rPr>
              <a:t>              Begin</a:t>
            </a:r>
            <a:endParaRPr lang="en-IN" altLang="en-US" sz="2800" b="1">
              <a:solidFill>
                <a:srgbClr val="FF0000"/>
              </a:solidFill>
              <a:sym typeface="+mn-ea"/>
            </a:endParaRPr>
          </a:p>
          <a:p>
            <a:r>
              <a:rPr lang="en-IN" altLang="en-US" sz="2800" b="1">
                <a:solidFill>
                  <a:srgbClr val="FF0000"/>
                </a:solidFill>
                <a:sym typeface="+mn-ea"/>
              </a:rPr>
              <a:t>                  </a:t>
            </a:r>
            <a:r>
              <a:rPr lang="en-IN" altLang="en-US" sz="2800">
                <a:sym typeface="+mn-ea"/>
              </a:rPr>
              <a:t> Set</a:t>
            </a:r>
            <a:r>
              <a:rPr lang="en-IN" altLang="en-US" sz="2800" b="1">
                <a:solidFill>
                  <a:srgbClr val="FF0000"/>
                </a:solidFill>
                <a:sym typeface="+mn-ea"/>
              </a:rPr>
              <a:t> x = </a:t>
            </a:r>
            <a:r>
              <a:rPr lang="en-GB" altLang="en-IN" sz="2800" b="1">
                <a:solidFill>
                  <a:srgbClr val="FF0000"/>
                </a:solidFill>
                <a:sym typeface="+mn-ea"/>
              </a:rPr>
              <a:t>tem</a:t>
            </a:r>
            <a:r>
              <a:rPr lang="en-IN" altLang="en-US" sz="2800" b="1">
                <a:solidFill>
                  <a:srgbClr val="FF0000"/>
                </a:solidFill>
                <a:sym typeface="+mn-ea"/>
              </a:rPr>
              <a:t>p-&gt;data </a:t>
            </a:r>
          </a:p>
          <a:p>
            <a:r>
              <a:rPr lang="en-IN" altLang="en-US" sz="2800" b="1">
                <a:solidFill>
                  <a:srgbClr val="FF0000"/>
                </a:solidFill>
                <a:sym typeface="+mn-ea"/>
              </a:rPr>
              <a:t>                   </a:t>
            </a:r>
            <a:r>
              <a:rPr lang="en-IN" altLang="en-US" sz="2800">
                <a:sym typeface="+mn-ea"/>
              </a:rPr>
              <a:t>Set</a:t>
            </a:r>
            <a:r>
              <a:rPr lang="en-IN" altLang="en-US" sz="2800" b="1">
                <a:solidFill>
                  <a:srgbClr val="FF0000"/>
                </a:solidFill>
                <a:sym typeface="+mn-ea"/>
              </a:rPr>
              <a:t> head=NULL  </a:t>
            </a:r>
          </a:p>
          <a:p>
            <a:r>
              <a:rPr lang="en-IN" altLang="en-US" sz="2800" b="1">
                <a:solidFill>
                  <a:srgbClr val="FF0000"/>
                </a:solidFill>
                <a:sym typeface="+mn-ea"/>
              </a:rPr>
              <a:t> </a:t>
            </a:r>
            <a:r>
              <a:rPr lang="en-GB" altLang="en-IN" sz="2800" b="1">
                <a:solidFill>
                  <a:srgbClr val="FF0000"/>
                </a:solidFill>
                <a:sym typeface="+mn-ea"/>
              </a:rPr>
              <a:t>                  </a:t>
            </a:r>
            <a:r>
              <a:rPr lang="en-IN" altLang="en-US" sz="2800">
                <a:sym typeface="+mn-ea"/>
              </a:rPr>
              <a:t>free</a:t>
            </a:r>
            <a:r>
              <a:rPr lang="en-GB" altLang="en-IN" sz="2800" b="1">
                <a:solidFill>
                  <a:srgbClr val="FF0000"/>
                </a:solidFill>
                <a:sym typeface="+mn-ea"/>
              </a:rPr>
              <a:t>(temp) </a:t>
            </a:r>
          </a:p>
          <a:p>
            <a:r>
              <a:rPr lang="en-GB" altLang="en-IN" sz="2800" b="1">
                <a:solidFill>
                  <a:srgbClr val="FF0000"/>
                </a:solidFill>
                <a:sym typeface="+mn-ea"/>
              </a:rPr>
              <a:t>                end </a:t>
            </a:r>
            <a:r>
              <a:rPr lang="en-IN" altLang="en-US" sz="2800" b="1">
                <a:solidFill>
                  <a:srgbClr val="FF0000"/>
                </a:solidFill>
                <a:sym typeface="+mn-ea"/>
              </a:rPr>
              <a:t>Goto 5</a:t>
            </a:r>
            <a:endParaRPr lang="en-IN" altLang="en-US" sz="2800"/>
          </a:p>
          <a:p>
            <a:pPr marL="914400" lvl="2" indent="457200"/>
            <a:r>
              <a:rPr lang="en-IN" altLang="en-US" sz="2800"/>
              <a:t>  else  While </a:t>
            </a:r>
            <a:r>
              <a:rPr lang="en-IN" altLang="en-US" sz="2800" b="1">
                <a:solidFill>
                  <a:srgbClr val="FF0000"/>
                </a:solidFill>
              </a:rPr>
              <a:t>(</a:t>
            </a:r>
            <a:r>
              <a:rPr lang="en-GB" altLang="en-IN" sz="2800" b="1">
                <a:solidFill>
                  <a:srgbClr val="FF0000"/>
                </a:solidFill>
              </a:rPr>
              <a:t>tem</a:t>
            </a:r>
            <a:r>
              <a:rPr lang="en-IN" altLang="en-US" sz="2800" b="1">
                <a:solidFill>
                  <a:srgbClr val="FF0000"/>
                </a:solidFill>
              </a:rPr>
              <a:t>p-&gt;next !=NULL) </a:t>
            </a:r>
            <a:r>
              <a:rPr lang="en-IN" altLang="en-US" sz="2800"/>
              <a:t>  </a:t>
            </a:r>
            <a:r>
              <a:rPr lang="en-GB" altLang="en-IN" sz="2800"/>
              <a:t>/</a:t>
            </a:r>
            <a:r>
              <a:rPr lang="en-IN" altLang="en-US" sz="2800"/>
              <a:t>/reach second last elemnt</a:t>
            </a:r>
          </a:p>
          <a:p>
            <a:r>
              <a:rPr lang="en-IN" altLang="en-US" sz="2800"/>
              <a:t>              </a:t>
            </a:r>
            <a:r>
              <a:rPr lang="en-US" sz="2800"/>
              <a:t> </a:t>
            </a:r>
            <a:r>
              <a:rPr lang="en-GB" altLang="en-US" sz="2800"/>
              <a:t>   </a:t>
            </a:r>
            <a:r>
              <a:rPr lang="en-IN" altLang="en-US" sz="2800"/>
              <a:t>  </a:t>
            </a:r>
            <a:r>
              <a:rPr lang="en-GB" altLang="en-IN" sz="2800"/>
              <a:t>	      Begin </a:t>
            </a:r>
          </a:p>
          <a:p>
            <a:r>
              <a:rPr lang="en-GB" altLang="en-IN" sz="2800"/>
              <a:t>    			      </a:t>
            </a:r>
            <a:r>
              <a:rPr lang="en-IN" altLang="en-US" sz="2800"/>
              <a:t>Set </a:t>
            </a:r>
            <a:r>
              <a:rPr lang="en-IN" altLang="en-US" sz="2800" b="1">
                <a:solidFill>
                  <a:srgbClr val="FF0000"/>
                </a:solidFill>
              </a:rPr>
              <a:t>prev=</a:t>
            </a:r>
            <a:r>
              <a:rPr lang="en-GB" altLang="en-IN" sz="2800" b="1">
                <a:solidFill>
                  <a:srgbClr val="FF0000"/>
                </a:solidFill>
              </a:rPr>
              <a:t>tem</a:t>
            </a:r>
            <a:r>
              <a:rPr lang="en-IN" altLang="en-US" sz="2800" b="1">
                <a:solidFill>
                  <a:srgbClr val="FF0000"/>
                </a:solidFill>
              </a:rPr>
              <a:t>p </a:t>
            </a:r>
          </a:p>
          <a:p>
            <a:r>
              <a:rPr lang="en-IN" altLang="en-US" sz="2800" b="1">
                <a:solidFill>
                  <a:srgbClr val="FF0000"/>
                </a:solidFill>
              </a:rPr>
              <a:t>                    </a:t>
            </a:r>
            <a:r>
              <a:rPr lang="en-GB" altLang="en-IN" sz="2800" b="1">
                <a:solidFill>
                  <a:srgbClr val="FF0000"/>
                </a:solidFill>
              </a:rPr>
              <a:t>     	      </a:t>
            </a:r>
            <a:r>
              <a:rPr lang="en-IN" altLang="en-US" sz="2800"/>
              <a:t>Set</a:t>
            </a:r>
            <a:r>
              <a:rPr lang="en-IN" altLang="en-US" sz="2800" b="1">
                <a:solidFill>
                  <a:srgbClr val="FF0000"/>
                </a:solidFill>
              </a:rPr>
              <a:t> </a:t>
            </a:r>
            <a:r>
              <a:rPr lang="en-GB" altLang="en-IN" sz="2800" b="1">
                <a:solidFill>
                  <a:srgbClr val="FF0000"/>
                </a:solidFill>
              </a:rPr>
              <a:t>tem</a:t>
            </a:r>
            <a:r>
              <a:rPr lang="en-IN" altLang="en-US" sz="2800" b="1">
                <a:solidFill>
                  <a:srgbClr val="FF0000"/>
                </a:solidFill>
              </a:rPr>
              <a:t>p=</a:t>
            </a:r>
            <a:r>
              <a:rPr lang="en-GB" altLang="en-IN" sz="2800" b="1">
                <a:solidFill>
                  <a:srgbClr val="FF0000"/>
                </a:solidFill>
              </a:rPr>
              <a:t>tem</a:t>
            </a:r>
            <a:r>
              <a:rPr lang="en-IN" altLang="en-US" sz="2800" b="1">
                <a:solidFill>
                  <a:srgbClr val="FF0000"/>
                </a:solidFill>
              </a:rPr>
              <a:t>p-&gt;next</a:t>
            </a:r>
          </a:p>
          <a:p>
            <a:pPr marL="1828800" lvl="4" indent="457200"/>
            <a:r>
              <a:rPr lang="en-GB" altLang="en-IN" sz="2800"/>
              <a:t>End</a:t>
            </a:r>
          </a:p>
          <a:p>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p:nvPr/>
        </p:nvSpPr>
        <p:spPr>
          <a:xfrm>
            <a:off x="499600" y="228338"/>
            <a:ext cx="8229600" cy="778659"/>
          </a:xfrm>
          <a:prstGeom prst="rect">
            <a:avLst/>
          </a:prstGeom>
          <a:noFill/>
          <a:ln w="9525">
            <a:noFill/>
          </a:ln>
        </p:spPr>
        <p:txBody>
          <a:bodyPr anchor="ctr" anchorCtr="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400" dirty="0">
                <a:solidFill>
                  <a:srgbClr val="0000FF"/>
                </a:solidFill>
                <a:latin typeface="Arial" panose="020B0604020202020204" pitchFamily="34" charset="0"/>
              </a:rPr>
              <a:t>What is  LIST ?</a:t>
            </a:r>
          </a:p>
        </p:txBody>
      </p:sp>
      <p:sp>
        <p:nvSpPr>
          <p:cNvPr id="151555" name="Text Box 2"/>
          <p:cNvSpPr txBox="1"/>
          <p:nvPr/>
        </p:nvSpPr>
        <p:spPr>
          <a:xfrm>
            <a:off x="370389" y="937261"/>
            <a:ext cx="11597833" cy="5408270"/>
          </a:xfrm>
          <a:prstGeom prst="rect">
            <a:avLst/>
          </a:prstGeom>
          <a:noFill/>
          <a:ln w="9525">
            <a:noFill/>
          </a:ln>
        </p:spPr>
        <p:txBody>
          <a:bodyPr/>
          <a:lstStyle/>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1">
                <a:solidFill>
                  <a:srgbClr val="FF0000"/>
                </a:solidFill>
                <a:sym typeface="+mn-ea"/>
              </a:rPr>
              <a:t>List </a:t>
            </a:r>
            <a:r>
              <a:rPr lang="en-US" sz="3200">
                <a:sym typeface="+mn-ea"/>
              </a:rPr>
              <a:t>is an ordered data structure that is used to store different or same</a:t>
            </a:r>
            <a:r>
              <a:rPr lang="en-GB" altLang="en-US" sz="3200">
                <a:sym typeface="+mn-ea"/>
              </a:rPr>
              <a:t> set of</a:t>
            </a:r>
            <a:r>
              <a:rPr lang="en-US" sz="3200">
                <a:sym typeface="+mn-ea"/>
              </a:rPr>
              <a:t> elements in a sequential m</a:t>
            </a:r>
            <a:r>
              <a:rPr lang="en-GB" altLang="en-US" sz="3200">
                <a:sym typeface="+mn-ea"/>
              </a:rPr>
              <a:t>anner.</a:t>
            </a: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3200">
                <a:sym typeface="+mn-ea"/>
              </a:rPr>
              <a:t>Depending on how they are represented/implemented, We can think of </a:t>
            </a:r>
            <a:r>
              <a:rPr lang="en-GB" altLang="en-US" sz="3200" b="1">
                <a:solidFill>
                  <a:srgbClr val="FF0000"/>
                </a:solidFill>
                <a:sym typeface="+mn-ea"/>
              </a:rPr>
              <a:t>Two types </a:t>
            </a:r>
            <a:r>
              <a:rPr lang="en-GB" altLang="en-US" sz="3200">
                <a:sym typeface="+mn-ea"/>
              </a:rPr>
              <a:t>of Lists namely :</a:t>
            </a:r>
          </a:p>
          <a:p>
            <a:pPr marL="1428750" lvl="2" indent="-514350" defTabSz="457200">
              <a:spcBef>
                <a:spcPts val="800"/>
              </a:spcBef>
              <a:buFont typeface="Arial" panose="020B0604020202020204" pitchFamily="34"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3200" b="1">
                <a:solidFill>
                  <a:srgbClr val="FF0000"/>
                </a:solidFill>
                <a:sym typeface="+mn-ea"/>
              </a:rPr>
              <a:t>Contiguous list</a:t>
            </a:r>
            <a:r>
              <a:rPr lang="en-GB" altLang="en-US" sz="3200">
                <a:sym typeface="+mn-ea"/>
              </a:rPr>
              <a:t> - implemented by usually by arrays and structure</a:t>
            </a:r>
          </a:p>
          <a:p>
            <a:pPr marL="1428750" lvl="2" indent="-514350" defTabSz="457200">
              <a:spcBef>
                <a:spcPts val="800"/>
              </a:spcBef>
              <a:buFont typeface="Arial" panose="020B0604020202020204" pitchFamily="34"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3200" b="1">
                <a:solidFill>
                  <a:srgbClr val="FF0000"/>
                </a:solidFill>
                <a:sym typeface="+mn-ea"/>
              </a:rPr>
              <a:t>Linked List</a:t>
            </a:r>
            <a:r>
              <a:rPr lang="en-GB" altLang="en-US" sz="3200">
                <a:sym typeface="+mn-ea"/>
              </a:rPr>
              <a:t> - Implemeted by usually pointers</a:t>
            </a:r>
            <a:endParaRPr lang="en-US" altLang="x-none" sz="3200" dirty="0">
              <a:latin typeface="Arial" panose="020B0604020202020204" pitchFamily="34" charset="0"/>
            </a:endParaRPr>
          </a:p>
          <a:p>
            <a:pPr marL="514350" indent="-514350" defTabSz="457200">
              <a:spcBef>
                <a:spcPts val="800"/>
              </a:spcBef>
              <a:buFont typeface="Arial" panose="020B0604020202020204" pitchFamily="34"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3200" b="1" dirty="0">
              <a:solidFill>
                <a:srgbClr val="FF0000"/>
              </a:solidFill>
              <a:latin typeface="Arial" panose="020B0604020202020204" pitchFamily="34"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4940" y="-38735"/>
            <a:ext cx="11480800" cy="6896735"/>
          </a:xfrm>
          <a:prstGeom prst="rect">
            <a:avLst/>
          </a:prstGeom>
          <a:noFill/>
        </p:spPr>
        <p:txBody>
          <a:bodyPr wrap="square" rtlCol="0" anchor="t">
            <a:noAutofit/>
          </a:bodyPr>
          <a:lstStyle/>
          <a:p>
            <a:endParaRPr lang="en-US" sz="3600"/>
          </a:p>
          <a:p>
            <a:r>
              <a:rPr lang="en-US" sz="3600"/>
              <a:t>Algorithm</a:t>
            </a:r>
            <a:r>
              <a:rPr lang="en-IN" altLang="en-US" sz="3600"/>
              <a:t> for Deletion at </a:t>
            </a:r>
            <a:r>
              <a:rPr lang="en-IN" altLang="en-US" sz="3600" b="1">
                <a:solidFill>
                  <a:srgbClr val="00B0F0"/>
                </a:solidFill>
              </a:rPr>
              <a:t>end</a:t>
            </a:r>
            <a:r>
              <a:rPr lang="en-IN" altLang="en-US" sz="3600" b="1">
                <a:solidFill>
                  <a:srgbClr val="00B0F0"/>
                </a:solidFill>
                <a:sym typeface="+mn-ea"/>
              </a:rPr>
              <a:t> of the linked List</a:t>
            </a:r>
            <a:endParaRPr lang="en-IN" altLang="en-US" sz="3600" b="1">
              <a:solidFill>
                <a:srgbClr val="00B0F0"/>
              </a:solidFill>
            </a:endParaRPr>
          </a:p>
          <a:p>
            <a:r>
              <a:rPr lang="en-IN" altLang="en-US" sz="3600" b="1"/>
              <a:t>Step -</a:t>
            </a:r>
            <a:r>
              <a:rPr lang="en-GB" altLang="en-IN" sz="3600" b="1"/>
              <a:t>4</a:t>
            </a:r>
            <a:r>
              <a:rPr lang="en-US" sz="3600"/>
              <a:t>. </a:t>
            </a:r>
            <a:r>
              <a:rPr lang="en-IN" altLang="en-US" sz="3600"/>
              <a:t>Set </a:t>
            </a:r>
            <a:r>
              <a:rPr lang="en-IN" altLang="en-US" sz="3600" b="1">
                <a:solidFill>
                  <a:srgbClr val="FF0000"/>
                </a:solidFill>
              </a:rPr>
              <a:t>x=</a:t>
            </a:r>
            <a:r>
              <a:rPr lang="en-GB" altLang="en-IN" sz="3600" b="1">
                <a:solidFill>
                  <a:srgbClr val="FF0000"/>
                </a:solidFill>
              </a:rPr>
              <a:t>tem</a:t>
            </a:r>
            <a:r>
              <a:rPr lang="en-IN" altLang="en-US" sz="3600" b="1">
                <a:solidFill>
                  <a:srgbClr val="FF0000"/>
                </a:solidFill>
              </a:rPr>
              <a:t>p-&gt;data</a:t>
            </a:r>
            <a:endParaRPr lang="en-IN" altLang="en-US" sz="3600"/>
          </a:p>
          <a:p>
            <a:r>
              <a:rPr lang="en-IN" altLang="en-US" sz="3600"/>
              <a:t>               Set </a:t>
            </a:r>
            <a:r>
              <a:rPr lang="en-IN" altLang="en-US" sz="3600" b="1">
                <a:solidFill>
                  <a:srgbClr val="FF0000"/>
                </a:solidFill>
              </a:rPr>
              <a:t>prev-&gt;next = NULL</a:t>
            </a:r>
          </a:p>
          <a:p>
            <a:r>
              <a:rPr lang="en-IN" altLang="en-US" sz="3600"/>
              <a:t>               free</a:t>
            </a:r>
            <a:r>
              <a:rPr lang="en-IN" altLang="en-US" sz="3600" b="1">
                <a:solidFill>
                  <a:srgbClr val="FF0000"/>
                </a:solidFill>
              </a:rPr>
              <a:t>(</a:t>
            </a:r>
            <a:r>
              <a:rPr lang="en-GB" altLang="en-IN" sz="3600" b="1">
                <a:solidFill>
                  <a:srgbClr val="FF0000"/>
                </a:solidFill>
              </a:rPr>
              <a:t>tem</a:t>
            </a:r>
            <a:r>
              <a:rPr lang="en-IN" altLang="en-US" sz="3600" b="1">
                <a:solidFill>
                  <a:srgbClr val="FF0000"/>
                </a:solidFill>
              </a:rPr>
              <a:t>p)</a:t>
            </a:r>
            <a:endParaRPr lang="en-IN" altLang="en-US" sz="3600"/>
          </a:p>
          <a:p>
            <a:r>
              <a:rPr lang="en-IN" altLang="en-US" sz="3600" b="1"/>
              <a:t>Step -</a:t>
            </a:r>
            <a:r>
              <a:rPr lang="en-GB" altLang="en-IN" sz="3600" b="1"/>
              <a:t>5</a:t>
            </a:r>
            <a:r>
              <a:rPr lang="en-IN" altLang="en-US" sz="3600" b="1"/>
              <a:t>. </a:t>
            </a:r>
            <a:r>
              <a:rPr lang="en-GB" altLang="en-IN" sz="3600" b="1"/>
              <a:t>print </a:t>
            </a:r>
            <a:r>
              <a:rPr lang="en-IN" altLang="en-IN" sz="3600" b="1"/>
              <a:t>“ x has been deleted “</a:t>
            </a:r>
          </a:p>
          <a:p>
            <a:r>
              <a:rPr lang="en-IN" altLang="en-IN" sz="3600" b="1"/>
              <a:t>Step -6. End</a:t>
            </a:r>
            <a:endParaRPr lang="en-US" sz="3600"/>
          </a:p>
          <a:p>
            <a:endParaRPr lang="en-US" sz="3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ion-at-the-end-of-the-Singly-Linked-List-in-C"/>
          <p:cNvPicPr>
            <a:picLocks noChangeAspect="1"/>
          </p:cNvPicPr>
          <p:nvPr/>
        </p:nvPicPr>
        <p:blipFill>
          <a:blip r:embed="rId2"/>
          <a:stretch>
            <a:fillRect/>
          </a:stretch>
        </p:blipFill>
        <p:spPr>
          <a:xfrm>
            <a:off x="0" y="0"/>
            <a:ext cx="12192000" cy="67671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7490" y="85725"/>
            <a:ext cx="11480800" cy="6896735"/>
          </a:xfrm>
          <a:prstGeom prst="rect">
            <a:avLst/>
          </a:prstGeom>
          <a:noFill/>
        </p:spPr>
        <p:txBody>
          <a:bodyPr wrap="square" rtlCol="0" anchor="t">
            <a:noAutofit/>
          </a:bodyPr>
          <a:lstStyle/>
          <a:p>
            <a:r>
              <a:rPr lang="en-US" sz="3600"/>
              <a:t>Algorithm</a:t>
            </a:r>
            <a:r>
              <a:rPr lang="en-IN" altLang="en-US" sz="3600"/>
              <a:t> for Deletion </a:t>
            </a:r>
            <a:r>
              <a:rPr lang="en-GB" altLang="en-IN" sz="3600"/>
              <a:t>of specified </a:t>
            </a:r>
            <a:r>
              <a:rPr lang="en-IN" altLang="en-US" sz="3600" b="1">
                <a:solidFill>
                  <a:srgbClr val="00B0F0"/>
                </a:solidFill>
              </a:rPr>
              <a:t>Element </a:t>
            </a:r>
            <a:r>
              <a:rPr lang="en-IN" altLang="en-US" sz="3600" b="1">
                <a:solidFill>
                  <a:srgbClr val="FF0000"/>
                </a:solidFill>
              </a:rPr>
              <a:t>-x</a:t>
            </a:r>
            <a:r>
              <a:rPr lang="en-GB" altLang="en-IN" sz="3600" b="1">
                <a:solidFill>
                  <a:srgbClr val="FF0000"/>
                </a:solidFill>
              </a:rPr>
              <a:t> </a:t>
            </a:r>
            <a:r>
              <a:rPr lang="en-GB" altLang="en-IN" sz="3600"/>
              <a:t>in the </a:t>
            </a:r>
            <a:r>
              <a:rPr lang="en-IN" altLang="en-GB" sz="3600" b="1">
                <a:solidFill>
                  <a:srgbClr val="FF0000"/>
                </a:solidFill>
              </a:rPr>
              <a:t>Ordered </a:t>
            </a:r>
            <a:r>
              <a:rPr lang="en-GB" altLang="en-IN" sz="3600" b="1">
                <a:solidFill>
                  <a:srgbClr val="FF0000"/>
                </a:solidFill>
              </a:rPr>
              <a:t>List</a:t>
            </a:r>
            <a:endParaRPr lang="en-IN" altLang="en-US" sz="3600" b="1">
              <a:solidFill>
                <a:srgbClr val="FF0000"/>
              </a:solidFill>
            </a:endParaRPr>
          </a:p>
          <a:p>
            <a:r>
              <a:rPr lang="en-IN" altLang="en-US" sz="3600" b="1"/>
              <a:t>Step -</a:t>
            </a:r>
            <a:r>
              <a:rPr lang="en-US" sz="3600" b="1"/>
              <a:t>1</a:t>
            </a:r>
            <a:r>
              <a:rPr lang="en-US" sz="3600"/>
              <a:t>. START</a:t>
            </a:r>
            <a:endParaRPr lang="en-GB" altLang="en-IN" sz="3600"/>
          </a:p>
          <a:p>
            <a:r>
              <a:rPr lang="en-IN" altLang="en-US" sz="3600" b="1"/>
              <a:t>Step -2</a:t>
            </a:r>
            <a:r>
              <a:rPr lang="en-IN" altLang="en-US" sz="3600"/>
              <a:t>. </a:t>
            </a:r>
            <a:r>
              <a:rPr lang="en-GB" altLang="en-US" sz="3600" b="1"/>
              <a:t>if</a:t>
            </a:r>
            <a:r>
              <a:rPr lang="en-IN" altLang="en-US" sz="3600"/>
              <a:t> </a:t>
            </a:r>
            <a:r>
              <a:rPr lang="en-IN" altLang="en-US" sz="3600" b="1">
                <a:solidFill>
                  <a:srgbClr val="FF0000"/>
                </a:solidFill>
              </a:rPr>
              <a:t>(head==NULL)</a:t>
            </a:r>
            <a:endParaRPr lang="en-IN" altLang="en-US" sz="3600"/>
          </a:p>
          <a:p>
            <a:r>
              <a:rPr lang="en-IN" altLang="en-US" sz="3600"/>
              <a:t>                   </a:t>
            </a:r>
            <a:r>
              <a:rPr lang="en-GB" altLang="en-US" sz="3600" b="1"/>
              <a:t>print</a:t>
            </a:r>
            <a:r>
              <a:rPr lang="en-IN" altLang="en-US" sz="3600"/>
              <a:t> </a:t>
            </a:r>
            <a:r>
              <a:rPr lang="en-IN" altLang="en-US" sz="3600" b="1">
                <a:solidFill>
                  <a:srgbClr val="00B0F0"/>
                </a:solidFill>
              </a:rPr>
              <a:t>“Linked List is empty”</a:t>
            </a:r>
            <a:r>
              <a:rPr lang="en-IN" altLang="en-US" sz="3600">
                <a:solidFill>
                  <a:srgbClr val="FF0000"/>
                </a:solidFill>
              </a:rPr>
              <a:t> </a:t>
            </a:r>
            <a:r>
              <a:rPr lang="en-IN" altLang="en-US" sz="3600"/>
              <a:t>Goto 7</a:t>
            </a:r>
            <a:endParaRPr lang="en-IN" altLang="en-US" sz="3600" b="1">
              <a:solidFill>
                <a:srgbClr val="FF0000"/>
              </a:solidFill>
            </a:endParaRPr>
          </a:p>
          <a:p>
            <a:r>
              <a:rPr lang="en-IN" altLang="en-US" sz="3600"/>
              <a:t>             </a:t>
            </a:r>
            <a:r>
              <a:rPr lang="en-US" sz="3600"/>
              <a:t> </a:t>
            </a:r>
            <a:r>
              <a:rPr lang="en-GB" altLang="en-US" sz="3600" b="1"/>
              <a:t>else </a:t>
            </a:r>
            <a:r>
              <a:rPr altLang="en-US" sz="3600" b="1"/>
              <a:t>if</a:t>
            </a:r>
            <a:r>
              <a:rPr altLang="en-US" sz="3600"/>
              <a:t> (</a:t>
            </a:r>
            <a:r>
              <a:rPr lang="en-IN" altLang="en-US" sz="3600" b="1">
                <a:solidFill>
                  <a:srgbClr val="FF0000"/>
                </a:solidFill>
              </a:rPr>
              <a:t>head-&gt;data == x</a:t>
            </a:r>
            <a:r>
              <a:rPr altLang="en-US" sz="3600"/>
              <a:t>)</a:t>
            </a:r>
          </a:p>
          <a:p>
            <a:pPr marL="914400" lvl="2" indent="457200"/>
            <a:r>
              <a:rPr lang="en-IN" sz="3600" b="1"/>
              <a:t>Begin</a:t>
            </a:r>
            <a:endParaRPr altLang="en-US" sz="3600" b="1"/>
          </a:p>
          <a:p>
            <a:r>
              <a:rPr altLang="en-US" sz="3600"/>
              <a:t>        </a:t>
            </a:r>
            <a:r>
              <a:rPr lang="en-GB" sz="3600"/>
              <a:t>	</a:t>
            </a:r>
            <a:r>
              <a:rPr lang="en-IN" altLang="en-GB" sz="3600"/>
              <a:t>	</a:t>
            </a:r>
            <a:r>
              <a:rPr altLang="en-US" sz="3600" b="1"/>
              <a:t>print</a:t>
            </a:r>
            <a:r>
              <a:rPr lang="en-GB" sz="3600"/>
              <a:t> </a:t>
            </a:r>
            <a:r>
              <a:rPr lang="en-IN" altLang="en-US" sz="3600" b="1">
                <a:solidFill>
                  <a:srgbClr val="00B0F0"/>
                </a:solidFill>
              </a:rPr>
              <a:t>“</a:t>
            </a:r>
            <a:r>
              <a:rPr lang="en-GB" altLang="en-IN" sz="3600" b="1">
                <a:solidFill>
                  <a:srgbClr val="00B0F0"/>
                </a:solidFill>
              </a:rPr>
              <a:t> head-&gt;data/x</a:t>
            </a:r>
            <a:r>
              <a:rPr lang="en-IN" altLang="en-US" sz="3600" b="1">
                <a:solidFill>
                  <a:srgbClr val="00B0F0"/>
                </a:solidFill>
              </a:rPr>
              <a:t> has been deleted "</a:t>
            </a:r>
          </a:p>
          <a:p>
            <a:pPr lvl="2"/>
            <a:r>
              <a:rPr altLang="en-US" sz="3600"/>
              <a:t>        </a:t>
            </a:r>
            <a:r>
              <a:rPr lang="en-GB" altLang="en-US" sz="3600" b="1"/>
              <a:t>	Set</a:t>
            </a:r>
            <a:r>
              <a:rPr lang="en-GB" sz="3600"/>
              <a:t> </a:t>
            </a:r>
            <a:r>
              <a:rPr lang="en-IN" altLang="en-US" sz="3600" b="1">
                <a:solidFill>
                  <a:srgbClr val="FF0000"/>
                </a:solidFill>
              </a:rPr>
              <a:t>temp=head</a:t>
            </a:r>
            <a:endParaRPr altLang="en-US" sz="3600"/>
          </a:p>
          <a:p>
            <a:pPr lvl="2"/>
            <a:r>
              <a:rPr altLang="en-US" sz="3600"/>
              <a:t>        </a:t>
            </a:r>
            <a:r>
              <a:rPr lang="en-IN" sz="3600"/>
              <a:t>	</a:t>
            </a:r>
            <a:r>
              <a:rPr lang="en-GB" altLang="en-US" sz="3600" b="1"/>
              <a:t>Set</a:t>
            </a:r>
            <a:r>
              <a:rPr lang="en-GB" sz="3600"/>
              <a:t> </a:t>
            </a:r>
            <a:r>
              <a:rPr lang="en-IN" altLang="en-US" sz="3600" b="1">
                <a:solidFill>
                  <a:srgbClr val="FF0000"/>
                </a:solidFill>
              </a:rPr>
              <a:t>head=head-&gt;next</a:t>
            </a:r>
          </a:p>
          <a:p>
            <a:pPr lvl="2"/>
            <a:r>
              <a:rPr altLang="en-US" sz="3600"/>
              <a:t>        </a:t>
            </a:r>
            <a:r>
              <a:rPr lang="en-IN" sz="3600"/>
              <a:t>	</a:t>
            </a:r>
            <a:r>
              <a:rPr altLang="en-US" sz="3600"/>
              <a:t>free(</a:t>
            </a:r>
            <a:r>
              <a:rPr lang="en-IN" altLang="en-US" sz="3600" b="1">
                <a:solidFill>
                  <a:srgbClr val="FF0000"/>
                </a:solidFill>
              </a:rPr>
              <a:t>temp</a:t>
            </a:r>
            <a:r>
              <a:rPr altLang="en-US" sz="3600"/>
              <a:t>)</a:t>
            </a:r>
          </a:p>
          <a:p>
            <a:pPr lvl="2" indent="457200"/>
            <a:r>
              <a:rPr lang="en-IN" sz="3600" b="1"/>
              <a:t>End</a:t>
            </a:r>
            <a:endParaRPr altLang="en-US" sz="3600" b="1"/>
          </a:p>
          <a:p>
            <a:r>
              <a:rPr lang="en-GB" altLang="en-US" sz="360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7490" y="85725"/>
            <a:ext cx="11480800" cy="6896735"/>
          </a:xfrm>
          <a:prstGeom prst="rect">
            <a:avLst/>
          </a:prstGeom>
          <a:noFill/>
        </p:spPr>
        <p:txBody>
          <a:bodyPr wrap="square" rtlCol="0" anchor="t">
            <a:noAutofit/>
          </a:bodyPr>
          <a:lstStyle/>
          <a:p>
            <a:r>
              <a:rPr lang="en-US" sz="3600"/>
              <a:t>Algorithm</a:t>
            </a:r>
            <a:r>
              <a:rPr lang="en-IN" altLang="en-US" sz="3600"/>
              <a:t> Continued.......</a:t>
            </a:r>
            <a:endParaRPr lang="en-IN" altLang="en-US" sz="3600" b="1">
              <a:solidFill>
                <a:srgbClr val="FF0000"/>
              </a:solidFill>
            </a:endParaRPr>
          </a:p>
          <a:p>
            <a:pPr marL="914400" lvl="2" indent="457200"/>
            <a:endParaRPr lang="en-IN" altLang="en-US" sz="3600"/>
          </a:p>
          <a:p>
            <a:pPr marL="914400" lvl="2" indent="457200"/>
            <a:r>
              <a:rPr lang="en-IN" altLang="en-US" sz="3600"/>
              <a:t> </a:t>
            </a:r>
            <a:r>
              <a:rPr lang="en-IN" altLang="en-US" sz="3600" b="1"/>
              <a:t>else Begin</a:t>
            </a:r>
          </a:p>
          <a:p>
            <a:pPr marL="2286000" lvl="5" indent="457200"/>
            <a:r>
              <a:rPr lang="en-IN" altLang="en-US" sz="3600" b="1"/>
              <a:t>Set </a:t>
            </a:r>
            <a:r>
              <a:rPr lang="en-IN" altLang="en-US" sz="3600" b="1">
                <a:solidFill>
                  <a:srgbClr val="FF0000"/>
                </a:solidFill>
              </a:rPr>
              <a:t>prev=head</a:t>
            </a:r>
            <a:endParaRPr lang="en-IN" altLang="en-US" sz="3600"/>
          </a:p>
          <a:p>
            <a:pPr marL="2286000" lvl="5" indent="457200"/>
            <a:r>
              <a:rPr lang="en-IN" altLang="en-US" sz="3600" b="1"/>
              <a:t>Set </a:t>
            </a:r>
            <a:r>
              <a:rPr lang="en-IN" altLang="en-US" sz="3600" b="1">
                <a:solidFill>
                  <a:srgbClr val="FF0000"/>
                </a:solidFill>
              </a:rPr>
              <a:t>curr=head-&gt;next</a:t>
            </a:r>
          </a:p>
          <a:p>
            <a:pPr marL="2286000" lvl="5" indent="457200"/>
            <a:r>
              <a:rPr lang="en-IN" altLang="en-US" sz="3600" b="1"/>
              <a:t>while</a:t>
            </a:r>
            <a:r>
              <a:rPr lang="en-IN" altLang="en-US" sz="3600"/>
              <a:t>(</a:t>
            </a:r>
            <a:r>
              <a:rPr lang="en-IN" altLang="en-US" sz="3600" b="1">
                <a:solidFill>
                  <a:srgbClr val="FF0000"/>
                </a:solidFill>
              </a:rPr>
              <a:t>curr and x !=curr-&gt;data</a:t>
            </a:r>
            <a:r>
              <a:rPr lang="en-IN" altLang="en-US" sz="3600"/>
              <a:t> )</a:t>
            </a:r>
            <a:endParaRPr lang="en-IN" altLang="en-US" sz="3600" b="1"/>
          </a:p>
          <a:p>
            <a:pPr marL="2286000" lvl="5" indent="457200"/>
            <a:r>
              <a:rPr lang="en-IN" altLang="en-US" sz="3600" b="1"/>
              <a:t>Begin</a:t>
            </a:r>
            <a:endParaRPr lang="en-IN" altLang="en-US" sz="3600"/>
          </a:p>
          <a:p>
            <a:pPr marL="3200400" lvl="7" indent="457200"/>
            <a:r>
              <a:rPr lang="en-IN" altLang="en-US" sz="3600" b="1"/>
              <a:t>Set </a:t>
            </a:r>
            <a:r>
              <a:rPr lang="en-IN" altLang="en-US" sz="3600" b="1">
                <a:solidFill>
                  <a:srgbClr val="FF0000"/>
                </a:solidFill>
              </a:rPr>
              <a:t>curr=curr-&gt;next</a:t>
            </a:r>
          </a:p>
          <a:p>
            <a:pPr marL="3200400" lvl="7" indent="457200" algn="l">
              <a:buClrTx/>
              <a:buSzTx/>
              <a:buFontTx/>
            </a:pPr>
            <a:r>
              <a:rPr lang="en-IN" altLang="en-US" sz="3600" b="1"/>
              <a:t>Set </a:t>
            </a:r>
            <a:r>
              <a:rPr lang="en-IN" altLang="en-US" sz="3600" b="1">
                <a:solidFill>
                  <a:srgbClr val="FF0000"/>
                </a:solidFill>
              </a:rPr>
              <a:t>prev=prev-&gt;next</a:t>
            </a:r>
          </a:p>
          <a:p>
            <a:pPr marL="2743200" lvl="6" indent="0"/>
            <a:r>
              <a:rPr lang="en-IN" altLang="en-US" sz="3600" b="1"/>
              <a:t>end</a:t>
            </a:r>
            <a:endParaRPr lang="en-IN" altLang="en-US" sz="3600"/>
          </a:p>
          <a:p>
            <a:pPr marL="2743200" lvl="6" indent="0"/>
            <a:endParaRPr lang="en-IN" altLang="en-US" sz="3600"/>
          </a:p>
          <a:p>
            <a:r>
              <a:rPr lang="en-IN" altLang="en-US" sz="3600"/>
              <a:t>                  </a:t>
            </a:r>
            <a:r>
              <a:rPr lang="en-GB" altLang="en-US" sz="36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8140" y="233045"/>
            <a:ext cx="11280140" cy="6463665"/>
          </a:xfrm>
          <a:prstGeom prst="rect">
            <a:avLst/>
          </a:prstGeom>
          <a:noFill/>
        </p:spPr>
        <p:txBody>
          <a:bodyPr wrap="square" rtlCol="0" anchor="t">
            <a:noAutofit/>
          </a:bodyPr>
          <a:lstStyle/>
          <a:p>
            <a:pPr marL="2743200" lvl="6" indent="0"/>
            <a:r>
              <a:rPr lang="en-GB" altLang="en-IN" sz="3200">
                <a:sym typeface="+mn-ea"/>
              </a:rPr>
              <a:t>if</a:t>
            </a:r>
            <a:r>
              <a:rPr lang="en-IN" altLang="en-US" sz="3200">
                <a:sym typeface="+mn-ea"/>
              </a:rPr>
              <a:t>(</a:t>
            </a:r>
            <a:r>
              <a:rPr lang="en-IN" altLang="en-US" sz="3200" b="1">
                <a:solidFill>
                  <a:srgbClr val="FF0000"/>
                </a:solidFill>
                <a:sym typeface="+mn-ea"/>
              </a:rPr>
              <a:t>curr</a:t>
            </a:r>
            <a:r>
              <a:rPr lang="en-IN" altLang="en-US" sz="3200">
                <a:sym typeface="+mn-ea"/>
              </a:rPr>
              <a:t>) </a:t>
            </a:r>
            <a:endParaRPr lang="en-IN" altLang="en-US" sz="3200"/>
          </a:p>
          <a:p>
            <a:pPr marL="2743200" lvl="6" indent="0"/>
            <a:r>
              <a:rPr lang="en-IN" altLang="en-US" sz="3200" b="1">
                <a:sym typeface="+mn-ea"/>
              </a:rPr>
              <a:t>begin</a:t>
            </a:r>
            <a:endParaRPr lang="en-IN" altLang="en-US" sz="3200" b="1"/>
          </a:p>
          <a:p>
            <a:pPr marL="2743200" lvl="6" indent="0"/>
            <a:r>
              <a:rPr lang="en-GB" altLang="en-IN" sz="3200">
                <a:sym typeface="+mn-ea"/>
              </a:rPr>
              <a:t>     </a:t>
            </a:r>
            <a:r>
              <a:rPr lang="en-IN" altLang="en-US" sz="3200">
                <a:sym typeface="+mn-ea"/>
              </a:rPr>
              <a:t>	</a:t>
            </a:r>
            <a:r>
              <a:rPr lang="en-IN" altLang="en-US" sz="3200" b="1">
                <a:sym typeface="+mn-ea"/>
              </a:rPr>
              <a:t>Set</a:t>
            </a:r>
            <a:r>
              <a:rPr lang="en-IN" altLang="en-US" sz="3200">
                <a:sym typeface="+mn-ea"/>
              </a:rPr>
              <a:t> </a:t>
            </a:r>
            <a:r>
              <a:rPr lang="en-IN" altLang="en-US" sz="3200" b="1">
                <a:solidFill>
                  <a:srgbClr val="FF0000"/>
                </a:solidFill>
                <a:sym typeface="+mn-ea"/>
              </a:rPr>
              <a:t>temp=curr</a:t>
            </a:r>
            <a:endParaRPr lang="en-IN" altLang="en-US" sz="3200" b="1">
              <a:solidFill>
                <a:srgbClr val="FF0000"/>
              </a:solidFill>
            </a:endParaRPr>
          </a:p>
          <a:p>
            <a:pPr marL="3200400" lvl="7" indent="457200"/>
            <a:r>
              <a:rPr lang="en-IN" altLang="en-US" sz="3200" b="1">
                <a:sym typeface="+mn-ea"/>
              </a:rPr>
              <a:t>Set </a:t>
            </a:r>
            <a:r>
              <a:rPr lang="en-IN" altLang="en-US" sz="3200" b="1">
                <a:solidFill>
                  <a:srgbClr val="FF0000"/>
                </a:solidFill>
                <a:sym typeface="+mn-ea"/>
              </a:rPr>
              <a:t>curr=curr-&gt;next</a:t>
            </a:r>
            <a:endParaRPr lang="en-IN" altLang="en-US" sz="3200"/>
          </a:p>
          <a:p>
            <a:pPr marL="2743200" lvl="6" indent="0"/>
            <a:r>
              <a:rPr lang="en-GB" altLang="en-IN" sz="3200">
                <a:sym typeface="+mn-ea"/>
              </a:rPr>
              <a:t>         </a:t>
            </a:r>
            <a:r>
              <a:rPr lang="en-IN" altLang="en-US" sz="3200" b="1">
                <a:sym typeface="+mn-ea"/>
              </a:rPr>
              <a:t>Set</a:t>
            </a:r>
            <a:r>
              <a:rPr lang="en-IN" altLang="en-US" sz="3200">
                <a:sym typeface="+mn-ea"/>
              </a:rPr>
              <a:t> </a:t>
            </a:r>
            <a:r>
              <a:rPr lang="en-IN" altLang="en-US" sz="3200" b="1">
                <a:solidFill>
                  <a:srgbClr val="FF0000"/>
                </a:solidFill>
                <a:sym typeface="+mn-ea"/>
              </a:rPr>
              <a:t>prev-&gt;next =curr</a:t>
            </a:r>
            <a:endParaRPr lang="en-IN" altLang="en-US" sz="3200"/>
          </a:p>
          <a:p>
            <a:pPr marL="2743200" lvl="6" indent="0"/>
            <a:r>
              <a:rPr lang="en-IN" altLang="en-US" sz="3200">
                <a:sym typeface="+mn-ea"/>
              </a:rPr>
              <a:t>     	</a:t>
            </a:r>
            <a:r>
              <a:rPr lang="en-IN" altLang="en-US" sz="3200" b="1">
                <a:sym typeface="+mn-ea"/>
              </a:rPr>
              <a:t>print</a:t>
            </a:r>
            <a:r>
              <a:rPr lang="en-IN" altLang="en-US" sz="3200">
                <a:sym typeface="+mn-ea"/>
              </a:rPr>
              <a:t> </a:t>
            </a:r>
            <a:r>
              <a:rPr lang="en-IN" altLang="en-US" sz="3200" b="1">
                <a:solidFill>
                  <a:srgbClr val="00B0F0"/>
                </a:solidFill>
                <a:sym typeface="+mn-ea"/>
              </a:rPr>
              <a:t>“</a:t>
            </a:r>
            <a:r>
              <a:rPr lang="en-GB" altLang="en-IN" sz="3200" b="1">
                <a:solidFill>
                  <a:srgbClr val="00B0F0"/>
                </a:solidFill>
                <a:sym typeface="+mn-ea"/>
              </a:rPr>
              <a:t>temp-&gt;data/x</a:t>
            </a:r>
            <a:r>
              <a:rPr lang="en-IN" altLang="en-US" sz="3200" b="1">
                <a:solidFill>
                  <a:srgbClr val="00B0F0"/>
                </a:solidFill>
                <a:sym typeface="+mn-ea"/>
              </a:rPr>
              <a:t> has been deleted “</a:t>
            </a:r>
            <a:endParaRPr lang="en-IN" altLang="en-US" sz="3200">
              <a:sym typeface="+mn-ea"/>
            </a:endParaRPr>
          </a:p>
          <a:p>
            <a:pPr marL="3200400" lvl="7" indent="457200" algn="l"/>
            <a:r>
              <a:rPr lang="en-IN" altLang="en-US" sz="3200">
                <a:sym typeface="+mn-ea"/>
              </a:rPr>
              <a:t>free(</a:t>
            </a:r>
            <a:r>
              <a:rPr lang="en-IN" altLang="en-US" sz="3200" b="1">
                <a:solidFill>
                  <a:srgbClr val="FF0000"/>
                </a:solidFill>
                <a:sym typeface="+mn-ea"/>
              </a:rPr>
              <a:t>temp</a:t>
            </a:r>
            <a:r>
              <a:rPr lang="en-IN" altLang="en-US" sz="3200">
                <a:sym typeface="+mn-ea"/>
              </a:rPr>
              <a:t>)</a:t>
            </a:r>
          </a:p>
          <a:p>
            <a:pPr marL="2286000" lvl="5" indent="457200" algn="l">
              <a:buClrTx/>
              <a:buSzTx/>
              <a:buFontTx/>
            </a:pPr>
            <a:r>
              <a:rPr lang="en-IN" altLang="en-US" sz="3200" b="1">
                <a:sym typeface="+mn-ea"/>
              </a:rPr>
              <a:t>end</a:t>
            </a:r>
          </a:p>
          <a:p>
            <a:pPr marL="2286000" lvl="5" indent="457200" algn="l"/>
            <a:r>
              <a:rPr lang="en-IN" altLang="en-US" sz="3200">
                <a:sym typeface="+mn-ea"/>
              </a:rPr>
              <a:t>e</a:t>
            </a:r>
            <a:r>
              <a:rPr lang="en-IN" altLang="en-US" sz="3200" b="1">
                <a:sym typeface="+mn-ea"/>
              </a:rPr>
              <a:t>lse</a:t>
            </a:r>
            <a:endParaRPr lang="en-IN" altLang="en-US" sz="3200">
              <a:sym typeface="+mn-ea"/>
            </a:endParaRPr>
          </a:p>
          <a:p>
            <a:pPr marL="1828800" lvl="4" indent="457200" algn="l"/>
            <a:r>
              <a:rPr lang="en-IN" altLang="en-US" sz="3200">
                <a:sym typeface="+mn-ea"/>
              </a:rPr>
              <a:t>     </a:t>
            </a:r>
            <a:r>
              <a:rPr lang="en-IN" altLang="en-US" sz="3200" b="1">
                <a:sym typeface="+mn-ea"/>
              </a:rPr>
              <a:t>print</a:t>
            </a:r>
            <a:r>
              <a:rPr lang="en-IN" altLang="en-US" sz="3200">
                <a:sym typeface="+mn-ea"/>
              </a:rPr>
              <a:t> </a:t>
            </a:r>
            <a:r>
              <a:rPr lang="en-IN" altLang="en-US" sz="3200" b="1">
                <a:solidFill>
                  <a:srgbClr val="00B0F0"/>
                </a:solidFill>
                <a:sym typeface="+mn-ea"/>
              </a:rPr>
              <a:t>" x is not found in the linked list”</a:t>
            </a:r>
          </a:p>
          <a:p>
            <a:pPr marL="1371600" lvl="3" indent="457200" algn="l">
              <a:buClrTx/>
              <a:buSzTx/>
              <a:buFontTx/>
            </a:pPr>
            <a:r>
              <a:rPr lang="en-IN" altLang="en-US" sz="3200" b="1">
                <a:sym typeface="+mn-ea"/>
              </a:rPr>
              <a:t>end</a:t>
            </a:r>
          </a:p>
          <a:p>
            <a:pPr marL="0" lvl="0" indent="0" algn="l"/>
            <a:r>
              <a:rPr lang="en-IN" altLang="en-US" sz="3200" b="1">
                <a:sym typeface="+mn-ea"/>
              </a:rPr>
              <a:t>Step-4 End</a:t>
            </a:r>
            <a:endParaRPr lang="en-IN" altLang="en-US" sz="3200" b="1"/>
          </a:p>
          <a:p>
            <a:pPr marL="1828800" lvl="4" indent="0" algn="l"/>
            <a:r>
              <a:rPr lang="en-IN" altLang="en-US" sz="2800">
                <a:sym typeface="+mn-ea"/>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2605" y="137160"/>
            <a:ext cx="11405870" cy="1198880"/>
          </a:xfrm>
          <a:prstGeom prst="rect">
            <a:avLst/>
          </a:prstGeom>
          <a:noFill/>
        </p:spPr>
        <p:txBody>
          <a:bodyPr wrap="square" rtlCol="0" anchor="t">
            <a:spAutoFit/>
          </a:bodyPr>
          <a:lstStyle/>
          <a:p>
            <a:r>
              <a:rPr lang="en-US" sz="3600">
                <a:sym typeface="+mn-ea"/>
              </a:rPr>
              <a:t>Algorithm</a:t>
            </a:r>
            <a:r>
              <a:rPr lang="en-IN" altLang="en-US" sz="3600">
                <a:sym typeface="+mn-ea"/>
              </a:rPr>
              <a:t> for Deletion at</a:t>
            </a:r>
            <a:r>
              <a:rPr lang="en-IN" altLang="en-US" sz="3600" b="1">
                <a:solidFill>
                  <a:srgbClr val="00B0F0"/>
                </a:solidFill>
                <a:sym typeface="+mn-ea"/>
              </a:rPr>
              <a:t> the specified point in the Single linked List -(Not an Ordered List)</a:t>
            </a:r>
          </a:p>
        </p:txBody>
      </p:sp>
      <p:pic>
        <p:nvPicPr>
          <p:cNvPr id="101" name="Picture 100"/>
          <p:cNvPicPr/>
          <p:nvPr/>
        </p:nvPicPr>
        <p:blipFill>
          <a:blip r:embed="rId2"/>
          <a:stretch>
            <a:fillRect/>
          </a:stretch>
        </p:blipFill>
        <p:spPr>
          <a:xfrm>
            <a:off x="821690" y="1533525"/>
            <a:ext cx="10654665" cy="440372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51180" y="419735"/>
            <a:ext cx="11132820" cy="5874385"/>
          </a:xfrm>
          <a:prstGeom prst="rect">
            <a:avLst/>
          </a:prstGeom>
          <a:noFill/>
        </p:spPr>
        <p:txBody>
          <a:bodyPr wrap="square" rtlCol="0" anchor="t">
            <a:noAutofit/>
          </a:bodyPr>
          <a:lstStyle/>
          <a:p>
            <a:r>
              <a:rPr lang="en-IN" altLang="en-US" sz="3600" b="1">
                <a:sym typeface="+mn-ea"/>
              </a:rPr>
              <a:t>Step -</a:t>
            </a:r>
            <a:r>
              <a:rPr lang="en-US" sz="3600" b="1">
                <a:sym typeface="+mn-ea"/>
              </a:rPr>
              <a:t>1</a:t>
            </a:r>
            <a:r>
              <a:rPr lang="en-US" sz="3600">
                <a:sym typeface="+mn-ea"/>
              </a:rPr>
              <a:t>. START</a:t>
            </a:r>
            <a:endParaRPr lang="en-GB" altLang="en-IN" sz="3600"/>
          </a:p>
          <a:p>
            <a:r>
              <a:rPr lang="en-IN" altLang="en-US" sz="3600" b="1">
                <a:sym typeface="+mn-ea"/>
              </a:rPr>
              <a:t>Step -2</a:t>
            </a:r>
            <a:r>
              <a:rPr lang="en-IN" altLang="en-US" sz="3600">
                <a:sym typeface="+mn-ea"/>
              </a:rPr>
              <a:t>. </a:t>
            </a:r>
            <a:r>
              <a:rPr altLang="en-US" sz="3600">
                <a:sym typeface="+mn-ea"/>
              </a:rPr>
              <a:t>print</a:t>
            </a:r>
            <a:r>
              <a:rPr lang="en-IN" sz="3600">
                <a:sym typeface="+mn-ea"/>
              </a:rPr>
              <a:t> </a:t>
            </a:r>
            <a:r>
              <a:rPr altLang="en-US" sz="3600">
                <a:sym typeface="+mn-ea"/>
              </a:rPr>
              <a:t>"  Enter Location of specified node </a:t>
            </a:r>
            <a:r>
              <a:rPr lang="en-IN" sz="3600">
                <a:sym typeface="+mn-ea"/>
              </a:rPr>
              <a:t>“</a:t>
            </a:r>
            <a:endParaRPr altLang="en-US" sz="3600">
              <a:sym typeface="+mn-ea"/>
            </a:endParaRPr>
          </a:p>
          <a:p>
            <a:r>
              <a:rPr lang="en-IN" sz="3600">
                <a:sym typeface="+mn-ea"/>
              </a:rPr>
              <a:t>Step -3. Read </a:t>
            </a:r>
            <a:r>
              <a:rPr lang="en-IN" sz="3600" b="1">
                <a:solidFill>
                  <a:srgbClr val="FF0000"/>
                </a:solidFill>
                <a:sym typeface="+mn-ea"/>
              </a:rPr>
              <a:t>loc</a:t>
            </a:r>
            <a:endParaRPr altLang="en-US" sz="3600">
              <a:sym typeface="+mn-ea"/>
            </a:endParaRPr>
          </a:p>
          <a:p>
            <a:r>
              <a:rPr lang="en-IN" sz="3600">
                <a:sym typeface="+mn-ea"/>
              </a:rPr>
              <a:t>Step -4. Set</a:t>
            </a:r>
            <a:r>
              <a:rPr altLang="en-US" sz="3600" b="1">
                <a:solidFill>
                  <a:srgbClr val="FF0000"/>
                </a:solidFill>
                <a:sym typeface="+mn-ea"/>
              </a:rPr>
              <a:t> ptr=head</a:t>
            </a:r>
          </a:p>
          <a:p>
            <a:r>
              <a:rPr lang="en-IN" sz="3600">
                <a:sym typeface="+mn-ea"/>
              </a:rPr>
              <a:t>Step -5. if(</a:t>
            </a:r>
            <a:r>
              <a:rPr altLang="en-US" sz="3600" b="1">
                <a:solidFill>
                  <a:srgbClr val="FF0000"/>
                </a:solidFill>
                <a:sym typeface="+mn-ea"/>
              </a:rPr>
              <a:t>head-&gt;next ==NULL</a:t>
            </a:r>
            <a:r>
              <a:rPr lang="en-IN" sz="3600">
                <a:sym typeface="+mn-ea"/>
              </a:rPr>
              <a:t>) </a:t>
            </a:r>
            <a:r>
              <a:rPr lang="en-GB" altLang="en-IN" sz="2000" b="1">
                <a:solidFill>
                  <a:srgbClr val="00B0F0"/>
                </a:solidFill>
                <a:sym typeface="+mn-ea"/>
              </a:rPr>
              <a:t>// case-1  Linked list has only one element</a:t>
            </a:r>
            <a:endParaRPr lang="en-IN" sz="2000" b="1">
              <a:solidFill>
                <a:srgbClr val="00B0F0"/>
              </a:solidFill>
              <a:sym typeface="+mn-ea"/>
            </a:endParaRPr>
          </a:p>
          <a:p>
            <a:pPr marL="914400" lvl="2" indent="457200"/>
            <a:r>
              <a:rPr lang="en-IN" sz="3600">
                <a:sym typeface="+mn-ea"/>
              </a:rPr>
              <a:t> Begin</a:t>
            </a:r>
          </a:p>
          <a:p>
            <a:r>
              <a:rPr lang="en-IN" sz="3600">
                <a:sym typeface="+mn-ea"/>
              </a:rPr>
              <a:t>                  print  </a:t>
            </a:r>
            <a:r>
              <a:rPr altLang="en-US" sz="3600" b="1">
                <a:solidFill>
                  <a:srgbClr val="FF0000"/>
                </a:solidFill>
                <a:sym typeface="+mn-ea"/>
              </a:rPr>
              <a:t>“ head-&gt;data has been Deleted”</a:t>
            </a:r>
            <a:r>
              <a:rPr lang="en-IN" sz="3600">
                <a:sym typeface="+mn-ea"/>
              </a:rPr>
              <a:t> </a:t>
            </a:r>
          </a:p>
          <a:p>
            <a:r>
              <a:rPr lang="en-IN" sz="3600">
                <a:sym typeface="+mn-ea"/>
              </a:rPr>
              <a:t>     	         Set </a:t>
            </a:r>
            <a:r>
              <a:rPr altLang="en-US" sz="3600" b="1">
                <a:solidFill>
                  <a:srgbClr val="FF0000"/>
                </a:solidFill>
                <a:sym typeface="+mn-ea"/>
              </a:rPr>
              <a:t>head=NULL</a:t>
            </a:r>
          </a:p>
          <a:p>
            <a:r>
              <a:rPr altLang="en-US" sz="3600" b="1">
                <a:solidFill>
                  <a:srgbClr val="FF0000"/>
                </a:solidFill>
                <a:sym typeface="+mn-ea"/>
              </a:rPr>
              <a:t>                  return</a:t>
            </a:r>
          </a:p>
          <a:p>
            <a:r>
              <a:rPr lang="en-IN" sz="3600">
                <a:sym typeface="+mn-ea"/>
              </a:rPr>
              <a:t>               end</a:t>
            </a:r>
          </a:p>
          <a:p>
            <a:r>
              <a:rPr lang="en-IN" sz="3600">
                <a:sym typeface="+mn-ea"/>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3855" y="436245"/>
            <a:ext cx="11536045" cy="6229350"/>
          </a:xfrm>
          <a:prstGeom prst="rect">
            <a:avLst/>
          </a:prstGeom>
          <a:noFill/>
        </p:spPr>
        <p:txBody>
          <a:bodyPr wrap="square" rtlCol="0" anchor="t">
            <a:noAutofit/>
          </a:bodyPr>
          <a:lstStyle/>
          <a:p>
            <a:pPr marL="1371600" lvl="3" indent="457200"/>
            <a:r>
              <a:rPr lang="en-US" sz="3600">
                <a:sym typeface="+mn-ea"/>
              </a:rPr>
              <a:t>else if(</a:t>
            </a:r>
            <a:r>
              <a:rPr lang="en-US" sz="3600" b="1">
                <a:solidFill>
                  <a:srgbClr val="FF0000"/>
                </a:solidFill>
                <a:sym typeface="+mn-ea"/>
              </a:rPr>
              <a:t>loc==0</a:t>
            </a:r>
            <a:r>
              <a:rPr lang="en-US" sz="3600">
                <a:sym typeface="+mn-ea"/>
              </a:rPr>
              <a:t>)</a:t>
            </a:r>
            <a:r>
              <a:rPr lang="en-GB" altLang="en-US" sz="3600">
                <a:sym typeface="+mn-ea"/>
              </a:rPr>
              <a:t>   </a:t>
            </a:r>
            <a:r>
              <a:rPr lang="en-GB" altLang="en-IN" sz="2400" b="1">
                <a:solidFill>
                  <a:srgbClr val="00B0F0"/>
                </a:solidFill>
                <a:sym typeface="+mn-ea"/>
              </a:rPr>
              <a:t>// case-2  deletion of a node when loc is zero</a:t>
            </a:r>
            <a:r>
              <a:rPr lang="en-US" sz="3600">
                <a:sym typeface="+mn-ea"/>
              </a:rPr>
              <a:t>   </a:t>
            </a:r>
            <a:r>
              <a:rPr lang="en-IN" altLang="en-US" sz="3600">
                <a:sym typeface="+mn-ea"/>
              </a:rPr>
              <a:t>              </a:t>
            </a:r>
            <a:r>
              <a:rPr lang="en-GB" altLang="en-IN" sz="3600">
                <a:sym typeface="+mn-ea"/>
              </a:rPr>
              <a:t>	</a:t>
            </a:r>
            <a:r>
              <a:rPr lang="en-IN" altLang="en-US" sz="3600">
                <a:sym typeface="+mn-ea"/>
              </a:rPr>
              <a:t>Begin</a:t>
            </a:r>
            <a:endParaRPr lang="en-US" sz="3600" b="1">
              <a:solidFill>
                <a:srgbClr val="FF0000"/>
              </a:solidFill>
              <a:sym typeface="+mn-ea"/>
            </a:endParaRPr>
          </a:p>
          <a:p>
            <a:r>
              <a:rPr lang="en-US" sz="3600">
                <a:sym typeface="+mn-ea"/>
              </a:rPr>
              <a:t>      </a:t>
            </a:r>
            <a:r>
              <a:rPr lang="en-IN" altLang="en-US" sz="3600">
                <a:sym typeface="+mn-ea"/>
              </a:rPr>
              <a:t>			</a:t>
            </a:r>
            <a:r>
              <a:rPr lang="en-US" sz="3600">
                <a:sym typeface="+mn-ea"/>
              </a:rPr>
              <a:t>print</a:t>
            </a:r>
            <a:r>
              <a:rPr lang="en-IN" altLang="en-US" sz="3600">
                <a:sym typeface="+mn-ea"/>
              </a:rPr>
              <a:t> </a:t>
            </a:r>
            <a:r>
              <a:rPr lang="en-US" sz="3600">
                <a:sym typeface="+mn-ea"/>
              </a:rPr>
              <a:t>"</a:t>
            </a:r>
            <a:r>
              <a:rPr lang="en-US" sz="3600" b="1">
                <a:solidFill>
                  <a:srgbClr val="FF0000"/>
                </a:solidFill>
                <a:sym typeface="+mn-ea"/>
              </a:rPr>
              <a:t> head-data has been Deleted</a:t>
            </a:r>
            <a:r>
              <a:rPr lang="en-IN" altLang="en-US" sz="3600">
                <a:sym typeface="+mn-ea"/>
              </a:rPr>
              <a:t> “</a:t>
            </a:r>
            <a:endParaRPr lang="en-US" sz="3600">
              <a:sym typeface="+mn-ea"/>
            </a:endParaRPr>
          </a:p>
          <a:p>
            <a:r>
              <a:rPr lang="en-US" sz="3600">
                <a:sym typeface="+mn-ea"/>
              </a:rPr>
              <a:t>      </a:t>
            </a:r>
            <a:r>
              <a:rPr lang="en-IN" altLang="en-US" sz="3600">
                <a:sym typeface="+mn-ea"/>
              </a:rPr>
              <a:t>			Set</a:t>
            </a:r>
            <a:r>
              <a:rPr lang="en-IN" altLang="en-US" sz="3600" b="1">
                <a:solidFill>
                  <a:srgbClr val="FF0000"/>
                </a:solidFill>
                <a:sym typeface="+mn-ea"/>
              </a:rPr>
              <a:t> </a:t>
            </a:r>
            <a:r>
              <a:rPr lang="en-US" sz="3600" b="1">
                <a:solidFill>
                  <a:srgbClr val="FF0000"/>
                </a:solidFill>
                <a:sym typeface="+mn-ea"/>
              </a:rPr>
              <a:t>head=head-&gt;next</a:t>
            </a:r>
          </a:p>
          <a:p>
            <a:r>
              <a:rPr lang="en-US" sz="3600" b="1">
                <a:solidFill>
                  <a:srgbClr val="FF0000"/>
                </a:solidFill>
                <a:sym typeface="+mn-ea"/>
              </a:rPr>
              <a:t>      </a:t>
            </a:r>
            <a:r>
              <a:rPr lang="en-IN" altLang="en-US" sz="3600" b="1">
                <a:solidFill>
                  <a:srgbClr val="FF0000"/>
                </a:solidFill>
                <a:sym typeface="+mn-ea"/>
              </a:rPr>
              <a:t>			</a:t>
            </a:r>
            <a:r>
              <a:rPr lang="en-US" sz="3600" b="1">
                <a:solidFill>
                  <a:srgbClr val="FF0000"/>
                </a:solidFill>
                <a:sym typeface="+mn-ea"/>
              </a:rPr>
              <a:t>free(ptr)</a:t>
            </a:r>
          </a:p>
          <a:p>
            <a:pPr marL="1371600" lvl="3" indent="457200"/>
            <a:r>
              <a:rPr lang="en-IN" altLang="en-US" sz="3600">
                <a:sym typeface="+mn-ea"/>
              </a:rPr>
              <a:t>end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7035" y="307340"/>
            <a:ext cx="11508105" cy="6252845"/>
          </a:xfrm>
          <a:prstGeom prst="rect">
            <a:avLst/>
          </a:prstGeom>
          <a:noFill/>
        </p:spPr>
        <p:txBody>
          <a:bodyPr wrap="square" rtlCol="0" anchor="t">
            <a:noAutofit/>
          </a:bodyPr>
          <a:lstStyle/>
          <a:p>
            <a:pPr marL="914400" lvl="2" indent="457200"/>
            <a:r>
              <a:rPr lang="en-US" sz="3200"/>
              <a:t>else</a:t>
            </a:r>
            <a:r>
              <a:rPr lang="en-IN" altLang="en-US" sz="3200"/>
              <a:t> Begin</a:t>
            </a:r>
            <a:endParaRPr lang="en-US" sz="3200"/>
          </a:p>
          <a:p>
            <a:r>
              <a:rPr lang="en-US" sz="3200"/>
              <a:t>      </a:t>
            </a:r>
            <a:r>
              <a:rPr lang="en-IN" altLang="en-US" sz="3200"/>
              <a:t>		  </a:t>
            </a:r>
            <a:r>
              <a:rPr lang="en-US" sz="3200"/>
              <a:t>for</a:t>
            </a:r>
            <a:r>
              <a:rPr lang="en-GB" altLang="en-US" sz="3200"/>
              <a:t> </a:t>
            </a:r>
            <a:r>
              <a:rPr lang="en-US" sz="3200" b="1">
                <a:solidFill>
                  <a:srgbClr val="FF0000"/>
                </a:solidFill>
              </a:rPr>
              <a:t>i=0</a:t>
            </a:r>
            <a:r>
              <a:rPr lang="en-GB" altLang="en-US" sz="3200" b="1">
                <a:solidFill>
                  <a:srgbClr val="FF0000"/>
                </a:solidFill>
              </a:rPr>
              <a:t> to </a:t>
            </a:r>
            <a:r>
              <a:rPr lang="en-US" sz="3200" b="1">
                <a:solidFill>
                  <a:srgbClr val="FF0000"/>
                </a:solidFill>
              </a:rPr>
              <a:t>loc</a:t>
            </a:r>
            <a:r>
              <a:rPr lang="en-GB" altLang="en-US" sz="3200" b="1">
                <a:solidFill>
                  <a:srgbClr val="FF0000"/>
                </a:solidFill>
              </a:rPr>
              <a:t>-1</a:t>
            </a:r>
            <a:endParaRPr lang="en-US" sz="3200"/>
          </a:p>
          <a:p>
            <a:r>
              <a:rPr lang="en-US" sz="3200"/>
              <a:t>     </a:t>
            </a:r>
            <a:r>
              <a:rPr lang="en-IN" altLang="en-US" sz="3200"/>
              <a:t>                 Begin</a:t>
            </a:r>
            <a:endParaRPr lang="en-US" sz="3200"/>
          </a:p>
          <a:p>
            <a:pPr algn="l">
              <a:buClrTx/>
              <a:buSzTx/>
              <a:buNone/>
            </a:pPr>
            <a:r>
              <a:rPr lang="en-US" sz="3200"/>
              <a:t>         </a:t>
            </a:r>
            <a:r>
              <a:rPr lang="en-IN" altLang="en-US" sz="3200"/>
              <a:t>			Set </a:t>
            </a:r>
            <a:r>
              <a:rPr lang="en-US" sz="3200" b="1">
                <a:solidFill>
                  <a:srgbClr val="FF0000"/>
                </a:solidFill>
              </a:rPr>
              <a:t>ptr1 = ptr</a:t>
            </a:r>
            <a:r>
              <a:rPr lang="en-GB" altLang="en-US" sz="3200" b="1">
                <a:solidFill>
                  <a:srgbClr val="FF0000"/>
                </a:solidFill>
              </a:rPr>
              <a:t> </a:t>
            </a:r>
            <a:r>
              <a:rPr lang="en-GB" altLang="en-US" b="1">
                <a:solidFill>
                  <a:srgbClr val="00B0F0"/>
                </a:solidFill>
                <a:sym typeface="+mn-ea"/>
              </a:rPr>
              <a:t>// ptr1 is a poniter to a previous  node of a node being deleted</a:t>
            </a:r>
            <a:endParaRPr lang="en-GB" altLang="en-US" b="1">
              <a:solidFill>
                <a:srgbClr val="00B0F0"/>
              </a:solidFill>
            </a:endParaRPr>
          </a:p>
          <a:p>
            <a:r>
              <a:rPr lang="en-US" sz="3200"/>
              <a:t>        </a:t>
            </a:r>
            <a:r>
              <a:rPr lang="en-IN" altLang="en-US" sz="3200"/>
              <a:t>			Set</a:t>
            </a:r>
            <a:r>
              <a:rPr lang="en-US" sz="3200"/>
              <a:t> </a:t>
            </a:r>
            <a:r>
              <a:rPr lang="en-US" sz="3200" b="1">
                <a:solidFill>
                  <a:srgbClr val="FF0000"/>
                </a:solidFill>
              </a:rPr>
              <a:t>ptr = ptr-&gt;next</a:t>
            </a:r>
            <a:r>
              <a:rPr lang="en-GB" altLang="en-US" sz="3200" b="1">
                <a:solidFill>
                  <a:srgbClr val="FF0000"/>
                </a:solidFill>
              </a:rPr>
              <a:t>  </a:t>
            </a:r>
            <a:r>
              <a:rPr lang="en-GB" altLang="en-US" sz="2000" b="1">
                <a:solidFill>
                  <a:srgbClr val="00B0F0"/>
                </a:solidFill>
              </a:rPr>
              <a:t>/</a:t>
            </a:r>
            <a:r>
              <a:rPr lang="en-GB" altLang="en-US" sz="1800" b="1">
                <a:solidFill>
                  <a:srgbClr val="00B0F0"/>
                </a:solidFill>
              </a:rPr>
              <a:t>/ </a:t>
            </a:r>
            <a:r>
              <a:rPr lang="en-GB" altLang="en-US" sz="2000" b="1">
                <a:solidFill>
                  <a:srgbClr val="00B0F0"/>
                </a:solidFill>
              </a:rPr>
              <a:t>ptr is a poniter to node being deleted</a:t>
            </a:r>
            <a:endParaRPr lang="en-US" sz="2000" b="1">
              <a:solidFill>
                <a:srgbClr val="00B0F0"/>
              </a:solidFill>
            </a:endParaRPr>
          </a:p>
          <a:p>
            <a:r>
              <a:rPr lang="en-US" sz="3200"/>
              <a:t>        </a:t>
            </a:r>
            <a:r>
              <a:rPr lang="en-IN" altLang="en-US" sz="3200"/>
              <a:t>			</a:t>
            </a:r>
            <a:r>
              <a:rPr lang="en-US" sz="3200"/>
              <a:t> if</a:t>
            </a:r>
            <a:r>
              <a:rPr lang="en-US" sz="3200" b="1">
                <a:solidFill>
                  <a:srgbClr val="FF0000"/>
                </a:solidFill>
              </a:rPr>
              <a:t>(ptr == NULL</a:t>
            </a:r>
            <a:r>
              <a:rPr lang="en-US" sz="3200"/>
              <a:t>)</a:t>
            </a:r>
            <a:r>
              <a:rPr lang="en-GB" altLang="en-US" sz="3200"/>
              <a:t>  </a:t>
            </a:r>
            <a:endParaRPr lang="en-US" sz="3200"/>
          </a:p>
          <a:p>
            <a:r>
              <a:rPr lang="en-US" sz="3200"/>
              <a:t>        </a:t>
            </a:r>
            <a:r>
              <a:rPr lang="en-IN" altLang="en-US" sz="3200"/>
              <a:t>			Begin</a:t>
            </a:r>
            <a:endParaRPr lang="en-US" sz="3200"/>
          </a:p>
          <a:p>
            <a:r>
              <a:rPr lang="en-US" sz="3200"/>
              <a:t>          </a:t>
            </a:r>
            <a:r>
              <a:rPr lang="en-IN" altLang="en-US" sz="3200"/>
              <a:t>                       </a:t>
            </a:r>
            <a:r>
              <a:rPr lang="en-US" sz="3200"/>
              <a:t> print</a:t>
            </a:r>
            <a:r>
              <a:rPr lang="en-IN" altLang="en-US" sz="3200"/>
              <a:t> </a:t>
            </a:r>
            <a:r>
              <a:rPr lang="en-IN" altLang="en-US" sz="3200" b="1">
                <a:solidFill>
                  <a:srgbClr val="FF0000"/>
                </a:solidFill>
              </a:rPr>
              <a:t>“ Deletion not possible”</a:t>
            </a:r>
          </a:p>
          <a:p>
            <a:r>
              <a:rPr lang="en-IN" altLang="en-US" sz="3200" b="1">
                <a:solidFill>
                  <a:srgbClr val="FF0000"/>
                </a:solidFill>
              </a:rPr>
              <a:t>                              </a:t>
            </a:r>
            <a:r>
              <a:rPr lang="en-US" sz="3200" b="1">
                <a:solidFill>
                  <a:srgbClr val="FF0000"/>
                </a:solidFill>
              </a:rPr>
              <a:t>    return</a:t>
            </a:r>
          </a:p>
          <a:p>
            <a:r>
              <a:rPr lang="en-IN" altLang="en-US" sz="3200"/>
              <a:t>                              end</a:t>
            </a:r>
            <a:endParaRPr lang="en-US" sz="3200"/>
          </a:p>
          <a:p>
            <a:r>
              <a:rPr lang="en-US" sz="3200"/>
              <a:t>     </a:t>
            </a:r>
            <a:r>
              <a:rPr lang="en-IN" altLang="en-US" sz="3200"/>
              <a:t>		  End</a:t>
            </a:r>
            <a:r>
              <a:rPr lang="en-US" sz="3200"/>
              <a:t> </a:t>
            </a:r>
          </a:p>
          <a:p>
            <a:r>
              <a:rPr lang="en-US" sz="3200"/>
              <a:t>        </a:t>
            </a:r>
            <a:r>
              <a:rPr lang="en-IN" altLang="en-US" sz="3200"/>
              <a:t>	       </a:t>
            </a:r>
            <a:endParaRPr lang="en-US" sz="3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69315" y="405765"/>
            <a:ext cx="10525125" cy="3807460"/>
          </a:xfrm>
          <a:prstGeom prst="rect">
            <a:avLst/>
          </a:prstGeom>
          <a:noFill/>
        </p:spPr>
        <p:txBody>
          <a:bodyPr wrap="square" rtlCol="0" anchor="t">
            <a:noAutofit/>
          </a:bodyPr>
          <a:lstStyle/>
          <a:p>
            <a:pPr marL="914400" lvl="2" indent="457200"/>
            <a:r>
              <a:rPr lang="en-IN" altLang="en-US" sz="3600">
                <a:sym typeface="+mn-ea"/>
              </a:rPr>
              <a:t>  set </a:t>
            </a:r>
            <a:r>
              <a:rPr lang="en-US" sz="3600" b="1">
                <a:solidFill>
                  <a:srgbClr val="FF0000"/>
                </a:solidFill>
                <a:sym typeface="+mn-ea"/>
              </a:rPr>
              <a:t>ptr1 -&gt;next = ptr -&gt;next;</a:t>
            </a:r>
            <a:endParaRPr lang="en-US" sz="3600" b="1">
              <a:solidFill>
                <a:srgbClr val="FF0000"/>
              </a:solidFill>
            </a:endParaRPr>
          </a:p>
          <a:p>
            <a:r>
              <a:rPr lang="en-US" sz="3600">
                <a:sym typeface="+mn-ea"/>
              </a:rPr>
              <a:t>        </a:t>
            </a:r>
            <a:r>
              <a:rPr lang="en-IN" altLang="en-US" sz="3600">
                <a:sym typeface="+mn-ea"/>
              </a:rPr>
              <a:t>       </a:t>
            </a:r>
            <a:r>
              <a:rPr lang="en-US" sz="3600">
                <a:sym typeface="+mn-ea"/>
              </a:rPr>
              <a:t>print</a:t>
            </a:r>
            <a:r>
              <a:rPr lang="en-IN" altLang="en-US" sz="3600">
                <a:sym typeface="+mn-ea"/>
              </a:rPr>
              <a:t> </a:t>
            </a:r>
            <a:r>
              <a:rPr lang="en-US" sz="3600" b="1">
                <a:solidFill>
                  <a:srgbClr val="FF0000"/>
                </a:solidFill>
                <a:sym typeface="+mn-ea"/>
              </a:rPr>
              <a:t>“ ptr-data has been deleted “</a:t>
            </a:r>
            <a:endParaRPr lang="en-US" sz="3600"/>
          </a:p>
          <a:p>
            <a:r>
              <a:rPr lang="en-US" sz="3600">
                <a:sym typeface="+mn-ea"/>
              </a:rPr>
              <a:t>        </a:t>
            </a:r>
            <a:r>
              <a:rPr lang="en-IN" altLang="en-US" sz="3600">
                <a:sym typeface="+mn-ea"/>
              </a:rPr>
              <a:t>	      </a:t>
            </a:r>
            <a:r>
              <a:rPr lang="en-US" sz="3600" b="1">
                <a:solidFill>
                  <a:srgbClr val="FF0000"/>
                </a:solidFill>
                <a:sym typeface="+mn-ea"/>
              </a:rPr>
              <a:t>free(ptr)</a:t>
            </a:r>
          </a:p>
          <a:p>
            <a:pPr marL="457200" lvl="1" indent="457200"/>
            <a:r>
              <a:rPr lang="en-IN" altLang="en-US" sz="3600">
                <a:sym typeface="+mn-ea"/>
              </a:rPr>
              <a:t>end</a:t>
            </a:r>
          </a:p>
          <a:p>
            <a:pPr marL="0" lvl="0" indent="0"/>
            <a:r>
              <a:rPr lang="en-IN" altLang="en-US" sz="3600" b="1">
                <a:sym typeface="+mn-ea"/>
              </a:rPr>
              <a:t>Step -6</a:t>
            </a:r>
            <a:r>
              <a:rPr lang="en-IN" altLang="en-US" sz="3600">
                <a:sym typeface="+mn-ea"/>
              </a:rPr>
              <a:t>. End</a:t>
            </a:r>
            <a:endParaRPr lang="en-US" sz="3600"/>
          </a:p>
          <a:p>
            <a:pPr marL="0" lvl="0" indent="0"/>
            <a:endParaRPr lang="en-IN" altLang="en-US" sz="36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p:nvPr/>
        </p:nvSpPr>
        <p:spPr>
          <a:xfrm>
            <a:off x="499600" y="228338"/>
            <a:ext cx="8229600" cy="778659"/>
          </a:xfrm>
          <a:prstGeom prst="rect">
            <a:avLst/>
          </a:prstGeom>
          <a:noFill/>
          <a:ln w="9525">
            <a:noFill/>
          </a:ln>
        </p:spPr>
        <p:txBody>
          <a:bodyPr anchor="ctr" anchorCtr="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400" dirty="0">
                <a:solidFill>
                  <a:srgbClr val="0000FF"/>
                </a:solidFill>
                <a:latin typeface="Arial" panose="020B0604020202020204" pitchFamily="34" charset="0"/>
              </a:rPr>
              <a:t>What is LINKED LIST ?</a:t>
            </a:r>
          </a:p>
        </p:txBody>
      </p:sp>
      <p:sp>
        <p:nvSpPr>
          <p:cNvPr id="151555" name="Text Box 2"/>
          <p:cNvSpPr txBox="1"/>
          <p:nvPr/>
        </p:nvSpPr>
        <p:spPr>
          <a:xfrm>
            <a:off x="370389" y="937261"/>
            <a:ext cx="11597833" cy="5408270"/>
          </a:xfrm>
          <a:prstGeom prst="rect">
            <a:avLst/>
          </a:prstGeom>
          <a:noFill/>
          <a:ln w="9525">
            <a:noFill/>
          </a:ln>
        </p:spPr>
        <p:txBody>
          <a:bodyPr/>
          <a:lstStyle/>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3200" dirty="0">
                <a:solidFill>
                  <a:srgbClr val="FF0000"/>
                </a:solidFill>
                <a:latin typeface="Arial" panose="020B0604020202020204" pitchFamily="34" charset="0"/>
              </a:rPr>
              <a:t>Linked List</a:t>
            </a:r>
            <a:r>
              <a:rPr lang="en-US" altLang="x-none" sz="3200" dirty="0">
                <a:latin typeface="Arial" panose="020B0604020202020204" pitchFamily="34" charset="0"/>
              </a:rPr>
              <a:t> is a </a:t>
            </a:r>
            <a:r>
              <a:rPr lang="en-US" altLang="x-none" sz="3200" dirty="0">
                <a:solidFill>
                  <a:srgbClr val="FF0000"/>
                </a:solidFill>
                <a:latin typeface="Arial" panose="020B0604020202020204" pitchFamily="34" charset="0"/>
              </a:rPr>
              <a:t>linear data structure</a:t>
            </a:r>
            <a:r>
              <a:rPr lang="en-US" altLang="x-none" sz="3200" dirty="0">
                <a:latin typeface="Arial" panose="020B0604020202020204" pitchFamily="34" charset="0"/>
              </a:rPr>
              <a:t>, in which elements are not stored at a contiguous, rather they are </a:t>
            </a:r>
            <a:r>
              <a:rPr lang="en-US" altLang="x-none" sz="3200" b="1" dirty="0">
                <a:solidFill>
                  <a:srgbClr val="FF0000"/>
                </a:solidFill>
                <a:latin typeface="Arial" panose="020B0604020202020204" pitchFamily="34" charset="0"/>
              </a:rPr>
              <a:t>linked </a:t>
            </a:r>
            <a:r>
              <a:rPr lang="en-GB" altLang="en-US" sz="3200" b="1" dirty="0">
                <a:solidFill>
                  <a:srgbClr val="FF0000"/>
                </a:solidFill>
                <a:latin typeface="Arial" panose="020B0604020202020204" pitchFamily="34" charset="0"/>
              </a:rPr>
              <a:t>by </a:t>
            </a:r>
            <a:r>
              <a:rPr lang="en-US" altLang="x-none" sz="3200" b="1" dirty="0">
                <a:solidFill>
                  <a:srgbClr val="FF0000"/>
                </a:solidFill>
                <a:latin typeface="Arial" panose="020B0604020202020204" pitchFamily="34" charset="0"/>
              </a:rPr>
              <a:t>using pointers.</a:t>
            </a:r>
            <a:r>
              <a:rPr lang="en-US" altLang="x-none" sz="3200" dirty="0">
                <a:latin typeface="Arial" panose="020B0604020202020204" pitchFamily="34" charset="0"/>
              </a:rPr>
              <a:t> </a:t>
            </a: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3200" dirty="0">
                <a:latin typeface="Arial" panose="020B0604020202020204" pitchFamily="34" charset="0"/>
              </a:rPr>
              <a:t>Linked List forms a series of connected nodes, where each node stores the </a:t>
            </a:r>
            <a:r>
              <a:rPr lang="en-US" altLang="x-none" sz="3200" b="1" dirty="0">
                <a:solidFill>
                  <a:srgbClr val="FF0000"/>
                </a:solidFill>
                <a:latin typeface="Arial" panose="020B0604020202020204" pitchFamily="34" charset="0"/>
              </a:rPr>
              <a:t>data</a:t>
            </a:r>
            <a:r>
              <a:rPr lang="en-US" altLang="x-none" sz="3200" b="1" dirty="0">
                <a:latin typeface="Arial" panose="020B0604020202020204" pitchFamily="34" charset="0"/>
              </a:rPr>
              <a:t> </a:t>
            </a:r>
            <a:r>
              <a:rPr lang="en-US" altLang="x-none" sz="3200" dirty="0">
                <a:latin typeface="Arial" panose="020B0604020202020204" pitchFamily="34" charset="0"/>
              </a:rPr>
              <a:t>and the </a:t>
            </a:r>
            <a:r>
              <a:rPr lang="en-US" altLang="x-none" sz="3200" b="1" dirty="0">
                <a:solidFill>
                  <a:srgbClr val="FF0000"/>
                </a:solidFill>
                <a:latin typeface="Arial" panose="020B0604020202020204" pitchFamily="34" charset="0"/>
              </a:rPr>
              <a:t>address of the next node</a:t>
            </a:r>
            <a:r>
              <a:rPr lang="en-US" altLang="x-none" sz="3200" dirty="0">
                <a:latin typeface="Arial" panose="020B0604020202020204" pitchFamily="34" charset="0"/>
              </a:rPr>
              <a:t>.</a:t>
            </a:r>
          </a:p>
          <a:p>
            <a:pPr marL="341630" indent="-341630" defTabSz="45720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3200" b="1" dirty="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x-none" sz="3200" b="1" dirty="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x-none" sz="3200" b="1" dirty="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3200" b="1" dirty="0">
              <a:solidFill>
                <a:srgbClr val="FF0000"/>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852170" y="3589020"/>
            <a:ext cx="10474960" cy="2400300"/>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42315" y="576580"/>
            <a:ext cx="11299190" cy="5509895"/>
          </a:xfrm>
          <a:prstGeom prst="rect">
            <a:avLst/>
          </a:prstGeom>
          <a:noFill/>
        </p:spPr>
        <p:txBody>
          <a:bodyPr wrap="square" rtlCol="0" anchor="t">
            <a:noAutofit/>
          </a:bodyPr>
          <a:lstStyle/>
          <a:p>
            <a:r>
              <a:rPr lang="en-US" sz="8800" b="1">
                <a:solidFill>
                  <a:srgbClr val="FF0000"/>
                </a:solidFill>
                <a:sym typeface="+mn-ea"/>
              </a:rPr>
              <a:t>Circular </a:t>
            </a:r>
          </a:p>
          <a:p>
            <a:r>
              <a:rPr lang="en-US" sz="8800" b="1">
                <a:solidFill>
                  <a:srgbClr val="FF0000"/>
                </a:solidFill>
                <a:sym typeface="+mn-ea"/>
              </a:rPr>
              <a:t>Singl</a:t>
            </a:r>
            <a:r>
              <a:rPr lang="en-GB" altLang="en-US" sz="8800" b="1">
                <a:solidFill>
                  <a:srgbClr val="FF0000"/>
                </a:solidFill>
                <a:sym typeface="+mn-ea"/>
              </a:rPr>
              <a:t>e</a:t>
            </a:r>
            <a:r>
              <a:rPr lang="en-US" sz="8800" b="1">
                <a:solidFill>
                  <a:srgbClr val="FF0000"/>
                </a:solidFill>
                <a:sym typeface="+mn-ea"/>
              </a:rPr>
              <a:t> Linked List</a:t>
            </a:r>
            <a:r>
              <a:rPr lang="en-IN" altLang="en-US" sz="8800" b="1">
                <a:solidFill>
                  <a:srgbClr val="FF0000"/>
                </a:solidFill>
                <a:sym typeface="+mn-ea"/>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2605" y="603885"/>
            <a:ext cx="10960100" cy="3702050"/>
          </a:xfrm>
          <a:prstGeom prst="rect">
            <a:avLst/>
          </a:prstGeom>
          <a:noFill/>
        </p:spPr>
        <p:txBody>
          <a:bodyPr wrap="square" rtlCol="0" anchor="t">
            <a:noAutofit/>
          </a:bodyPr>
          <a:lstStyle/>
          <a:p>
            <a:r>
              <a:rPr lang="en-US" sz="3600" b="1">
                <a:solidFill>
                  <a:srgbClr val="FF0000"/>
                </a:solidFill>
              </a:rPr>
              <a:t>Circular Singly Linked List</a:t>
            </a:r>
            <a:r>
              <a:rPr lang="en-IN" altLang="en-US" sz="3600" b="1">
                <a:solidFill>
                  <a:srgbClr val="FF0000"/>
                </a:solidFill>
              </a:rPr>
              <a:t> </a:t>
            </a:r>
            <a:endParaRPr lang="en-IN" altLang="en-US" sz="1200" b="1">
              <a:solidFill>
                <a:srgbClr val="FF0000"/>
              </a:solidFill>
            </a:endParaRPr>
          </a:p>
          <a:p>
            <a:pPr indent="457200"/>
            <a:r>
              <a:rPr lang="en-IN" altLang="en-US" sz="3200"/>
              <a:t>In </a:t>
            </a:r>
            <a:r>
              <a:rPr lang="en-US" sz="3200"/>
              <a:t> a </a:t>
            </a:r>
            <a:r>
              <a:rPr lang="en-US" sz="3200" b="1">
                <a:solidFill>
                  <a:srgbClr val="00B0F0"/>
                </a:solidFill>
              </a:rPr>
              <a:t>circular Singly linked list,</a:t>
            </a:r>
            <a:r>
              <a:rPr lang="en-US" sz="3200"/>
              <a:t> the </a:t>
            </a:r>
            <a:r>
              <a:rPr lang="en-US" sz="3200" b="1">
                <a:solidFill>
                  <a:srgbClr val="00B0F0"/>
                </a:solidFill>
              </a:rPr>
              <a:t>last node</a:t>
            </a:r>
            <a:r>
              <a:rPr lang="en-US" sz="3200"/>
              <a:t> of the list contains </a:t>
            </a:r>
            <a:r>
              <a:rPr lang="en-US" sz="3200" b="1">
                <a:solidFill>
                  <a:srgbClr val="00B0F0"/>
                </a:solidFill>
              </a:rPr>
              <a:t>a pointer to the first node of the list</a:t>
            </a:r>
            <a:r>
              <a:rPr lang="en-US" sz="3200"/>
              <a:t>. </a:t>
            </a:r>
          </a:p>
          <a:p>
            <a:pPr indent="457200"/>
            <a:r>
              <a:rPr lang="en-US" sz="3200"/>
              <a:t>We can have circular singly linked list as well as circular doubly linked list.</a:t>
            </a:r>
          </a:p>
          <a:p>
            <a:pPr indent="457200"/>
            <a:r>
              <a:rPr lang="en-US" sz="3200"/>
              <a:t>We traverse a circular singly linked list until we reach the same node where we started. </a:t>
            </a:r>
          </a:p>
          <a:p>
            <a:pPr indent="457200"/>
            <a:r>
              <a:rPr lang="en-US" sz="3200"/>
              <a:t>The circular singly liked list has no beginning and no ending. There is no null value present in the next part of any of the nodes.</a:t>
            </a:r>
          </a:p>
          <a:p>
            <a:endParaRPr lang="en-US" sz="3200"/>
          </a:p>
          <a:p>
            <a:r>
              <a:rPr lang="en-US" sz="3200"/>
              <a:t>The following image shows a circular singly linked list.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ircular-singly-linked-list"/>
          <p:cNvPicPr>
            <a:picLocks noChangeAspect="1"/>
          </p:cNvPicPr>
          <p:nvPr/>
        </p:nvPicPr>
        <p:blipFill>
          <a:blip r:embed="rId2"/>
          <a:stretch>
            <a:fillRect/>
          </a:stretch>
        </p:blipFill>
        <p:spPr>
          <a:xfrm>
            <a:off x="293370" y="218440"/>
            <a:ext cx="11190605" cy="2320925"/>
          </a:xfrm>
          <a:prstGeom prst="rect">
            <a:avLst/>
          </a:prstGeom>
        </p:spPr>
      </p:pic>
      <p:sp>
        <p:nvSpPr>
          <p:cNvPr id="3" name="Text Box 2"/>
          <p:cNvSpPr txBox="1"/>
          <p:nvPr/>
        </p:nvSpPr>
        <p:spPr>
          <a:xfrm>
            <a:off x="356870" y="2755265"/>
            <a:ext cx="11549380" cy="4030980"/>
          </a:xfrm>
          <a:prstGeom prst="rect">
            <a:avLst/>
          </a:prstGeom>
          <a:noFill/>
        </p:spPr>
        <p:txBody>
          <a:bodyPr wrap="square" rtlCol="0" anchor="t">
            <a:spAutoFit/>
          </a:bodyPr>
          <a:lstStyle/>
          <a:p>
            <a:r>
              <a:rPr lang="en-IN" altLang="en-US" sz="3200" b="1">
                <a:solidFill>
                  <a:srgbClr val="FF0000"/>
                </a:solidFill>
              </a:rPr>
              <a:t>Applications :</a:t>
            </a:r>
          </a:p>
          <a:p>
            <a:pPr marL="514350" indent="-514350">
              <a:buFont typeface="+mj-lt"/>
              <a:buAutoNum type="arabicPeriod"/>
            </a:pPr>
            <a:r>
              <a:rPr lang="en-US" sz="3200">
                <a:sym typeface="+mn-ea"/>
              </a:rPr>
              <a:t>Circular lists can be used for applications in which the entire list is </a:t>
            </a:r>
            <a:r>
              <a:rPr lang="en-GB" altLang="en-US" sz="3200">
                <a:sym typeface="+mn-ea"/>
              </a:rPr>
              <a:t>       </a:t>
            </a:r>
            <a:endParaRPr lang="en-GB" altLang="en-US" sz="3200"/>
          </a:p>
          <a:p>
            <a:pPr indent="0">
              <a:buFont typeface="+mj-lt"/>
              <a:buNone/>
            </a:pPr>
            <a:r>
              <a:rPr lang="en-GB" altLang="en-US" sz="3200">
                <a:sym typeface="+mn-ea"/>
              </a:rPr>
              <a:t>      </a:t>
            </a:r>
            <a:r>
              <a:rPr lang="en-US" sz="3200">
                <a:sym typeface="+mn-ea"/>
              </a:rPr>
              <a:t>accessed in a loop</a:t>
            </a:r>
            <a:r>
              <a:rPr lang="en-IN" altLang="en-US" sz="3200" b="1">
                <a:solidFill>
                  <a:srgbClr val="FF0000"/>
                </a:solidFill>
                <a:sym typeface="+mn-ea"/>
              </a:rPr>
              <a:t>.</a:t>
            </a:r>
            <a:endParaRPr lang="en-US" sz="3200"/>
          </a:p>
          <a:p>
            <a:pPr indent="0">
              <a:buFont typeface="+mj-lt"/>
              <a:buNone/>
            </a:pPr>
            <a:r>
              <a:rPr lang="en-GB" altLang="en-US" sz="3200">
                <a:sym typeface="+mn-ea"/>
              </a:rPr>
              <a:t>2.   </a:t>
            </a:r>
            <a:r>
              <a:rPr lang="en-US" sz="3200">
                <a:sym typeface="+mn-ea"/>
              </a:rPr>
              <a:t>It can also be used by the Operating System to share time with </a:t>
            </a:r>
          </a:p>
          <a:p>
            <a:pPr indent="0">
              <a:buFont typeface="+mj-lt"/>
              <a:buNone/>
            </a:pPr>
            <a:r>
              <a:rPr lang="en-US" sz="3200">
                <a:sym typeface="+mn-ea"/>
              </a:rPr>
              <a:t> </a:t>
            </a:r>
            <a:r>
              <a:rPr lang="en-GB" altLang="en-US" sz="3200">
                <a:sym typeface="+mn-ea"/>
              </a:rPr>
              <a:t>      </a:t>
            </a:r>
            <a:r>
              <a:rPr lang="en-US" sz="3200">
                <a:sym typeface="+mn-ea"/>
              </a:rPr>
              <a:t>different </a:t>
            </a:r>
            <a:r>
              <a:rPr lang="en-GB" altLang="en-US" sz="3200">
                <a:sym typeface="+mn-ea"/>
              </a:rPr>
              <a:t> </a:t>
            </a:r>
            <a:r>
              <a:rPr lang="en-US" sz="3200">
                <a:sym typeface="+mn-ea"/>
              </a:rPr>
              <a:t>users. Generally, it uses a Round Robin time-sharing </a:t>
            </a:r>
          </a:p>
          <a:p>
            <a:pPr indent="0">
              <a:buFont typeface="+mj-lt"/>
              <a:buNone/>
            </a:pPr>
            <a:r>
              <a:rPr lang="en-US" sz="3200">
                <a:sym typeface="+mn-ea"/>
              </a:rPr>
              <a:t> </a:t>
            </a:r>
            <a:r>
              <a:rPr lang="en-GB" altLang="en-US" sz="3200">
                <a:sym typeface="+mn-ea"/>
              </a:rPr>
              <a:t>      </a:t>
            </a:r>
            <a:r>
              <a:rPr lang="en-US" sz="3200">
                <a:sym typeface="+mn-ea"/>
              </a:rPr>
              <a:t>method.</a:t>
            </a:r>
            <a:endParaRPr lang="en-US" sz="3200"/>
          </a:p>
          <a:p>
            <a:pPr indent="0">
              <a:buFont typeface="+mj-lt"/>
              <a:buNone/>
            </a:pPr>
            <a:r>
              <a:rPr lang="en-GB" altLang="en-US" sz="3200">
                <a:sym typeface="+mn-ea"/>
              </a:rPr>
              <a:t>3.   </a:t>
            </a:r>
            <a:r>
              <a:rPr lang="en-US" sz="3200">
                <a:sym typeface="+mn-ea"/>
              </a:rPr>
              <a:t>Multiplayer games utilize a circular list to switch between players </a:t>
            </a:r>
            <a:r>
              <a:rPr lang="en-GB" altLang="en-US" sz="3200">
                <a:sym typeface="+mn-ea"/>
              </a:rPr>
              <a:t> </a:t>
            </a:r>
          </a:p>
          <a:p>
            <a:pPr indent="0">
              <a:buFont typeface="+mj-lt"/>
              <a:buNone/>
            </a:pPr>
            <a:r>
              <a:rPr lang="en-GB" altLang="en-US" sz="3200">
                <a:sym typeface="+mn-ea"/>
              </a:rPr>
              <a:t>       i</a:t>
            </a:r>
            <a:r>
              <a:rPr lang="en-US" sz="3200">
                <a:sym typeface="+mn-ea"/>
              </a:rPr>
              <a:t>n a </a:t>
            </a:r>
            <a:r>
              <a:rPr lang="en-GB" altLang="en-US" sz="3200">
                <a:sym typeface="+mn-ea"/>
              </a:rPr>
              <a:t> </a:t>
            </a:r>
            <a:r>
              <a:rPr lang="en-US" sz="3200">
                <a:sym typeface="+mn-ea"/>
              </a:rPr>
              <a:t>loop.</a:t>
            </a:r>
            <a:endParaRPr lang="en-US"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26390" y="398780"/>
            <a:ext cx="11424920" cy="5986780"/>
          </a:xfrm>
          <a:prstGeom prst="rect">
            <a:avLst/>
          </a:prstGeom>
          <a:noFill/>
        </p:spPr>
        <p:txBody>
          <a:bodyPr wrap="square" rtlCol="0" anchor="t">
            <a:noAutofit/>
          </a:bodyPr>
          <a:lstStyle/>
          <a:p>
            <a:endParaRPr lang="en-US"/>
          </a:p>
          <a:p>
            <a:r>
              <a:rPr lang="en-IN" altLang="en-US" sz="3200" b="1">
                <a:solidFill>
                  <a:srgbClr val="FF0000"/>
                </a:solidFill>
              </a:rPr>
              <a:t>Applications of Circular List continued....</a:t>
            </a:r>
          </a:p>
          <a:p>
            <a:endParaRPr lang="en-US"/>
          </a:p>
          <a:p>
            <a:r>
              <a:rPr lang="en-GB" altLang="en-US" sz="3200"/>
              <a:t>4.</a:t>
            </a:r>
            <a:r>
              <a:rPr lang="en-US" sz="3200"/>
              <a:t>   Implementation of advanced data structures such as Fibonacci </a:t>
            </a:r>
          </a:p>
          <a:p>
            <a:r>
              <a:rPr lang="en-US" sz="3200"/>
              <a:t> </a:t>
            </a:r>
            <a:r>
              <a:rPr lang="en-GB" altLang="en-US" sz="3200"/>
              <a:t>      </a:t>
            </a:r>
            <a:r>
              <a:rPr lang="en-US" sz="3200"/>
              <a:t>Heap</a:t>
            </a:r>
            <a:r>
              <a:rPr lang="en-GB" altLang="en-US" sz="3200"/>
              <a:t>.</a:t>
            </a:r>
          </a:p>
          <a:p>
            <a:pPr indent="0">
              <a:buFont typeface="+mj-lt"/>
              <a:buNone/>
            </a:pPr>
            <a:r>
              <a:rPr lang="en-GB" altLang="en-US" sz="3200"/>
              <a:t>5.</a:t>
            </a:r>
            <a:r>
              <a:rPr lang="en-US" sz="3200"/>
              <a:t>   You can access the browser cache by hitting the BACK key.</a:t>
            </a:r>
            <a:r>
              <a:rPr lang="en-GB" altLang="en-US" sz="3200"/>
              <a:t> </a:t>
            </a:r>
          </a:p>
          <a:p>
            <a:pPr indent="0">
              <a:buFont typeface="+mj-lt"/>
              <a:buNone/>
            </a:pPr>
            <a:r>
              <a:rPr lang="en-GB" altLang="en-US" sz="3200"/>
              <a:t>6.</a:t>
            </a:r>
            <a:r>
              <a:rPr lang="en-US" sz="3200"/>
              <a:t>   In Photoshop and Word, you can undo the functionality.</a:t>
            </a:r>
            <a:r>
              <a:rPr lang="en-GB" altLang="en-US" sz="3200"/>
              <a:t> </a:t>
            </a:r>
          </a:p>
          <a:p>
            <a:pPr indent="0">
              <a:buFont typeface="+mj-lt"/>
              <a:buNone/>
            </a:pPr>
            <a:r>
              <a:rPr lang="en-GB" altLang="en-US" sz="3200"/>
              <a:t>7.</a:t>
            </a:r>
            <a:r>
              <a:rPr lang="en-US" sz="3200"/>
              <a:t>   Round Robin Scheduling uses circular linked lists.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IN" altLang="en-US" sz="3600" b="1">
                <a:solidFill>
                  <a:srgbClr val="FF0000"/>
                </a:solidFill>
              </a:rPr>
              <a:t>1. INSERTION OPER</a:t>
            </a:r>
            <a:r>
              <a:rPr lang="en-GB" altLang="en-IN" sz="3600" b="1">
                <a:solidFill>
                  <a:srgbClr val="FF0000"/>
                </a:solidFill>
              </a:rPr>
              <a:t>A</a:t>
            </a:r>
            <a:r>
              <a:rPr lang="en-IN" altLang="en-US" sz="3600" b="1">
                <a:solidFill>
                  <a:srgbClr val="FF0000"/>
                </a:solidFill>
              </a:rPr>
              <a:t>TION : </a:t>
            </a:r>
          </a:p>
          <a:p>
            <a:r>
              <a:rPr lang="en-IN" altLang="en-US" sz="3600" b="1">
                <a:solidFill>
                  <a:srgbClr val="FF0000"/>
                </a:solidFill>
              </a:rPr>
              <a:t>      </a:t>
            </a:r>
            <a:r>
              <a:rPr lang="en-US" sz="3600"/>
              <a:t>Insertion in</a:t>
            </a:r>
            <a:r>
              <a:rPr lang="en-IN" altLang="en-US" sz="3600"/>
              <a:t> </a:t>
            </a:r>
            <a:r>
              <a:rPr lang="en-IN" altLang="en-US" sz="3600" b="1">
                <a:solidFill>
                  <a:srgbClr val="FF0000"/>
                </a:solidFill>
              </a:rPr>
              <a:t>Circular</a:t>
            </a:r>
            <a:r>
              <a:rPr lang="en-US" sz="3600"/>
              <a:t> linked list can be done in three different ways. They are </a:t>
            </a:r>
            <a:r>
              <a:rPr lang="en-IN" altLang="en-US" sz="3600"/>
              <a:t>:</a:t>
            </a:r>
          </a:p>
          <a:p>
            <a:endParaRPr lang="en-US" sz="3600"/>
          </a:p>
          <a:p>
            <a:pPr marL="1657350" lvl="2" indent="-742950">
              <a:buFont typeface="+mj-lt"/>
              <a:buAutoNum type="alphaUcPeriod"/>
            </a:pPr>
            <a:r>
              <a:rPr lang="en-IN" altLang="en-US" sz="3600"/>
              <a:t>Insertion at the </a:t>
            </a:r>
            <a:r>
              <a:rPr lang="en-IN" altLang="en-US" sz="3600" b="1">
                <a:solidFill>
                  <a:srgbClr val="00B0F0"/>
                </a:solidFill>
              </a:rPr>
              <a:t>beginning of the </a:t>
            </a:r>
            <a:r>
              <a:rPr lang="en-IN" altLang="en-US" sz="3600" b="1">
                <a:solidFill>
                  <a:srgbClr val="FF0000"/>
                </a:solidFill>
              </a:rPr>
              <a:t>Circular</a:t>
            </a:r>
            <a:r>
              <a:rPr lang="en-IN" altLang="en-US" sz="3600" b="1">
                <a:solidFill>
                  <a:srgbClr val="00B0F0"/>
                </a:solidFill>
              </a:rPr>
              <a:t> linked List.</a:t>
            </a:r>
          </a:p>
          <a:p>
            <a:pPr marL="1657350" lvl="2" indent="-742950">
              <a:buFont typeface="+mj-lt"/>
              <a:buAutoNum type="alphaUcPeriod"/>
            </a:pPr>
            <a:r>
              <a:rPr lang="en-IN" altLang="en-US" sz="3600"/>
              <a:t>Insertion at the </a:t>
            </a:r>
            <a:r>
              <a:rPr lang="en-IN" altLang="en-US" sz="3600" b="1">
                <a:solidFill>
                  <a:srgbClr val="00B0F0"/>
                </a:solidFill>
              </a:rPr>
              <a:t>end of </a:t>
            </a:r>
            <a:r>
              <a:rPr lang="en-IN" altLang="en-US" sz="3600" b="1">
                <a:solidFill>
                  <a:srgbClr val="FF0000"/>
                </a:solidFill>
              </a:rPr>
              <a:t>Circula</a:t>
            </a:r>
            <a:r>
              <a:rPr lang="en-GB" altLang="en-IN" sz="3600" b="1">
                <a:solidFill>
                  <a:srgbClr val="FF0000"/>
                </a:solidFill>
              </a:rPr>
              <a:t>r</a:t>
            </a:r>
            <a:r>
              <a:rPr lang="en-IN" altLang="en-US" sz="3600" b="1">
                <a:solidFill>
                  <a:srgbClr val="00B0F0"/>
                </a:solidFill>
              </a:rPr>
              <a:t> Linked List</a:t>
            </a:r>
          </a:p>
          <a:p>
            <a:pPr marL="1657350" lvl="2" indent="-742950">
              <a:buFont typeface="+mj-lt"/>
              <a:buAutoNum type="alphaUcPeriod"/>
            </a:pPr>
            <a:r>
              <a:rPr lang="en-IN" altLang="en-US" sz="3600"/>
              <a:t>Insertion at </a:t>
            </a:r>
            <a:r>
              <a:rPr lang="en-IN" altLang="en-US" sz="3600" b="1">
                <a:solidFill>
                  <a:srgbClr val="00B0F0"/>
                </a:solidFill>
              </a:rPr>
              <a:t>Specified position of a </a:t>
            </a:r>
            <a:r>
              <a:rPr lang="en-IN" altLang="en-US" sz="3600" b="1">
                <a:solidFill>
                  <a:srgbClr val="FF0000"/>
                </a:solidFill>
              </a:rPr>
              <a:t>Circular</a:t>
            </a:r>
            <a:r>
              <a:rPr lang="en-IN" altLang="en-US" sz="3600" b="1">
                <a:solidFill>
                  <a:srgbClr val="00B0F0"/>
                </a:solidFill>
              </a:rPr>
              <a:t> Linked List</a:t>
            </a:r>
            <a:endParaRPr lang="en-US" sz="3600"/>
          </a:p>
          <a:p>
            <a:pPr marL="1657350" lvl="2" indent="-742950">
              <a:buFont typeface="+mj-lt"/>
              <a:buAutoNum type="alphaUcPeriod"/>
            </a:pPr>
            <a:endParaRPr lang="en-US"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Insertion at </a:t>
            </a:r>
            <a:r>
              <a:rPr lang="en-IN" altLang="en-US" sz="3600" b="1">
                <a:solidFill>
                  <a:srgbClr val="00B0F0"/>
                </a:solidFill>
                <a:sym typeface="+mn-ea"/>
              </a:rPr>
              <a:t>beginning of the Circular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Create a</a:t>
            </a:r>
            <a:r>
              <a:rPr lang="en-IN" altLang="en-US" sz="3600"/>
              <a:t> </a:t>
            </a:r>
            <a:r>
              <a:rPr lang="en-IN" altLang="en-US" sz="3600" b="1">
                <a:solidFill>
                  <a:srgbClr val="FF0000"/>
                </a:solidFill>
              </a:rPr>
              <a:t>new node</a:t>
            </a:r>
            <a:r>
              <a:rPr lang="en-IN" altLang="en-US" sz="3600"/>
              <a:t> with pointer -</a:t>
            </a:r>
            <a:r>
              <a:rPr lang="en-IN" altLang="en-US" sz="3600" b="1">
                <a:solidFill>
                  <a:srgbClr val="FF0000"/>
                </a:solidFill>
              </a:rPr>
              <a:t> p </a:t>
            </a:r>
            <a:endParaRPr lang="en-IN" altLang="en-US" sz="3600"/>
          </a:p>
          <a:p>
            <a:r>
              <a:rPr lang="en-IN" altLang="en-US" sz="3600" b="1"/>
              <a:t>Step -3</a:t>
            </a:r>
            <a:r>
              <a:rPr lang="en-IN" altLang="en-US" sz="3600"/>
              <a:t>. Set </a:t>
            </a:r>
            <a:r>
              <a:rPr lang="en-IN" altLang="en-US" sz="3600" b="1">
                <a:solidFill>
                  <a:srgbClr val="FF0000"/>
                </a:solidFill>
              </a:rPr>
              <a:t>p-&gt;data</a:t>
            </a:r>
            <a:r>
              <a:rPr lang="en-IN" altLang="en-US" sz="3600">
                <a:solidFill>
                  <a:srgbClr val="FF0000"/>
                </a:solidFill>
              </a:rPr>
              <a:t> = e</a:t>
            </a:r>
            <a:r>
              <a:rPr lang="en-IN" altLang="en-US" sz="3600" b="1">
                <a:solidFill>
                  <a:srgbClr val="FF0000"/>
                </a:solidFill>
              </a:rPr>
              <a:t>lement</a:t>
            </a:r>
            <a:endParaRPr lang="en-US" sz="3600"/>
          </a:p>
          <a:p>
            <a:r>
              <a:rPr lang="en-IN" altLang="en-US" sz="3600" b="1"/>
              <a:t>Step -4</a:t>
            </a:r>
            <a:r>
              <a:rPr lang="en-US" sz="3600"/>
              <a:t>. If</a:t>
            </a:r>
            <a:r>
              <a:rPr lang="en-IN" altLang="en-US" sz="3600"/>
              <a:t> </a:t>
            </a:r>
            <a:r>
              <a:rPr lang="en-IN" altLang="en-US" sz="3600" b="1">
                <a:solidFill>
                  <a:srgbClr val="FF0000"/>
                </a:solidFill>
              </a:rPr>
              <a:t>(head = NULL)</a:t>
            </a:r>
            <a:r>
              <a:rPr lang="en-US" sz="3600"/>
              <a:t> </a:t>
            </a:r>
            <a:endParaRPr lang="en-IN" altLang="en-US" sz="3600"/>
          </a:p>
          <a:p>
            <a:r>
              <a:rPr lang="en-IN" altLang="en-US" sz="3600"/>
              <a:t>              </a:t>
            </a:r>
            <a:r>
              <a:rPr lang="en-US" sz="3600"/>
              <a:t> </a:t>
            </a:r>
            <a:r>
              <a:rPr lang="en-IN" altLang="en-US" sz="3600"/>
              <a:t>Set </a:t>
            </a:r>
            <a:r>
              <a:rPr lang="en-IN" altLang="en-US" sz="3600" b="1">
                <a:solidFill>
                  <a:srgbClr val="FF0000"/>
                </a:solidFill>
              </a:rPr>
              <a:t>head  =p</a:t>
            </a:r>
            <a:r>
              <a:rPr lang="en-US" sz="3600" b="1">
                <a:solidFill>
                  <a:srgbClr val="FF0000"/>
                </a:solidFill>
              </a:rPr>
              <a:t>.</a:t>
            </a:r>
            <a:endParaRPr lang="en-US" sz="3600"/>
          </a:p>
          <a:p>
            <a:r>
              <a:rPr lang="en-US" sz="3600"/>
              <a:t> </a:t>
            </a:r>
            <a:r>
              <a:rPr lang="en-IN" altLang="en-US" sz="3600"/>
              <a:t>              Set </a:t>
            </a:r>
            <a:r>
              <a:rPr lang="en-IN" altLang="en-US" sz="3600" b="1">
                <a:solidFill>
                  <a:srgbClr val="FF0000"/>
                </a:solidFill>
              </a:rPr>
              <a:t>p</a:t>
            </a:r>
            <a:r>
              <a:rPr lang="en-IN" altLang="en-US" sz="3600"/>
              <a:t>-</a:t>
            </a:r>
            <a:r>
              <a:rPr lang="en-IN" altLang="en-US" sz="3600" b="1">
                <a:solidFill>
                  <a:srgbClr val="FF0000"/>
                </a:solidFill>
              </a:rPr>
              <a:t>&gt;next = head</a:t>
            </a:r>
          </a:p>
          <a:p>
            <a:r>
              <a:rPr lang="en-IN" altLang="en-US" sz="3600" b="1">
                <a:solidFill>
                  <a:srgbClr val="FF0000"/>
                </a:solidFill>
              </a:rPr>
              <a:t>              </a:t>
            </a:r>
            <a:r>
              <a:rPr lang="en-IN" altLang="en-US" sz="3600">
                <a:solidFill>
                  <a:schemeClr val="tx1"/>
                </a:solidFill>
              </a:rPr>
              <a:t> else</a:t>
            </a:r>
            <a:r>
              <a:rPr lang="en-GB" altLang="en-IN" sz="3600">
                <a:solidFill>
                  <a:schemeClr val="tx1"/>
                </a:solidFill>
              </a:rPr>
              <a:t> Begin</a:t>
            </a:r>
            <a:endParaRPr lang="en-IN" altLang="en-US" sz="3600" b="1">
              <a:solidFill>
                <a:srgbClr val="FF0000"/>
              </a:solidFill>
            </a:endParaRPr>
          </a:p>
          <a:p>
            <a:pPr marL="914400" lvl="2" indent="457200"/>
            <a:r>
              <a:rPr lang="en-IN" altLang="en-US" sz="3600">
                <a:solidFill>
                  <a:schemeClr val="tx1"/>
                </a:solidFill>
              </a:rPr>
              <a:t>  Set </a:t>
            </a:r>
            <a:r>
              <a:rPr lang="en-IN" altLang="en-US" sz="3600" b="1">
                <a:solidFill>
                  <a:srgbClr val="FF0000"/>
                </a:solidFill>
                <a:sym typeface="+mn-ea"/>
              </a:rPr>
              <a:t>temp = head</a:t>
            </a:r>
            <a:endParaRPr lang="en-IN" altLang="en-US" sz="3600" b="1">
              <a:solidFill>
                <a:srgbClr val="FF0000"/>
              </a:solidFill>
            </a:endParaRPr>
          </a:p>
          <a:p>
            <a:r>
              <a:rPr lang="en-US" sz="3600">
                <a:sym typeface="+mn-ea"/>
              </a:rPr>
              <a:t>           </a:t>
            </a:r>
            <a:r>
              <a:rPr lang="en-IN" altLang="en-US" sz="3600">
                <a:sym typeface="+mn-ea"/>
              </a:rPr>
              <a:t>   </a:t>
            </a:r>
            <a:r>
              <a:rPr lang="en-US" sz="3600">
                <a:sym typeface="+mn-ea"/>
              </a:rPr>
              <a:t> while(</a:t>
            </a:r>
            <a:r>
              <a:rPr lang="en-IN" altLang="en-US" sz="3600" b="1">
                <a:solidFill>
                  <a:srgbClr val="FF0000"/>
                </a:solidFill>
                <a:sym typeface="+mn-ea"/>
              </a:rPr>
              <a:t>temp-&gt;next != head</a:t>
            </a:r>
            <a:r>
              <a:rPr lang="en-US" sz="3600">
                <a:sym typeface="+mn-ea"/>
              </a:rPr>
              <a:t>)  </a:t>
            </a:r>
            <a:endParaRPr lang="en-US" sz="3600"/>
          </a:p>
          <a:p>
            <a:r>
              <a:rPr lang="en-US" sz="3600">
                <a:sym typeface="+mn-ea"/>
              </a:rPr>
              <a:t>             </a:t>
            </a:r>
            <a:r>
              <a:rPr lang="en-IN" altLang="en-US" sz="3600">
                <a:sym typeface="+mn-ea"/>
              </a:rPr>
              <a:t>	     Set</a:t>
            </a:r>
            <a:r>
              <a:rPr lang="en-US" sz="3600">
                <a:sym typeface="+mn-ea"/>
              </a:rPr>
              <a:t>  </a:t>
            </a:r>
            <a:r>
              <a:rPr lang="en-IN" altLang="en-US" sz="3600" b="1">
                <a:solidFill>
                  <a:srgbClr val="FF0000"/>
                </a:solidFill>
                <a:sym typeface="+mn-ea"/>
              </a:rPr>
              <a:t>temp = temp-&gt;next </a:t>
            </a:r>
            <a:endParaRPr lang="en-US" sz="3600"/>
          </a:p>
          <a:p>
            <a:r>
              <a:rPr lang="en-US" sz="3600">
                <a:sym typeface="+mn-ea"/>
              </a:rPr>
              <a:t>            </a:t>
            </a:r>
            <a:endParaRPr lang="en-US" sz="3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34340" y="479425"/>
            <a:ext cx="11298555" cy="2757805"/>
          </a:xfrm>
          <a:prstGeom prst="rect">
            <a:avLst/>
          </a:prstGeom>
          <a:noFill/>
        </p:spPr>
        <p:txBody>
          <a:bodyPr wrap="square" rtlCol="0">
            <a:noAutofit/>
          </a:bodyPr>
          <a:lstStyle/>
          <a:p>
            <a:pPr marL="1828800" lvl="4" indent="457200"/>
            <a:r>
              <a:rPr lang="en-IN" altLang="en-US" sz="3600" b="1">
                <a:sym typeface="+mn-ea"/>
              </a:rPr>
              <a:t>Set</a:t>
            </a:r>
            <a:r>
              <a:rPr lang="en-IN" altLang="en-US" sz="3600">
                <a:sym typeface="+mn-ea"/>
              </a:rPr>
              <a:t> </a:t>
            </a:r>
            <a:r>
              <a:rPr lang="en-IN" altLang="en-US" sz="3600" b="1">
                <a:solidFill>
                  <a:srgbClr val="FF0000"/>
                </a:solidFill>
                <a:sym typeface="+mn-ea"/>
              </a:rPr>
              <a:t>p-&gt;next = head</a:t>
            </a:r>
            <a:r>
              <a:rPr lang="en-US" sz="3600">
                <a:sym typeface="+mn-ea"/>
              </a:rPr>
              <a:t>   </a:t>
            </a:r>
            <a:endParaRPr lang="en-US" sz="3600"/>
          </a:p>
          <a:p>
            <a:r>
              <a:rPr lang="en-US" sz="3600">
                <a:sym typeface="+mn-ea"/>
              </a:rPr>
              <a:t>           </a:t>
            </a:r>
            <a:r>
              <a:rPr lang="en-IN" altLang="en-US" sz="3600">
                <a:sym typeface="+mn-ea"/>
              </a:rPr>
              <a:t>	   </a:t>
            </a:r>
            <a:r>
              <a:rPr lang="en-US" sz="3600">
                <a:sym typeface="+mn-ea"/>
              </a:rPr>
              <a:t> </a:t>
            </a:r>
            <a:r>
              <a:rPr lang="en-IN" altLang="en-US" sz="3600" b="1">
                <a:sym typeface="+mn-ea"/>
              </a:rPr>
              <a:t>Set </a:t>
            </a:r>
            <a:r>
              <a:rPr lang="en-IN" altLang="en-US" sz="3600" b="1">
                <a:solidFill>
                  <a:srgbClr val="FF0000"/>
                </a:solidFill>
                <a:sym typeface="+mn-ea"/>
              </a:rPr>
              <a:t>temp -&gt; next = p</a:t>
            </a:r>
            <a:r>
              <a:rPr lang="en-US" sz="3600">
                <a:sym typeface="+mn-ea"/>
              </a:rPr>
              <a:t>  </a:t>
            </a:r>
            <a:endParaRPr lang="en-US" sz="3600"/>
          </a:p>
          <a:p>
            <a:r>
              <a:rPr lang="en-US" sz="3600">
                <a:sym typeface="+mn-ea"/>
              </a:rPr>
              <a:t>            </a:t>
            </a:r>
            <a:r>
              <a:rPr lang="en-IN" altLang="en-US" sz="3600">
                <a:sym typeface="+mn-ea"/>
              </a:rPr>
              <a:t>	    </a:t>
            </a:r>
            <a:r>
              <a:rPr lang="en-IN" altLang="en-US" sz="3600" b="1">
                <a:sym typeface="+mn-ea"/>
              </a:rPr>
              <a:t>Set</a:t>
            </a:r>
            <a:r>
              <a:rPr lang="en-IN" altLang="en-US" sz="3600">
                <a:sym typeface="+mn-ea"/>
              </a:rPr>
              <a:t> </a:t>
            </a:r>
            <a:r>
              <a:rPr lang="en-IN" altLang="en-US" sz="3600" b="1">
                <a:solidFill>
                  <a:srgbClr val="FF0000"/>
                </a:solidFill>
                <a:sym typeface="+mn-ea"/>
              </a:rPr>
              <a:t>head = p</a:t>
            </a:r>
            <a:endParaRPr lang="en-US" sz="3600">
              <a:sym typeface="+mn-ea"/>
            </a:endParaRPr>
          </a:p>
          <a:p>
            <a:r>
              <a:rPr lang="en-US" sz="3600">
                <a:sym typeface="+mn-ea"/>
              </a:rPr>
              <a:t> </a:t>
            </a:r>
            <a:r>
              <a:rPr lang="en-IN" altLang="en-US" sz="3600">
                <a:sym typeface="+mn-ea"/>
              </a:rPr>
              <a:t>                end</a:t>
            </a:r>
            <a:r>
              <a:rPr lang="en-US" sz="3600">
                <a:sym typeface="+mn-ea"/>
              </a:rPr>
              <a:t>  </a:t>
            </a:r>
            <a:endParaRPr lang="en-US" sz="3600"/>
          </a:p>
          <a:p>
            <a:r>
              <a:rPr lang="en-IN" altLang="en-US" sz="3600" b="1">
                <a:sym typeface="+mn-ea"/>
              </a:rPr>
              <a:t>Step - 6.</a:t>
            </a:r>
            <a:r>
              <a:rPr lang="en-US" sz="3600">
                <a:sym typeface="+mn-ea"/>
              </a:rPr>
              <a:t> END</a:t>
            </a:r>
            <a:endParaRPr lang="en-IN" altLang="en-US" sz="3600" b="1">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Insertion at end</a:t>
            </a:r>
            <a:r>
              <a:rPr lang="en-IN" altLang="en-US" sz="3600" b="1">
                <a:solidFill>
                  <a:srgbClr val="00B0F0"/>
                </a:solidFill>
                <a:sym typeface="+mn-ea"/>
              </a:rPr>
              <a:t> of the Circular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a:t>
            </a:r>
            <a:r>
              <a:rPr lang="en-US" sz="3200"/>
              <a:t>Create a</a:t>
            </a:r>
            <a:r>
              <a:rPr lang="en-IN" altLang="en-US" sz="3200"/>
              <a:t> </a:t>
            </a:r>
            <a:r>
              <a:rPr lang="en-IN" altLang="en-US" sz="3200" b="1">
                <a:solidFill>
                  <a:srgbClr val="FF0000"/>
                </a:solidFill>
              </a:rPr>
              <a:t>new node</a:t>
            </a:r>
            <a:r>
              <a:rPr lang="en-IN" altLang="en-US" sz="3200"/>
              <a:t> with pointer -</a:t>
            </a:r>
            <a:r>
              <a:rPr lang="en-IN" altLang="en-US" sz="3200" b="1">
                <a:solidFill>
                  <a:srgbClr val="FF0000"/>
                </a:solidFill>
              </a:rPr>
              <a:t> p</a:t>
            </a:r>
          </a:p>
          <a:p>
            <a:r>
              <a:rPr lang="en-IN" altLang="en-US" sz="3600" b="1"/>
              <a:t>Step -3. </a:t>
            </a:r>
            <a:r>
              <a:rPr lang="en-IN" altLang="en-US" sz="3200"/>
              <a:t>Set</a:t>
            </a:r>
            <a:r>
              <a:rPr lang="en-IN" altLang="en-US" sz="3200" b="1">
                <a:solidFill>
                  <a:srgbClr val="FF0000"/>
                </a:solidFill>
              </a:rPr>
              <a:t> ptr-&gt;data = item</a:t>
            </a:r>
          </a:p>
          <a:p>
            <a:r>
              <a:rPr lang="en-IN" altLang="en-US" sz="3600" b="1"/>
              <a:t>Step -4. </a:t>
            </a:r>
            <a:r>
              <a:rPr lang="en-IN" altLang="en-US" sz="3200"/>
              <a:t>if(</a:t>
            </a:r>
            <a:r>
              <a:rPr lang="en-IN" altLang="en-US" sz="3200" b="1">
                <a:solidFill>
                  <a:srgbClr val="FF0000"/>
                </a:solidFill>
              </a:rPr>
              <a:t>head == NULL</a:t>
            </a:r>
            <a:r>
              <a:rPr lang="en-IN" altLang="en-US" sz="3200"/>
              <a:t>)  </a:t>
            </a:r>
          </a:p>
          <a:p>
            <a:r>
              <a:rPr lang="en-IN" altLang="en-US" sz="3200"/>
              <a:t>   	       begin</a:t>
            </a:r>
          </a:p>
          <a:p>
            <a:r>
              <a:rPr lang="en-IN" altLang="en-US" sz="3600" b="1"/>
              <a:t>            </a:t>
            </a:r>
            <a:r>
              <a:rPr lang="en-IN" altLang="en-US" sz="3200"/>
              <a:t>	</a:t>
            </a:r>
            <a:r>
              <a:rPr lang="en-IN" altLang="en-US" sz="3200" b="1"/>
              <a:t>Set</a:t>
            </a:r>
            <a:r>
              <a:rPr lang="en-IN" altLang="en-US" sz="3200"/>
              <a:t> </a:t>
            </a:r>
            <a:r>
              <a:rPr lang="en-IN" altLang="en-US" sz="3200" b="1">
                <a:solidFill>
                  <a:srgbClr val="FF0000"/>
                </a:solidFill>
              </a:rPr>
              <a:t>head = p </a:t>
            </a:r>
          </a:p>
          <a:p>
            <a:r>
              <a:rPr lang="en-IN" altLang="en-US" sz="3200"/>
              <a:t>           	</a:t>
            </a:r>
            <a:r>
              <a:rPr lang="en-IN" altLang="en-US" sz="3200" b="1"/>
              <a:t>Set</a:t>
            </a:r>
            <a:r>
              <a:rPr lang="en-IN" altLang="en-US" sz="3200"/>
              <a:t> </a:t>
            </a:r>
            <a:r>
              <a:rPr lang="en-IN" altLang="en-US" sz="3200" b="1">
                <a:solidFill>
                  <a:srgbClr val="FF0000"/>
                </a:solidFill>
              </a:rPr>
              <a:t>p -&gt; next = head</a:t>
            </a:r>
            <a:r>
              <a:rPr lang="en-IN" altLang="en-US" sz="3200"/>
              <a:t>   </a:t>
            </a:r>
          </a:p>
          <a:p>
            <a:r>
              <a:rPr lang="en-IN" altLang="en-US" sz="3200"/>
              <a:t>                 end </a:t>
            </a:r>
          </a:p>
          <a:p>
            <a:r>
              <a:rPr lang="en-IN" altLang="en-US" sz="3200"/>
              <a:t>                 else begin  </a:t>
            </a:r>
          </a:p>
          <a:p>
            <a:r>
              <a:rPr lang="en-IN" altLang="en-US" sz="3200"/>
              <a:t>            	</a:t>
            </a:r>
            <a:r>
              <a:rPr lang="en-IN" altLang="en-US" sz="3200" b="1"/>
              <a:t>Set</a:t>
            </a:r>
            <a:r>
              <a:rPr lang="en-IN" altLang="en-US" sz="3200"/>
              <a:t> </a:t>
            </a:r>
            <a:r>
              <a:rPr lang="en-IN" altLang="en-US" sz="3200" b="1">
                <a:solidFill>
                  <a:srgbClr val="FF0000"/>
                </a:solidFill>
              </a:rPr>
              <a:t>temp = head </a:t>
            </a:r>
            <a:endParaRPr lang="en-IN" altLang="en-US" sz="3200"/>
          </a:p>
          <a:p>
            <a:r>
              <a:rPr lang="en-IN" altLang="en-US" sz="3200"/>
              <a:t>            	while(</a:t>
            </a:r>
            <a:r>
              <a:rPr lang="en-IN" altLang="en-US" sz="3200" b="1">
                <a:solidFill>
                  <a:srgbClr val="FF0000"/>
                </a:solidFill>
              </a:rPr>
              <a:t>temp -&gt; next != head</a:t>
            </a:r>
            <a:r>
              <a:rPr lang="en-IN" altLang="en-US" sz="3200"/>
              <a:t>) </a:t>
            </a:r>
          </a:p>
          <a:p>
            <a:r>
              <a:rPr lang="en-IN" altLang="en-US" sz="3200"/>
              <a:t>          </a:t>
            </a:r>
            <a:r>
              <a:rPr lang="en-GB" altLang="en-IN" sz="3200"/>
              <a:t> 	       </a:t>
            </a:r>
            <a:r>
              <a:rPr lang="en-GB" altLang="en-IN" sz="3200" b="1"/>
              <a:t>Set</a:t>
            </a:r>
            <a:r>
              <a:rPr lang="en-IN" altLang="en-US" sz="3200" b="1"/>
              <a:t> </a:t>
            </a:r>
            <a:r>
              <a:rPr lang="en-IN" altLang="en-US" sz="3200"/>
              <a:t> </a:t>
            </a:r>
            <a:r>
              <a:rPr lang="en-IN" altLang="en-US" sz="3200" b="1">
                <a:solidFill>
                  <a:srgbClr val="FF0000"/>
                </a:solidFill>
              </a:rPr>
              <a:t>temp = temp -&gt; next</a:t>
            </a:r>
            <a:r>
              <a:rPr lang="en-IN" altLang="en-US" sz="3200"/>
              <a:t>  </a:t>
            </a:r>
          </a:p>
          <a:p>
            <a:r>
              <a:rPr lang="en-IN" altLang="en-US" sz="3200"/>
              <a:t>           </a:t>
            </a:r>
            <a:endParaRPr lang="en-US" sz="3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34340" y="479425"/>
            <a:ext cx="11298555" cy="2757805"/>
          </a:xfrm>
          <a:prstGeom prst="rect">
            <a:avLst/>
          </a:prstGeom>
          <a:noFill/>
        </p:spPr>
        <p:txBody>
          <a:bodyPr wrap="square" rtlCol="0">
            <a:noAutofit/>
          </a:bodyPr>
          <a:lstStyle/>
          <a:p>
            <a:pPr marL="1828800" lvl="4" indent="457200"/>
            <a:r>
              <a:rPr lang="en-IN" altLang="en-US" sz="3600">
                <a:sym typeface="+mn-ea"/>
              </a:rPr>
              <a:t>  </a:t>
            </a:r>
            <a:r>
              <a:rPr lang="en-GB" altLang="en-IN" sz="3600">
                <a:sym typeface="+mn-ea"/>
              </a:rPr>
              <a:t>	</a:t>
            </a:r>
            <a:r>
              <a:rPr lang="en-IN" altLang="en-US" sz="3600" b="1">
                <a:sym typeface="+mn-ea"/>
              </a:rPr>
              <a:t>Set</a:t>
            </a:r>
            <a:r>
              <a:rPr lang="en-IN" altLang="en-US" sz="3600">
                <a:sym typeface="+mn-ea"/>
              </a:rPr>
              <a:t>  </a:t>
            </a:r>
            <a:r>
              <a:rPr lang="en-IN" altLang="en-US" sz="3600" b="1">
                <a:solidFill>
                  <a:srgbClr val="FF0000"/>
                </a:solidFill>
                <a:sym typeface="+mn-ea"/>
              </a:rPr>
              <a:t>temp -&gt; next = p </a:t>
            </a:r>
            <a:r>
              <a:rPr lang="en-IN" altLang="en-US" sz="3600">
                <a:sym typeface="+mn-ea"/>
              </a:rPr>
              <a:t>  </a:t>
            </a:r>
            <a:endParaRPr lang="en-IN" altLang="en-US" sz="3600"/>
          </a:p>
          <a:p>
            <a:pPr marL="1828800" lvl="4" indent="457200"/>
            <a:r>
              <a:rPr lang="en-IN" altLang="en-US" sz="3600">
                <a:sym typeface="+mn-ea"/>
              </a:rPr>
              <a:t>  </a:t>
            </a:r>
            <a:r>
              <a:rPr lang="en-GB" altLang="en-IN" sz="3600">
                <a:sym typeface="+mn-ea"/>
              </a:rPr>
              <a:t>	</a:t>
            </a:r>
            <a:r>
              <a:rPr lang="en-IN" altLang="en-US" sz="3600" b="1">
                <a:sym typeface="+mn-ea"/>
              </a:rPr>
              <a:t>Set</a:t>
            </a:r>
            <a:r>
              <a:rPr lang="en-IN" altLang="en-US" sz="3600">
                <a:sym typeface="+mn-ea"/>
              </a:rPr>
              <a:t> </a:t>
            </a:r>
            <a:r>
              <a:rPr lang="en-IN" altLang="en-US" sz="3600" b="1">
                <a:solidFill>
                  <a:srgbClr val="FF0000"/>
                </a:solidFill>
                <a:sym typeface="+mn-ea"/>
              </a:rPr>
              <a:t>p -&gt; next = head</a:t>
            </a:r>
            <a:r>
              <a:rPr lang="en-IN" altLang="en-US" sz="3600">
                <a:sym typeface="+mn-ea"/>
              </a:rPr>
              <a:t> </a:t>
            </a:r>
          </a:p>
          <a:p>
            <a:pPr marL="1828800" lvl="4" indent="457200"/>
            <a:r>
              <a:rPr lang="en-GB" altLang="en-IN" sz="3600">
                <a:sym typeface="+mn-ea"/>
              </a:rPr>
              <a:t>end</a:t>
            </a:r>
          </a:p>
          <a:p>
            <a:pPr marL="0" lvl="0" indent="0"/>
            <a:r>
              <a:rPr lang="en-IN" altLang="en-US" sz="3600" b="1">
                <a:sym typeface="+mn-ea"/>
              </a:rPr>
              <a:t>Step - </a:t>
            </a:r>
            <a:r>
              <a:rPr lang="en-GB" altLang="en-IN" sz="3600" b="1">
                <a:sym typeface="+mn-ea"/>
              </a:rPr>
              <a:t>5</a:t>
            </a:r>
            <a:r>
              <a:rPr lang="en-IN" altLang="en-US" sz="3600" b="1">
                <a:sym typeface="+mn-ea"/>
              </a:rPr>
              <a:t>.</a:t>
            </a:r>
            <a:r>
              <a:rPr lang="en-US" sz="3600">
                <a:sym typeface="+mn-ea"/>
              </a:rPr>
              <a:t> END</a:t>
            </a:r>
            <a:endParaRPr lang="en-IN" altLang="en-US" sz="3600"/>
          </a:p>
          <a:p>
            <a:pPr marL="1828800" lvl="4" indent="457200"/>
            <a:r>
              <a:rPr lang="en-IN" altLang="en-US" sz="3600">
                <a:sym typeface="+mn-ea"/>
              </a:rPr>
              <a:t>     </a:t>
            </a:r>
            <a:endParaRPr lang="en-IN" altLang="en-US" sz="3600" b="1">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IN" altLang="en-US" sz="3600" b="1">
                <a:solidFill>
                  <a:srgbClr val="FF0000"/>
                </a:solidFill>
              </a:rPr>
              <a:t>1. </a:t>
            </a:r>
            <a:r>
              <a:rPr lang="en-GB" altLang="en-IN" sz="3600" b="1">
                <a:solidFill>
                  <a:srgbClr val="FF0000"/>
                </a:solidFill>
              </a:rPr>
              <a:t>DELETION</a:t>
            </a:r>
            <a:r>
              <a:rPr lang="en-IN" altLang="en-US" sz="3600" b="1">
                <a:solidFill>
                  <a:srgbClr val="FF0000"/>
                </a:solidFill>
              </a:rPr>
              <a:t> OPER</a:t>
            </a:r>
            <a:r>
              <a:rPr lang="en-GB" altLang="en-IN" sz="3600" b="1">
                <a:solidFill>
                  <a:srgbClr val="FF0000"/>
                </a:solidFill>
              </a:rPr>
              <a:t>A</a:t>
            </a:r>
            <a:r>
              <a:rPr lang="en-IN" altLang="en-US" sz="3600" b="1">
                <a:solidFill>
                  <a:srgbClr val="FF0000"/>
                </a:solidFill>
              </a:rPr>
              <a:t>TION : </a:t>
            </a:r>
          </a:p>
          <a:p>
            <a:r>
              <a:rPr lang="en-IN" altLang="en-US" sz="3600" b="1">
                <a:solidFill>
                  <a:srgbClr val="FF0000"/>
                </a:solidFill>
              </a:rPr>
              <a:t>      </a:t>
            </a:r>
            <a:r>
              <a:rPr lang="en-GB" altLang="en-IN" sz="3600" b="1">
                <a:solidFill>
                  <a:srgbClr val="FF0000"/>
                </a:solidFill>
                <a:sym typeface="+mn-ea"/>
              </a:rPr>
              <a:t>DELETION</a:t>
            </a:r>
            <a:r>
              <a:rPr lang="en-US" sz="3600"/>
              <a:t> in</a:t>
            </a:r>
            <a:r>
              <a:rPr lang="en-IN" altLang="en-US" sz="3600"/>
              <a:t> </a:t>
            </a:r>
            <a:r>
              <a:rPr lang="en-IN" altLang="en-US" sz="3600" b="1">
                <a:solidFill>
                  <a:srgbClr val="FF0000"/>
                </a:solidFill>
              </a:rPr>
              <a:t>Circular</a:t>
            </a:r>
            <a:r>
              <a:rPr lang="en-US" sz="3600"/>
              <a:t> linked list can be done in three different ways. They are </a:t>
            </a:r>
            <a:r>
              <a:rPr lang="en-IN" altLang="en-US" sz="3600"/>
              <a:t>:</a:t>
            </a:r>
          </a:p>
          <a:p>
            <a:endParaRPr lang="en-US" sz="3600"/>
          </a:p>
          <a:p>
            <a:pPr marL="1657350" lvl="2" indent="-742950">
              <a:buFont typeface="+mj-lt"/>
              <a:buAutoNum type="alphaUcPeriod"/>
            </a:pPr>
            <a:r>
              <a:rPr lang="en-GB" altLang="en-IN" sz="3600"/>
              <a:t>Deletion</a:t>
            </a:r>
            <a:r>
              <a:rPr lang="en-IN" altLang="en-US" sz="3600"/>
              <a:t> at the </a:t>
            </a:r>
            <a:r>
              <a:rPr lang="en-IN" altLang="en-US" sz="3600" b="1">
                <a:solidFill>
                  <a:srgbClr val="00B0F0"/>
                </a:solidFill>
              </a:rPr>
              <a:t>beginning of the </a:t>
            </a:r>
            <a:r>
              <a:rPr lang="en-IN" altLang="en-US" sz="3600" b="1">
                <a:solidFill>
                  <a:srgbClr val="FF0000"/>
                </a:solidFill>
              </a:rPr>
              <a:t>Circular</a:t>
            </a:r>
            <a:r>
              <a:rPr lang="en-IN" altLang="en-US" sz="3600" b="1">
                <a:solidFill>
                  <a:srgbClr val="00B0F0"/>
                </a:solidFill>
              </a:rPr>
              <a:t> linked List.</a:t>
            </a:r>
          </a:p>
          <a:p>
            <a:pPr marL="1657350" lvl="2" indent="-742950">
              <a:buFont typeface="+mj-lt"/>
              <a:buAutoNum type="alphaUcPeriod"/>
            </a:pPr>
            <a:r>
              <a:rPr lang="en-GB" altLang="en-IN" sz="3600">
                <a:sym typeface="+mn-ea"/>
              </a:rPr>
              <a:t>Deletion</a:t>
            </a:r>
            <a:r>
              <a:rPr lang="en-IN" altLang="en-US" sz="3600"/>
              <a:t> at the </a:t>
            </a:r>
            <a:r>
              <a:rPr lang="en-IN" altLang="en-US" sz="3600" b="1">
                <a:solidFill>
                  <a:srgbClr val="00B0F0"/>
                </a:solidFill>
              </a:rPr>
              <a:t>end of </a:t>
            </a:r>
            <a:r>
              <a:rPr lang="en-IN" altLang="en-US" sz="3600" b="1">
                <a:solidFill>
                  <a:srgbClr val="FF0000"/>
                </a:solidFill>
              </a:rPr>
              <a:t>Circula</a:t>
            </a:r>
            <a:r>
              <a:rPr lang="en-GB" altLang="en-IN" sz="3600" b="1">
                <a:solidFill>
                  <a:srgbClr val="FF0000"/>
                </a:solidFill>
              </a:rPr>
              <a:t>r</a:t>
            </a:r>
            <a:r>
              <a:rPr lang="en-IN" altLang="en-US" sz="3600" b="1">
                <a:solidFill>
                  <a:srgbClr val="00B0F0"/>
                </a:solidFill>
              </a:rPr>
              <a:t> Linked List</a:t>
            </a:r>
          </a:p>
          <a:p>
            <a:pPr marL="1657350" lvl="2" indent="-742950">
              <a:buFont typeface="+mj-lt"/>
              <a:buAutoNum type="alphaUcPeriod"/>
            </a:pPr>
            <a:r>
              <a:rPr lang="en-GB" altLang="en-IN" sz="3600">
                <a:sym typeface="+mn-ea"/>
              </a:rPr>
              <a:t>Deletion</a:t>
            </a:r>
            <a:r>
              <a:rPr lang="en-IN" altLang="en-US" sz="3600"/>
              <a:t> at </a:t>
            </a:r>
            <a:r>
              <a:rPr lang="en-IN" altLang="en-US" sz="3600" b="1">
                <a:solidFill>
                  <a:srgbClr val="00B0F0"/>
                </a:solidFill>
              </a:rPr>
              <a:t>Specified position of a </a:t>
            </a:r>
            <a:r>
              <a:rPr lang="en-IN" altLang="en-US" sz="3600" b="1">
                <a:solidFill>
                  <a:srgbClr val="FF0000"/>
                </a:solidFill>
              </a:rPr>
              <a:t>Circular</a:t>
            </a:r>
            <a:r>
              <a:rPr lang="en-IN" altLang="en-US" sz="3600" b="1">
                <a:solidFill>
                  <a:srgbClr val="00B0F0"/>
                </a:solidFill>
              </a:rPr>
              <a:t> Linked List</a:t>
            </a:r>
            <a:endParaRPr lang="en-US" sz="3600"/>
          </a:p>
          <a:p>
            <a:pPr marL="1657350" lvl="2" indent="-742950">
              <a:buFont typeface="+mj-lt"/>
              <a:buAutoNum type="alphaUcPeriod"/>
            </a:pPr>
            <a:endParaRPr 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12750" y="393065"/>
            <a:ext cx="11461750" cy="5852795"/>
          </a:xfrm>
          <a:prstGeom prst="rect">
            <a:avLst/>
          </a:prstGeom>
          <a:noFill/>
        </p:spPr>
        <p:txBody>
          <a:bodyPr wrap="square" rtlCol="0" anchor="t">
            <a:noAutofit/>
          </a:bodyPr>
          <a:lstStyle/>
          <a:p>
            <a:r>
              <a:rPr lang="en-US" altLang="x-none" sz="3200" b="1" dirty="0">
                <a:solidFill>
                  <a:srgbClr val="FF0000"/>
                </a:solidFill>
                <a:latin typeface="Arial" panose="020B0604020202020204" pitchFamily="34" charset="0"/>
              </a:rPr>
              <a:t>Node Structure:</a:t>
            </a:r>
            <a:r>
              <a:rPr lang="en-US" altLang="x-none" sz="3200" dirty="0">
                <a:solidFill>
                  <a:srgbClr val="FF0000"/>
                </a:solidFill>
                <a:latin typeface="Arial" panose="020B0604020202020204" pitchFamily="34" charset="0"/>
              </a:rPr>
              <a:t> </a:t>
            </a:r>
            <a:r>
              <a:rPr lang="en-US" altLang="x-none" sz="3200" b="1" dirty="0">
                <a:latin typeface="Arial" panose="020B0604020202020204" pitchFamily="34" charset="0"/>
              </a:rPr>
              <a:t>A node</a:t>
            </a:r>
            <a:r>
              <a:rPr lang="en-US" altLang="x-none" sz="3200" dirty="0">
                <a:latin typeface="Arial" panose="020B0604020202020204" pitchFamily="34" charset="0"/>
              </a:rPr>
              <a:t> in a linked list typically consists of two components :</a:t>
            </a:r>
          </a:p>
          <a:p>
            <a:r>
              <a:rPr lang="en-US" altLang="x-none" sz="3200" b="1" dirty="0">
                <a:solidFill>
                  <a:srgbClr val="00B0F0"/>
                </a:solidFill>
                <a:latin typeface="Arial" panose="020B0604020202020204" pitchFamily="34" charset="0"/>
              </a:rPr>
              <a:t>                     1. Data:</a:t>
            </a:r>
            <a:r>
              <a:rPr lang="en-US" altLang="x-none" sz="3200" dirty="0">
                <a:latin typeface="Arial" panose="020B0604020202020204" pitchFamily="34" charset="0"/>
              </a:rPr>
              <a:t> It holds the actual value or data  </a:t>
            </a:r>
          </a:p>
          <a:p>
            <a:r>
              <a:rPr lang="en-US" altLang="x-none" sz="3200" dirty="0">
                <a:latin typeface="Arial" panose="020B0604020202020204" pitchFamily="34" charset="0"/>
              </a:rPr>
              <a:t>                                   associated with the  node.</a:t>
            </a:r>
          </a:p>
          <a:p>
            <a:r>
              <a:rPr lang="en-US" altLang="x-none" sz="3200" b="1" dirty="0">
                <a:solidFill>
                  <a:srgbClr val="00B0F0"/>
                </a:solidFill>
                <a:latin typeface="Arial" panose="020B0604020202020204" pitchFamily="34" charset="0"/>
              </a:rPr>
              <a:t>                     2. Next Pointer: </a:t>
            </a:r>
            <a:r>
              <a:rPr lang="en-US" altLang="x-none" sz="3200" dirty="0">
                <a:latin typeface="Arial" panose="020B0604020202020204" pitchFamily="34" charset="0"/>
              </a:rPr>
              <a:t>It stores the memory address </a:t>
            </a:r>
          </a:p>
          <a:p>
            <a:r>
              <a:rPr lang="en-US" altLang="x-none" sz="3200" dirty="0">
                <a:latin typeface="Arial" panose="020B0604020202020204" pitchFamily="34" charset="0"/>
              </a:rPr>
              <a:t>                         (reference) of the </a:t>
            </a:r>
            <a:r>
              <a:rPr lang="en-US" altLang="x-none" sz="3200" b="1" dirty="0">
                <a:solidFill>
                  <a:srgbClr val="00B0F0"/>
                </a:solidFill>
                <a:latin typeface="Arial" panose="020B0604020202020204" pitchFamily="34" charset="0"/>
              </a:rPr>
              <a:t>next node</a:t>
            </a:r>
            <a:r>
              <a:rPr lang="en-US" altLang="x-none" sz="3200" dirty="0">
                <a:latin typeface="Arial" panose="020B0604020202020204" pitchFamily="34" charset="0"/>
              </a:rPr>
              <a:t> in the sequence.</a:t>
            </a:r>
          </a:p>
          <a:p>
            <a:r>
              <a:rPr lang="en-US" altLang="x-none" sz="3200" b="1" dirty="0">
                <a:solidFill>
                  <a:srgbClr val="FF0000"/>
                </a:solidFill>
                <a:latin typeface="Arial" panose="020B0604020202020204" pitchFamily="34" charset="0"/>
              </a:rPr>
              <a:t>Head and Tail:</a:t>
            </a:r>
            <a:r>
              <a:rPr lang="en-US" altLang="x-none" sz="3200" dirty="0">
                <a:solidFill>
                  <a:srgbClr val="FF0000"/>
                </a:solidFill>
                <a:latin typeface="Arial" panose="020B0604020202020204" pitchFamily="34" charset="0"/>
              </a:rPr>
              <a:t> </a:t>
            </a:r>
            <a:r>
              <a:rPr lang="en-US" altLang="x-none" sz="3200" dirty="0">
                <a:latin typeface="Arial" panose="020B0604020202020204" pitchFamily="34" charset="0"/>
              </a:rPr>
              <a:t>The linked list is accessed through the </a:t>
            </a:r>
            <a:r>
              <a:rPr lang="en-US" altLang="x-none" sz="3200" b="1" dirty="0">
                <a:solidFill>
                  <a:srgbClr val="00B0F0"/>
                </a:solidFill>
                <a:latin typeface="Arial" panose="020B0604020202020204" pitchFamily="34" charset="0"/>
              </a:rPr>
              <a:t>head </a:t>
            </a:r>
          </a:p>
          <a:p>
            <a:r>
              <a:rPr lang="en-US" altLang="x-none" sz="3200" b="1" dirty="0">
                <a:solidFill>
                  <a:srgbClr val="00B0F0"/>
                </a:solidFill>
                <a:latin typeface="Arial" panose="020B0604020202020204" pitchFamily="34" charset="0"/>
              </a:rPr>
              <a:t>                        node</a:t>
            </a:r>
            <a:r>
              <a:rPr lang="en-US" altLang="x-none" sz="3200" dirty="0">
                <a:latin typeface="Arial" panose="020B0604020202020204" pitchFamily="34" charset="0"/>
              </a:rPr>
              <a:t>, which </a:t>
            </a:r>
            <a:r>
              <a:rPr lang="en-US" altLang="x-none" sz="3200" b="1" dirty="0">
                <a:solidFill>
                  <a:srgbClr val="00B0F0"/>
                </a:solidFill>
                <a:latin typeface="Arial" panose="020B0604020202020204" pitchFamily="34" charset="0"/>
              </a:rPr>
              <a:t>points to the first node</a:t>
            </a:r>
            <a:r>
              <a:rPr lang="en-US" altLang="x-none" sz="3200" dirty="0">
                <a:latin typeface="Arial" panose="020B0604020202020204" pitchFamily="34" charset="0"/>
              </a:rPr>
              <a:t> in the list. </a:t>
            </a:r>
          </a:p>
          <a:p>
            <a:r>
              <a:rPr lang="en-US" altLang="x-none" sz="3200" dirty="0">
                <a:latin typeface="Arial" panose="020B0604020202020204" pitchFamily="34" charset="0"/>
              </a:rPr>
              <a:t>                        The last node </a:t>
            </a:r>
            <a:r>
              <a:rPr lang="en-US" altLang="x-none" sz="3200" b="1" dirty="0">
                <a:solidFill>
                  <a:srgbClr val="00B0F0"/>
                </a:solidFill>
                <a:latin typeface="Arial" panose="020B0604020202020204" pitchFamily="34" charset="0"/>
              </a:rPr>
              <a:t>T</a:t>
            </a:r>
            <a:r>
              <a:rPr lang="en-US" altLang="x-none" sz="3200" b="1" dirty="0">
                <a:solidFill>
                  <a:srgbClr val="00B0F0"/>
                </a:solidFill>
                <a:latin typeface="Arial" panose="020B0604020202020204" pitchFamily="34" charset="0"/>
                <a:sym typeface="+mn-ea"/>
              </a:rPr>
              <a:t>ail node</a:t>
            </a:r>
            <a:r>
              <a:rPr lang="en-US" altLang="x-none" sz="3200" dirty="0">
                <a:latin typeface="Arial" panose="020B0604020202020204" pitchFamily="34" charset="0"/>
              </a:rPr>
              <a:t> in the list </a:t>
            </a:r>
            <a:r>
              <a:rPr lang="en-US" altLang="x-none" sz="3200" b="1" dirty="0">
                <a:solidFill>
                  <a:srgbClr val="00B0F0"/>
                </a:solidFill>
                <a:latin typeface="Arial" panose="020B0604020202020204" pitchFamily="34" charset="0"/>
              </a:rPr>
              <a:t>points to </a:t>
            </a:r>
          </a:p>
          <a:p>
            <a:r>
              <a:rPr lang="en-US" altLang="x-none" sz="3200" b="1" dirty="0">
                <a:solidFill>
                  <a:srgbClr val="00B0F0"/>
                </a:solidFill>
                <a:latin typeface="Arial" panose="020B0604020202020204" pitchFamily="34" charset="0"/>
              </a:rPr>
              <a:t>                         NULL or nullptr, </a:t>
            </a:r>
            <a:r>
              <a:rPr lang="en-US" altLang="x-none" sz="3200" dirty="0">
                <a:latin typeface="Arial" panose="020B0604020202020204" pitchFamily="34" charset="0"/>
              </a:rPr>
              <a:t>indicating the end of the list.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695430" cy="6896735"/>
          </a:xfrm>
          <a:prstGeom prst="rect">
            <a:avLst/>
          </a:prstGeom>
          <a:noFill/>
        </p:spPr>
        <p:txBody>
          <a:bodyPr wrap="square" rtlCol="0" anchor="t">
            <a:noAutofit/>
          </a:bodyPr>
          <a:lstStyle/>
          <a:p>
            <a:r>
              <a:rPr lang="en-US" sz="3600"/>
              <a:t>Algorithm</a:t>
            </a:r>
            <a:r>
              <a:rPr lang="en-IN" altLang="en-US" sz="3600"/>
              <a:t> for </a:t>
            </a:r>
            <a:r>
              <a:rPr lang="en-GB" altLang="en-IN" sz="3600" b="1">
                <a:solidFill>
                  <a:srgbClr val="FF0000"/>
                </a:solidFill>
              </a:rPr>
              <a:t>Deletion</a:t>
            </a:r>
            <a:r>
              <a:rPr lang="en-IN" altLang="en-US" sz="3600" b="1">
                <a:solidFill>
                  <a:srgbClr val="FF0000"/>
                </a:solidFill>
              </a:rPr>
              <a:t> at</a:t>
            </a:r>
            <a:r>
              <a:rPr lang="en-IN" altLang="en-US" sz="3600"/>
              <a:t> </a:t>
            </a:r>
            <a:r>
              <a:rPr lang="en-IN" altLang="en-US" sz="3600" b="1">
                <a:solidFill>
                  <a:srgbClr val="00B0F0"/>
                </a:solidFill>
                <a:sym typeface="+mn-ea"/>
              </a:rPr>
              <a:t>beginning of the Circular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Create a</a:t>
            </a:r>
            <a:r>
              <a:rPr lang="en-IN" altLang="en-US" sz="3600"/>
              <a:t> </a:t>
            </a:r>
            <a:r>
              <a:rPr lang="en-IN" altLang="en-US" sz="3600" b="1">
                <a:solidFill>
                  <a:srgbClr val="FF0000"/>
                </a:solidFill>
              </a:rPr>
              <a:t>new node</a:t>
            </a:r>
            <a:r>
              <a:rPr lang="en-IN" altLang="en-US" sz="3600"/>
              <a:t> with pointer -</a:t>
            </a:r>
            <a:r>
              <a:rPr lang="en-IN" altLang="en-US" sz="3600" b="1">
                <a:solidFill>
                  <a:srgbClr val="FF0000"/>
                </a:solidFill>
              </a:rPr>
              <a:t> p </a:t>
            </a:r>
            <a:endParaRPr lang="en-IN" altLang="en-US" sz="3600"/>
          </a:p>
          <a:p>
            <a:r>
              <a:rPr lang="en-IN" altLang="en-US" sz="3600" b="1"/>
              <a:t>Step -3</a:t>
            </a:r>
            <a:r>
              <a:rPr lang="en-IN" altLang="en-US" sz="3600"/>
              <a:t>. </a:t>
            </a:r>
            <a:r>
              <a:rPr lang="en-IN" altLang="en-US" sz="3600" b="1"/>
              <a:t>Set</a:t>
            </a:r>
            <a:r>
              <a:rPr lang="en-IN" altLang="en-US" sz="3600"/>
              <a:t> </a:t>
            </a:r>
            <a:r>
              <a:rPr lang="en-IN" altLang="en-US" sz="3600" b="1">
                <a:solidFill>
                  <a:srgbClr val="FF0000"/>
                </a:solidFill>
              </a:rPr>
              <a:t>p=head</a:t>
            </a:r>
          </a:p>
          <a:p>
            <a:r>
              <a:rPr lang="en-IN" altLang="en-US" sz="3600" b="1"/>
              <a:t>Step -4</a:t>
            </a:r>
            <a:r>
              <a:rPr lang="en-IN" altLang="en-US" sz="3600"/>
              <a:t>  if(</a:t>
            </a:r>
            <a:r>
              <a:rPr lang="en-IN" altLang="en-US" sz="3600" b="1">
                <a:solidFill>
                  <a:srgbClr val="FF0000"/>
                </a:solidFill>
              </a:rPr>
              <a:t>head==NULL</a:t>
            </a:r>
            <a:r>
              <a:rPr lang="en-IN" altLang="en-US" sz="3600"/>
              <a:t>)</a:t>
            </a:r>
          </a:p>
          <a:p>
            <a:r>
              <a:rPr lang="en-IN" altLang="en-US" sz="3600"/>
              <a:t>   </a:t>
            </a:r>
            <a:r>
              <a:rPr lang="en-GB" altLang="en-IN" sz="3600"/>
              <a:t>	  	    </a:t>
            </a:r>
            <a:r>
              <a:rPr lang="en-IN" altLang="en-US" sz="3600"/>
              <a:t>print</a:t>
            </a:r>
            <a:r>
              <a:rPr lang="en-GB" altLang="en-IN" sz="3600"/>
              <a:t> </a:t>
            </a:r>
            <a:r>
              <a:rPr lang="en-IN" altLang="en-US" sz="3600" b="1">
                <a:solidFill>
                  <a:srgbClr val="00B0F0"/>
                </a:solidFill>
              </a:rPr>
              <a:t>"Linked List is empty”</a:t>
            </a:r>
            <a:r>
              <a:rPr lang="en-GB" altLang="en-IN" sz="3600"/>
              <a:t> Goto step 6</a:t>
            </a:r>
            <a:endParaRPr lang="en-IN" altLang="en-US" sz="3600"/>
          </a:p>
          <a:p>
            <a:r>
              <a:rPr lang="en-IN" altLang="en-US" sz="3600"/>
              <a:t> </a:t>
            </a:r>
            <a:r>
              <a:rPr lang="en-GB" altLang="en-IN" sz="3600"/>
              <a:t>              else if(</a:t>
            </a:r>
            <a:r>
              <a:rPr lang="en-IN" altLang="en-US" sz="3600" b="1">
                <a:solidFill>
                  <a:srgbClr val="FF0000"/>
                </a:solidFill>
              </a:rPr>
              <a:t>head-&gt;next == head</a:t>
            </a:r>
            <a:r>
              <a:rPr lang="en-GB" altLang="en-IN" sz="3600"/>
              <a:t>)</a:t>
            </a:r>
          </a:p>
          <a:p>
            <a:r>
              <a:rPr lang="en-GB" altLang="en-IN" sz="3600"/>
              <a:t>               Begin</a:t>
            </a:r>
          </a:p>
          <a:p>
            <a:r>
              <a:rPr lang="en-IN" altLang="en-US" sz="3600"/>
              <a:t>            </a:t>
            </a:r>
            <a:r>
              <a:rPr lang="en-GB" altLang="en-IN" sz="3600"/>
              <a:t>	    </a:t>
            </a:r>
            <a:r>
              <a:rPr lang="en-GB" altLang="en-IN" sz="3600" b="1"/>
              <a:t>Set</a:t>
            </a:r>
            <a:r>
              <a:rPr lang="en-GB" altLang="en-IN" sz="3600"/>
              <a:t> </a:t>
            </a:r>
            <a:r>
              <a:rPr lang="en-IN" altLang="en-US" sz="3600" b="1">
                <a:solidFill>
                  <a:srgbClr val="FF0000"/>
                </a:solidFill>
              </a:rPr>
              <a:t>x=head-&gt;data</a:t>
            </a:r>
            <a:endParaRPr lang="en-IN" altLang="en-US" sz="3600"/>
          </a:p>
          <a:p>
            <a:r>
              <a:rPr lang="en-IN" altLang="en-US" sz="3600"/>
              <a:t>            </a:t>
            </a:r>
            <a:r>
              <a:rPr lang="en-GB" altLang="en-IN" sz="3600"/>
              <a:t>	    </a:t>
            </a:r>
            <a:r>
              <a:rPr lang="en-GB" altLang="en-IN" sz="3600" b="1"/>
              <a:t>Set</a:t>
            </a:r>
            <a:r>
              <a:rPr lang="en-GB" altLang="en-IN" sz="3600"/>
              <a:t> </a:t>
            </a:r>
            <a:r>
              <a:rPr lang="en-IN" altLang="en-US" sz="3600" b="1">
                <a:solidFill>
                  <a:srgbClr val="FF0000"/>
                </a:solidFill>
              </a:rPr>
              <a:t>head=NULL</a:t>
            </a:r>
            <a:endParaRPr lang="en-IN" altLang="en-US" sz="3600"/>
          </a:p>
          <a:p>
            <a:r>
              <a:rPr lang="en-IN" altLang="en-US" sz="3600"/>
              <a:t>            </a:t>
            </a:r>
            <a:r>
              <a:rPr lang="en-GB" altLang="en-IN" sz="3600"/>
              <a:t>	    </a:t>
            </a:r>
            <a:r>
              <a:rPr lang="en-IN" altLang="en-US" sz="3600" b="1"/>
              <a:t>free</a:t>
            </a:r>
            <a:r>
              <a:rPr lang="en-IN" altLang="en-US" sz="3600"/>
              <a:t>(</a:t>
            </a:r>
            <a:r>
              <a:rPr lang="en-IN" altLang="en-US" sz="3600" b="1">
                <a:solidFill>
                  <a:srgbClr val="FF0000"/>
                </a:solidFill>
              </a:rPr>
              <a:t>head</a:t>
            </a:r>
            <a:r>
              <a:rPr lang="en-IN" altLang="en-US" sz="3600"/>
              <a:t>)</a:t>
            </a:r>
          </a:p>
          <a:p>
            <a:r>
              <a:rPr lang="en-IN" altLang="en-US" sz="3600"/>
              <a:t> </a:t>
            </a:r>
            <a:r>
              <a:rPr lang="en-GB" altLang="en-IN" sz="3600"/>
              <a:t>              end</a:t>
            </a:r>
            <a:endParaRPr lang="en-IN" altLang="en-US" sz="3600"/>
          </a:p>
          <a:p>
            <a:r>
              <a:rPr lang="en-IN" altLang="en-US" sz="3600"/>
              <a:t> </a:t>
            </a:r>
            <a:r>
              <a:rPr lang="en-GB" altLang="en-IN" sz="3600"/>
              <a:t>   </a:t>
            </a:r>
            <a:r>
              <a:rPr lang="en-IN" altLang="en-US" sz="3600"/>
              <a:t>              </a:t>
            </a:r>
            <a:endParaRPr 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34340" y="479425"/>
            <a:ext cx="11298555" cy="6186805"/>
          </a:xfrm>
          <a:prstGeom prst="rect">
            <a:avLst/>
          </a:prstGeom>
          <a:noFill/>
        </p:spPr>
        <p:txBody>
          <a:bodyPr wrap="square" rtlCol="0">
            <a:noAutofit/>
          </a:bodyPr>
          <a:lstStyle/>
          <a:p>
            <a:pPr marL="1828800" lvl="4" indent="457200"/>
            <a:r>
              <a:rPr lang="en-US" sz="3600">
                <a:sym typeface="+mn-ea"/>
              </a:rPr>
              <a:t>else </a:t>
            </a:r>
            <a:r>
              <a:rPr lang="en-GB" altLang="en-US" sz="3600">
                <a:sym typeface="+mn-ea"/>
              </a:rPr>
              <a:t>Begin</a:t>
            </a:r>
            <a:endParaRPr lang="en-US" sz="3600">
              <a:sym typeface="+mn-ea"/>
            </a:endParaRPr>
          </a:p>
          <a:p>
            <a:pPr marL="1828800" lvl="4" indent="457200"/>
            <a:r>
              <a:rPr lang="en-US" sz="3600">
                <a:sym typeface="+mn-ea"/>
              </a:rPr>
              <a:t>      </a:t>
            </a:r>
            <a:r>
              <a:rPr lang="en-IN" altLang="en-US" sz="3600">
                <a:sym typeface="+mn-ea"/>
              </a:rPr>
              <a:t>  </a:t>
            </a:r>
            <a:r>
              <a:rPr lang="en-GB" altLang="en-US" sz="3600" b="1">
                <a:sym typeface="+mn-ea"/>
              </a:rPr>
              <a:t>Set </a:t>
            </a:r>
            <a:r>
              <a:rPr lang="en-IN" altLang="en-US" sz="3600" b="1">
                <a:solidFill>
                  <a:srgbClr val="FF0000"/>
                </a:solidFill>
                <a:sym typeface="+mn-ea"/>
              </a:rPr>
              <a:t>x=p-&gt;data</a:t>
            </a:r>
            <a:r>
              <a:rPr lang="en-US" sz="3600">
                <a:sym typeface="+mn-ea"/>
              </a:rPr>
              <a:t>;</a:t>
            </a:r>
          </a:p>
          <a:p>
            <a:pPr marL="1828800" lvl="4" indent="457200"/>
            <a:r>
              <a:rPr lang="en-US" sz="3600">
                <a:sym typeface="+mn-ea"/>
              </a:rPr>
              <a:t>        </a:t>
            </a:r>
            <a:r>
              <a:rPr lang="en-GB" altLang="en-US" sz="3600" b="1">
                <a:sym typeface="+mn-ea"/>
              </a:rPr>
              <a:t>Set</a:t>
            </a:r>
            <a:r>
              <a:rPr lang="en-GB" altLang="en-US" sz="3600">
                <a:sym typeface="+mn-ea"/>
              </a:rPr>
              <a:t> </a:t>
            </a:r>
            <a:r>
              <a:rPr lang="en-IN" altLang="en-US" sz="3600" b="1">
                <a:solidFill>
                  <a:srgbClr val="FF0000"/>
                </a:solidFill>
                <a:sym typeface="+mn-ea"/>
              </a:rPr>
              <a:t>temp=head</a:t>
            </a:r>
            <a:r>
              <a:rPr lang="en-US" sz="3600">
                <a:sym typeface="+mn-ea"/>
              </a:rPr>
              <a:t>;</a:t>
            </a:r>
          </a:p>
          <a:p>
            <a:pPr marL="1828800" lvl="4" indent="457200"/>
            <a:r>
              <a:rPr lang="en-US" sz="3600">
                <a:sym typeface="+mn-ea"/>
              </a:rPr>
              <a:t>        </a:t>
            </a:r>
            <a:r>
              <a:rPr lang="en-IN" altLang="en-US" sz="3600">
                <a:sym typeface="+mn-ea"/>
              </a:rPr>
              <a:t>	</a:t>
            </a:r>
            <a:r>
              <a:rPr lang="en-US" sz="3600">
                <a:sym typeface="+mn-ea"/>
              </a:rPr>
              <a:t>while(</a:t>
            </a:r>
            <a:r>
              <a:rPr lang="en-IN" altLang="en-US" sz="3600" b="1">
                <a:solidFill>
                  <a:srgbClr val="FF0000"/>
                </a:solidFill>
                <a:sym typeface="+mn-ea"/>
              </a:rPr>
              <a:t>temp-&gt;next !=head</a:t>
            </a:r>
            <a:r>
              <a:rPr lang="en-US" sz="3600">
                <a:sym typeface="+mn-ea"/>
              </a:rPr>
              <a:t>)</a:t>
            </a:r>
          </a:p>
          <a:p>
            <a:pPr marL="1828800" lvl="4" indent="457200"/>
            <a:r>
              <a:rPr lang="en-US" sz="3600">
                <a:sym typeface="+mn-ea"/>
              </a:rPr>
              <a:t>           </a:t>
            </a:r>
            <a:r>
              <a:rPr lang="en-GB" altLang="en-US" sz="3600">
                <a:sym typeface="+mn-ea"/>
              </a:rPr>
              <a:t>	</a:t>
            </a:r>
            <a:r>
              <a:rPr lang="en-US" sz="3600">
                <a:sym typeface="+mn-ea"/>
              </a:rPr>
              <a:t> </a:t>
            </a:r>
            <a:r>
              <a:rPr lang="en-IN" altLang="en-US" sz="3600">
                <a:sym typeface="+mn-ea"/>
              </a:rPr>
              <a:t>	</a:t>
            </a:r>
            <a:r>
              <a:rPr lang="en-GB" altLang="en-US" sz="3600" b="1">
                <a:sym typeface="+mn-ea"/>
              </a:rPr>
              <a:t>Set</a:t>
            </a:r>
            <a:r>
              <a:rPr lang="en-GB" altLang="en-US" sz="3600">
                <a:sym typeface="+mn-ea"/>
              </a:rPr>
              <a:t> </a:t>
            </a:r>
            <a:r>
              <a:rPr lang="en-IN" altLang="en-US" sz="3600" b="1">
                <a:solidFill>
                  <a:srgbClr val="FF0000"/>
                </a:solidFill>
                <a:sym typeface="+mn-ea"/>
              </a:rPr>
              <a:t>temp=temp-&gt;next</a:t>
            </a:r>
          </a:p>
          <a:p>
            <a:pPr marL="1828800" lvl="4" indent="457200"/>
            <a:r>
              <a:rPr lang="en-US" sz="3600">
                <a:sym typeface="+mn-ea"/>
              </a:rPr>
              <a:t>       </a:t>
            </a:r>
            <a:r>
              <a:rPr lang="en-GB" altLang="en-US" sz="3600">
                <a:sym typeface="+mn-ea"/>
              </a:rPr>
              <a:t> </a:t>
            </a:r>
            <a:r>
              <a:rPr lang="en-GB" altLang="en-US" sz="3600" b="1">
                <a:sym typeface="+mn-ea"/>
              </a:rPr>
              <a:t>Set</a:t>
            </a:r>
            <a:r>
              <a:rPr lang="en-GB" altLang="en-US" sz="3600">
                <a:sym typeface="+mn-ea"/>
              </a:rPr>
              <a:t> </a:t>
            </a:r>
            <a:r>
              <a:rPr lang="en-IN" altLang="en-US" sz="3600" b="1">
                <a:solidFill>
                  <a:srgbClr val="FF0000"/>
                </a:solidFill>
                <a:sym typeface="+mn-ea"/>
              </a:rPr>
              <a:t>head=head-&gt;next</a:t>
            </a:r>
            <a:endParaRPr lang="en-US" sz="3600">
              <a:sym typeface="+mn-ea"/>
            </a:endParaRPr>
          </a:p>
          <a:p>
            <a:pPr marL="1828800" lvl="4" indent="457200"/>
            <a:r>
              <a:rPr lang="en-IN" altLang="en-US" sz="3600" b="1">
                <a:solidFill>
                  <a:srgbClr val="FF0000"/>
                </a:solidFill>
                <a:sym typeface="+mn-ea"/>
              </a:rPr>
              <a:t>        </a:t>
            </a:r>
            <a:r>
              <a:rPr lang="en-GB" altLang="en-US" sz="3600" b="1">
                <a:sym typeface="+mn-ea"/>
              </a:rPr>
              <a:t>Set</a:t>
            </a:r>
            <a:r>
              <a:rPr lang="en-GB" altLang="en-US" sz="3600">
                <a:sym typeface="+mn-ea"/>
              </a:rPr>
              <a:t> </a:t>
            </a:r>
            <a:r>
              <a:rPr lang="en-IN" altLang="en-US" sz="3600" b="1">
                <a:solidFill>
                  <a:srgbClr val="FF0000"/>
                </a:solidFill>
                <a:sym typeface="+mn-ea"/>
              </a:rPr>
              <a:t>temp-&gt;next=head</a:t>
            </a:r>
            <a:endParaRPr lang="en-US" sz="3600">
              <a:sym typeface="+mn-ea"/>
            </a:endParaRPr>
          </a:p>
          <a:p>
            <a:pPr marL="1828800" lvl="4" indent="457200"/>
            <a:r>
              <a:rPr lang="en-US" sz="3600">
                <a:sym typeface="+mn-ea"/>
              </a:rPr>
              <a:t>        free(</a:t>
            </a:r>
            <a:r>
              <a:rPr lang="en-IN" altLang="en-US" sz="3600" b="1">
                <a:solidFill>
                  <a:srgbClr val="FF0000"/>
                </a:solidFill>
                <a:sym typeface="+mn-ea"/>
              </a:rPr>
              <a:t>p</a:t>
            </a:r>
            <a:r>
              <a:rPr lang="en-US" sz="3600">
                <a:sym typeface="+mn-ea"/>
              </a:rPr>
              <a:t>)</a:t>
            </a:r>
          </a:p>
          <a:p>
            <a:pPr marL="1828800" lvl="4" indent="457200"/>
            <a:r>
              <a:rPr lang="en-US" sz="3600">
                <a:sym typeface="+mn-ea"/>
              </a:rPr>
              <a:t>    </a:t>
            </a:r>
            <a:r>
              <a:rPr lang="en-GB" altLang="en-US" sz="3600">
                <a:sym typeface="+mn-ea"/>
              </a:rPr>
              <a:t>end</a:t>
            </a:r>
          </a:p>
          <a:p>
            <a:pPr marL="0" lvl="0" indent="0"/>
            <a:r>
              <a:rPr lang="en-IN" altLang="en-US" sz="3600" b="1">
                <a:sym typeface="+mn-ea"/>
              </a:rPr>
              <a:t>Step - 6. print “ X has been deleted “ </a:t>
            </a:r>
            <a:endParaRPr lang="en-IN" altLang="en-US" sz="3600" b="1"/>
          </a:p>
          <a:p>
            <a:r>
              <a:rPr lang="en-IN" altLang="en-US" sz="3600" b="1">
                <a:sym typeface="+mn-ea"/>
              </a:rPr>
              <a:t>Step - 7.</a:t>
            </a:r>
            <a:r>
              <a:rPr lang="en-US" sz="3600">
                <a:sym typeface="+mn-ea"/>
              </a:rPr>
              <a:t> END</a:t>
            </a:r>
            <a:endParaRPr lang="en-IN" altLang="en-US" sz="3600" b="1">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a:t>
            </a:r>
            <a:r>
              <a:rPr lang="en-GB" altLang="en-IN" sz="3600" b="1">
                <a:solidFill>
                  <a:srgbClr val="FF0000"/>
                </a:solidFill>
              </a:rPr>
              <a:t>Deletion</a:t>
            </a:r>
            <a:r>
              <a:rPr lang="en-IN" altLang="en-US" sz="3600" b="1">
                <a:solidFill>
                  <a:srgbClr val="FF0000"/>
                </a:solidFill>
              </a:rPr>
              <a:t> at end</a:t>
            </a:r>
            <a:r>
              <a:rPr lang="en-IN" altLang="en-US" sz="3600" b="1">
                <a:solidFill>
                  <a:srgbClr val="00B0F0"/>
                </a:solidFill>
                <a:sym typeface="+mn-ea"/>
              </a:rPr>
              <a:t> of the Circular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a:t>
            </a:r>
            <a:r>
              <a:rPr lang="en-US" sz="3200"/>
              <a:t>Create a</a:t>
            </a:r>
            <a:r>
              <a:rPr lang="en-IN" altLang="en-US" sz="3200"/>
              <a:t> </a:t>
            </a:r>
            <a:r>
              <a:rPr lang="en-IN" altLang="en-US" sz="3200" b="1">
                <a:solidFill>
                  <a:srgbClr val="FF0000"/>
                </a:solidFill>
              </a:rPr>
              <a:t>new node</a:t>
            </a:r>
            <a:r>
              <a:rPr lang="en-IN" altLang="en-US" sz="3200"/>
              <a:t> with pointer -</a:t>
            </a:r>
            <a:r>
              <a:rPr lang="en-IN" altLang="en-US" sz="3200" b="1">
                <a:solidFill>
                  <a:srgbClr val="FF0000"/>
                </a:solidFill>
              </a:rPr>
              <a:t> p</a:t>
            </a:r>
          </a:p>
          <a:p>
            <a:r>
              <a:rPr lang="en-IN" altLang="en-US" sz="3600" b="1"/>
              <a:t>Step -3. </a:t>
            </a:r>
            <a:r>
              <a:rPr lang="en-IN" altLang="en-US" sz="3200"/>
              <a:t>if(</a:t>
            </a:r>
            <a:r>
              <a:rPr lang="en-IN" altLang="en-US" sz="3200" b="1">
                <a:solidFill>
                  <a:srgbClr val="FF0000"/>
                </a:solidFill>
              </a:rPr>
              <a:t>head==NULL</a:t>
            </a:r>
            <a:r>
              <a:rPr lang="en-IN" altLang="en-US" sz="3200"/>
              <a:t>)</a:t>
            </a:r>
          </a:p>
          <a:p>
            <a:r>
              <a:rPr lang="en-IN" altLang="en-US" sz="3200"/>
              <a:t>        			print</a:t>
            </a:r>
            <a:r>
              <a:rPr lang="en-GB" altLang="en-IN" sz="3200"/>
              <a:t> </a:t>
            </a:r>
            <a:r>
              <a:rPr lang="en-IN" altLang="en-US" sz="3600" b="1">
                <a:solidFill>
                  <a:srgbClr val="00B0F0"/>
                </a:solidFill>
              </a:rPr>
              <a:t>“Linked List is empty " </a:t>
            </a:r>
            <a:r>
              <a:rPr lang="en-IN" altLang="en-US" sz="3200"/>
              <a:t>Goto Step 6</a:t>
            </a:r>
          </a:p>
          <a:p>
            <a:r>
              <a:rPr lang="en-IN" altLang="en-US" sz="3200"/>
              <a:t>                 else if(</a:t>
            </a:r>
            <a:r>
              <a:rPr lang="en-IN" altLang="en-US" sz="3200" b="1">
                <a:solidFill>
                  <a:srgbClr val="FF0000"/>
                </a:solidFill>
              </a:rPr>
              <a:t>head-&gt;next == head</a:t>
            </a:r>
            <a:r>
              <a:rPr lang="en-IN" altLang="en-US" sz="3200"/>
              <a:t>)</a:t>
            </a:r>
          </a:p>
          <a:p>
            <a:r>
              <a:rPr lang="en-IN" altLang="en-US" sz="3200"/>
              <a:t>                  Begin</a:t>
            </a:r>
          </a:p>
          <a:p>
            <a:r>
              <a:rPr lang="en-IN" altLang="en-US" sz="3200"/>
              <a:t>            	</a:t>
            </a:r>
            <a:r>
              <a:rPr lang="en-GB" altLang="en-IN" sz="3200"/>
              <a:t>     Set </a:t>
            </a:r>
            <a:r>
              <a:rPr lang="en-IN" altLang="en-US" sz="3200" b="1">
                <a:solidFill>
                  <a:srgbClr val="FF0000"/>
                </a:solidFill>
              </a:rPr>
              <a:t>x=head-&gt;data;</a:t>
            </a:r>
          </a:p>
          <a:p>
            <a:pPr algn="l">
              <a:buClrTx/>
              <a:buSzTx/>
              <a:buFontTx/>
            </a:pPr>
            <a:r>
              <a:rPr lang="en-IN" altLang="en-US" sz="3200"/>
              <a:t>           	</a:t>
            </a:r>
            <a:r>
              <a:rPr lang="en-GB" altLang="en-IN" sz="3200"/>
              <a:t>     Set</a:t>
            </a:r>
            <a:r>
              <a:rPr lang="en-IN" altLang="en-US" sz="3200"/>
              <a:t> </a:t>
            </a:r>
            <a:r>
              <a:rPr lang="en-IN" altLang="en-US" sz="3200" b="1">
                <a:solidFill>
                  <a:srgbClr val="FF0000"/>
                </a:solidFill>
              </a:rPr>
              <a:t>head=NULL;</a:t>
            </a:r>
          </a:p>
          <a:p>
            <a:r>
              <a:rPr lang="en-IN" altLang="en-US" sz="3200"/>
              <a:t>           	</a:t>
            </a:r>
            <a:r>
              <a:rPr lang="en-GB" altLang="en-IN" sz="3200"/>
              <a:t>    </a:t>
            </a:r>
            <a:r>
              <a:rPr lang="en-IN" altLang="en-US" sz="3200"/>
              <a:t> free(</a:t>
            </a:r>
            <a:r>
              <a:rPr lang="en-IN" altLang="en-US" sz="3200" b="1">
                <a:solidFill>
                  <a:srgbClr val="FF0000"/>
                </a:solidFill>
              </a:rPr>
              <a:t>head)</a:t>
            </a:r>
            <a:r>
              <a:rPr lang="en-IN" altLang="en-US" sz="3200"/>
              <a:t>;</a:t>
            </a:r>
          </a:p>
          <a:p>
            <a:r>
              <a:rPr lang="en-IN" altLang="en-US" sz="3200"/>
              <a:t>    		End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34340" y="114300"/>
            <a:ext cx="11298555" cy="6701790"/>
          </a:xfrm>
          <a:prstGeom prst="rect">
            <a:avLst/>
          </a:prstGeom>
          <a:noFill/>
        </p:spPr>
        <p:txBody>
          <a:bodyPr wrap="square" rtlCol="0">
            <a:noAutofit/>
          </a:bodyPr>
          <a:lstStyle/>
          <a:p>
            <a:pPr marL="914400" lvl="2" indent="0"/>
            <a:r>
              <a:rPr lang="en-IN" altLang="en-US" sz="3600">
                <a:sym typeface="+mn-ea"/>
              </a:rPr>
              <a:t>  else Begin</a:t>
            </a:r>
          </a:p>
          <a:p>
            <a:pPr marL="914400" lvl="2" indent="0"/>
            <a:r>
              <a:rPr lang="en-IN" altLang="en-US" sz="3600">
                <a:sym typeface="+mn-ea"/>
              </a:rPr>
              <a:t>           Set </a:t>
            </a:r>
            <a:r>
              <a:rPr lang="en-IN" altLang="en-US" sz="3600">
                <a:solidFill>
                  <a:srgbClr val="FF0000"/>
                </a:solidFill>
                <a:sym typeface="+mn-ea"/>
              </a:rPr>
              <a:t>prev=head;</a:t>
            </a:r>
          </a:p>
          <a:p>
            <a:pPr marL="914400" lvl="2" indent="0"/>
            <a:r>
              <a:rPr lang="en-IN" altLang="en-US" sz="3600">
                <a:solidFill>
                  <a:srgbClr val="FF0000"/>
                </a:solidFill>
                <a:sym typeface="+mn-ea"/>
              </a:rPr>
              <a:t>           </a:t>
            </a:r>
            <a:r>
              <a:rPr lang="en-IN" altLang="en-US" sz="3600">
                <a:sym typeface="+mn-ea"/>
              </a:rPr>
              <a:t>Set</a:t>
            </a:r>
            <a:r>
              <a:rPr lang="en-IN" altLang="en-US" sz="3600">
                <a:solidFill>
                  <a:srgbClr val="FF0000"/>
                </a:solidFill>
                <a:sym typeface="+mn-ea"/>
              </a:rPr>
              <a:t> curr=head-&gt;next;</a:t>
            </a:r>
          </a:p>
          <a:p>
            <a:pPr marL="914400" lvl="2" indent="0"/>
            <a:r>
              <a:rPr lang="en-IN" altLang="en-US" sz="3600">
                <a:sym typeface="+mn-ea"/>
              </a:rPr>
              <a:t>           while(</a:t>
            </a:r>
            <a:r>
              <a:rPr lang="en-IN" altLang="en-US" sz="3600">
                <a:solidFill>
                  <a:srgbClr val="FF0000"/>
                </a:solidFill>
                <a:sym typeface="+mn-ea"/>
              </a:rPr>
              <a:t>curr-&gt;next !=head</a:t>
            </a:r>
            <a:r>
              <a:rPr lang="en-IN" altLang="en-US" sz="3600">
                <a:sym typeface="+mn-ea"/>
              </a:rPr>
              <a:t>) </a:t>
            </a:r>
          </a:p>
          <a:p>
            <a:pPr marL="914400" lvl="2" indent="0"/>
            <a:r>
              <a:rPr lang="en-IN" altLang="en-US" sz="3600">
                <a:sym typeface="+mn-ea"/>
              </a:rPr>
              <a:t>           Begin</a:t>
            </a:r>
          </a:p>
          <a:p>
            <a:pPr marL="457200" lvl="1" indent="0"/>
            <a:r>
              <a:rPr lang="en-IN" altLang="en-US" sz="3600">
                <a:sym typeface="+mn-ea"/>
              </a:rPr>
              <a:t>            	    	Set   </a:t>
            </a:r>
            <a:r>
              <a:rPr lang="en-IN" altLang="en-US" sz="3600">
                <a:solidFill>
                  <a:srgbClr val="FF0000"/>
                </a:solidFill>
                <a:sym typeface="+mn-ea"/>
              </a:rPr>
              <a:t>curr=curr-&gt;next</a:t>
            </a:r>
          </a:p>
          <a:p>
            <a:pPr marL="457200" lvl="1" indent="0"/>
            <a:r>
              <a:rPr lang="en-IN" altLang="en-US" sz="3600">
                <a:solidFill>
                  <a:srgbClr val="FF0000"/>
                </a:solidFill>
                <a:sym typeface="+mn-ea"/>
              </a:rPr>
              <a:t>           	       	</a:t>
            </a:r>
            <a:r>
              <a:rPr lang="en-IN" altLang="en-US" sz="3600">
                <a:sym typeface="+mn-ea"/>
              </a:rPr>
              <a:t>Set</a:t>
            </a:r>
            <a:r>
              <a:rPr lang="en-IN" altLang="en-US" sz="3600">
                <a:solidFill>
                  <a:srgbClr val="FF0000"/>
                </a:solidFill>
                <a:sym typeface="+mn-ea"/>
              </a:rPr>
              <a:t> prev=prev-&gt;next</a:t>
            </a:r>
            <a:endParaRPr lang="en-IN" altLang="en-US" sz="3600">
              <a:sym typeface="+mn-ea"/>
            </a:endParaRPr>
          </a:p>
          <a:p>
            <a:pPr marL="1371600" lvl="3" indent="0"/>
            <a:r>
              <a:rPr lang="en-IN" altLang="en-US" sz="3600">
                <a:sym typeface="+mn-ea"/>
              </a:rPr>
              <a:t>       end</a:t>
            </a:r>
          </a:p>
          <a:p>
            <a:pPr lvl="1" algn="l">
              <a:buClrTx/>
              <a:buSzTx/>
              <a:buNone/>
            </a:pPr>
            <a:r>
              <a:rPr lang="en-IN" altLang="en-US" sz="3600">
                <a:sym typeface="+mn-ea"/>
              </a:rPr>
              <a:t>    		   Set </a:t>
            </a:r>
            <a:r>
              <a:rPr lang="en-IN" altLang="en-US" sz="3600">
                <a:solidFill>
                  <a:srgbClr val="FF0000"/>
                </a:solidFill>
                <a:sym typeface="+mn-ea"/>
              </a:rPr>
              <a:t>prev-&gt;next=head;</a:t>
            </a:r>
          </a:p>
          <a:p>
            <a:pPr lvl="1" algn="l">
              <a:buClrTx/>
              <a:buSzTx/>
              <a:buNone/>
            </a:pPr>
            <a:r>
              <a:rPr lang="en-IN" altLang="en-US" sz="3600">
                <a:solidFill>
                  <a:srgbClr val="FF0000"/>
                </a:solidFill>
                <a:sym typeface="+mn-ea"/>
              </a:rPr>
              <a:t>        	   </a:t>
            </a:r>
            <a:r>
              <a:rPr lang="en-IN" altLang="en-US" sz="3600">
                <a:sym typeface="+mn-ea"/>
              </a:rPr>
              <a:t>Set</a:t>
            </a:r>
            <a:r>
              <a:rPr lang="en-IN" altLang="en-US" sz="3600">
                <a:solidFill>
                  <a:srgbClr val="FF0000"/>
                </a:solidFill>
                <a:sym typeface="+mn-ea"/>
              </a:rPr>
              <a:t> x=curr-&gt;data</a:t>
            </a:r>
            <a:endParaRPr lang="en-IN" altLang="en-US" sz="3600">
              <a:sym typeface="+mn-ea"/>
            </a:endParaRPr>
          </a:p>
          <a:p>
            <a:pPr marL="1371600" lvl="3" indent="0"/>
            <a:r>
              <a:rPr lang="en-IN" altLang="en-US" sz="3600">
                <a:sym typeface="+mn-ea"/>
              </a:rPr>
              <a:t>       free(</a:t>
            </a:r>
            <a:r>
              <a:rPr lang="en-IN" altLang="en-US" sz="3600">
                <a:solidFill>
                  <a:srgbClr val="FF0000"/>
                </a:solidFill>
                <a:sym typeface="+mn-ea"/>
              </a:rPr>
              <a:t>curr</a:t>
            </a:r>
            <a:r>
              <a:rPr lang="en-IN" altLang="en-US" sz="3600">
                <a:sym typeface="+mn-ea"/>
              </a:rPr>
              <a:t>)	</a:t>
            </a:r>
          </a:p>
          <a:p>
            <a:pPr marL="914400" lvl="2" indent="0"/>
            <a:r>
              <a:rPr lang="en-IN" altLang="en-US" sz="3600">
                <a:sym typeface="+mn-ea"/>
              </a:rPr>
              <a:t>    end</a:t>
            </a:r>
          </a:p>
          <a:p>
            <a:pPr marL="1828800" lvl="4" indent="457200"/>
            <a:r>
              <a:rPr lang="en-IN" altLang="en-US" sz="3600">
                <a:sym typeface="+mn-ea"/>
              </a:rPr>
              <a:t>    </a:t>
            </a:r>
            <a:endParaRPr lang="en-IN" altLang="en-US" sz="3600"/>
          </a:p>
          <a:p>
            <a:pPr marL="1828800" lvl="4" indent="457200"/>
            <a:r>
              <a:rPr lang="en-IN" altLang="en-US" sz="3600">
                <a:sym typeface="+mn-ea"/>
              </a:rPr>
              <a:t>     </a:t>
            </a:r>
            <a:endParaRPr lang="en-IN" altLang="en-US" sz="3600"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9590" y="824230"/>
            <a:ext cx="11192510" cy="1811655"/>
          </a:xfrm>
          <a:prstGeom prst="rect">
            <a:avLst/>
          </a:prstGeom>
          <a:noFill/>
        </p:spPr>
        <p:txBody>
          <a:bodyPr wrap="square" rtlCol="0">
            <a:noAutofit/>
          </a:bodyPr>
          <a:lstStyle/>
          <a:p>
            <a:r>
              <a:rPr lang="en-IN" altLang="en-US" sz="3600">
                <a:sym typeface="+mn-ea"/>
              </a:rPr>
              <a:t>Step - 4. print “ X has been deleted”</a:t>
            </a:r>
          </a:p>
          <a:p>
            <a:r>
              <a:rPr lang="en-IN" altLang="en-US" sz="3600" b="1">
                <a:sym typeface="+mn-ea"/>
              </a:rPr>
              <a:t>Step - </a:t>
            </a:r>
            <a:r>
              <a:rPr lang="en-GB" altLang="en-IN" sz="3600" b="1">
                <a:sym typeface="+mn-ea"/>
              </a:rPr>
              <a:t>5</a:t>
            </a:r>
            <a:r>
              <a:rPr lang="en-IN" altLang="en-US" sz="3600" b="1">
                <a:sym typeface="+mn-ea"/>
              </a:rPr>
              <a:t>.</a:t>
            </a:r>
            <a:r>
              <a:rPr lang="en-US" sz="3600">
                <a:sym typeface="+mn-ea"/>
              </a:rPr>
              <a:t> END</a:t>
            </a:r>
            <a:endParaRPr lang="en-US" sz="3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81685" y="2426335"/>
            <a:ext cx="10420985" cy="2156460"/>
          </a:xfrm>
          <a:prstGeom prst="rect">
            <a:avLst/>
          </a:prstGeom>
          <a:noFill/>
        </p:spPr>
        <p:txBody>
          <a:bodyPr wrap="square" rtlCol="0" anchor="t">
            <a:noAutofit/>
          </a:bodyPr>
          <a:lstStyle/>
          <a:p>
            <a:r>
              <a:rPr lang="en-US" sz="3600">
                <a:sym typeface="+mn-ea"/>
              </a:rPr>
              <a:t>Algorithm</a:t>
            </a:r>
            <a:r>
              <a:rPr lang="en-IN" altLang="en-US" sz="3600">
                <a:sym typeface="+mn-ea"/>
              </a:rPr>
              <a:t> for </a:t>
            </a:r>
            <a:r>
              <a:rPr lang="en-GB" altLang="en-IN" sz="3600" b="1">
                <a:solidFill>
                  <a:srgbClr val="FF0000"/>
                </a:solidFill>
                <a:sym typeface="+mn-ea"/>
              </a:rPr>
              <a:t>Insertion</a:t>
            </a:r>
            <a:r>
              <a:rPr lang="en-GB" altLang="en-IN" sz="3600">
                <a:sym typeface="+mn-ea"/>
              </a:rPr>
              <a:t> and </a:t>
            </a:r>
            <a:r>
              <a:rPr lang="en-GB" altLang="en-IN" sz="3600" b="1">
                <a:solidFill>
                  <a:srgbClr val="FF0000"/>
                </a:solidFill>
                <a:sym typeface="+mn-ea"/>
              </a:rPr>
              <a:t>Deletion</a:t>
            </a:r>
            <a:r>
              <a:rPr lang="en-IN" altLang="en-US" sz="3600" b="1">
                <a:solidFill>
                  <a:srgbClr val="FF0000"/>
                </a:solidFill>
                <a:sym typeface="+mn-ea"/>
              </a:rPr>
              <a:t> at </a:t>
            </a:r>
            <a:r>
              <a:rPr lang="en-GB" altLang="en-IN" sz="3600" b="1">
                <a:solidFill>
                  <a:srgbClr val="FF0000"/>
                </a:solidFill>
                <a:sym typeface="+mn-ea"/>
              </a:rPr>
              <a:t>the specified position </a:t>
            </a:r>
            <a:r>
              <a:rPr lang="en-IN" altLang="en-US" sz="3600" b="1">
                <a:solidFill>
                  <a:srgbClr val="00B0F0"/>
                </a:solidFill>
                <a:sym typeface="+mn-ea"/>
              </a:rPr>
              <a:t>of Circular linked List</a:t>
            </a:r>
            <a:r>
              <a:rPr lang="en-GB" altLang="en-IN" sz="3600" b="1">
                <a:solidFill>
                  <a:srgbClr val="00B0F0"/>
                </a:solidFill>
                <a:sym typeface="+mn-ea"/>
              </a:rPr>
              <a:t> is same as that of Single ordered List</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42315" y="576580"/>
            <a:ext cx="11299190" cy="5509895"/>
          </a:xfrm>
          <a:prstGeom prst="rect">
            <a:avLst/>
          </a:prstGeom>
          <a:noFill/>
        </p:spPr>
        <p:txBody>
          <a:bodyPr wrap="square" rtlCol="0" anchor="t">
            <a:noAutofit/>
          </a:bodyPr>
          <a:lstStyle/>
          <a:p>
            <a:r>
              <a:rPr lang="en-GB" altLang="en-US" sz="8800" b="1">
                <a:solidFill>
                  <a:srgbClr val="FF0000"/>
                </a:solidFill>
                <a:sym typeface="+mn-ea"/>
              </a:rPr>
              <a:t>Doubly</a:t>
            </a:r>
            <a:r>
              <a:rPr lang="en-US" sz="8800" b="1">
                <a:solidFill>
                  <a:srgbClr val="FF0000"/>
                </a:solidFill>
                <a:sym typeface="+mn-ea"/>
              </a:rPr>
              <a:t> </a:t>
            </a:r>
          </a:p>
          <a:p>
            <a:r>
              <a:rPr lang="en-US" sz="8800" b="1">
                <a:solidFill>
                  <a:srgbClr val="FF0000"/>
                </a:solidFill>
                <a:sym typeface="+mn-ea"/>
              </a:rPr>
              <a:t>Linked List</a:t>
            </a:r>
            <a:r>
              <a:rPr lang="en-IN" altLang="en-US" sz="8800" b="1">
                <a:solidFill>
                  <a:srgbClr val="FF0000"/>
                </a:solidFill>
                <a:sym typeface="+mn-ea"/>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1625" y="173990"/>
            <a:ext cx="11234420" cy="6329045"/>
          </a:xfrm>
          <a:prstGeom prst="rect">
            <a:avLst/>
          </a:prstGeom>
          <a:noFill/>
        </p:spPr>
        <p:txBody>
          <a:bodyPr wrap="square" rtlCol="0" anchor="t">
            <a:noAutofit/>
          </a:bodyPr>
          <a:lstStyle/>
          <a:p>
            <a:r>
              <a:rPr lang="en-GB" altLang="en-US" sz="3600">
                <a:solidFill>
                  <a:srgbClr val="FF0000"/>
                </a:solidFill>
              </a:rPr>
              <a:t>3. </a:t>
            </a:r>
            <a:r>
              <a:rPr lang="en-US" sz="3600">
                <a:solidFill>
                  <a:srgbClr val="FF0000"/>
                </a:solidFill>
              </a:rPr>
              <a:t>Doubly linked list</a:t>
            </a:r>
          </a:p>
          <a:p>
            <a:pPr indent="457200"/>
            <a:r>
              <a:rPr lang="en-US" sz="3200"/>
              <a:t>In a </a:t>
            </a:r>
            <a:r>
              <a:rPr lang="en-US" sz="3200" b="1">
                <a:solidFill>
                  <a:srgbClr val="00B0F0"/>
                </a:solidFill>
              </a:rPr>
              <a:t>singly linked list</a:t>
            </a:r>
            <a:r>
              <a:rPr lang="en-US" sz="3200"/>
              <a:t>, we could traverse only in </a:t>
            </a:r>
            <a:r>
              <a:rPr lang="en-US" sz="3200">
                <a:solidFill>
                  <a:srgbClr val="00B0F0"/>
                </a:solidFill>
              </a:rPr>
              <a:t>one direction,</a:t>
            </a:r>
            <a:r>
              <a:rPr lang="en-US" sz="3200"/>
              <a:t> because </a:t>
            </a:r>
            <a:r>
              <a:rPr lang="en-US" sz="3200">
                <a:solidFill>
                  <a:srgbClr val="00B0F0"/>
                </a:solidFill>
              </a:rPr>
              <a:t>each node contains address of the next node </a:t>
            </a:r>
            <a:r>
              <a:rPr lang="en-US" sz="3200"/>
              <a:t>and it doesn't have </a:t>
            </a:r>
            <a:r>
              <a:rPr lang="en-US" sz="3200" b="1">
                <a:solidFill>
                  <a:srgbClr val="00B0F0"/>
                </a:solidFill>
              </a:rPr>
              <a:t>any record of its previous nodes</a:t>
            </a:r>
            <a:r>
              <a:rPr lang="en-US" sz="3200"/>
              <a:t>. </a:t>
            </a:r>
          </a:p>
          <a:p>
            <a:pPr indent="457200"/>
            <a:r>
              <a:rPr lang="en-US" sz="3200"/>
              <a:t>However, </a:t>
            </a:r>
            <a:r>
              <a:rPr lang="en-US" sz="3600">
                <a:solidFill>
                  <a:srgbClr val="FF0000"/>
                </a:solidFill>
              </a:rPr>
              <a:t>doubly linked list</a:t>
            </a:r>
            <a:r>
              <a:rPr lang="en-US" sz="3200"/>
              <a:t> overcome this limitation of singly linked list. </a:t>
            </a:r>
          </a:p>
          <a:p>
            <a:pPr indent="457200"/>
            <a:r>
              <a:rPr lang="en-US" sz="3200"/>
              <a:t>Due to the fact that, </a:t>
            </a:r>
            <a:r>
              <a:rPr lang="en-US" sz="3200" b="1">
                <a:solidFill>
                  <a:srgbClr val="00B0F0"/>
                </a:solidFill>
              </a:rPr>
              <a:t>each node</a:t>
            </a:r>
            <a:r>
              <a:rPr lang="en-US" sz="3200"/>
              <a:t> of the list contains </a:t>
            </a:r>
            <a:r>
              <a:rPr lang="en-US" sz="3200" b="1">
                <a:solidFill>
                  <a:srgbClr val="00B0F0"/>
                </a:solidFill>
              </a:rPr>
              <a:t>the address of its previous node</a:t>
            </a:r>
            <a:r>
              <a:rPr lang="en-US" sz="3200"/>
              <a:t>, we can find all the </a:t>
            </a:r>
            <a:r>
              <a:rPr lang="en-US" sz="3200" b="1">
                <a:solidFill>
                  <a:srgbClr val="00B0F0"/>
                </a:solidFill>
              </a:rPr>
              <a:t>details about the previous node</a:t>
            </a:r>
            <a:r>
              <a:rPr lang="en-US" sz="3200"/>
              <a:t> as well by using the previous address stored inside the previous part of each node.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1625" y="173990"/>
            <a:ext cx="11234420" cy="6329045"/>
          </a:xfrm>
          <a:prstGeom prst="rect">
            <a:avLst/>
          </a:prstGeom>
          <a:noFill/>
        </p:spPr>
        <p:txBody>
          <a:bodyPr wrap="square" rtlCol="0" anchor="t">
            <a:noAutofit/>
          </a:bodyPr>
          <a:lstStyle/>
          <a:p>
            <a:r>
              <a:rPr lang="en-GB" altLang="en-US" sz="3600">
                <a:solidFill>
                  <a:srgbClr val="FF0000"/>
                </a:solidFill>
              </a:rPr>
              <a:t>3. </a:t>
            </a:r>
            <a:r>
              <a:rPr lang="en-US" sz="3600">
                <a:solidFill>
                  <a:srgbClr val="FF0000"/>
                </a:solidFill>
              </a:rPr>
              <a:t>Doubly linked list</a:t>
            </a:r>
          </a:p>
          <a:p>
            <a:pPr indent="457200"/>
            <a:endParaRPr lang="en-US" sz="3200" b="1">
              <a:solidFill>
                <a:srgbClr val="FF0000"/>
              </a:solidFill>
            </a:endParaRPr>
          </a:p>
          <a:p>
            <a:pPr indent="457200"/>
            <a:r>
              <a:rPr lang="en-US" sz="3200" b="1">
                <a:solidFill>
                  <a:srgbClr val="FF0000"/>
                </a:solidFill>
              </a:rPr>
              <a:t>Doubly linked list</a:t>
            </a:r>
            <a:r>
              <a:rPr lang="en-US" sz="3200" b="1"/>
              <a:t> </a:t>
            </a:r>
            <a:r>
              <a:rPr lang="en-US" sz="3200"/>
              <a:t>is a complex type of linked list in which a node contains </a:t>
            </a:r>
            <a:r>
              <a:rPr lang="en-US" sz="3200" b="1">
                <a:solidFill>
                  <a:srgbClr val="00B0F0"/>
                </a:solidFill>
              </a:rPr>
              <a:t>a pointer to the previous as well as the next node in the sequence</a:t>
            </a:r>
            <a:r>
              <a:rPr lang="en-US" sz="3200"/>
              <a:t>. </a:t>
            </a:r>
          </a:p>
          <a:p>
            <a:pPr indent="457200"/>
            <a:r>
              <a:rPr lang="en-US" sz="3200"/>
              <a:t>Therefore, in a </a:t>
            </a:r>
            <a:r>
              <a:rPr lang="en-US" sz="3200" b="1">
                <a:solidFill>
                  <a:srgbClr val="FF0000"/>
                </a:solidFill>
              </a:rPr>
              <a:t>doubly linked list</a:t>
            </a:r>
            <a:r>
              <a:rPr lang="en-US" sz="3200"/>
              <a:t>, a node consists of three parts: </a:t>
            </a:r>
            <a:r>
              <a:rPr lang="en-GB" altLang="en-US" sz="3200"/>
              <a:t> 	1. </a:t>
            </a:r>
            <a:r>
              <a:rPr lang="en-US" sz="3200" b="1">
                <a:solidFill>
                  <a:srgbClr val="00B0F0"/>
                </a:solidFill>
              </a:rPr>
              <a:t>node data</a:t>
            </a:r>
            <a:r>
              <a:rPr lang="en-US" sz="3200"/>
              <a:t>, </a:t>
            </a:r>
            <a:endParaRPr lang="en-US" sz="3200" b="1">
              <a:solidFill>
                <a:srgbClr val="00B0F0"/>
              </a:solidFill>
            </a:endParaRPr>
          </a:p>
          <a:p>
            <a:pPr lvl="2"/>
            <a:r>
              <a:rPr lang="en-GB" altLang="en-US" sz="3200"/>
              <a:t>2. </a:t>
            </a:r>
            <a:r>
              <a:rPr lang="en-US" sz="3200" b="1">
                <a:solidFill>
                  <a:srgbClr val="00B0F0"/>
                </a:solidFill>
              </a:rPr>
              <a:t>pointer to the next node</a:t>
            </a:r>
            <a:r>
              <a:rPr lang="en-US" sz="3200"/>
              <a:t> in sequence (next pointer) ,</a:t>
            </a:r>
          </a:p>
          <a:p>
            <a:pPr lvl="2"/>
            <a:r>
              <a:rPr lang="en-GB" altLang="en-US" sz="3200"/>
              <a:t>3. </a:t>
            </a:r>
            <a:r>
              <a:rPr lang="en-US" sz="3200" b="1">
                <a:solidFill>
                  <a:srgbClr val="00B0F0"/>
                </a:solidFill>
              </a:rPr>
              <a:t>pointer to the previous node</a:t>
            </a:r>
            <a:r>
              <a:rPr lang="en-US" sz="3200"/>
              <a:t> (previous pointer). </a:t>
            </a:r>
          </a:p>
          <a:p>
            <a:pPr indent="457200"/>
            <a:r>
              <a:rPr lang="en-US" sz="3200"/>
              <a:t>A sample </a:t>
            </a:r>
            <a:r>
              <a:rPr lang="en-US" sz="3200" b="1">
                <a:solidFill>
                  <a:srgbClr val="FF0000"/>
                </a:solidFill>
              </a:rPr>
              <a:t>node in a doubly linked list</a:t>
            </a:r>
            <a:r>
              <a:rPr lang="en-US" sz="3200"/>
              <a:t> is shown in the </a:t>
            </a:r>
            <a:r>
              <a:rPr lang="en-IN" altLang="en-US" sz="3200"/>
              <a:t>following </a:t>
            </a:r>
            <a:r>
              <a:rPr lang="en-US" sz="3200"/>
              <a:t>figure.</a:t>
            </a:r>
          </a:p>
          <a:p>
            <a:endParaRPr lang="en-US" sz="3200"/>
          </a:p>
          <a:p>
            <a:endParaRPr lang="en-US" sz="3200"/>
          </a:p>
        </p:txBody>
      </p:sp>
      <p:pic>
        <p:nvPicPr>
          <p:cNvPr id="3" name="Picture 2" descr="doubly-linked-list"/>
          <p:cNvPicPr>
            <a:picLocks noChangeAspect="1"/>
          </p:cNvPicPr>
          <p:nvPr/>
        </p:nvPicPr>
        <p:blipFill>
          <a:blip r:embed="rId2"/>
          <a:stretch>
            <a:fillRect/>
          </a:stretch>
        </p:blipFill>
        <p:spPr>
          <a:xfrm>
            <a:off x="2441575" y="5563870"/>
            <a:ext cx="5747385" cy="118999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5300" y="539115"/>
            <a:ext cx="11048365" cy="6179185"/>
          </a:xfrm>
          <a:prstGeom prst="rect">
            <a:avLst/>
          </a:prstGeom>
          <a:noFill/>
        </p:spPr>
        <p:txBody>
          <a:bodyPr wrap="square" rtlCol="0" anchor="t">
            <a:noAutofit/>
          </a:bodyPr>
          <a:lstStyle/>
          <a:p>
            <a:pPr indent="457200"/>
            <a:r>
              <a:rPr lang="en-US" sz="3200"/>
              <a:t>In C, structure of </a:t>
            </a:r>
            <a:r>
              <a:rPr lang="en-US" sz="3200" b="1">
                <a:solidFill>
                  <a:srgbClr val="00B0F0"/>
                </a:solidFill>
              </a:rPr>
              <a:t>a node in doubly linked list</a:t>
            </a:r>
            <a:r>
              <a:rPr lang="en-US" sz="3200"/>
              <a:t> can be given as :</a:t>
            </a:r>
          </a:p>
          <a:p>
            <a:endParaRPr lang="en-US" sz="3200"/>
          </a:p>
          <a:p>
            <a:r>
              <a:rPr lang="en-US" sz="3200"/>
              <a:t>    </a:t>
            </a:r>
            <a:r>
              <a:rPr lang="en-US" sz="3600" b="1">
                <a:solidFill>
                  <a:srgbClr val="FF0000"/>
                </a:solidFill>
              </a:rPr>
              <a:t>struct</a:t>
            </a:r>
            <a:r>
              <a:rPr lang="en-US" sz="3600"/>
              <a:t> </a:t>
            </a:r>
            <a:r>
              <a:rPr lang="en-US" sz="3600" b="1">
                <a:solidFill>
                  <a:srgbClr val="00B0F0"/>
                </a:solidFill>
              </a:rPr>
              <a:t>node  </a:t>
            </a:r>
            <a:r>
              <a:rPr lang="en-US" sz="3600"/>
              <a:t> </a:t>
            </a:r>
          </a:p>
          <a:p>
            <a:r>
              <a:rPr lang="en-US" sz="3600"/>
              <a:t>    {  </a:t>
            </a:r>
          </a:p>
          <a:p>
            <a:r>
              <a:rPr lang="en-US" sz="3600"/>
              <a:t>        </a:t>
            </a:r>
            <a:r>
              <a:rPr lang="en-US" sz="3600" b="1">
                <a:solidFill>
                  <a:srgbClr val="FF0000"/>
                </a:solidFill>
              </a:rPr>
              <a:t>struct</a:t>
            </a:r>
            <a:r>
              <a:rPr lang="en-US" sz="3600"/>
              <a:t> </a:t>
            </a:r>
            <a:r>
              <a:rPr lang="en-US" sz="3600" b="1">
                <a:solidFill>
                  <a:srgbClr val="00B0F0"/>
                </a:solidFill>
              </a:rPr>
              <a:t>node</a:t>
            </a:r>
            <a:r>
              <a:rPr lang="en-US" sz="3600"/>
              <a:t> </a:t>
            </a:r>
            <a:r>
              <a:rPr lang="en-US" sz="3600" b="1"/>
              <a:t>*prev; </a:t>
            </a:r>
            <a:r>
              <a:rPr lang="en-US" sz="3600"/>
              <a:t>  </a:t>
            </a:r>
          </a:p>
          <a:p>
            <a:r>
              <a:rPr lang="en-US" sz="3600"/>
              <a:t>        int data;  </a:t>
            </a:r>
          </a:p>
          <a:p>
            <a:r>
              <a:rPr lang="en-US" sz="3600"/>
              <a:t>        </a:t>
            </a:r>
            <a:r>
              <a:rPr lang="en-US" sz="3600" b="1">
                <a:solidFill>
                  <a:srgbClr val="FF0000"/>
                </a:solidFill>
              </a:rPr>
              <a:t>struct </a:t>
            </a:r>
            <a:r>
              <a:rPr lang="en-US" sz="3600" b="1">
                <a:solidFill>
                  <a:srgbClr val="00B0F0"/>
                </a:solidFill>
              </a:rPr>
              <a:t>node </a:t>
            </a:r>
            <a:r>
              <a:rPr lang="en-US" sz="3600" b="1"/>
              <a:t>*next; </a:t>
            </a:r>
            <a:r>
              <a:rPr lang="en-US" sz="3600"/>
              <a:t>  </a:t>
            </a:r>
          </a:p>
          <a:p>
            <a:r>
              <a:rPr lang="en-US" sz="3600"/>
              <a:t>    }   </a:t>
            </a:r>
          </a:p>
          <a:p>
            <a:endParaRPr lang="en-US" sz="3200"/>
          </a:p>
          <a:p>
            <a:pPr indent="457200"/>
            <a:r>
              <a:rPr lang="en-US" sz="3200"/>
              <a:t>The </a:t>
            </a:r>
            <a:r>
              <a:rPr lang="en-US" sz="3200" b="1">
                <a:solidFill>
                  <a:srgbClr val="FF0000"/>
                </a:solidFill>
              </a:rPr>
              <a:t>prev part of the first node </a:t>
            </a:r>
            <a:r>
              <a:rPr lang="en-US" sz="3200"/>
              <a:t>and the </a:t>
            </a:r>
            <a:r>
              <a:rPr lang="en-US" sz="3200" b="1">
                <a:solidFill>
                  <a:srgbClr val="FF0000"/>
                </a:solidFill>
              </a:rPr>
              <a:t>next part of the last node</a:t>
            </a:r>
            <a:r>
              <a:rPr lang="en-US" sz="3200"/>
              <a:t> will always contain </a:t>
            </a:r>
            <a:r>
              <a:rPr lang="en-US" sz="3200" b="1">
                <a:solidFill>
                  <a:srgbClr val="FF0000"/>
                </a:solidFill>
              </a:rPr>
              <a:t>null</a:t>
            </a:r>
            <a:r>
              <a:rPr lang="en-US" sz="3200"/>
              <a:t> indicating </a:t>
            </a:r>
            <a:r>
              <a:rPr lang="en-US" sz="3200" b="1">
                <a:solidFill>
                  <a:srgbClr val="FF0000"/>
                </a:solidFill>
              </a:rPr>
              <a:t>end in each direction.</a:t>
            </a:r>
            <a:endParaRPr lang="en-US" sz="3200"/>
          </a:p>
          <a:p>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80110" y="169545"/>
            <a:ext cx="11007090" cy="755650"/>
          </a:xfrm>
          <a:prstGeom prst="rect">
            <a:avLst/>
          </a:prstGeom>
          <a:noFill/>
        </p:spPr>
        <p:txBody>
          <a:bodyPr wrap="square" rtlCol="0" anchor="t">
            <a:noAutofit/>
          </a:bodyPr>
          <a:lstStyle/>
          <a:p>
            <a:r>
              <a:rPr lang="en-US" sz="3600">
                <a:solidFill>
                  <a:srgbClr val="FF0000"/>
                </a:solidFill>
              </a:rPr>
              <a:t>2. Why linked list data structure needed?</a:t>
            </a:r>
          </a:p>
        </p:txBody>
      </p:sp>
      <p:sp>
        <p:nvSpPr>
          <p:cNvPr id="3" name="Text Box 2"/>
          <p:cNvSpPr txBox="1"/>
          <p:nvPr/>
        </p:nvSpPr>
        <p:spPr>
          <a:xfrm>
            <a:off x="201930" y="765175"/>
            <a:ext cx="11685270" cy="5905500"/>
          </a:xfrm>
          <a:prstGeom prst="rect">
            <a:avLst/>
          </a:prstGeom>
          <a:noFill/>
        </p:spPr>
        <p:txBody>
          <a:bodyPr wrap="square" rtlCol="0" anchor="t">
            <a:noAutofit/>
          </a:bodyPr>
          <a:lstStyle/>
          <a:p>
            <a:r>
              <a:rPr lang="en-GB" altLang="en-US" sz="2800" b="1">
                <a:solidFill>
                  <a:srgbClr val="FF0000"/>
                </a:solidFill>
              </a:rPr>
              <a:t>           </a:t>
            </a:r>
            <a:r>
              <a:rPr lang="en-US" sz="3200"/>
              <a:t>we know that</a:t>
            </a:r>
            <a:r>
              <a:rPr lang="en-GB" altLang="en-US" sz="2800">
                <a:solidFill>
                  <a:srgbClr val="FF0000"/>
                </a:solidFill>
              </a:rPr>
              <a:t> </a:t>
            </a:r>
            <a:r>
              <a:rPr lang="en-US" sz="2800" b="1">
                <a:solidFill>
                  <a:srgbClr val="FF0000"/>
                </a:solidFill>
              </a:rPr>
              <a:t>Arrays</a:t>
            </a:r>
            <a:r>
              <a:rPr lang="en-GB" altLang="en-US" sz="2800" b="1">
                <a:solidFill>
                  <a:srgbClr val="FF0000"/>
                </a:solidFill>
              </a:rPr>
              <a:t> (i.e. Contiguous List)</a:t>
            </a:r>
            <a:r>
              <a:rPr lang="en-US" sz="2800"/>
              <a:t> can be used to store linear data of similar types, but</a:t>
            </a:r>
            <a:r>
              <a:rPr lang="en-GB" altLang="en-US" sz="2800"/>
              <a:t> </a:t>
            </a:r>
            <a:r>
              <a:rPr lang="en-US" sz="2800"/>
              <a:t>arrays have the following limitations.</a:t>
            </a:r>
          </a:p>
          <a:p>
            <a:pPr marL="971550" lvl="1" indent="-514350">
              <a:buAutoNum type="arabicPeriod"/>
            </a:pPr>
            <a:r>
              <a:rPr lang="en-US" sz="3200"/>
              <a:t>The </a:t>
            </a:r>
            <a:r>
              <a:rPr lang="en-US" sz="3200" b="1">
                <a:solidFill>
                  <a:srgbClr val="FF0000"/>
                </a:solidFill>
              </a:rPr>
              <a:t>size of the arrays is fixed</a:t>
            </a:r>
            <a:r>
              <a:rPr lang="en-US" sz="3200"/>
              <a:t>: So we must know the </a:t>
            </a:r>
            <a:r>
              <a:rPr lang="en-US" sz="3200">
                <a:solidFill>
                  <a:srgbClr val="FF0000"/>
                </a:solidFill>
              </a:rPr>
              <a:t>upper limit </a:t>
            </a:r>
            <a:r>
              <a:rPr lang="en-US" sz="3200"/>
              <a:t>on the number of</a:t>
            </a:r>
            <a:r>
              <a:rPr lang="en-GB" altLang="en-US" sz="3200"/>
              <a:t> </a:t>
            </a:r>
            <a:r>
              <a:rPr lang="en-US" sz="3200"/>
              <a:t>elements in advance.</a:t>
            </a:r>
          </a:p>
          <a:p>
            <a:pPr lvl="1" indent="0">
              <a:buNone/>
            </a:pPr>
            <a:r>
              <a:rPr lang="en-GB" altLang="en-US" sz="3200"/>
              <a:t>     </a:t>
            </a:r>
            <a:r>
              <a:rPr lang="en-US" sz="3200"/>
              <a:t> Also, generally, the allocated memory is equal to the upper </a:t>
            </a:r>
            <a:r>
              <a:rPr lang="en-GB" altLang="en-US" sz="3200"/>
              <a:t> </a:t>
            </a:r>
            <a:endParaRPr lang="en-US" sz="3200">
              <a:solidFill>
                <a:srgbClr val="FF0000"/>
              </a:solidFill>
            </a:endParaRPr>
          </a:p>
          <a:p>
            <a:pPr lvl="1" indent="0">
              <a:buNone/>
            </a:pPr>
            <a:r>
              <a:rPr lang="en-GB" altLang="en-US" sz="3200"/>
              <a:t>      </a:t>
            </a:r>
            <a:r>
              <a:rPr lang="en-US" sz="3200"/>
              <a:t>limit</a:t>
            </a:r>
            <a:r>
              <a:rPr lang="en-GB" altLang="en-US" sz="3200"/>
              <a:t> </a:t>
            </a:r>
            <a:r>
              <a:rPr lang="en-US" sz="3200"/>
              <a:t>irrespective of the usage.</a:t>
            </a:r>
          </a:p>
          <a:p>
            <a:pPr lvl="1" indent="0">
              <a:buNone/>
            </a:pPr>
            <a:r>
              <a:rPr lang="en-GB" altLang="en-US" sz="3200"/>
              <a:t>2. </a:t>
            </a:r>
            <a:r>
              <a:rPr lang="en-US" sz="3200"/>
              <a:t> </a:t>
            </a:r>
            <a:r>
              <a:rPr lang="en-US" sz="3200" b="1">
                <a:solidFill>
                  <a:srgbClr val="FF0000"/>
                </a:solidFill>
              </a:rPr>
              <a:t>Inserting a new element</a:t>
            </a:r>
            <a:r>
              <a:rPr lang="en-US" sz="3200"/>
              <a:t> in an array of elements is </a:t>
            </a:r>
            <a:r>
              <a:rPr lang="en-US" sz="3200" b="1">
                <a:solidFill>
                  <a:srgbClr val="FF0000"/>
                </a:solidFill>
              </a:rPr>
              <a:t>expensive </a:t>
            </a:r>
            <a:r>
              <a:rPr lang="en-GB" altLang="en-US" sz="3200"/>
              <a:t>	</a:t>
            </a:r>
            <a:r>
              <a:rPr lang="en-US" sz="3200"/>
              <a:t>because the room has to</a:t>
            </a:r>
            <a:r>
              <a:rPr lang="en-GB" altLang="en-US" sz="3200"/>
              <a:t> </a:t>
            </a:r>
            <a:r>
              <a:rPr lang="en-US" sz="3200"/>
              <a:t>be created for the new elements and </a:t>
            </a:r>
            <a:r>
              <a:rPr lang="en-GB" altLang="en-US" sz="3200"/>
              <a:t>	</a:t>
            </a:r>
            <a:r>
              <a:rPr lang="en-US" sz="3200"/>
              <a:t>to create room existing elements have to be shifted</a:t>
            </a:r>
          </a:p>
          <a:p>
            <a:pPr lvl="1" indent="0">
              <a:buNone/>
            </a:pPr>
            <a:r>
              <a:rPr lang="en-GB" altLang="en-US" sz="3200"/>
              <a:t>3. </a:t>
            </a:r>
            <a:r>
              <a:rPr lang="en-GB" altLang="en-US" sz="3200" b="1">
                <a:solidFill>
                  <a:srgbClr val="FF0000"/>
                </a:solidFill>
              </a:rPr>
              <a:t>Deleting an existing element</a:t>
            </a:r>
            <a:r>
              <a:rPr lang="en-GB" altLang="en-US" sz="3200"/>
              <a:t> in an array is also expensive as we 	need to shift/move all the elements to cover up the location of 	the 	element to be deleted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66750" y="539115"/>
            <a:ext cx="11105515" cy="5918200"/>
          </a:xfrm>
          <a:prstGeom prst="rect">
            <a:avLst/>
          </a:prstGeom>
          <a:noFill/>
        </p:spPr>
        <p:txBody>
          <a:bodyPr wrap="square" rtlCol="0" anchor="t">
            <a:noAutofit/>
          </a:bodyPr>
          <a:lstStyle/>
          <a:p>
            <a:r>
              <a:rPr lang="en-US" sz="3600" b="1">
                <a:solidFill>
                  <a:srgbClr val="FF0000"/>
                </a:solidFill>
              </a:rPr>
              <a:t>Memory Representation of a doubly linked list</a:t>
            </a:r>
          </a:p>
          <a:p>
            <a:endParaRPr lang="en-US"/>
          </a:p>
          <a:p>
            <a:pPr indent="457200"/>
            <a:r>
              <a:rPr lang="en-US" sz="3200"/>
              <a:t>Memory Representation of a doubly linked list is shown in the following image. </a:t>
            </a:r>
          </a:p>
          <a:p>
            <a:pPr indent="457200"/>
            <a:r>
              <a:rPr lang="en-US" sz="3200"/>
              <a:t>Generally, </a:t>
            </a:r>
            <a:r>
              <a:rPr lang="en-US" sz="3200" b="1">
                <a:solidFill>
                  <a:srgbClr val="00B0F0"/>
                </a:solidFill>
              </a:rPr>
              <a:t>doubly linked list</a:t>
            </a:r>
            <a:r>
              <a:rPr lang="en-US" sz="3200"/>
              <a:t> consumes more space for every node and therefore, causes </a:t>
            </a:r>
            <a:r>
              <a:rPr lang="en-US" sz="3200">
                <a:solidFill>
                  <a:srgbClr val="00B0F0"/>
                </a:solidFill>
              </a:rPr>
              <a:t>more expansive basic operations</a:t>
            </a:r>
            <a:r>
              <a:rPr lang="en-US" sz="3200"/>
              <a:t> such as </a:t>
            </a:r>
            <a:r>
              <a:rPr lang="en-US" sz="3200">
                <a:solidFill>
                  <a:srgbClr val="00B0F0"/>
                </a:solidFill>
              </a:rPr>
              <a:t>insertion</a:t>
            </a:r>
            <a:r>
              <a:rPr lang="en-US" sz="3200"/>
              <a:t> and </a:t>
            </a:r>
            <a:r>
              <a:rPr lang="en-US" sz="3200">
                <a:solidFill>
                  <a:srgbClr val="00B0F0"/>
                </a:solidFill>
              </a:rPr>
              <a:t>deletion</a:t>
            </a:r>
            <a:r>
              <a:rPr lang="en-US" sz="3200"/>
              <a:t>. </a:t>
            </a:r>
          </a:p>
          <a:p>
            <a:pPr indent="457200"/>
            <a:r>
              <a:rPr lang="en-US" sz="3200"/>
              <a:t>However, we can </a:t>
            </a:r>
            <a:r>
              <a:rPr lang="en-US" sz="3200" b="1">
                <a:solidFill>
                  <a:srgbClr val="FF0000"/>
                </a:solidFill>
              </a:rPr>
              <a:t>easily manipulate the elements </a:t>
            </a:r>
            <a:r>
              <a:rPr lang="en-US" sz="3200"/>
              <a:t>of the list since the list maintains pointers in both the directions (forward and backward).</a:t>
            </a:r>
          </a:p>
          <a:p>
            <a:endParaRPr lang="en-US" sz="3200"/>
          </a:p>
          <a:p>
            <a:endParaRPr lang="en-US" sz="3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1871980" y="81280"/>
            <a:ext cx="8725535" cy="3964940"/>
          </a:xfrm>
          <a:prstGeom prst="rect">
            <a:avLst/>
          </a:prstGeom>
          <a:noFill/>
          <a:ln w="9525">
            <a:noFill/>
          </a:ln>
        </p:spPr>
      </p:pic>
      <p:sp>
        <p:nvSpPr>
          <p:cNvPr id="2" name="Text Box 1"/>
          <p:cNvSpPr txBox="1"/>
          <p:nvPr/>
        </p:nvSpPr>
        <p:spPr>
          <a:xfrm>
            <a:off x="124460" y="4094480"/>
            <a:ext cx="11648440" cy="2862580"/>
          </a:xfrm>
          <a:prstGeom prst="rect">
            <a:avLst/>
          </a:prstGeom>
          <a:noFill/>
        </p:spPr>
        <p:txBody>
          <a:bodyPr wrap="square" rtlCol="0" anchor="t">
            <a:noAutofit/>
          </a:bodyPr>
          <a:lstStyle/>
          <a:p>
            <a:pPr lvl="1"/>
            <a:r>
              <a:rPr lang="en-GB" altLang="en-US" sz="2400">
                <a:sym typeface="+mn-ea"/>
              </a:rPr>
              <a:t>As shown in the above figure</a:t>
            </a:r>
            <a:r>
              <a:rPr lang="en-US" sz="2400">
                <a:sym typeface="+mn-ea"/>
              </a:rPr>
              <a:t>, </a:t>
            </a:r>
          </a:p>
          <a:p>
            <a:pPr marL="800100" lvl="1" indent="-342900">
              <a:buFont typeface="Arial" panose="020B0604020202020204" pitchFamily="34" charset="0"/>
              <a:buChar char="•"/>
            </a:pPr>
            <a:r>
              <a:rPr lang="en-US" sz="2400">
                <a:sym typeface="+mn-ea"/>
              </a:rPr>
              <a:t>the</a:t>
            </a:r>
            <a:r>
              <a:rPr lang="en-US" sz="2400" b="1">
                <a:sym typeface="+mn-ea"/>
              </a:rPr>
              <a:t> </a:t>
            </a:r>
            <a:r>
              <a:rPr lang="en-US" sz="2400" b="1">
                <a:solidFill>
                  <a:srgbClr val="FF0000"/>
                </a:solidFill>
                <a:sym typeface="+mn-ea"/>
              </a:rPr>
              <a:t>first elemen</a:t>
            </a:r>
            <a:r>
              <a:rPr lang="en-US" sz="2400">
                <a:solidFill>
                  <a:srgbClr val="FF0000"/>
                </a:solidFill>
                <a:sym typeface="+mn-ea"/>
              </a:rPr>
              <a:t>t</a:t>
            </a:r>
            <a:r>
              <a:rPr lang="en-US" sz="2400">
                <a:sym typeface="+mn-ea"/>
              </a:rPr>
              <a:t> of the list that is i.e. </a:t>
            </a:r>
            <a:r>
              <a:rPr lang="en-US" sz="2400" b="1">
                <a:solidFill>
                  <a:srgbClr val="FF0000"/>
                </a:solidFill>
                <a:sym typeface="+mn-ea"/>
              </a:rPr>
              <a:t>13 stored at address 1</a:t>
            </a:r>
            <a:r>
              <a:rPr lang="en-US" sz="2400">
                <a:sym typeface="+mn-ea"/>
              </a:rPr>
              <a:t>. The </a:t>
            </a:r>
            <a:r>
              <a:rPr lang="en-US" sz="2400" b="1">
                <a:solidFill>
                  <a:srgbClr val="FF0000"/>
                </a:solidFill>
                <a:sym typeface="+mn-ea"/>
              </a:rPr>
              <a:t>head pointer </a:t>
            </a:r>
            <a:r>
              <a:rPr lang="en-US" sz="2400">
                <a:sym typeface="+mn-ea"/>
              </a:rPr>
              <a:t>points to the </a:t>
            </a:r>
            <a:r>
              <a:rPr lang="en-US" sz="2400" b="1">
                <a:solidFill>
                  <a:srgbClr val="FF0000"/>
                </a:solidFill>
                <a:sym typeface="+mn-ea"/>
              </a:rPr>
              <a:t>starting address 1.</a:t>
            </a:r>
            <a:r>
              <a:rPr lang="en-US" sz="2400">
                <a:sym typeface="+mn-ea"/>
              </a:rPr>
              <a:t> </a:t>
            </a:r>
          </a:p>
          <a:p>
            <a:pPr marL="800100" lvl="1" indent="-342900">
              <a:buFont typeface="Arial" panose="020B0604020202020204" pitchFamily="34" charset="0"/>
              <a:buChar char="•"/>
            </a:pPr>
            <a:r>
              <a:rPr lang="en-US" sz="2400">
                <a:sym typeface="+mn-ea"/>
              </a:rPr>
              <a:t>Since this is </a:t>
            </a:r>
            <a:r>
              <a:rPr lang="en-US" sz="2400" b="1">
                <a:solidFill>
                  <a:srgbClr val="FF0000"/>
                </a:solidFill>
                <a:sym typeface="+mn-ea"/>
              </a:rPr>
              <a:t>the first element </a:t>
            </a:r>
            <a:r>
              <a:rPr lang="en-US" sz="2400">
                <a:sym typeface="+mn-ea"/>
              </a:rPr>
              <a:t>being added to the list therefore the </a:t>
            </a:r>
            <a:r>
              <a:rPr lang="en-US" sz="2400" b="1">
                <a:solidFill>
                  <a:srgbClr val="FF0000"/>
                </a:solidFill>
                <a:sym typeface="+mn-ea"/>
              </a:rPr>
              <a:t>prev of the list contains null. </a:t>
            </a:r>
          </a:p>
          <a:p>
            <a:pPr marL="800100" lvl="1" indent="-342900">
              <a:buFont typeface="Arial" panose="020B0604020202020204" pitchFamily="34" charset="0"/>
              <a:buChar char="•"/>
            </a:pPr>
            <a:r>
              <a:rPr lang="en-US" sz="2400">
                <a:sym typeface="+mn-ea"/>
              </a:rPr>
              <a:t>The </a:t>
            </a:r>
            <a:r>
              <a:rPr lang="en-US" sz="2400" b="1">
                <a:solidFill>
                  <a:srgbClr val="FF0000"/>
                </a:solidFill>
                <a:sym typeface="+mn-ea"/>
              </a:rPr>
              <a:t>next node of the list</a:t>
            </a:r>
            <a:r>
              <a:rPr lang="en-US" sz="2400">
                <a:sym typeface="+mn-ea"/>
              </a:rPr>
              <a:t> resides </a:t>
            </a:r>
            <a:r>
              <a:rPr lang="en-US" sz="2400" b="1">
                <a:solidFill>
                  <a:srgbClr val="FF0000"/>
                </a:solidFill>
                <a:sym typeface="+mn-ea"/>
              </a:rPr>
              <a:t>at address 4 </a:t>
            </a:r>
            <a:r>
              <a:rPr lang="en-US" sz="2400">
                <a:sym typeface="+mn-ea"/>
              </a:rPr>
              <a:t>therefore </a:t>
            </a:r>
            <a:r>
              <a:rPr lang="en-US" sz="2400" b="1">
                <a:solidFill>
                  <a:srgbClr val="FF0000"/>
                </a:solidFill>
                <a:sym typeface="+mn-ea"/>
              </a:rPr>
              <a:t>the first node contains 4</a:t>
            </a:r>
            <a:r>
              <a:rPr lang="en-US" sz="2400">
                <a:sym typeface="+mn-ea"/>
              </a:rPr>
              <a:t> in its </a:t>
            </a:r>
            <a:r>
              <a:rPr lang="en-US" sz="2400" b="1">
                <a:solidFill>
                  <a:srgbClr val="FF0000"/>
                </a:solidFill>
                <a:sym typeface="+mn-ea"/>
              </a:rPr>
              <a:t>next pointer.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0975" y="90805"/>
            <a:ext cx="11915775" cy="6247130"/>
          </a:xfrm>
          <a:prstGeom prst="rect">
            <a:avLst/>
          </a:prstGeom>
          <a:noFill/>
        </p:spPr>
        <p:txBody>
          <a:bodyPr wrap="square" rtlCol="0" anchor="t">
            <a:spAutoFit/>
          </a:bodyPr>
          <a:lstStyle/>
          <a:p>
            <a:r>
              <a:rPr lang="en-US" sz="3200">
                <a:solidFill>
                  <a:srgbClr val="FF0000"/>
                </a:solidFill>
              </a:rPr>
              <a:t>Advantages of Doubly Linked List</a:t>
            </a:r>
          </a:p>
          <a:p>
            <a:endParaRPr lang="en-US" sz="3200">
              <a:solidFill>
                <a:srgbClr val="FF0000"/>
              </a:solidFill>
            </a:endParaRPr>
          </a:p>
          <a:p>
            <a:pPr marL="800100" lvl="1" indent="-342900" algn="just">
              <a:buFont typeface="+mj-lt"/>
              <a:buAutoNum type="arabicPeriod"/>
            </a:pPr>
            <a:r>
              <a:rPr lang="en-US" sz="2800"/>
              <a:t>Due to the next and prior pointers, it supports traversing in both ways compared to the singly linked list (which only supports one direction).</a:t>
            </a:r>
          </a:p>
          <a:p>
            <a:pPr marL="800100" lvl="1" indent="-342900" algn="just">
              <a:buFont typeface="+mj-lt"/>
              <a:buAutoNum type="arabicPeriod"/>
            </a:pPr>
            <a:r>
              <a:rPr lang="en-US" sz="2800"/>
              <a:t>Node deletion is simpler than it will be in a singly linked list, and this is because we will need access to the node that came before it to remove a node. Hence, two pointers are required for deletion in a singly linked list. As in a doubly linked list, each node already has the information of the preceding node, eliminating the need for an additional pointer.</a:t>
            </a:r>
          </a:p>
          <a:p>
            <a:pPr marL="800100" lvl="1" indent="-342900" algn="just">
              <a:buFont typeface="+mj-lt"/>
              <a:buAutoNum type="arabicPeriod"/>
            </a:pPr>
            <a:r>
              <a:rPr lang="en-US" sz="2800"/>
              <a:t>It is also easy to reverse a doubly linked list. A doubly-linked list may be reversed by switching the next &amp; previous pointers for each node and updating the head node to point to the last node.</a:t>
            </a:r>
          </a:p>
          <a:p>
            <a:pPr marL="800100" lvl="1" indent="-342900" algn="just">
              <a:buFont typeface="+mj-lt"/>
              <a:buAutoNum type="arabicPeriod"/>
            </a:pPr>
            <a:r>
              <a:rPr lang="en-US" sz="2800"/>
              <a:t>A new node may be readily added before an existing node</a:t>
            </a:r>
            <a:r>
              <a:rPr lang="en-GB" altLang="en-US" sz="2800"/>
              <a:t> </a:t>
            </a:r>
            <a:endParaRPr lang="en-US" sz="2800"/>
          </a:p>
          <a:p>
            <a:pPr algn="just"/>
            <a:endParaRPr 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0975" y="90805"/>
            <a:ext cx="11915775" cy="5446395"/>
          </a:xfrm>
          <a:prstGeom prst="rect">
            <a:avLst/>
          </a:prstGeom>
          <a:noFill/>
        </p:spPr>
        <p:txBody>
          <a:bodyPr wrap="square" rtlCol="0" anchor="t">
            <a:spAutoFit/>
          </a:bodyPr>
          <a:lstStyle/>
          <a:p>
            <a:r>
              <a:rPr lang="en-GB" altLang="en-US" sz="3200">
                <a:solidFill>
                  <a:srgbClr val="FF0000"/>
                </a:solidFill>
              </a:rPr>
              <a:t>Disa</a:t>
            </a:r>
            <a:r>
              <a:rPr lang="en-US" sz="3200">
                <a:solidFill>
                  <a:srgbClr val="FF0000"/>
                </a:solidFill>
              </a:rPr>
              <a:t>dvantages of Doubly Linked List</a:t>
            </a:r>
          </a:p>
          <a:p>
            <a:pPr lvl="1"/>
            <a:endParaRPr lang="en-US" sz="2800"/>
          </a:p>
          <a:p>
            <a:pPr marL="971550" lvl="1" indent="-514350" algn="just">
              <a:buFont typeface="+mj-lt"/>
              <a:buAutoNum type="arabicPeriod"/>
            </a:pPr>
            <a:r>
              <a:rPr lang="en-GB" altLang="en-US" sz="3200"/>
              <a:t>B</a:t>
            </a:r>
            <a:r>
              <a:rPr lang="en-US" sz="3200"/>
              <a:t>ecause it must have an additional previous pointer for each node, it uses more memory than a singly linked list.</a:t>
            </a:r>
          </a:p>
          <a:p>
            <a:pPr marL="971550" lvl="1" indent="-514350" algn="just">
              <a:buFont typeface="+mj-lt"/>
              <a:buAutoNum type="arabicPeriod"/>
            </a:pPr>
            <a:r>
              <a:rPr lang="en-US" sz="3200"/>
              <a:t>The list's elements can only be accessed sequentially since they are stored in random places and cannot be accessed randomly.</a:t>
            </a:r>
          </a:p>
          <a:p>
            <a:pPr marL="971550" lvl="1" indent="-514350" algn="just">
              <a:buFont typeface="+mj-lt"/>
              <a:buAutoNum type="arabicPeriod"/>
            </a:pPr>
            <a:r>
              <a:rPr lang="en-US" sz="3200"/>
              <a:t>Due to the expense of managing more pointers, all operations take more time. For instance, modifying the previous and next pointers is necessary when adding a new node, and it is also essential when deleting a node.</a:t>
            </a:r>
          </a:p>
          <a:p>
            <a:pPr algn="just"/>
            <a:endParaRPr lang="en-US" sz="3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19100" y="167005"/>
            <a:ext cx="11191240" cy="3147695"/>
          </a:xfrm>
          <a:prstGeom prst="rect">
            <a:avLst/>
          </a:prstGeom>
          <a:noFill/>
        </p:spPr>
        <p:txBody>
          <a:bodyPr wrap="square" rtlCol="0" anchor="t">
            <a:noAutofit/>
          </a:bodyPr>
          <a:lstStyle/>
          <a:p>
            <a:r>
              <a:rPr lang="en-GB" altLang="en-US" sz="3600" b="1">
                <a:solidFill>
                  <a:srgbClr val="FF0000"/>
                </a:solidFill>
              </a:rPr>
              <a:t>Applications of Doubly Linked List</a:t>
            </a:r>
            <a:endParaRPr lang="en-US" sz="3600" b="1">
              <a:solidFill>
                <a:srgbClr val="FF0000"/>
              </a:solidFill>
            </a:endParaRPr>
          </a:p>
          <a:p>
            <a:pPr marL="800100" lvl="1" indent="-342900">
              <a:buAutoNum type="arabicPeriod"/>
            </a:pPr>
            <a:r>
              <a:rPr lang="en-US" sz="2800"/>
              <a:t> It is applied by navigation systems when forward and back navigation is required.</a:t>
            </a:r>
          </a:p>
          <a:p>
            <a:pPr marL="800100" lvl="1" indent="-342900">
              <a:buAutoNum type="arabicPeriod"/>
            </a:pPr>
            <a:r>
              <a:rPr lang="en-GB" altLang="en-US" sz="2800"/>
              <a:t> T</a:t>
            </a:r>
            <a:r>
              <a:rPr lang="en-US" sz="2800"/>
              <a:t>he browser utilizes a back &amp; forward button to provide backward &amp; forward navigation of accessed web pages.</a:t>
            </a:r>
          </a:p>
          <a:p>
            <a:pPr marL="800100" lvl="1" indent="-342900">
              <a:buAutoNum type="arabicPeriod"/>
            </a:pPr>
            <a:r>
              <a:rPr lang="en-US" sz="2800"/>
              <a:t> Additionally, a traditional gaming deck of cards is used to represent it.</a:t>
            </a:r>
          </a:p>
          <a:p>
            <a:pPr marL="800100" lvl="1" indent="-342900">
              <a:buAutoNum type="arabicPeriod"/>
            </a:pPr>
            <a:r>
              <a:rPr lang="en-US" sz="2800"/>
              <a:t>Numerous programs also utilize it to add capabilities for undoing and redoing actions.</a:t>
            </a:r>
          </a:p>
          <a:p>
            <a:pPr marL="800100" lvl="1" indent="-342900">
              <a:buAutoNum type="arabicPeriod"/>
            </a:pPr>
            <a:r>
              <a:rPr lang="en-US" sz="2800"/>
              <a:t> MRU/LRU (most/least recently used) cache construction also uses a doubly linked list</a:t>
            </a:r>
          </a:p>
          <a:p>
            <a:pPr marL="800100" lvl="1" indent="-342900">
              <a:buAutoNum type="arabicPeriod"/>
            </a:pPr>
            <a:r>
              <a:rPr lang="en-GB" altLang="en-US" sz="2800"/>
              <a:t> </a:t>
            </a:r>
            <a:r>
              <a:rPr lang="en-US" sz="2800"/>
              <a:t>A doubly-linked list can build or program other data structures such as stacks, hash tables, and binary trees.</a:t>
            </a:r>
          </a:p>
          <a:p>
            <a:pPr lvl="1" indent="0">
              <a:buNone/>
            </a:pPr>
            <a:endParaRPr lang="en-US" sz="2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IN" altLang="en-US" sz="3600" b="1">
                <a:solidFill>
                  <a:srgbClr val="FF0000"/>
                </a:solidFill>
              </a:rPr>
              <a:t>1. INSERTION OPER</a:t>
            </a:r>
            <a:r>
              <a:rPr lang="en-GB" altLang="en-IN" sz="3600" b="1">
                <a:solidFill>
                  <a:srgbClr val="FF0000"/>
                </a:solidFill>
              </a:rPr>
              <a:t>A</a:t>
            </a:r>
            <a:r>
              <a:rPr lang="en-IN" altLang="en-US" sz="3600" b="1">
                <a:solidFill>
                  <a:srgbClr val="FF0000"/>
                </a:solidFill>
              </a:rPr>
              <a:t>TION : </a:t>
            </a:r>
          </a:p>
          <a:p>
            <a:r>
              <a:rPr lang="en-IN" altLang="en-US" sz="3600" b="1">
                <a:solidFill>
                  <a:srgbClr val="FF0000"/>
                </a:solidFill>
              </a:rPr>
              <a:t>      </a:t>
            </a:r>
            <a:r>
              <a:rPr lang="en-US" sz="3600"/>
              <a:t>Insertion in</a:t>
            </a:r>
            <a:r>
              <a:rPr lang="en-IN" altLang="en-US" sz="3600"/>
              <a:t> </a:t>
            </a:r>
            <a:r>
              <a:rPr lang="en-GB" altLang="en-IN" sz="3600">
                <a:solidFill>
                  <a:srgbClr val="FF0000"/>
                </a:solidFill>
              </a:rPr>
              <a:t>Doubly</a:t>
            </a:r>
            <a:r>
              <a:rPr lang="en-US" sz="3600"/>
              <a:t> linked list can be done in three different ways. They are </a:t>
            </a:r>
            <a:r>
              <a:rPr lang="en-IN" altLang="en-US" sz="3600"/>
              <a:t>:</a:t>
            </a:r>
          </a:p>
          <a:p>
            <a:endParaRPr lang="en-US" sz="3600"/>
          </a:p>
          <a:p>
            <a:pPr marL="1657350" lvl="2" indent="-742950">
              <a:buFont typeface="+mj-lt"/>
              <a:buAutoNum type="alphaUcPeriod"/>
            </a:pPr>
            <a:r>
              <a:rPr lang="en-IN" altLang="en-US" sz="3600"/>
              <a:t>Insertion at the </a:t>
            </a:r>
            <a:r>
              <a:rPr lang="en-IN" altLang="en-US" sz="3600" b="1">
                <a:solidFill>
                  <a:srgbClr val="00B0F0"/>
                </a:solidFill>
              </a:rPr>
              <a:t>beginning of the </a:t>
            </a:r>
            <a:r>
              <a:rPr lang="en-GB" altLang="en-IN" sz="3600">
                <a:solidFill>
                  <a:srgbClr val="FF0000"/>
                </a:solidFill>
                <a:sym typeface="+mn-ea"/>
              </a:rPr>
              <a:t>Doubly</a:t>
            </a:r>
            <a:r>
              <a:rPr lang="en-IN" altLang="en-US" sz="3600" b="1">
                <a:solidFill>
                  <a:srgbClr val="00B0F0"/>
                </a:solidFill>
              </a:rPr>
              <a:t> linked List.</a:t>
            </a:r>
          </a:p>
          <a:p>
            <a:pPr marL="1657350" lvl="2" indent="-742950">
              <a:buFont typeface="+mj-lt"/>
              <a:buAutoNum type="alphaUcPeriod"/>
            </a:pPr>
            <a:r>
              <a:rPr lang="en-IN" altLang="en-US" sz="3600"/>
              <a:t>Insertion at the </a:t>
            </a:r>
            <a:r>
              <a:rPr lang="en-IN" altLang="en-US" sz="3600" b="1">
                <a:solidFill>
                  <a:srgbClr val="00B0F0"/>
                </a:solidFill>
              </a:rPr>
              <a:t>end of </a:t>
            </a:r>
            <a:r>
              <a:rPr lang="en-GB" altLang="en-IN" sz="3600">
                <a:solidFill>
                  <a:srgbClr val="FF0000"/>
                </a:solidFill>
                <a:sym typeface="+mn-ea"/>
              </a:rPr>
              <a:t>Doubly</a:t>
            </a:r>
            <a:r>
              <a:rPr lang="en-GB" altLang="en-IN" sz="3600" b="1">
                <a:solidFill>
                  <a:srgbClr val="FF0000"/>
                </a:solidFill>
                <a:sym typeface="+mn-ea"/>
              </a:rPr>
              <a:t> </a:t>
            </a:r>
            <a:r>
              <a:rPr lang="en-IN" altLang="en-US" sz="3600" b="1">
                <a:solidFill>
                  <a:srgbClr val="00B0F0"/>
                </a:solidFill>
              </a:rPr>
              <a:t>Linked List</a:t>
            </a:r>
          </a:p>
          <a:p>
            <a:pPr marL="1657350" lvl="2" indent="-742950">
              <a:buFont typeface="+mj-lt"/>
              <a:buAutoNum type="alphaUcPeriod"/>
            </a:pPr>
            <a:r>
              <a:rPr lang="en-IN" altLang="en-US" sz="3600"/>
              <a:t>Insertion at </a:t>
            </a:r>
            <a:r>
              <a:rPr lang="en-IN" altLang="en-US" sz="3600" b="1">
                <a:solidFill>
                  <a:srgbClr val="00B0F0"/>
                </a:solidFill>
              </a:rPr>
              <a:t>Specified position of a </a:t>
            </a:r>
            <a:r>
              <a:rPr lang="en-GB" altLang="en-IN" sz="3600">
                <a:solidFill>
                  <a:srgbClr val="FF0000"/>
                </a:solidFill>
                <a:sym typeface="+mn-ea"/>
              </a:rPr>
              <a:t>Doubly</a:t>
            </a:r>
            <a:r>
              <a:rPr lang="en-GB" altLang="en-IN" sz="3600" b="1">
                <a:solidFill>
                  <a:srgbClr val="FF0000"/>
                </a:solidFill>
                <a:sym typeface="+mn-ea"/>
              </a:rPr>
              <a:t> </a:t>
            </a:r>
            <a:r>
              <a:rPr lang="en-IN" altLang="en-US" sz="3600" b="1">
                <a:solidFill>
                  <a:srgbClr val="00B0F0"/>
                </a:solidFill>
              </a:rPr>
              <a:t>Linked List</a:t>
            </a:r>
            <a:endParaRPr lang="en-US" sz="3600"/>
          </a:p>
          <a:p>
            <a:pPr marL="1657350" lvl="2" indent="-742950">
              <a:buFont typeface="+mj-lt"/>
              <a:buAutoNum type="alphaUcPeriod"/>
            </a:pPr>
            <a:endParaRPr lang="en-US" sz="36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967740" y="1400175"/>
            <a:ext cx="10510520" cy="4281805"/>
          </a:xfrm>
          <a:prstGeom prst="rect">
            <a:avLst/>
          </a:prstGeom>
          <a:noFill/>
          <a:ln w="9525">
            <a:noFill/>
          </a:ln>
        </p:spPr>
      </p:pic>
      <p:sp>
        <p:nvSpPr>
          <p:cNvPr id="2" name="Text Box 1"/>
          <p:cNvSpPr txBox="1"/>
          <p:nvPr/>
        </p:nvSpPr>
        <p:spPr>
          <a:xfrm>
            <a:off x="59690" y="0"/>
            <a:ext cx="11418570" cy="1198880"/>
          </a:xfrm>
          <a:prstGeom prst="rect">
            <a:avLst/>
          </a:prstGeom>
          <a:noFill/>
        </p:spPr>
        <p:txBody>
          <a:bodyPr wrap="square" rtlCol="0" anchor="t">
            <a:spAutoFit/>
          </a:bodyPr>
          <a:lstStyle/>
          <a:p>
            <a:r>
              <a:rPr lang="en-US" sz="3600">
                <a:sym typeface="+mn-ea"/>
              </a:rPr>
              <a:t>Algorithm</a:t>
            </a:r>
            <a:r>
              <a:rPr lang="en-IN" altLang="en-US" sz="3600">
                <a:sym typeface="+mn-ea"/>
              </a:rPr>
              <a:t> for Insertion at </a:t>
            </a:r>
            <a:r>
              <a:rPr lang="en-IN" altLang="en-US" sz="3600" b="1">
                <a:solidFill>
                  <a:srgbClr val="00B0F0"/>
                </a:solidFill>
                <a:sym typeface="+mn-ea"/>
              </a:rPr>
              <a:t>beginning of the Doubly linked List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Insertion at </a:t>
            </a:r>
            <a:r>
              <a:rPr lang="en-IN" altLang="en-US" sz="3600" b="1">
                <a:solidFill>
                  <a:srgbClr val="00B0F0"/>
                </a:solidFill>
                <a:sym typeface="+mn-ea"/>
              </a:rPr>
              <a:t>beginning of the Doubly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Create a</a:t>
            </a:r>
            <a:r>
              <a:rPr lang="en-IN" altLang="en-US" sz="3600"/>
              <a:t> </a:t>
            </a:r>
            <a:r>
              <a:rPr lang="en-IN" altLang="en-US" sz="3600" b="1">
                <a:solidFill>
                  <a:srgbClr val="FF0000"/>
                </a:solidFill>
              </a:rPr>
              <a:t>new node</a:t>
            </a:r>
            <a:r>
              <a:rPr lang="en-IN" altLang="en-US" sz="3600"/>
              <a:t> with pointer -</a:t>
            </a:r>
            <a:r>
              <a:rPr lang="en-IN" altLang="en-US" sz="3600" b="1">
                <a:solidFill>
                  <a:srgbClr val="FF0000"/>
                </a:solidFill>
              </a:rPr>
              <a:t> p </a:t>
            </a:r>
            <a:endParaRPr lang="en-IN" altLang="en-US" sz="3600"/>
          </a:p>
          <a:p>
            <a:r>
              <a:rPr lang="en-IN" altLang="en-US" sz="3600" b="1"/>
              <a:t>Step -3</a:t>
            </a:r>
            <a:r>
              <a:rPr lang="en-IN" altLang="en-US" sz="3600"/>
              <a:t>. </a:t>
            </a:r>
            <a:r>
              <a:rPr lang="en-GB" altLang="en-US" sz="3600" b="1"/>
              <a:t>Set</a:t>
            </a:r>
            <a:r>
              <a:rPr lang="en-IN" altLang="en-US" sz="3600"/>
              <a:t> </a:t>
            </a:r>
            <a:r>
              <a:rPr lang="en-IN" altLang="en-US" sz="3600" b="1">
                <a:solidFill>
                  <a:srgbClr val="FF0000"/>
                </a:solidFill>
              </a:rPr>
              <a:t>p-&gt;data</a:t>
            </a:r>
            <a:r>
              <a:rPr lang="en-IN" altLang="en-US" sz="3600">
                <a:solidFill>
                  <a:srgbClr val="FF0000"/>
                </a:solidFill>
              </a:rPr>
              <a:t> = e</a:t>
            </a:r>
            <a:r>
              <a:rPr lang="en-IN" altLang="en-US" sz="3600" b="1">
                <a:solidFill>
                  <a:srgbClr val="FF0000"/>
                </a:solidFill>
              </a:rPr>
              <a:t>lement</a:t>
            </a:r>
            <a:endParaRPr lang="en-US" sz="3600"/>
          </a:p>
          <a:p>
            <a:r>
              <a:rPr lang="en-IN" altLang="en-US" sz="3600" b="1"/>
              <a:t>Step -4</a:t>
            </a:r>
            <a:r>
              <a:rPr lang="en-US" sz="3600"/>
              <a:t>. if</a:t>
            </a:r>
            <a:r>
              <a:rPr lang="en-GB" altLang="en-US" sz="3600"/>
              <a:t> </a:t>
            </a:r>
            <a:r>
              <a:rPr lang="en-US" sz="3600"/>
              <a:t>(</a:t>
            </a:r>
            <a:r>
              <a:rPr lang="en-IN" altLang="en-US" sz="3600" b="1">
                <a:solidFill>
                  <a:srgbClr val="FF0000"/>
                </a:solidFill>
              </a:rPr>
              <a:t>head == NULL</a:t>
            </a:r>
            <a:r>
              <a:rPr lang="en-US" sz="3600"/>
              <a:t>)</a:t>
            </a:r>
            <a:r>
              <a:rPr lang="en-GB" altLang="en-US" sz="3600"/>
              <a:t> </a:t>
            </a:r>
          </a:p>
          <a:p>
            <a:r>
              <a:rPr lang="en-GB" altLang="en-US" sz="3600"/>
              <a:t>               </a:t>
            </a:r>
            <a:r>
              <a:rPr lang="en-GB" altLang="en-US" sz="3600" b="1"/>
              <a:t>Begin</a:t>
            </a:r>
            <a:endParaRPr lang="en-GB" altLang="en-US" sz="3600"/>
          </a:p>
          <a:p>
            <a:pPr marL="457200" lvl="1" indent="457200"/>
            <a:r>
              <a:rPr lang="en-IN" altLang="en-US" sz="3600" b="1">
                <a:solidFill>
                  <a:srgbClr val="FF0000"/>
                </a:solidFill>
              </a:rPr>
              <a:t>        </a:t>
            </a:r>
            <a:r>
              <a:rPr lang="en-GB" altLang="en-IN" sz="3600" b="1">
                <a:solidFill>
                  <a:srgbClr val="FF0000"/>
                </a:solidFill>
              </a:rPr>
              <a:t>	</a:t>
            </a:r>
            <a:r>
              <a:rPr lang="en-GB" altLang="en-US" sz="3600" b="1">
                <a:sym typeface="+mn-ea"/>
              </a:rPr>
              <a:t>Set</a:t>
            </a:r>
            <a:r>
              <a:rPr lang="en-GB" altLang="en-IN" sz="3600" b="1">
                <a:solidFill>
                  <a:srgbClr val="FF0000"/>
                </a:solidFill>
              </a:rPr>
              <a:t> </a:t>
            </a:r>
            <a:r>
              <a:rPr lang="en-IN" altLang="en-US" sz="3600" b="1">
                <a:solidFill>
                  <a:srgbClr val="FF0000"/>
                </a:solidFill>
              </a:rPr>
              <a:t>p-&gt;next = NULL;</a:t>
            </a:r>
          </a:p>
          <a:p>
            <a:r>
              <a:rPr lang="en-IN" altLang="en-US" sz="3600" b="1">
                <a:solidFill>
                  <a:srgbClr val="FF0000"/>
                </a:solidFill>
              </a:rPr>
              <a:t>        </a:t>
            </a:r>
            <a:r>
              <a:rPr lang="en-GB" altLang="en-IN" sz="3600" b="1">
                <a:solidFill>
                  <a:srgbClr val="FF0000"/>
                </a:solidFill>
              </a:rPr>
              <a:t>	       	</a:t>
            </a:r>
            <a:r>
              <a:rPr lang="en-GB" altLang="en-US" sz="3600" b="1">
                <a:sym typeface="+mn-ea"/>
              </a:rPr>
              <a:t>Set</a:t>
            </a:r>
            <a:r>
              <a:rPr lang="en-GB" altLang="en-IN" sz="3600" b="1">
                <a:solidFill>
                  <a:srgbClr val="FF0000"/>
                </a:solidFill>
              </a:rPr>
              <a:t> </a:t>
            </a:r>
            <a:r>
              <a:rPr lang="en-IN" altLang="en-US" sz="3600" b="1">
                <a:solidFill>
                  <a:srgbClr val="FF0000"/>
                </a:solidFill>
              </a:rPr>
              <a:t>p-&gt;prev = NULL;</a:t>
            </a:r>
          </a:p>
          <a:p>
            <a:r>
              <a:rPr lang="en-IN" altLang="en-US" sz="3600" b="1">
                <a:solidFill>
                  <a:srgbClr val="FF0000"/>
                </a:solidFill>
              </a:rPr>
              <a:t>        </a:t>
            </a:r>
            <a:r>
              <a:rPr lang="en-GB" altLang="en-IN" sz="3600" b="1">
                <a:solidFill>
                  <a:srgbClr val="FF0000"/>
                </a:solidFill>
              </a:rPr>
              <a:t>		</a:t>
            </a:r>
            <a:r>
              <a:rPr lang="en-GB" altLang="en-US" sz="3600" b="1">
                <a:sym typeface="+mn-ea"/>
              </a:rPr>
              <a:t>Set</a:t>
            </a:r>
            <a:r>
              <a:rPr lang="en-GB" altLang="en-IN" sz="3600" b="1">
                <a:solidFill>
                  <a:srgbClr val="FF0000"/>
                </a:solidFill>
              </a:rPr>
              <a:t> </a:t>
            </a:r>
            <a:r>
              <a:rPr lang="en-IN" altLang="en-US" sz="3600" b="1">
                <a:solidFill>
                  <a:srgbClr val="FF0000"/>
                </a:solidFill>
              </a:rPr>
              <a:t>head = p</a:t>
            </a:r>
          </a:p>
          <a:p>
            <a:r>
              <a:rPr lang="en-IN" altLang="en-US" sz="3600" b="1">
                <a:solidFill>
                  <a:srgbClr val="FF0000"/>
                </a:solidFill>
              </a:rPr>
              <a:t> </a:t>
            </a:r>
            <a:r>
              <a:rPr lang="en-GB" altLang="en-IN" sz="3600" b="1">
                <a:solidFill>
                  <a:srgbClr val="FF0000"/>
                </a:solidFill>
              </a:rPr>
              <a:t>              End</a:t>
            </a:r>
            <a:endParaRPr lang="en-IN" altLang="en-US" sz="3600" b="1">
              <a:solidFill>
                <a:srgbClr val="FF0000"/>
              </a:solidFill>
            </a:endParaRPr>
          </a:p>
          <a:p>
            <a:pPr marL="914400" lvl="2" indent="457200"/>
            <a:endParaRPr lang="en-US" sz="36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1660" y="1443990"/>
            <a:ext cx="8562340" cy="4426585"/>
          </a:xfrm>
          <a:prstGeom prst="rect">
            <a:avLst/>
          </a:prstGeom>
          <a:noFill/>
        </p:spPr>
        <p:txBody>
          <a:bodyPr wrap="square" rtlCol="0" anchor="t">
            <a:noAutofit/>
          </a:bodyPr>
          <a:lstStyle/>
          <a:p>
            <a:pPr marL="914400" lvl="2" indent="457200"/>
            <a:r>
              <a:rPr lang="en-GB" altLang="en-IN" sz="3600" b="1">
                <a:solidFill>
                  <a:schemeClr val="tx1"/>
                </a:solidFill>
                <a:sym typeface="+mn-ea"/>
              </a:rPr>
              <a:t>el</a:t>
            </a:r>
            <a:r>
              <a:rPr lang="en-IN" altLang="en-US" sz="3600" b="1">
                <a:solidFill>
                  <a:schemeClr val="tx1"/>
                </a:solidFill>
                <a:sym typeface="+mn-ea"/>
              </a:rPr>
              <a:t>se</a:t>
            </a:r>
            <a:r>
              <a:rPr lang="en-GB" altLang="en-IN" sz="3600" b="1">
                <a:solidFill>
                  <a:schemeClr val="tx1"/>
                </a:solidFill>
                <a:sym typeface="+mn-ea"/>
              </a:rPr>
              <a:t> </a:t>
            </a:r>
            <a:r>
              <a:rPr lang="en-GB" altLang="en-IN" sz="3600" b="1">
                <a:solidFill>
                  <a:srgbClr val="FF0000"/>
                </a:solidFill>
                <a:sym typeface="+mn-ea"/>
              </a:rPr>
              <a:t>Begin</a:t>
            </a:r>
            <a:endParaRPr lang="en-IN" altLang="en-US" sz="3600" b="1">
              <a:solidFill>
                <a:srgbClr val="FF0000"/>
              </a:solidFill>
            </a:endParaRPr>
          </a:p>
          <a:p>
            <a:r>
              <a:rPr lang="en-IN" altLang="en-US" sz="3600" b="1">
                <a:solidFill>
                  <a:srgbClr val="FF0000"/>
                </a:solidFill>
                <a:sym typeface="+mn-ea"/>
              </a:rPr>
              <a:t>        </a:t>
            </a:r>
            <a:r>
              <a:rPr lang="en-GB" altLang="en-IN" sz="3600" b="1">
                <a:solidFill>
                  <a:srgbClr val="FF0000"/>
                </a:solidFill>
                <a:sym typeface="+mn-ea"/>
              </a:rPr>
              <a:t>			</a:t>
            </a:r>
            <a:r>
              <a:rPr lang="en-GB" altLang="en-US" sz="3600" b="1">
                <a:sym typeface="+mn-ea"/>
              </a:rPr>
              <a:t>Set </a:t>
            </a:r>
            <a:r>
              <a:rPr lang="en-IN" altLang="en-US" sz="3600" b="1">
                <a:solidFill>
                  <a:srgbClr val="FF0000"/>
                </a:solidFill>
                <a:sym typeface="+mn-ea"/>
              </a:rPr>
              <a:t>p-&gt;prev=NULL</a:t>
            </a:r>
          </a:p>
          <a:p>
            <a:r>
              <a:rPr lang="en-IN" altLang="en-US" sz="3600" b="1">
                <a:solidFill>
                  <a:srgbClr val="FF0000"/>
                </a:solidFill>
                <a:sym typeface="+mn-ea"/>
              </a:rPr>
              <a:t>                           </a:t>
            </a:r>
            <a:r>
              <a:rPr lang="en-GB" altLang="en-US" sz="3600" b="1">
                <a:sym typeface="+mn-ea"/>
              </a:rPr>
              <a:t>Set </a:t>
            </a:r>
            <a:r>
              <a:rPr lang="en-IN" altLang="en-US" sz="3600" b="1">
                <a:solidFill>
                  <a:srgbClr val="FF0000"/>
                </a:solidFill>
                <a:sym typeface="+mn-ea"/>
              </a:rPr>
              <a:t>p-&gt;next = head</a:t>
            </a:r>
            <a:endParaRPr lang="en-IN" altLang="en-US" sz="3600" b="1">
              <a:solidFill>
                <a:srgbClr val="FF0000"/>
              </a:solidFill>
            </a:endParaRPr>
          </a:p>
          <a:p>
            <a:r>
              <a:rPr lang="en-IN" altLang="en-US" sz="3600" b="1">
                <a:solidFill>
                  <a:srgbClr val="FF0000"/>
                </a:solidFill>
                <a:sym typeface="+mn-ea"/>
              </a:rPr>
              <a:t>       </a:t>
            </a:r>
            <a:r>
              <a:rPr lang="en-GB" altLang="en-IN" sz="3600" b="1">
                <a:solidFill>
                  <a:srgbClr val="FF0000"/>
                </a:solidFill>
                <a:sym typeface="+mn-ea"/>
              </a:rPr>
              <a:t>			</a:t>
            </a:r>
            <a:r>
              <a:rPr lang="en-GB" altLang="en-US" sz="3600" b="1">
                <a:sym typeface="+mn-ea"/>
              </a:rPr>
              <a:t>Set </a:t>
            </a:r>
            <a:r>
              <a:rPr lang="en-IN" altLang="en-US" sz="3600" b="1">
                <a:solidFill>
                  <a:srgbClr val="FF0000"/>
                </a:solidFill>
                <a:sym typeface="+mn-ea"/>
              </a:rPr>
              <a:t>head-&gt;prev=p</a:t>
            </a:r>
            <a:endParaRPr lang="en-IN" altLang="en-US" sz="3600" b="1">
              <a:solidFill>
                <a:srgbClr val="FF0000"/>
              </a:solidFill>
            </a:endParaRPr>
          </a:p>
          <a:p>
            <a:r>
              <a:rPr lang="en-IN" altLang="en-US" sz="3600" b="1">
                <a:solidFill>
                  <a:srgbClr val="FF0000"/>
                </a:solidFill>
                <a:sym typeface="+mn-ea"/>
              </a:rPr>
              <a:t>       </a:t>
            </a:r>
            <a:r>
              <a:rPr lang="en-GB" altLang="en-IN" sz="3600" b="1">
                <a:solidFill>
                  <a:srgbClr val="FF0000"/>
                </a:solidFill>
                <a:sym typeface="+mn-ea"/>
              </a:rPr>
              <a:t>			</a:t>
            </a:r>
            <a:r>
              <a:rPr lang="en-GB" altLang="en-US" sz="3600" b="1">
                <a:sym typeface="+mn-ea"/>
              </a:rPr>
              <a:t>Set </a:t>
            </a:r>
            <a:r>
              <a:rPr lang="en-IN" altLang="en-US" sz="3600" b="1">
                <a:solidFill>
                  <a:srgbClr val="FF0000"/>
                </a:solidFill>
                <a:sym typeface="+mn-ea"/>
              </a:rPr>
              <a:t>head=p</a:t>
            </a:r>
            <a:endParaRPr lang="en-IN" altLang="en-US" sz="3600" b="1">
              <a:solidFill>
                <a:srgbClr val="FF0000"/>
              </a:solidFill>
            </a:endParaRPr>
          </a:p>
          <a:p>
            <a:r>
              <a:rPr lang="en-IN" altLang="en-US" sz="3600" b="1">
                <a:solidFill>
                  <a:srgbClr val="FF0000"/>
                </a:solidFill>
                <a:sym typeface="+mn-ea"/>
              </a:rPr>
              <a:t>   </a:t>
            </a:r>
            <a:r>
              <a:rPr lang="en-GB" altLang="en-IN" sz="3600" b="1">
                <a:solidFill>
                  <a:srgbClr val="FF0000"/>
                </a:solidFill>
                <a:sym typeface="+mn-ea"/>
              </a:rPr>
              <a:t>		    End</a:t>
            </a:r>
            <a:endParaRPr lang="en-IN" altLang="en-US" sz="3600" b="1">
              <a:solidFill>
                <a:srgbClr val="FF0000"/>
              </a:solidFill>
            </a:endParaRPr>
          </a:p>
          <a:p>
            <a:r>
              <a:rPr lang="en-IN" altLang="en-US" sz="3600" b="1">
                <a:sym typeface="+mn-ea"/>
              </a:rPr>
              <a:t>Step - 6.</a:t>
            </a:r>
            <a:r>
              <a:rPr lang="en-US" sz="3600">
                <a:sym typeface="+mn-ea"/>
              </a:rPr>
              <a:t> END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a:stretch>
            <a:fillRect/>
          </a:stretch>
        </p:blipFill>
        <p:spPr>
          <a:xfrm>
            <a:off x="513080" y="1597660"/>
            <a:ext cx="11203940" cy="4591050"/>
          </a:xfrm>
          <a:prstGeom prst="rect">
            <a:avLst/>
          </a:prstGeom>
          <a:noFill/>
          <a:ln w="9525">
            <a:noFill/>
          </a:ln>
        </p:spPr>
      </p:pic>
      <p:sp>
        <p:nvSpPr>
          <p:cNvPr id="2" name="Text Box 1"/>
          <p:cNvSpPr txBox="1"/>
          <p:nvPr/>
        </p:nvSpPr>
        <p:spPr>
          <a:xfrm>
            <a:off x="513715" y="440690"/>
            <a:ext cx="11203305" cy="645160"/>
          </a:xfrm>
          <a:prstGeom prst="rect">
            <a:avLst/>
          </a:prstGeom>
          <a:noFill/>
        </p:spPr>
        <p:txBody>
          <a:bodyPr wrap="square" rtlCol="0" anchor="t">
            <a:spAutoFit/>
          </a:bodyPr>
          <a:lstStyle/>
          <a:p>
            <a:r>
              <a:rPr lang="en-US" sz="3600">
                <a:sym typeface="+mn-ea"/>
              </a:rPr>
              <a:t>Algorithm</a:t>
            </a:r>
            <a:r>
              <a:rPr lang="en-IN" altLang="en-US" sz="3600">
                <a:sym typeface="+mn-ea"/>
              </a:rPr>
              <a:t> for Insertion at</a:t>
            </a:r>
            <a:r>
              <a:rPr lang="en-IN" altLang="en-US" sz="3600" b="1">
                <a:solidFill>
                  <a:srgbClr val="00B0F0"/>
                </a:solidFill>
                <a:sym typeface="+mn-ea"/>
              </a:rPr>
              <a:t> the end of the doubly linked 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1490" y="403225"/>
            <a:ext cx="11195050" cy="5696585"/>
          </a:xfrm>
          <a:prstGeom prst="rect">
            <a:avLst/>
          </a:prstGeom>
          <a:noFill/>
        </p:spPr>
        <p:txBody>
          <a:bodyPr wrap="square" rtlCol="0" anchor="t">
            <a:noAutofit/>
          </a:bodyPr>
          <a:lstStyle/>
          <a:p>
            <a:r>
              <a:rPr lang="en-US" sz="3600" b="1">
                <a:solidFill>
                  <a:srgbClr val="FF0000"/>
                </a:solidFill>
              </a:rPr>
              <a:t>Illustartive Example :</a:t>
            </a:r>
          </a:p>
          <a:p>
            <a:r>
              <a:rPr lang="en-US" sz="3200"/>
              <a:t>In a system, if we maintain a sorted list of IDs in an array</a:t>
            </a:r>
          </a:p>
          <a:p>
            <a:r>
              <a:rPr lang="en-US" sz="3200"/>
              <a:t>       </a:t>
            </a:r>
            <a:r>
              <a:rPr lang="en-US" sz="3200" b="1">
                <a:solidFill>
                  <a:srgbClr val="00B0F0"/>
                </a:solidFill>
              </a:rPr>
              <a:t> id[] = [1000, 1010, 1050, 2000, 2040]</a:t>
            </a:r>
            <a:r>
              <a:rPr lang="en-US" sz="3200"/>
              <a:t>. </a:t>
            </a:r>
          </a:p>
          <a:p>
            <a:r>
              <a:rPr lang="en-US" sz="3200"/>
              <a:t>If we want to </a:t>
            </a:r>
            <a:r>
              <a:rPr lang="en-US" sz="3200" b="1">
                <a:solidFill>
                  <a:srgbClr val="00B0F0"/>
                </a:solidFill>
              </a:rPr>
              <a:t>insert a new ID 1005</a:t>
            </a:r>
            <a:r>
              <a:rPr lang="en-US" sz="3200"/>
              <a:t>, then to maintain the</a:t>
            </a:r>
            <a:r>
              <a:rPr lang="en-US" sz="3200" b="1">
                <a:solidFill>
                  <a:srgbClr val="00B0F0"/>
                </a:solidFill>
              </a:rPr>
              <a:t> sorted order</a:t>
            </a:r>
            <a:r>
              <a:rPr lang="en-US" sz="3200"/>
              <a:t>, we have to </a:t>
            </a:r>
            <a:r>
              <a:rPr lang="en-US" sz="3200" b="1">
                <a:solidFill>
                  <a:srgbClr val="00B0F0"/>
                </a:solidFill>
              </a:rPr>
              <a:t>move all the elements</a:t>
            </a:r>
            <a:r>
              <a:rPr lang="en-US" sz="3200"/>
              <a:t> after 1000 (excluding 1000). </a:t>
            </a:r>
          </a:p>
          <a:p>
            <a:r>
              <a:rPr lang="en-US" sz="3200" b="1">
                <a:solidFill>
                  <a:srgbClr val="00B0F0"/>
                </a:solidFill>
              </a:rPr>
              <a:t>Deletion is also expensive </a:t>
            </a:r>
            <a:r>
              <a:rPr lang="en-US" sz="3200"/>
              <a:t>with </a:t>
            </a:r>
            <a:r>
              <a:rPr lang="en-US" sz="3200" b="1">
                <a:solidFill>
                  <a:srgbClr val="00B0F0"/>
                </a:solidFill>
              </a:rPr>
              <a:t>arrays</a:t>
            </a:r>
            <a:r>
              <a:rPr lang="en-US" sz="3200"/>
              <a:t> until unless some special techniques are used. </a:t>
            </a:r>
          </a:p>
          <a:p>
            <a:r>
              <a:rPr lang="en-US" sz="3200"/>
              <a:t>     For example, </a:t>
            </a:r>
            <a:r>
              <a:rPr lang="en-US" sz="3200" b="1">
                <a:solidFill>
                  <a:srgbClr val="00B0F0"/>
                </a:solidFill>
              </a:rPr>
              <a:t>to delete 1010 in id[],</a:t>
            </a:r>
            <a:r>
              <a:rPr lang="en-US" sz="3200"/>
              <a:t> everything after </a:t>
            </a:r>
            <a:r>
              <a:rPr lang="en-US" sz="3200" b="1">
                <a:solidFill>
                  <a:srgbClr val="00B0F0"/>
                </a:solidFill>
              </a:rPr>
              <a:t>1010 </a:t>
            </a:r>
            <a:r>
              <a:rPr lang="en-US" sz="3200"/>
              <a:t>has to be moved due to this so much work is being done which </a:t>
            </a:r>
            <a:r>
              <a:rPr lang="en-US" sz="3200" b="1">
                <a:solidFill>
                  <a:srgbClr val="00B0F0"/>
                </a:solidFill>
              </a:rPr>
              <a:t>affects the efficiency of the code</a:t>
            </a:r>
            <a:r>
              <a:rPr lang="en-US" sz="320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Insertion at</a:t>
            </a:r>
            <a:r>
              <a:rPr lang="en-IN" altLang="en-US" sz="3600" b="1">
                <a:solidFill>
                  <a:srgbClr val="00B0F0"/>
                </a:solidFill>
                <a:sym typeface="+mn-ea"/>
              </a:rPr>
              <a:t> the end of the doubly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Create a</a:t>
            </a:r>
            <a:r>
              <a:rPr lang="en-IN" altLang="en-US" sz="3600"/>
              <a:t> </a:t>
            </a:r>
            <a:r>
              <a:rPr lang="en-IN" altLang="en-US" sz="3600" b="1">
                <a:solidFill>
                  <a:srgbClr val="FF0000"/>
                </a:solidFill>
              </a:rPr>
              <a:t>new node</a:t>
            </a:r>
            <a:r>
              <a:rPr lang="en-IN" altLang="en-US" sz="3600"/>
              <a:t> with pointer -</a:t>
            </a:r>
            <a:r>
              <a:rPr lang="en-IN" altLang="en-US" sz="3600" b="1">
                <a:solidFill>
                  <a:srgbClr val="FF0000"/>
                </a:solidFill>
              </a:rPr>
              <a:t> p </a:t>
            </a:r>
            <a:endParaRPr lang="en-IN" altLang="en-US" sz="3600"/>
          </a:p>
          <a:p>
            <a:r>
              <a:rPr lang="en-IN" altLang="en-US" sz="3600" b="1"/>
              <a:t>Step -3</a:t>
            </a:r>
            <a:r>
              <a:rPr lang="en-IN" altLang="en-US" sz="3600"/>
              <a:t>. Set </a:t>
            </a:r>
            <a:r>
              <a:rPr lang="en-IN" altLang="en-US" sz="3600" b="1">
                <a:solidFill>
                  <a:srgbClr val="FF0000"/>
                </a:solidFill>
              </a:rPr>
              <a:t>p-&gt;data</a:t>
            </a:r>
            <a:r>
              <a:rPr lang="en-IN" altLang="en-US" sz="3600">
                <a:solidFill>
                  <a:srgbClr val="FF0000"/>
                </a:solidFill>
              </a:rPr>
              <a:t> = e</a:t>
            </a:r>
            <a:r>
              <a:rPr lang="en-IN" altLang="en-US" sz="3600" b="1">
                <a:solidFill>
                  <a:srgbClr val="FF0000"/>
                </a:solidFill>
              </a:rPr>
              <a:t>lement</a:t>
            </a:r>
            <a:endParaRPr lang="en-US" sz="3600"/>
          </a:p>
          <a:p>
            <a:r>
              <a:rPr lang="en-IN" altLang="en-US" sz="3600" b="1"/>
              <a:t>Step -4</a:t>
            </a:r>
            <a:r>
              <a:rPr lang="en-US" sz="3600"/>
              <a:t>. </a:t>
            </a:r>
            <a:r>
              <a:rPr lang="en-US" sz="3600">
                <a:sym typeface="+mn-ea"/>
              </a:rPr>
              <a:t>if</a:t>
            </a:r>
            <a:r>
              <a:rPr lang="en-GB" altLang="en-US" sz="3600">
                <a:sym typeface="+mn-ea"/>
              </a:rPr>
              <a:t> </a:t>
            </a:r>
            <a:r>
              <a:rPr lang="en-US" sz="3600">
                <a:sym typeface="+mn-ea"/>
              </a:rPr>
              <a:t>(</a:t>
            </a:r>
            <a:r>
              <a:rPr lang="en-IN" altLang="en-US" sz="3600" b="1">
                <a:solidFill>
                  <a:srgbClr val="FF0000"/>
                </a:solidFill>
                <a:sym typeface="+mn-ea"/>
              </a:rPr>
              <a:t>head == NULL</a:t>
            </a:r>
            <a:r>
              <a:rPr lang="en-US" sz="3600">
                <a:sym typeface="+mn-ea"/>
              </a:rPr>
              <a:t>)</a:t>
            </a:r>
            <a:r>
              <a:rPr lang="en-GB" altLang="en-US" sz="3600">
                <a:sym typeface="+mn-ea"/>
              </a:rPr>
              <a:t> </a:t>
            </a:r>
            <a:endParaRPr lang="en-GB" altLang="en-US" sz="3600"/>
          </a:p>
          <a:p>
            <a:r>
              <a:rPr lang="en-GB" altLang="en-US" sz="3600">
                <a:sym typeface="+mn-ea"/>
              </a:rPr>
              <a:t>               </a:t>
            </a:r>
            <a:r>
              <a:rPr lang="en-GB" altLang="en-US" sz="3600" b="1">
                <a:sym typeface="+mn-ea"/>
              </a:rPr>
              <a:t>Begin</a:t>
            </a:r>
            <a:endParaRPr lang="en-GB" altLang="en-US" sz="3600"/>
          </a:p>
          <a:p>
            <a:pPr marL="457200" lvl="1" indent="457200"/>
            <a:r>
              <a:rPr lang="en-IN" altLang="en-US" sz="3600" b="1">
                <a:solidFill>
                  <a:srgbClr val="FF0000"/>
                </a:solidFill>
                <a:sym typeface="+mn-ea"/>
              </a:rPr>
              <a:t>        </a:t>
            </a:r>
            <a:r>
              <a:rPr lang="en-GB" altLang="en-IN" sz="3600" b="1">
                <a:solidFill>
                  <a:srgbClr val="FF0000"/>
                </a:solidFill>
                <a:sym typeface="+mn-ea"/>
              </a:rPr>
              <a:t>	</a:t>
            </a:r>
            <a:r>
              <a:rPr lang="en-GB" altLang="en-US" sz="3600" b="1">
                <a:sym typeface="+mn-ea"/>
              </a:rPr>
              <a:t>Set </a:t>
            </a:r>
            <a:r>
              <a:rPr lang="en-IN" altLang="en-US" sz="3600" b="1">
                <a:solidFill>
                  <a:srgbClr val="FF0000"/>
                </a:solidFill>
                <a:sym typeface="+mn-ea"/>
              </a:rPr>
              <a:t>p-&gt;next = NULL;</a:t>
            </a:r>
            <a:endParaRPr lang="en-IN" altLang="en-US" sz="3600" b="1">
              <a:solidFill>
                <a:srgbClr val="FF0000"/>
              </a:solidFill>
            </a:endParaRPr>
          </a:p>
          <a:p>
            <a:r>
              <a:rPr lang="en-IN" altLang="en-US" sz="3600" b="1">
                <a:solidFill>
                  <a:srgbClr val="FF0000"/>
                </a:solidFill>
                <a:sym typeface="+mn-ea"/>
              </a:rPr>
              <a:t>        </a:t>
            </a:r>
            <a:r>
              <a:rPr lang="en-GB" altLang="en-IN" sz="3600" b="1">
                <a:solidFill>
                  <a:srgbClr val="FF0000"/>
                </a:solidFill>
                <a:sym typeface="+mn-ea"/>
              </a:rPr>
              <a:t>	       	</a:t>
            </a:r>
            <a:r>
              <a:rPr lang="en-GB" altLang="en-US" sz="3600" b="1">
                <a:sym typeface="+mn-ea"/>
              </a:rPr>
              <a:t>Set </a:t>
            </a:r>
            <a:r>
              <a:rPr lang="en-IN" altLang="en-US" sz="3600" b="1">
                <a:solidFill>
                  <a:srgbClr val="FF0000"/>
                </a:solidFill>
                <a:sym typeface="+mn-ea"/>
              </a:rPr>
              <a:t>p-&gt;prev = NULL;</a:t>
            </a:r>
            <a:endParaRPr lang="en-IN" altLang="en-US" sz="3600" b="1">
              <a:solidFill>
                <a:srgbClr val="FF0000"/>
              </a:solidFill>
            </a:endParaRPr>
          </a:p>
          <a:p>
            <a:r>
              <a:rPr lang="en-IN" altLang="en-US" sz="3600" b="1">
                <a:solidFill>
                  <a:srgbClr val="FF0000"/>
                </a:solidFill>
                <a:sym typeface="+mn-ea"/>
              </a:rPr>
              <a:t>        </a:t>
            </a:r>
            <a:r>
              <a:rPr lang="en-GB" altLang="en-IN" sz="3600" b="1">
                <a:solidFill>
                  <a:srgbClr val="FF0000"/>
                </a:solidFill>
                <a:sym typeface="+mn-ea"/>
              </a:rPr>
              <a:t>		</a:t>
            </a:r>
            <a:r>
              <a:rPr lang="en-GB" altLang="en-US" sz="3600" b="1">
                <a:sym typeface="+mn-ea"/>
              </a:rPr>
              <a:t>Set </a:t>
            </a:r>
            <a:r>
              <a:rPr lang="en-IN" altLang="en-US" sz="3600" b="1">
                <a:solidFill>
                  <a:srgbClr val="FF0000"/>
                </a:solidFill>
                <a:sym typeface="+mn-ea"/>
              </a:rPr>
              <a:t>head = p</a:t>
            </a:r>
            <a:endParaRPr lang="en-IN" altLang="en-US" sz="3600" b="1">
              <a:solidFill>
                <a:srgbClr val="FF0000"/>
              </a:solidFill>
            </a:endParaRPr>
          </a:p>
          <a:p>
            <a:r>
              <a:rPr lang="en-IN" altLang="en-US" sz="3600" b="1">
                <a:solidFill>
                  <a:srgbClr val="FF0000"/>
                </a:solidFill>
                <a:sym typeface="+mn-ea"/>
              </a:rPr>
              <a:t> </a:t>
            </a:r>
            <a:r>
              <a:rPr lang="en-GB" altLang="en-IN" sz="3600" b="1">
                <a:solidFill>
                  <a:srgbClr val="FF0000"/>
                </a:solidFill>
                <a:sym typeface="+mn-ea"/>
              </a:rPr>
              <a:t>             </a:t>
            </a:r>
            <a:r>
              <a:rPr lang="en-GB" altLang="en-US" sz="3600" b="1">
                <a:sym typeface="+mn-ea"/>
              </a:rPr>
              <a:t> End</a:t>
            </a:r>
            <a:endParaRPr lang="en-IN" altLang="en-US" sz="3600" b="1">
              <a:solidFill>
                <a:srgbClr val="FF0000"/>
              </a:solidFill>
            </a:endParaRPr>
          </a:p>
          <a:p>
            <a:endParaRPr lang="en-US" sz="3600"/>
          </a:p>
          <a:p>
            <a:endParaRPr lang="en-US" sz="36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7820" y="1219200"/>
            <a:ext cx="10492740" cy="4337685"/>
          </a:xfrm>
          <a:prstGeom prst="rect">
            <a:avLst/>
          </a:prstGeom>
          <a:noFill/>
        </p:spPr>
        <p:txBody>
          <a:bodyPr wrap="square" rtlCol="0">
            <a:noAutofit/>
          </a:bodyPr>
          <a:lstStyle/>
          <a:p>
            <a:r>
              <a:rPr lang="en-IN" altLang="en-US" sz="3200" b="1">
                <a:sym typeface="+mn-ea"/>
              </a:rPr>
              <a:t>    else</a:t>
            </a:r>
            <a:r>
              <a:rPr lang="en-GB" altLang="en-IN" sz="3200" b="1">
                <a:sym typeface="+mn-ea"/>
              </a:rPr>
              <a:t> Begin</a:t>
            </a:r>
            <a:endParaRPr lang="en-IN" altLang="en-US" sz="3200" b="1">
              <a:sym typeface="+mn-ea"/>
            </a:endParaRPr>
          </a:p>
          <a:p>
            <a:r>
              <a:rPr lang="en-IN" altLang="en-US" sz="3200" b="1">
                <a:sym typeface="+mn-ea"/>
              </a:rPr>
              <a:t>        </a:t>
            </a:r>
            <a:r>
              <a:rPr lang="en-GB" altLang="en-IN" sz="3200" b="1">
                <a:sym typeface="+mn-ea"/>
              </a:rPr>
              <a:t>		</a:t>
            </a:r>
            <a:r>
              <a:rPr lang="en-GB" altLang="en-US" sz="3200" b="1">
                <a:sym typeface="+mn-ea"/>
              </a:rPr>
              <a:t>Set </a:t>
            </a:r>
            <a:r>
              <a:rPr lang="en-IN" altLang="en-US" sz="3200" b="1">
                <a:solidFill>
                  <a:srgbClr val="FF0000"/>
                </a:solidFill>
                <a:sym typeface="+mn-ea"/>
              </a:rPr>
              <a:t>temp=head</a:t>
            </a:r>
          </a:p>
          <a:p>
            <a:r>
              <a:rPr lang="en-IN" altLang="en-US" sz="3200" b="1">
                <a:sym typeface="+mn-ea"/>
              </a:rPr>
              <a:t>        </a:t>
            </a:r>
            <a:r>
              <a:rPr lang="en-GB" altLang="en-IN" sz="3200" b="1">
                <a:sym typeface="+mn-ea"/>
              </a:rPr>
              <a:t>		</a:t>
            </a:r>
            <a:r>
              <a:rPr lang="en-IN" altLang="en-US" sz="3200" b="1">
                <a:sym typeface="+mn-ea"/>
              </a:rPr>
              <a:t>while(</a:t>
            </a:r>
            <a:r>
              <a:rPr lang="en-IN" altLang="en-US" sz="3200" b="1">
                <a:solidFill>
                  <a:srgbClr val="FF0000"/>
                </a:solidFill>
                <a:sym typeface="+mn-ea"/>
              </a:rPr>
              <a:t>temp-&gt;next !=NULL</a:t>
            </a:r>
            <a:r>
              <a:rPr lang="en-IN" altLang="en-US" sz="3200" b="1">
                <a:sym typeface="+mn-ea"/>
              </a:rPr>
              <a:t>)</a:t>
            </a:r>
          </a:p>
          <a:p>
            <a:r>
              <a:rPr lang="en-IN" altLang="en-US" sz="3200" b="1">
                <a:sym typeface="+mn-ea"/>
              </a:rPr>
              <a:t>           </a:t>
            </a:r>
            <a:r>
              <a:rPr lang="en-GB" altLang="en-IN" sz="3200" b="1">
                <a:sym typeface="+mn-ea"/>
              </a:rPr>
              <a:t>		</a:t>
            </a:r>
            <a:r>
              <a:rPr lang="en-GB" altLang="en-US" sz="3200" b="1">
                <a:sym typeface="+mn-ea"/>
              </a:rPr>
              <a:t>Set </a:t>
            </a:r>
            <a:r>
              <a:rPr lang="en-IN" altLang="en-US" sz="3200" b="1">
                <a:solidFill>
                  <a:srgbClr val="FF0000"/>
                </a:solidFill>
                <a:sym typeface="+mn-ea"/>
              </a:rPr>
              <a:t>temp=temp-&gt;next</a:t>
            </a:r>
          </a:p>
          <a:p>
            <a:r>
              <a:rPr lang="en-IN" altLang="en-US" sz="3200" b="1">
                <a:solidFill>
                  <a:srgbClr val="FF0000"/>
                </a:solidFill>
                <a:sym typeface="+mn-ea"/>
              </a:rPr>
              <a:t>        		</a:t>
            </a:r>
            <a:r>
              <a:rPr lang="en-GB" altLang="en-US" sz="3200" b="1">
                <a:sym typeface="+mn-ea"/>
              </a:rPr>
              <a:t>Set </a:t>
            </a:r>
            <a:r>
              <a:rPr lang="en-IN" altLang="en-US" sz="3200" b="1">
                <a:solidFill>
                  <a:srgbClr val="FF0000"/>
                </a:solidFill>
                <a:sym typeface="+mn-ea"/>
              </a:rPr>
              <a:t>temp-&gt;next = p</a:t>
            </a:r>
          </a:p>
          <a:p>
            <a:r>
              <a:rPr lang="en-IN" altLang="en-US" sz="3200" b="1">
                <a:solidFill>
                  <a:srgbClr val="FF0000"/>
                </a:solidFill>
                <a:sym typeface="+mn-ea"/>
              </a:rPr>
              <a:t>        		</a:t>
            </a:r>
            <a:r>
              <a:rPr lang="en-GB" altLang="en-US" sz="3200" b="1">
                <a:sym typeface="+mn-ea"/>
              </a:rPr>
              <a:t>Set </a:t>
            </a:r>
            <a:r>
              <a:rPr lang="en-IN" altLang="en-US" sz="3200" b="1">
                <a:solidFill>
                  <a:srgbClr val="FF0000"/>
                </a:solidFill>
                <a:sym typeface="+mn-ea"/>
              </a:rPr>
              <a:t>p-&gt;prev=temp</a:t>
            </a:r>
          </a:p>
          <a:p>
            <a:r>
              <a:rPr lang="en-IN" altLang="en-US" sz="3200" b="1">
                <a:solidFill>
                  <a:srgbClr val="FF0000"/>
                </a:solidFill>
                <a:sym typeface="+mn-ea"/>
              </a:rPr>
              <a:t>        		</a:t>
            </a:r>
            <a:r>
              <a:rPr lang="en-GB" altLang="en-US" sz="3200" b="1">
                <a:sym typeface="+mn-ea"/>
              </a:rPr>
              <a:t>Set </a:t>
            </a:r>
            <a:r>
              <a:rPr lang="en-IN" altLang="en-US" sz="3200" b="1">
                <a:solidFill>
                  <a:srgbClr val="FF0000"/>
                </a:solidFill>
                <a:sym typeface="+mn-ea"/>
              </a:rPr>
              <a:t>p-&gt;next=NULL</a:t>
            </a:r>
          </a:p>
          <a:p>
            <a:r>
              <a:rPr lang="en-IN" altLang="en-US" sz="3200" b="1">
                <a:sym typeface="+mn-ea"/>
              </a:rPr>
              <a:t>Step - 6.</a:t>
            </a:r>
            <a:r>
              <a:rPr lang="en-US" sz="3200">
                <a:sym typeface="+mn-ea"/>
              </a:rPr>
              <a:t> </a:t>
            </a:r>
            <a:r>
              <a:rPr lang="en-US" sz="3200" b="1">
                <a:sym typeface="+mn-ea"/>
              </a:rPr>
              <a:t>END</a:t>
            </a:r>
            <a:endParaRPr lang="en-US" sz="3200"/>
          </a:p>
          <a:p>
            <a:endParaRPr lang="en-US" sz="3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IN" altLang="en-US" sz="3600" b="1">
                <a:solidFill>
                  <a:srgbClr val="FF0000"/>
                </a:solidFill>
              </a:rPr>
              <a:t>1. </a:t>
            </a:r>
            <a:r>
              <a:rPr lang="en-GB" altLang="en-IN" sz="3600" b="1">
                <a:solidFill>
                  <a:srgbClr val="FF0000"/>
                </a:solidFill>
              </a:rPr>
              <a:t>DELETION</a:t>
            </a:r>
            <a:r>
              <a:rPr lang="en-IN" altLang="en-US" sz="3600" b="1">
                <a:solidFill>
                  <a:srgbClr val="FF0000"/>
                </a:solidFill>
              </a:rPr>
              <a:t> OPER</a:t>
            </a:r>
            <a:r>
              <a:rPr lang="en-GB" altLang="en-IN" sz="3600" b="1">
                <a:solidFill>
                  <a:srgbClr val="FF0000"/>
                </a:solidFill>
              </a:rPr>
              <a:t>A</a:t>
            </a:r>
            <a:r>
              <a:rPr lang="en-IN" altLang="en-US" sz="3600" b="1">
                <a:solidFill>
                  <a:srgbClr val="FF0000"/>
                </a:solidFill>
              </a:rPr>
              <a:t>TION : </a:t>
            </a:r>
          </a:p>
          <a:p>
            <a:r>
              <a:rPr lang="en-IN" altLang="en-US" sz="3600" b="1">
                <a:solidFill>
                  <a:srgbClr val="FF0000"/>
                </a:solidFill>
              </a:rPr>
              <a:t>      </a:t>
            </a:r>
            <a:r>
              <a:rPr lang="en-GB" altLang="en-IN" sz="3600" b="1">
                <a:solidFill>
                  <a:srgbClr val="FF0000"/>
                </a:solidFill>
              </a:rPr>
              <a:t>Deletion</a:t>
            </a:r>
            <a:r>
              <a:rPr lang="en-US" sz="3600"/>
              <a:t> in</a:t>
            </a:r>
            <a:r>
              <a:rPr lang="en-IN" altLang="en-US" sz="3600"/>
              <a:t> </a:t>
            </a:r>
            <a:r>
              <a:rPr lang="en-GB" altLang="en-IN" sz="3600" b="1">
                <a:solidFill>
                  <a:srgbClr val="FF0000"/>
                </a:solidFill>
              </a:rPr>
              <a:t>Doubly</a:t>
            </a:r>
            <a:r>
              <a:rPr lang="en-US" sz="3600"/>
              <a:t> </a:t>
            </a:r>
            <a:r>
              <a:rPr lang="en-IN" altLang="en-US" sz="3600" b="1">
                <a:solidFill>
                  <a:srgbClr val="00B0F0"/>
                </a:solidFill>
              </a:rPr>
              <a:t>linked list</a:t>
            </a:r>
            <a:r>
              <a:rPr lang="en-US" sz="3600"/>
              <a:t> can be done in three different ways. They are </a:t>
            </a:r>
            <a:r>
              <a:rPr lang="en-IN" altLang="en-US" sz="3600"/>
              <a:t>:</a:t>
            </a:r>
          </a:p>
          <a:p>
            <a:endParaRPr lang="en-US" sz="3600"/>
          </a:p>
          <a:p>
            <a:pPr marL="1657350" lvl="2" indent="-742950">
              <a:buFont typeface="+mj-lt"/>
              <a:buAutoNum type="alphaUcPeriod"/>
            </a:pPr>
            <a:r>
              <a:rPr lang="en-GB" altLang="en-IN" sz="3600" b="1">
                <a:solidFill>
                  <a:srgbClr val="FF0000"/>
                </a:solidFill>
                <a:sym typeface="+mn-ea"/>
              </a:rPr>
              <a:t>Deletion</a:t>
            </a:r>
            <a:r>
              <a:rPr lang="en-IN" altLang="en-US" sz="3600"/>
              <a:t> at the </a:t>
            </a:r>
            <a:r>
              <a:rPr lang="en-IN" altLang="en-US" sz="3600" b="1">
                <a:solidFill>
                  <a:srgbClr val="00B0F0"/>
                </a:solidFill>
              </a:rPr>
              <a:t>beginning of the </a:t>
            </a:r>
            <a:r>
              <a:rPr lang="en-GB" altLang="en-IN" sz="3600" b="1">
                <a:solidFill>
                  <a:srgbClr val="FF0000"/>
                </a:solidFill>
                <a:sym typeface="+mn-ea"/>
              </a:rPr>
              <a:t>Doubly</a:t>
            </a:r>
            <a:r>
              <a:rPr lang="en-IN" altLang="en-US" sz="3600" b="1">
                <a:solidFill>
                  <a:srgbClr val="FF0000"/>
                </a:solidFill>
              </a:rPr>
              <a:t> </a:t>
            </a:r>
            <a:r>
              <a:rPr lang="en-IN" altLang="en-US" sz="3600" b="1">
                <a:solidFill>
                  <a:srgbClr val="00B0F0"/>
                </a:solidFill>
              </a:rPr>
              <a:t>linked List.</a:t>
            </a:r>
            <a:endParaRPr lang="en-IN" altLang="en-US" sz="3600" b="1">
              <a:solidFill>
                <a:srgbClr val="FF0000"/>
              </a:solidFill>
            </a:endParaRPr>
          </a:p>
          <a:p>
            <a:pPr marL="1657350" lvl="2" indent="-742950">
              <a:buFont typeface="+mj-lt"/>
              <a:buAutoNum type="alphaUcPeriod"/>
            </a:pPr>
            <a:r>
              <a:rPr lang="en-GB" altLang="en-IN" sz="3600" b="1">
                <a:solidFill>
                  <a:srgbClr val="FF0000"/>
                </a:solidFill>
                <a:sym typeface="+mn-ea"/>
              </a:rPr>
              <a:t>Deletion</a:t>
            </a:r>
            <a:r>
              <a:rPr lang="en-IN" altLang="en-US" sz="3600"/>
              <a:t>at the </a:t>
            </a:r>
            <a:r>
              <a:rPr lang="en-IN" altLang="en-US" sz="3600" b="1">
                <a:solidFill>
                  <a:srgbClr val="00B0F0"/>
                </a:solidFill>
              </a:rPr>
              <a:t>end of </a:t>
            </a:r>
            <a:r>
              <a:rPr lang="en-GB" altLang="en-IN" sz="3600" b="1">
                <a:solidFill>
                  <a:srgbClr val="FF0000"/>
                </a:solidFill>
                <a:sym typeface="+mn-ea"/>
              </a:rPr>
              <a:t>Doubly</a:t>
            </a:r>
            <a:r>
              <a:rPr lang="en-IN" altLang="en-US" sz="3600" b="1">
                <a:solidFill>
                  <a:srgbClr val="FF0000"/>
                </a:solidFill>
              </a:rPr>
              <a:t> </a:t>
            </a:r>
            <a:r>
              <a:rPr lang="en-IN" altLang="en-US" sz="3600" b="1">
                <a:solidFill>
                  <a:srgbClr val="00B0F0"/>
                </a:solidFill>
              </a:rPr>
              <a:t>Linked List</a:t>
            </a:r>
          </a:p>
          <a:p>
            <a:pPr marL="1657350" lvl="2" indent="-742950">
              <a:buFont typeface="+mj-lt"/>
              <a:buAutoNum type="alphaUcPeriod"/>
            </a:pPr>
            <a:r>
              <a:rPr lang="en-GB" altLang="en-IN" sz="3600" b="1">
                <a:solidFill>
                  <a:srgbClr val="FF0000"/>
                </a:solidFill>
                <a:sym typeface="+mn-ea"/>
              </a:rPr>
              <a:t>Deletion</a:t>
            </a:r>
            <a:r>
              <a:rPr lang="en-IN" altLang="en-US" sz="3600"/>
              <a:t> at </a:t>
            </a:r>
            <a:r>
              <a:rPr lang="en-IN" altLang="en-US" sz="3600" b="1">
                <a:solidFill>
                  <a:srgbClr val="00B0F0"/>
                </a:solidFill>
              </a:rPr>
              <a:t>Specified position of a </a:t>
            </a:r>
            <a:r>
              <a:rPr lang="en-GB" altLang="en-IN" sz="3600" b="1">
                <a:solidFill>
                  <a:srgbClr val="FF0000"/>
                </a:solidFill>
                <a:sym typeface="+mn-ea"/>
              </a:rPr>
              <a:t>Doubly</a:t>
            </a:r>
            <a:r>
              <a:rPr lang="en-IN" altLang="en-US" sz="3600" b="1">
                <a:solidFill>
                  <a:srgbClr val="00B0F0"/>
                </a:solidFill>
              </a:rPr>
              <a:t> Linked List</a:t>
            </a:r>
            <a:endParaRPr lang="en-US" sz="3600"/>
          </a:p>
          <a:p>
            <a:pPr marL="1657350" lvl="2" indent="-742950">
              <a:buFont typeface="+mj-lt"/>
              <a:buAutoNum type="alphaUcPeriod"/>
            </a:pPr>
            <a:endParaRPr lang="en-US" sz="3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p:cNvPicPr/>
          <p:nvPr/>
        </p:nvPicPr>
        <p:blipFill>
          <a:blip r:embed="rId2"/>
          <a:stretch>
            <a:fillRect/>
          </a:stretch>
        </p:blipFill>
        <p:spPr>
          <a:xfrm>
            <a:off x="668655" y="1990090"/>
            <a:ext cx="10805795" cy="4328795"/>
          </a:xfrm>
          <a:prstGeom prst="rect">
            <a:avLst/>
          </a:prstGeom>
          <a:noFill/>
          <a:ln w="9525">
            <a:noFill/>
          </a:ln>
        </p:spPr>
      </p:pic>
      <p:sp>
        <p:nvSpPr>
          <p:cNvPr id="3" name="Text Box 2"/>
          <p:cNvSpPr txBox="1"/>
          <p:nvPr/>
        </p:nvSpPr>
        <p:spPr>
          <a:xfrm>
            <a:off x="669290" y="149225"/>
            <a:ext cx="11231245" cy="1198880"/>
          </a:xfrm>
          <a:prstGeom prst="rect">
            <a:avLst/>
          </a:prstGeom>
          <a:noFill/>
        </p:spPr>
        <p:txBody>
          <a:bodyPr wrap="square" rtlCol="0" anchor="t">
            <a:spAutoFit/>
          </a:bodyPr>
          <a:lstStyle/>
          <a:p>
            <a:r>
              <a:rPr lang="en-US" sz="3600">
                <a:sym typeface="+mn-ea"/>
              </a:rPr>
              <a:t>Algorithm</a:t>
            </a:r>
            <a:r>
              <a:rPr lang="en-IN" altLang="en-US" sz="3600">
                <a:sym typeface="+mn-ea"/>
              </a:rPr>
              <a:t> for Deletion at </a:t>
            </a:r>
            <a:r>
              <a:rPr lang="en-IN" altLang="en-US" sz="3600" b="1">
                <a:solidFill>
                  <a:srgbClr val="00B0F0"/>
                </a:solidFill>
                <a:sym typeface="+mn-ea"/>
              </a:rPr>
              <a:t>beginning of the Doubly linked List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67310"/>
            <a:ext cx="11261090" cy="6896735"/>
          </a:xfrm>
          <a:prstGeom prst="rect">
            <a:avLst/>
          </a:prstGeom>
          <a:noFill/>
        </p:spPr>
        <p:txBody>
          <a:bodyPr wrap="square" rtlCol="0" anchor="t">
            <a:noAutofit/>
          </a:bodyPr>
          <a:lstStyle/>
          <a:p>
            <a:r>
              <a:rPr lang="en-US" sz="3600"/>
              <a:t>Algorithm</a:t>
            </a:r>
            <a:r>
              <a:rPr lang="en-IN" altLang="en-US" sz="3600"/>
              <a:t> for Deletion at </a:t>
            </a:r>
            <a:r>
              <a:rPr lang="en-IN" altLang="en-US" sz="3600" b="1">
                <a:solidFill>
                  <a:srgbClr val="00B0F0"/>
                </a:solidFill>
                <a:sym typeface="+mn-ea"/>
              </a:rPr>
              <a:t>beginning of the Doubly linked List</a:t>
            </a:r>
            <a:endParaRPr lang="en-IN" altLang="en-US" sz="3600" b="1">
              <a:solidFill>
                <a:srgbClr val="00B0F0"/>
              </a:solidFill>
            </a:endParaRPr>
          </a:p>
          <a:p>
            <a:r>
              <a:rPr lang="en-IN" altLang="en-US" sz="3600" b="1"/>
              <a:t>Step -</a:t>
            </a:r>
            <a:r>
              <a:rPr lang="en-US" sz="3600" b="1"/>
              <a:t>1</a:t>
            </a:r>
            <a:r>
              <a:rPr lang="en-US" sz="3600"/>
              <a:t>. START</a:t>
            </a:r>
          </a:p>
          <a:p>
            <a:r>
              <a:rPr lang="en-IN" altLang="en-US" sz="3600" b="1"/>
              <a:t>Step -2</a:t>
            </a:r>
            <a:r>
              <a:rPr lang="en-US" sz="3600"/>
              <a:t>. </a:t>
            </a:r>
            <a:r>
              <a:rPr lang="en-GB" altLang="en-US" sz="3600" b="1">
                <a:sym typeface="+mn-ea"/>
              </a:rPr>
              <a:t>Set</a:t>
            </a:r>
            <a:r>
              <a:rPr lang="en-IN" altLang="en-US" sz="3600" b="1">
                <a:solidFill>
                  <a:srgbClr val="FF0000"/>
                </a:solidFill>
              </a:rPr>
              <a:t>p=head</a:t>
            </a:r>
            <a:endParaRPr lang="en-IN" altLang="en-US" sz="3600"/>
          </a:p>
          <a:p>
            <a:r>
              <a:rPr lang="en-IN" altLang="en-US" sz="3600" b="1"/>
              <a:t>Step -3</a:t>
            </a:r>
            <a:r>
              <a:rPr lang="en-IN" altLang="en-US" sz="3600"/>
              <a:t>. </a:t>
            </a:r>
            <a:r>
              <a:rPr lang="en-GB" altLang="en-US" sz="3600" b="1">
                <a:sym typeface="+mn-ea"/>
              </a:rPr>
              <a:t>Set</a:t>
            </a:r>
            <a:r>
              <a:rPr lang="en-IN" altLang="en-US" sz="3600"/>
              <a:t> x=</a:t>
            </a:r>
            <a:r>
              <a:rPr lang="en-IN" altLang="en-US" sz="3600" b="1">
                <a:solidFill>
                  <a:srgbClr val="FF0000"/>
                </a:solidFill>
              </a:rPr>
              <a:t>p-&gt;data</a:t>
            </a:r>
            <a:r>
              <a:rPr lang="en-IN" altLang="en-US" sz="3600">
                <a:solidFill>
                  <a:srgbClr val="FF0000"/>
                </a:solidFill>
              </a:rPr>
              <a:t> </a:t>
            </a:r>
            <a:endParaRPr lang="en-US" sz="3600"/>
          </a:p>
          <a:p>
            <a:r>
              <a:rPr lang="en-IN" altLang="en-US" sz="3600" b="1"/>
              <a:t>Step -4</a:t>
            </a:r>
            <a:r>
              <a:rPr lang="en-US" sz="3600"/>
              <a:t>. if(</a:t>
            </a:r>
            <a:r>
              <a:rPr lang="en-IN" altLang="en-US" sz="3600" b="1">
                <a:solidFill>
                  <a:srgbClr val="FF0000"/>
                </a:solidFill>
              </a:rPr>
              <a:t>head-&gt;next ==NULL &amp;&amp; head-&gt;prev==NULL</a:t>
            </a:r>
            <a:r>
              <a:rPr lang="en-US" sz="3600"/>
              <a:t>)</a:t>
            </a:r>
          </a:p>
          <a:p>
            <a:r>
              <a:rPr lang="en-US" sz="3600"/>
              <a:t> </a:t>
            </a:r>
            <a:r>
              <a:rPr lang="en-IN" altLang="en-US" sz="3600"/>
              <a:t>              </a:t>
            </a:r>
            <a:r>
              <a:rPr lang="en-IN" altLang="en-US" sz="3600" b="1"/>
              <a:t>Begin</a:t>
            </a:r>
            <a:endParaRPr lang="en-US" sz="3600"/>
          </a:p>
          <a:p>
            <a:r>
              <a:rPr lang="en-US" sz="3600"/>
              <a:t>       </a:t>
            </a:r>
            <a:r>
              <a:rPr lang="en-IN" altLang="en-US" sz="3600"/>
              <a:t>		</a:t>
            </a:r>
            <a:r>
              <a:rPr lang="en-GB" altLang="en-US" sz="3600" b="1">
                <a:sym typeface="+mn-ea"/>
              </a:rPr>
              <a:t>Set</a:t>
            </a:r>
            <a:r>
              <a:rPr lang="en-US" sz="3600"/>
              <a:t> </a:t>
            </a:r>
            <a:r>
              <a:rPr lang="en-IN" altLang="en-US" sz="3600" b="1">
                <a:solidFill>
                  <a:srgbClr val="FF0000"/>
                </a:solidFill>
              </a:rPr>
              <a:t>head=NULL;</a:t>
            </a:r>
          </a:p>
          <a:p>
            <a:r>
              <a:rPr lang="en-IN" altLang="en-US" sz="3600" b="1">
                <a:solidFill>
                  <a:srgbClr val="FF0000"/>
                </a:solidFill>
              </a:rPr>
              <a:t>       		</a:t>
            </a:r>
            <a:r>
              <a:rPr lang="en-GB" altLang="en-US" sz="3600" b="1">
                <a:sym typeface="+mn-ea"/>
              </a:rPr>
              <a:t>Set</a:t>
            </a:r>
            <a:r>
              <a:rPr lang="en-IN" altLang="en-US" sz="3600" b="1">
                <a:solidFill>
                  <a:srgbClr val="FF0000"/>
                </a:solidFill>
              </a:rPr>
              <a:t> return x</a:t>
            </a:r>
          </a:p>
          <a:p>
            <a:r>
              <a:rPr lang="en-US" sz="3600"/>
              <a:t> </a:t>
            </a:r>
            <a:r>
              <a:rPr lang="en-IN" altLang="en-US" sz="3600"/>
              <a:t>              </a:t>
            </a:r>
            <a:r>
              <a:rPr lang="en-IN" altLang="en-US" sz="3600" b="1"/>
              <a:t>end</a:t>
            </a:r>
            <a:endParaRPr lang="en-IN" altLang="en-US" sz="3600"/>
          </a:p>
          <a:p>
            <a:endParaRPr lang="en-US" sz="3600"/>
          </a:p>
          <a:p>
            <a:endParaRPr lang="en-US" sz="3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12115" y="645160"/>
            <a:ext cx="11096625" cy="4491990"/>
          </a:xfrm>
          <a:prstGeom prst="rect">
            <a:avLst/>
          </a:prstGeom>
          <a:noFill/>
        </p:spPr>
        <p:txBody>
          <a:bodyPr wrap="square" rtlCol="0" anchor="t">
            <a:noAutofit/>
          </a:bodyPr>
          <a:lstStyle/>
          <a:p>
            <a:pPr marL="914400" lvl="2" indent="457200"/>
            <a:r>
              <a:rPr lang="en-IN" altLang="en-US" sz="3600" b="1">
                <a:sym typeface="+mn-ea"/>
              </a:rPr>
              <a:t>else Begin</a:t>
            </a:r>
          </a:p>
          <a:p>
            <a:r>
              <a:rPr lang="en-IN" altLang="en-US" sz="3600" b="1">
                <a:sym typeface="+mn-ea"/>
              </a:rPr>
              <a:t>   		</a:t>
            </a:r>
            <a:r>
              <a:rPr lang="en-GB" altLang="en-IN" sz="3600" b="1">
                <a:sym typeface="+mn-ea"/>
              </a:rPr>
              <a:t> </a:t>
            </a:r>
            <a:r>
              <a:rPr lang="en-GB" altLang="en-US" sz="3600" b="1">
                <a:sym typeface="+mn-ea"/>
              </a:rPr>
              <a:t>Set </a:t>
            </a:r>
            <a:r>
              <a:rPr lang="en-IN" altLang="en-US" sz="3600" b="1">
                <a:solidFill>
                  <a:srgbClr val="FF0000"/>
                </a:solidFill>
                <a:sym typeface="+mn-ea"/>
              </a:rPr>
              <a:t> head=head-&gt;next</a:t>
            </a:r>
          </a:p>
          <a:p>
            <a:r>
              <a:rPr lang="en-IN" altLang="en-US" sz="3600" b="1">
                <a:solidFill>
                  <a:srgbClr val="FF0000"/>
                </a:solidFill>
                <a:sym typeface="+mn-ea"/>
              </a:rPr>
              <a:t>   		 </a:t>
            </a:r>
            <a:r>
              <a:rPr lang="en-GB" altLang="en-US" sz="3600" b="1">
                <a:sym typeface="+mn-ea"/>
              </a:rPr>
              <a:t>Set </a:t>
            </a:r>
            <a:r>
              <a:rPr lang="en-IN" altLang="en-US" sz="3600" b="1">
                <a:solidFill>
                  <a:srgbClr val="FF0000"/>
                </a:solidFill>
                <a:sym typeface="+mn-ea"/>
              </a:rPr>
              <a:t>head-&gt;prev=NULL</a:t>
            </a:r>
          </a:p>
          <a:p>
            <a:r>
              <a:rPr lang="en-IN" altLang="en-US" sz="3600" b="1">
                <a:solidFill>
                  <a:srgbClr val="FF0000"/>
                </a:solidFill>
                <a:sym typeface="+mn-ea"/>
              </a:rPr>
              <a:t>   		 free(p)</a:t>
            </a:r>
          </a:p>
          <a:p>
            <a:r>
              <a:rPr lang="en-IN" altLang="en-US" sz="3600" b="1">
                <a:solidFill>
                  <a:srgbClr val="FF0000"/>
                </a:solidFill>
                <a:sym typeface="+mn-ea"/>
              </a:rPr>
              <a:t>    		 return x</a:t>
            </a:r>
          </a:p>
          <a:p>
            <a:r>
              <a:rPr lang="en-IN" altLang="en-US" sz="3600" b="1">
                <a:sym typeface="+mn-ea"/>
              </a:rPr>
              <a:t>Step -5.</a:t>
            </a:r>
            <a:r>
              <a:rPr lang="en-US" sz="3600">
                <a:sym typeface="+mn-ea"/>
              </a:rPr>
              <a:t> END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0500" y="183515"/>
            <a:ext cx="11810365" cy="645160"/>
          </a:xfrm>
          <a:prstGeom prst="rect">
            <a:avLst/>
          </a:prstGeom>
          <a:noFill/>
        </p:spPr>
        <p:txBody>
          <a:bodyPr wrap="square" rtlCol="0" anchor="t">
            <a:spAutoFit/>
          </a:bodyPr>
          <a:lstStyle/>
          <a:p>
            <a:r>
              <a:rPr lang="en-US" sz="3600">
                <a:sym typeface="+mn-ea"/>
              </a:rPr>
              <a:t>Algorithm</a:t>
            </a:r>
            <a:r>
              <a:rPr lang="en-IN" altLang="en-US" sz="3600">
                <a:sym typeface="+mn-ea"/>
              </a:rPr>
              <a:t> for Deletion at</a:t>
            </a:r>
            <a:r>
              <a:rPr lang="en-IN" altLang="en-US" sz="3600" b="1">
                <a:solidFill>
                  <a:srgbClr val="00B0F0"/>
                </a:solidFill>
                <a:sym typeface="+mn-ea"/>
              </a:rPr>
              <a:t> end of the Doubly linked List</a:t>
            </a:r>
          </a:p>
        </p:txBody>
      </p:sp>
      <p:pic>
        <p:nvPicPr>
          <p:cNvPr id="103" name="Picture 102"/>
          <p:cNvPicPr/>
          <p:nvPr/>
        </p:nvPicPr>
        <p:blipFill>
          <a:blip r:embed="rId2"/>
          <a:stretch>
            <a:fillRect/>
          </a:stretch>
        </p:blipFill>
        <p:spPr>
          <a:xfrm>
            <a:off x="466090" y="1590675"/>
            <a:ext cx="11181715" cy="447802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Deletion at</a:t>
            </a:r>
            <a:r>
              <a:rPr lang="en-IN" altLang="en-US" sz="3600" b="1">
                <a:solidFill>
                  <a:srgbClr val="00B0F0"/>
                </a:solidFill>
                <a:sym typeface="+mn-ea"/>
              </a:rPr>
              <a:t> end of the Doubly linked List</a:t>
            </a:r>
            <a:endParaRPr lang="en-IN" altLang="en-US" sz="3600" b="1">
              <a:solidFill>
                <a:srgbClr val="00B0F0"/>
              </a:solidFill>
            </a:endParaRPr>
          </a:p>
          <a:p>
            <a:r>
              <a:rPr lang="en-IN" altLang="en-US" sz="3600" b="1"/>
              <a:t>Step -</a:t>
            </a:r>
            <a:r>
              <a:rPr lang="en-US" sz="3600" b="1"/>
              <a:t>1</a:t>
            </a:r>
            <a:r>
              <a:rPr lang="en-US" sz="3600"/>
              <a:t>. START</a:t>
            </a:r>
            <a:r>
              <a:rPr lang="en-IN" altLang="en-US" sz="3600" b="1">
                <a:solidFill>
                  <a:srgbClr val="FF0000"/>
                </a:solidFill>
              </a:rPr>
              <a:t> </a:t>
            </a:r>
            <a:endParaRPr lang="en-US" sz="3600"/>
          </a:p>
          <a:p>
            <a:r>
              <a:rPr lang="en-IN" altLang="en-US" sz="3600" b="1"/>
              <a:t>Step -</a:t>
            </a:r>
            <a:r>
              <a:rPr lang="en-GB" altLang="en-IN" sz="3600" b="1"/>
              <a:t>2</a:t>
            </a:r>
            <a:r>
              <a:rPr lang="en-US" sz="3600"/>
              <a:t>. </a:t>
            </a:r>
            <a:r>
              <a:rPr lang="en-GB" altLang="en-US" sz="3600" b="1">
                <a:sym typeface="+mn-ea"/>
              </a:rPr>
              <a:t>Set </a:t>
            </a:r>
            <a:r>
              <a:rPr lang="en-IN" altLang="en-US" sz="3600" b="1">
                <a:solidFill>
                  <a:srgbClr val="FF0000"/>
                </a:solidFill>
              </a:rPr>
              <a:t>temp</a:t>
            </a:r>
            <a:r>
              <a:rPr lang="en-US" sz="3600" b="1">
                <a:solidFill>
                  <a:srgbClr val="FF0000"/>
                </a:solidFill>
              </a:rPr>
              <a:t>=head</a:t>
            </a:r>
          </a:p>
          <a:p>
            <a:r>
              <a:rPr lang="en-IN" altLang="en-US" sz="3600" b="1"/>
              <a:t>Step -5</a:t>
            </a:r>
            <a:r>
              <a:rPr lang="en-GB" altLang="en-US" sz="3600"/>
              <a:t>. </a:t>
            </a:r>
            <a:r>
              <a:rPr lang="en-US" sz="3600"/>
              <a:t>if(</a:t>
            </a:r>
            <a:r>
              <a:rPr lang="en-US" sz="3600" b="1">
                <a:solidFill>
                  <a:srgbClr val="FF0000"/>
                </a:solidFill>
              </a:rPr>
              <a:t>head-&gt;next ==NULL &amp;&amp; head-&gt;prev==NULL</a:t>
            </a:r>
            <a:r>
              <a:rPr lang="en-US" sz="3600"/>
              <a:t>)</a:t>
            </a:r>
          </a:p>
          <a:p>
            <a:pPr marL="914400" lvl="2" indent="457200"/>
            <a:r>
              <a:rPr lang="en-IN" altLang="en-US" sz="3600" b="1"/>
              <a:t>Begin</a:t>
            </a:r>
          </a:p>
          <a:p>
            <a:r>
              <a:rPr lang="en-US" sz="3600"/>
              <a:t>            </a:t>
            </a:r>
            <a:r>
              <a:rPr lang="en-GB" altLang="en-US" sz="3600"/>
              <a:t>	</a:t>
            </a:r>
            <a:r>
              <a:rPr lang="en-GB" altLang="en-US" sz="3600" b="1">
                <a:sym typeface="+mn-ea"/>
              </a:rPr>
              <a:t>Set </a:t>
            </a:r>
            <a:r>
              <a:rPr lang="en-US" sz="3600" b="1">
                <a:solidFill>
                  <a:srgbClr val="FF0000"/>
                </a:solidFill>
              </a:rPr>
              <a:t>x=</a:t>
            </a:r>
            <a:r>
              <a:rPr lang="en-IN" altLang="en-US" sz="3600" b="1">
                <a:solidFill>
                  <a:srgbClr val="FF0000"/>
                </a:solidFill>
              </a:rPr>
              <a:t>temp</a:t>
            </a:r>
            <a:r>
              <a:rPr lang="en-US" sz="3600" b="1">
                <a:solidFill>
                  <a:srgbClr val="FF0000"/>
                </a:solidFill>
              </a:rPr>
              <a:t>-&gt;data;</a:t>
            </a:r>
          </a:p>
          <a:p>
            <a:r>
              <a:rPr lang="en-US" sz="3600" b="1">
                <a:solidFill>
                  <a:srgbClr val="FF0000"/>
                </a:solidFill>
              </a:rPr>
              <a:t>            	</a:t>
            </a:r>
            <a:r>
              <a:rPr lang="en-GB" altLang="en-US" sz="3600" b="1">
                <a:sym typeface="+mn-ea"/>
              </a:rPr>
              <a:t>Set </a:t>
            </a:r>
            <a:r>
              <a:rPr lang="en-US" sz="3600" b="1">
                <a:solidFill>
                  <a:srgbClr val="FF0000"/>
                </a:solidFill>
              </a:rPr>
              <a:t>head=NULL;</a:t>
            </a:r>
          </a:p>
          <a:p>
            <a:r>
              <a:rPr lang="en-US" sz="3600" b="1">
                <a:solidFill>
                  <a:srgbClr val="FF0000"/>
                </a:solidFill>
              </a:rPr>
              <a:t>            	return x</a:t>
            </a:r>
          </a:p>
          <a:p>
            <a:r>
              <a:rPr lang="en-US" sz="3600"/>
              <a:t>    </a:t>
            </a:r>
            <a:r>
              <a:rPr lang="en-GB" altLang="en-US" sz="3600"/>
              <a:t>	  </a:t>
            </a:r>
            <a:r>
              <a:rPr lang="en-GB" altLang="en-US" sz="3600" b="1"/>
              <a:t>   End</a:t>
            </a:r>
            <a:endParaRPr lang="en-US" sz="3600"/>
          </a:p>
          <a:p>
            <a:endParaRPr lang="en-US" sz="36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38735"/>
            <a:ext cx="11261090" cy="6896735"/>
          </a:xfrm>
          <a:prstGeom prst="rect">
            <a:avLst/>
          </a:prstGeom>
          <a:noFill/>
        </p:spPr>
        <p:txBody>
          <a:bodyPr wrap="square" rtlCol="0" anchor="t">
            <a:noAutofit/>
          </a:bodyPr>
          <a:lstStyle/>
          <a:p>
            <a:r>
              <a:rPr lang="en-US" sz="3600"/>
              <a:t>Algorithm</a:t>
            </a:r>
            <a:r>
              <a:rPr lang="en-IN" altLang="en-US" sz="3600"/>
              <a:t> for Deletion at</a:t>
            </a:r>
            <a:r>
              <a:rPr lang="en-IN" altLang="en-US" sz="3600" b="1">
                <a:solidFill>
                  <a:srgbClr val="00B0F0"/>
                </a:solidFill>
                <a:sym typeface="+mn-ea"/>
              </a:rPr>
              <a:t> end of the Doubly linked List</a:t>
            </a:r>
            <a:r>
              <a:rPr lang="en-GB" altLang="en-IN" sz="3600" b="1">
                <a:solidFill>
                  <a:srgbClr val="00B0F0"/>
                </a:solidFill>
                <a:sym typeface="+mn-ea"/>
              </a:rPr>
              <a:t> continued....</a:t>
            </a:r>
          </a:p>
          <a:p>
            <a:r>
              <a:rPr lang="en-GB" altLang="en-IN" sz="3600" b="1">
                <a:solidFill>
                  <a:srgbClr val="00B0F0"/>
                </a:solidFill>
                <a:sym typeface="+mn-ea"/>
              </a:rPr>
              <a:t>               </a:t>
            </a:r>
            <a:r>
              <a:rPr lang="en-IN" altLang="en-US" sz="3600" b="1">
                <a:sym typeface="+mn-ea"/>
              </a:rPr>
              <a:t>else</a:t>
            </a:r>
            <a:r>
              <a:rPr lang="en-IN" altLang="en-US" sz="3600" b="1"/>
              <a:t> </a:t>
            </a:r>
            <a:r>
              <a:rPr lang="en-GB" altLang="en-IN" sz="3600" b="1"/>
              <a:t>Begin</a:t>
            </a:r>
          </a:p>
          <a:p>
            <a:pPr marL="1371600" lvl="3" indent="457200"/>
            <a:r>
              <a:rPr lang="en-GB" altLang="en-IN" sz="3600" b="1"/>
              <a:t>     while(</a:t>
            </a:r>
            <a:r>
              <a:rPr lang="en-IN" altLang="en-GB" sz="3600" b="1">
                <a:solidFill>
                  <a:srgbClr val="FF0000"/>
                </a:solidFill>
              </a:rPr>
              <a:t>temp</a:t>
            </a:r>
            <a:r>
              <a:rPr lang="en-GB" altLang="en-IN" sz="3600" b="1">
                <a:solidFill>
                  <a:srgbClr val="FF0000"/>
                </a:solidFill>
              </a:rPr>
              <a:t>-&gt;next!=NULL</a:t>
            </a:r>
            <a:r>
              <a:rPr lang="en-GB" altLang="en-IN" sz="3600" b="1"/>
              <a:t>) </a:t>
            </a:r>
            <a:endParaRPr lang="en-GB" altLang="en-IN" sz="3600" b="1">
              <a:solidFill>
                <a:srgbClr val="FF0000"/>
              </a:solidFill>
            </a:endParaRPr>
          </a:p>
          <a:p>
            <a:pPr marL="1371600" lvl="3" indent="457200"/>
            <a:r>
              <a:rPr lang="en-GB" altLang="en-IN" sz="3600" b="1">
                <a:solidFill>
                  <a:srgbClr val="FF0000"/>
                </a:solidFill>
              </a:rPr>
              <a:t>          </a:t>
            </a:r>
            <a:r>
              <a:rPr lang="en-GB" altLang="en-IN" sz="3600" b="1"/>
              <a:t> </a:t>
            </a:r>
            <a:r>
              <a:rPr lang="en-IN" altLang="en-GB" sz="3600" b="1"/>
              <a:t>        </a:t>
            </a:r>
            <a:r>
              <a:rPr lang="en-GB" altLang="en-IN" sz="3600" b="1"/>
              <a:t>Set</a:t>
            </a:r>
            <a:r>
              <a:rPr lang="en-GB" altLang="en-IN" sz="3600" b="1">
                <a:solidFill>
                  <a:srgbClr val="FF0000"/>
                </a:solidFill>
              </a:rPr>
              <a:t> </a:t>
            </a:r>
            <a:r>
              <a:rPr lang="en-IN" altLang="en-GB" sz="3600" b="1">
                <a:solidFill>
                  <a:srgbClr val="FF0000"/>
                </a:solidFill>
              </a:rPr>
              <a:t>tem</a:t>
            </a:r>
            <a:r>
              <a:rPr lang="en-GB" altLang="en-IN" sz="3600" b="1">
                <a:solidFill>
                  <a:srgbClr val="FF0000"/>
                </a:solidFill>
              </a:rPr>
              <a:t>p=p-&gt;nex</a:t>
            </a:r>
            <a:r>
              <a:rPr lang="en-IN" altLang="en-GB" sz="3600" b="1">
                <a:solidFill>
                  <a:srgbClr val="FF0000"/>
                </a:solidFill>
              </a:rPr>
              <a:t>t</a:t>
            </a:r>
            <a:endParaRPr lang="en-GB" altLang="en-IN" sz="3600" b="1"/>
          </a:p>
          <a:p>
            <a:pPr marL="1371600" lvl="3" indent="457200"/>
            <a:r>
              <a:rPr lang="en-GB" altLang="en-IN" sz="3600" b="1"/>
              <a:t>        Set t</a:t>
            </a:r>
            <a:r>
              <a:rPr lang="en-GB" altLang="en-IN" sz="3600" b="1">
                <a:solidFill>
                  <a:srgbClr val="FF0000"/>
                </a:solidFill>
              </a:rPr>
              <a:t>emp-&gt;</a:t>
            </a:r>
            <a:r>
              <a:rPr lang="en-IN" altLang="en-GB" sz="3600" b="1">
                <a:solidFill>
                  <a:srgbClr val="FF0000"/>
                </a:solidFill>
              </a:rPr>
              <a:t>prev-&gt;</a:t>
            </a:r>
            <a:r>
              <a:rPr lang="en-GB" altLang="en-IN" sz="3600" b="1">
                <a:solidFill>
                  <a:srgbClr val="FF0000"/>
                </a:solidFill>
              </a:rPr>
              <a:t>next=NULL</a:t>
            </a:r>
            <a:endParaRPr lang="en-GB" altLang="en-IN" sz="3600" b="1"/>
          </a:p>
          <a:p>
            <a:pPr marL="1371600" lvl="3" indent="457200"/>
            <a:r>
              <a:rPr lang="en-GB" altLang="en-IN" sz="3600" b="1"/>
              <a:t>        Set </a:t>
            </a:r>
            <a:r>
              <a:rPr lang="en-GB" altLang="en-IN" sz="3600" b="1">
                <a:solidFill>
                  <a:srgbClr val="FF0000"/>
                </a:solidFill>
              </a:rPr>
              <a:t>x=p-&gt;data</a:t>
            </a:r>
            <a:endParaRPr lang="en-GB" altLang="en-IN" sz="3600" b="1"/>
          </a:p>
          <a:p>
            <a:pPr marL="1371600" lvl="3" indent="457200"/>
            <a:r>
              <a:rPr lang="en-GB" altLang="en-IN" sz="3600" b="1"/>
              <a:t>        free(</a:t>
            </a:r>
            <a:r>
              <a:rPr lang="en-GB" altLang="en-IN" sz="3600" b="1">
                <a:solidFill>
                  <a:srgbClr val="FF0000"/>
                </a:solidFill>
              </a:rPr>
              <a:t>temp</a:t>
            </a:r>
            <a:r>
              <a:rPr lang="en-GB" altLang="en-IN" sz="3600" b="1"/>
              <a:t>)</a:t>
            </a:r>
          </a:p>
          <a:p>
            <a:pPr marL="1371600" lvl="3" indent="457200"/>
            <a:r>
              <a:rPr lang="en-GB" altLang="en-IN" sz="3600" b="1"/>
              <a:t>        return </a:t>
            </a:r>
            <a:r>
              <a:rPr lang="en-GB" altLang="en-IN" sz="3600" b="1">
                <a:solidFill>
                  <a:srgbClr val="FF0000"/>
                </a:solidFill>
              </a:rPr>
              <a:t>x</a:t>
            </a:r>
          </a:p>
          <a:p>
            <a:r>
              <a:rPr lang="en-IN" altLang="en-US" sz="3600" b="1"/>
              <a:t>Step -</a:t>
            </a:r>
            <a:r>
              <a:rPr lang="en-GB" altLang="en-IN" sz="3600" b="1"/>
              <a:t>2</a:t>
            </a:r>
            <a:r>
              <a:rPr lang="en-US" sz="3600"/>
              <a:t>. </a:t>
            </a:r>
            <a:r>
              <a:rPr lang="en-GB" altLang="en-US" sz="3600"/>
              <a:t>End</a:t>
            </a:r>
            <a:endParaRPr lang="en-GB" altLang="en-IN" sz="3600" b="1">
              <a:solidFill>
                <a:srgbClr val="FF0000"/>
              </a:solidFill>
            </a:endParaRPr>
          </a:p>
          <a:p>
            <a:endParaRPr lang="en-US" sz="36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4040" y="376555"/>
            <a:ext cx="10885805" cy="3717925"/>
          </a:xfrm>
          <a:prstGeom prst="rect">
            <a:avLst/>
          </a:prstGeom>
          <a:noFill/>
        </p:spPr>
        <p:txBody>
          <a:bodyPr wrap="square" rtlCol="0">
            <a:noAutofit/>
          </a:bodyPr>
          <a:lstStyle/>
          <a:p>
            <a:r>
              <a:rPr lang="en-GB" altLang="en-IN" sz="4400" b="1">
                <a:solidFill>
                  <a:srgbClr val="FF0000"/>
                </a:solidFill>
              </a:rPr>
              <a:t>STACK</a:t>
            </a:r>
            <a:r>
              <a:rPr lang="en-IN" altLang="en-US" sz="4400" b="1">
                <a:solidFill>
                  <a:srgbClr val="FF0000"/>
                </a:solidFill>
              </a:rPr>
              <a:t> </a:t>
            </a:r>
            <a:r>
              <a:rPr lang="en-IN" altLang="en-US" sz="4400"/>
              <a:t>Implementation Using LINKED LIST</a:t>
            </a:r>
          </a:p>
          <a:p>
            <a:endParaRPr lang="en-IN" altLang="en-US" sz="4400"/>
          </a:p>
          <a:p>
            <a:r>
              <a:rPr lang="en-IN" altLang="en-US" sz="4400"/>
              <a:t>Function Prototype Design</a:t>
            </a:r>
          </a:p>
          <a:p>
            <a:pPr marL="1200150" lvl="1" indent="-742950">
              <a:buFont typeface="+mj-lt"/>
              <a:buAutoNum type="arabicPeriod"/>
            </a:pPr>
            <a:r>
              <a:rPr lang="en-IN" altLang="en-US" sz="4400"/>
              <a:t>void </a:t>
            </a:r>
            <a:r>
              <a:rPr lang="en-GB" altLang="en-IN" sz="4400" b="1">
                <a:solidFill>
                  <a:srgbClr val="FF0000"/>
                </a:solidFill>
              </a:rPr>
              <a:t>Push</a:t>
            </a:r>
            <a:r>
              <a:rPr lang="en-IN" altLang="en-US" sz="4400"/>
              <a:t>(</a:t>
            </a:r>
            <a:r>
              <a:rPr lang="en-GB" altLang="en-IN" sz="4400"/>
              <a:t>)</a:t>
            </a:r>
            <a:endParaRPr lang="en-IN" altLang="en-US" sz="4400"/>
          </a:p>
          <a:p>
            <a:pPr marL="1200150" lvl="1" indent="-742950">
              <a:buFont typeface="+mj-lt"/>
              <a:buAutoNum type="arabicPeriod"/>
            </a:pPr>
            <a:r>
              <a:rPr lang="en-GB" altLang="en-IN" sz="4400" b="1">
                <a:solidFill>
                  <a:srgbClr val="FF0000"/>
                </a:solidFill>
              </a:rPr>
              <a:t>void Pop</a:t>
            </a:r>
            <a:r>
              <a:rPr lang="en-IN" altLang="en-US" sz="4400"/>
              <a:t>()</a:t>
            </a:r>
          </a:p>
          <a:p>
            <a:pPr marL="1200150" lvl="1" indent="-742950">
              <a:buFont typeface="+mj-lt"/>
              <a:buAutoNum type="arabicPeriod"/>
            </a:pPr>
            <a:r>
              <a:rPr lang="en-IN" altLang="en-US" sz="4400"/>
              <a:t>void </a:t>
            </a:r>
            <a:r>
              <a:rPr lang="en-IN" altLang="en-US" sz="4400" b="1">
                <a:solidFill>
                  <a:srgbClr val="FF0000"/>
                </a:solidFill>
              </a:rPr>
              <a:t>Display_</a:t>
            </a:r>
            <a:r>
              <a:rPr lang="en-GB" altLang="en-IN" sz="4400" b="1">
                <a:solidFill>
                  <a:srgbClr val="FF0000"/>
                </a:solidFill>
              </a:rPr>
              <a:t>Stack</a:t>
            </a:r>
            <a:r>
              <a:rPr lang="en-IN" altLang="en-US" sz="44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80110" y="169545"/>
            <a:ext cx="11007090" cy="755650"/>
          </a:xfrm>
          <a:prstGeom prst="rect">
            <a:avLst/>
          </a:prstGeom>
          <a:noFill/>
        </p:spPr>
        <p:txBody>
          <a:bodyPr wrap="square" rtlCol="0" anchor="t">
            <a:noAutofit/>
          </a:bodyPr>
          <a:lstStyle/>
          <a:p>
            <a:r>
              <a:rPr lang="en-US" sz="3600">
                <a:solidFill>
                  <a:srgbClr val="FF0000"/>
                </a:solidFill>
              </a:rPr>
              <a:t>2. Why linked list data structure needed?</a:t>
            </a:r>
          </a:p>
        </p:txBody>
      </p:sp>
      <p:sp>
        <p:nvSpPr>
          <p:cNvPr id="3" name="Text Box 2"/>
          <p:cNvSpPr txBox="1"/>
          <p:nvPr/>
        </p:nvSpPr>
        <p:spPr>
          <a:xfrm>
            <a:off x="572770" y="765175"/>
            <a:ext cx="11113135" cy="5905500"/>
          </a:xfrm>
          <a:prstGeom prst="rect">
            <a:avLst/>
          </a:prstGeom>
          <a:noFill/>
        </p:spPr>
        <p:txBody>
          <a:bodyPr wrap="square" rtlCol="0" anchor="t">
            <a:noAutofit/>
          </a:bodyPr>
          <a:lstStyle/>
          <a:p>
            <a:r>
              <a:rPr lang="en-US" sz="2800"/>
              <a:t>               Here are a few advantages of a linked list that is listed below, it will help you understand why it is necessary to know.</a:t>
            </a:r>
          </a:p>
          <a:p>
            <a:endParaRPr lang="en-US" sz="2800"/>
          </a:p>
          <a:p>
            <a:r>
              <a:rPr lang="en-US" sz="2800" b="1">
                <a:solidFill>
                  <a:srgbClr val="FF0000"/>
                </a:solidFill>
              </a:rPr>
              <a:t>1. Dynamic Data structure:</a:t>
            </a:r>
            <a:r>
              <a:rPr lang="en-US" sz="2800"/>
              <a:t> The size of memory can be </a:t>
            </a:r>
            <a:r>
              <a:rPr lang="en-US" sz="2800" b="1">
                <a:solidFill>
                  <a:srgbClr val="00B0F0"/>
                </a:solidFill>
              </a:rPr>
              <a:t>allocated or de-allocated </a:t>
            </a:r>
            <a:r>
              <a:rPr lang="en-US" sz="2800"/>
              <a:t>at run time based on the </a:t>
            </a:r>
            <a:r>
              <a:rPr lang="en-US" sz="2800" b="1">
                <a:solidFill>
                  <a:srgbClr val="00B0F0"/>
                </a:solidFill>
              </a:rPr>
              <a:t>operation insertion or deletion.</a:t>
            </a:r>
          </a:p>
          <a:p>
            <a:r>
              <a:rPr lang="en-US" sz="2800" b="1">
                <a:solidFill>
                  <a:srgbClr val="FF0000"/>
                </a:solidFill>
              </a:rPr>
              <a:t>2. Ease of Insertion/Deletion:</a:t>
            </a:r>
            <a:r>
              <a:rPr lang="en-US" sz="2800"/>
              <a:t> The </a:t>
            </a:r>
            <a:r>
              <a:rPr lang="en-US" sz="2800" b="1">
                <a:solidFill>
                  <a:srgbClr val="00B0F0"/>
                </a:solidFill>
              </a:rPr>
              <a:t>insertion and deletion </a:t>
            </a:r>
            <a:r>
              <a:rPr lang="en-US" sz="2800"/>
              <a:t>of elements are simpler than arrays since no elements need to be shifted after insertion and deletion, Just the address needed to be updated.</a:t>
            </a:r>
          </a:p>
          <a:p>
            <a:r>
              <a:rPr lang="en-US" sz="2800" b="1">
                <a:solidFill>
                  <a:srgbClr val="FF0000"/>
                </a:solidFill>
              </a:rPr>
              <a:t>3. Efficient Memory Utilization: </a:t>
            </a:r>
            <a:r>
              <a:rPr lang="en-US" sz="2800"/>
              <a:t>As we know Linked List is a dynamic data structure the size increases or decreases as per the requirement so this avoids the wastage of memory. </a:t>
            </a:r>
          </a:p>
          <a:p>
            <a:r>
              <a:rPr lang="en-US" sz="2800" b="1">
                <a:solidFill>
                  <a:srgbClr val="FF0000"/>
                </a:solidFill>
              </a:rPr>
              <a:t>4. Implementation: </a:t>
            </a:r>
            <a:r>
              <a:rPr lang="en-US" sz="2800"/>
              <a:t>Various </a:t>
            </a:r>
            <a:r>
              <a:rPr lang="en-US" sz="2800" b="1">
                <a:solidFill>
                  <a:srgbClr val="00B0F0"/>
                </a:solidFill>
              </a:rPr>
              <a:t>advanced data structures </a:t>
            </a:r>
            <a:r>
              <a:rPr lang="en-US" sz="2800"/>
              <a:t>can be implemented using a </a:t>
            </a:r>
            <a:r>
              <a:rPr lang="en-US" sz="2800" b="1">
                <a:solidFill>
                  <a:srgbClr val="00B0F0"/>
                </a:solidFill>
              </a:rPr>
              <a:t>linked list</a:t>
            </a:r>
            <a:r>
              <a:rPr lang="en-US" sz="2800"/>
              <a:t> like a </a:t>
            </a:r>
            <a:r>
              <a:rPr lang="en-US" sz="2800" b="1">
                <a:solidFill>
                  <a:srgbClr val="00B0F0"/>
                </a:solidFill>
              </a:rPr>
              <a:t>stack, queue, graph, hash maps, etc.</a:t>
            </a:r>
            <a:endParaRPr lang="en-US" sz="2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6725" y="721360"/>
            <a:ext cx="11127740" cy="5206365"/>
          </a:xfrm>
          <a:prstGeom prst="rect">
            <a:avLst/>
          </a:prstGeom>
          <a:noFill/>
        </p:spPr>
        <p:txBody>
          <a:bodyPr wrap="square" rtlCol="0" anchor="t">
            <a:noAutofit/>
          </a:bodyPr>
          <a:lstStyle/>
          <a:p>
            <a:pPr marL="457200" marR="0" lvl="0" indent="-457200" algn="l" defTabSz="914400" rtl="0" eaLnBrk="1" fontAlgn="base" latinLnBrk="0" hangingPunct="1">
              <a:lnSpc>
                <a:spcPct val="100000"/>
              </a:lnSpc>
              <a:spcBef>
                <a:spcPct val="0"/>
              </a:spcBef>
              <a:spcAft>
                <a:spcPct val="0"/>
              </a:spcAft>
              <a:buClrTx/>
              <a:buSzTx/>
            </a:pP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Algorithm PUSH</a:t>
            </a:r>
            <a:r>
              <a:rPr lang="en-IN" alt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a:t>
            </a: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-Operation:</a:t>
            </a:r>
            <a:br>
              <a:rPr lang="en-US" sz="3200" dirty="0">
                <a:ln>
                  <a:noFill/>
                </a:ln>
                <a:effectLst/>
                <a:latin typeface="Calibri" panose="020F0502020204030204" charset="0"/>
                <a:ea typeface="Times New Roman" panose="02020603050405020304" pitchFamily="18" charset="0"/>
                <a:cs typeface="Times New Roman" panose="02020603050405020304" pitchFamily="18" charset="0"/>
                <a:sym typeface="+mn-ea"/>
              </a:rPr>
            </a:br>
            <a:r>
              <a:rPr lang="en-IN" altLang="en-US" sz="3200" b="1">
                <a:sym typeface="+mn-ea"/>
              </a:rPr>
              <a:t>Step -</a:t>
            </a:r>
            <a:r>
              <a:rPr lang="en-US" sz="3200" b="1">
                <a:sym typeface="+mn-ea"/>
              </a:rPr>
              <a:t>1</a:t>
            </a:r>
            <a:r>
              <a:rPr lang="en-US" sz="3200">
                <a:sym typeface="+mn-ea"/>
              </a:rPr>
              <a:t>. START</a:t>
            </a:r>
            <a:endParaRPr lang="en-US" sz="3200"/>
          </a:p>
          <a:p>
            <a:pPr marL="457200" marR="0" lvl="0" indent="0" algn="l" defTabSz="914400" rtl="0" eaLnBrk="1" fontAlgn="base" latinLnBrk="0" hangingPunct="1">
              <a:lnSpc>
                <a:spcPct val="100000"/>
              </a:lnSpc>
              <a:spcBef>
                <a:spcPct val="0"/>
              </a:spcBef>
              <a:spcAft>
                <a:spcPct val="0"/>
              </a:spcAft>
              <a:buClrTx/>
              <a:buSzTx/>
            </a:pPr>
            <a:r>
              <a:rPr lang="en-IN" altLang="en-US" sz="3200" b="1">
                <a:sym typeface="+mn-ea"/>
              </a:rPr>
              <a:t>Step -2</a:t>
            </a:r>
            <a:r>
              <a:rPr lang="en-US" sz="3200">
                <a:sym typeface="+mn-ea"/>
              </a:rPr>
              <a:t>. Create a</a:t>
            </a:r>
            <a:r>
              <a:rPr lang="en-IN" altLang="en-US" sz="3200">
                <a:sym typeface="+mn-ea"/>
              </a:rPr>
              <a:t> </a:t>
            </a:r>
            <a:r>
              <a:rPr lang="en-IN" altLang="en-US" sz="3200" b="1">
                <a:solidFill>
                  <a:srgbClr val="FF0000"/>
                </a:solidFill>
                <a:sym typeface="+mn-ea"/>
              </a:rPr>
              <a:t>new node</a:t>
            </a:r>
            <a:r>
              <a:rPr lang="en-IN" altLang="en-US" sz="3200">
                <a:sym typeface="+mn-ea"/>
              </a:rPr>
              <a:t> with pointer -</a:t>
            </a:r>
            <a:r>
              <a:rPr lang="en-IN" altLang="en-US" sz="3200" b="1">
                <a:solidFill>
                  <a:srgbClr val="FF0000"/>
                </a:solidFill>
                <a:sym typeface="+mn-ea"/>
              </a:rPr>
              <a:t> p </a:t>
            </a:r>
            <a:endParaRPr lang="en-IN" altLang="en-US" sz="3200"/>
          </a:p>
          <a:p>
            <a:pPr marL="457200" marR="0" lvl="0" indent="0" algn="l" defTabSz="914400" rtl="0" eaLnBrk="1" fontAlgn="base" latinLnBrk="0" hangingPunct="1">
              <a:lnSpc>
                <a:spcPct val="100000"/>
              </a:lnSpc>
              <a:spcBef>
                <a:spcPct val="0"/>
              </a:spcBef>
              <a:spcAft>
                <a:spcPct val="0"/>
              </a:spcAft>
              <a:buClrTx/>
              <a:buSzTx/>
            </a:pPr>
            <a:r>
              <a:rPr lang="en-IN" altLang="en-US" sz="3200" b="1">
                <a:sym typeface="+mn-ea"/>
              </a:rPr>
              <a:t>Step -3</a:t>
            </a:r>
            <a:r>
              <a:rPr lang="en-IN" altLang="en-US" sz="3200">
                <a:sym typeface="+mn-ea"/>
              </a:rPr>
              <a:t>. Set </a:t>
            </a:r>
            <a:r>
              <a:rPr lang="en-IN" altLang="en-US" sz="3200" b="1">
                <a:solidFill>
                  <a:srgbClr val="FF0000"/>
                </a:solidFill>
                <a:sym typeface="+mn-ea"/>
              </a:rPr>
              <a:t>p-&gt;data</a:t>
            </a:r>
            <a:r>
              <a:rPr lang="en-IN" altLang="en-US" sz="3200">
                <a:solidFill>
                  <a:srgbClr val="FF0000"/>
                </a:solidFill>
                <a:sym typeface="+mn-ea"/>
              </a:rPr>
              <a:t> = e</a:t>
            </a:r>
            <a:r>
              <a:rPr lang="en-IN" altLang="en-US" sz="3200" b="1">
                <a:solidFill>
                  <a:srgbClr val="FF0000"/>
                </a:solidFill>
                <a:sym typeface="+mn-ea"/>
              </a:rPr>
              <a:t>lement</a:t>
            </a:r>
            <a:endParaRPr lang="en-US" sz="3200"/>
          </a:p>
          <a:p>
            <a:pPr marL="457200" marR="0" lvl="0" indent="-457200" algn="l" defTabSz="914400" rtl="0" eaLnBrk="1" fontAlgn="base" latinLnBrk="0" hangingPunct="1">
              <a:lnSpc>
                <a:spcPct val="100000"/>
              </a:lnSpc>
              <a:spcBef>
                <a:spcPct val="0"/>
              </a:spcBef>
              <a:spcAft>
                <a:spcPct val="0"/>
              </a:spcAft>
              <a:buClrTx/>
              <a:buSzTx/>
            </a:pP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GB"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GB" sz="3200" b="1">
                <a:ln>
                  <a:noFill/>
                </a:ln>
                <a:effectLst/>
                <a:latin typeface="Calibri" panose="020F0502020204030204" charset="0"/>
                <a:ea typeface="Times New Roman" panose="02020603050405020304" pitchFamily="18" charset="0"/>
                <a:cs typeface="Times New Roman" panose="02020603050405020304" pitchFamily="18" charset="0"/>
                <a:sym typeface="+mn-ea"/>
              </a:rPr>
              <a:t>Step -4</a:t>
            </a:r>
            <a:r>
              <a:rPr lang="en-GB"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if(</a:t>
            </a:r>
            <a:r>
              <a:rPr lang="en-IN" altLang="en-US" sz="3200" b="1">
                <a:solidFill>
                  <a:srgbClr val="FF0000"/>
                </a:solidFill>
                <a:sym typeface="+mn-ea"/>
              </a:rPr>
              <a:t>p==NULL</a:t>
            </a: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a:t>
            </a:r>
          </a:p>
          <a:p>
            <a:pPr marL="457200" marR="0" lvl="0" indent="-457200" algn="l" defTabSz="914400" rtl="0" eaLnBrk="1" fontAlgn="base" latinLnBrk="0" hangingPunct="1">
              <a:lnSpc>
                <a:spcPct val="100000"/>
              </a:lnSpc>
              <a:spcBef>
                <a:spcPct val="0"/>
              </a:spcBef>
              <a:spcAft>
                <a:spcPct val="0"/>
              </a:spcAft>
              <a:buClrTx/>
              <a:buSzTx/>
            </a:pP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GB" sz="3200">
                <a:ln>
                  <a:noFill/>
                </a:ln>
                <a:effectLst/>
                <a:latin typeface="Calibri" panose="020F0502020204030204" charset="0"/>
                <a:ea typeface="Times New Roman" panose="02020603050405020304" pitchFamily="18" charset="0"/>
                <a:cs typeface="Times New Roman" panose="02020603050405020304" pitchFamily="18" charset="0"/>
                <a:sym typeface="+mn-ea"/>
              </a:rPr>
              <a:t>                     Begin </a:t>
            </a:r>
            <a:endParaRPr sz="3200">
              <a:ln>
                <a:noFill/>
              </a:ln>
              <a:effectLst/>
              <a:latin typeface="Calibri" panose="020F0502020204030204" charset="0"/>
              <a:ea typeface="Times New Roman" panose="02020603050405020304" pitchFamily="18" charset="0"/>
              <a:cs typeface="Times New Roman" panose="02020603050405020304" pitchFamily="18" charset="0"/>
              <a:sym typeface="+mn-ea"/>
            </a:endParaRPr>
          </a:p>
          <a:p>
            <a:pPr marL="457200" marR="0" lvl="0" indent="-457200" algn="l" defTabSz="914400" rtl="0" eaLnBrk="1" fontAlgn="base" latinLnBrk="0" hangingPunct="1">
              <a:lnSpc>
                <a:spcPct val="100000"/>
              </a:lnSpc>
              <a:spcBef>
                <a:spcPct val="0"/>
              </a:spcBef>
              <a:spcAft>
                <a:spcPct val="0"/>
              </a:spcAft>
              <a:buClrTx/>
              <a:buSzTx/>
            </a:pP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GB"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printf</a:t>
            </a:r>
            <a:r>
              <a:rPr lang="en-GB"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“Memory allocation not possible”</a:t>
            </a:r>
          </a:p>
          <a:p>
            <a:pPr marL="457200" marR="0" lvl="0" algn="l" defTabSz="914400" rtl="0" eaLnBrk="1" fontAlgn="base" latinLnBrk="0" hangingPunct="1">
              <a:lnSpc>
                <a:spcPct val="100000"/>
              </a:lnSpc>
              <a:buClrTx/>
              <a:buSzTx/>
              <a:buFontTx/>
            </a:pP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IN"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IN"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IN" altLang="en-US" sz="3200" b="1">
                <a:solidFill>
                  <a:srgbClr val="FF0000"/>
                </a:solidFill>
                <a:sym typeface="+mn-ea"/>
              </a:rPr>
              <a:t>return</a:t>
            </a:r>
          </a:p>
          <a:p>
            <a:pPr marL="457200" marR="0" lvl="0" indent="-457200" algn="l" defTabSz="914400" rtl="0" eaLnBrk="1" fontAlgn="base" latinLnBrk="0" hangingPunct="1">
              <a:lnSpc>
                <a:spcPct val="100000"/>
              </a:lnSpc>
              <a:spcBef>
                <a:spcPct val="0"/>
              </a:spcBef>
              <a:spcAft>
                <a:spcPct val="0"/>
              </a:spcAft>
              <a:buClrTx/>
              <a:buSzTx/>
            </a:pP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IN" sz="3200">
                <a:ln>
                  <a:noFill/>
                </a:ln>
                <a:effectLst/>
                <a:latin typeface="Calibri" panose="020F0502020204030204" charset="0"/>
                <a:ea typeface="Times New Roman" panose="02020603050405020304" pitchFamily="18" charset="0"/>
                <a:cs typeface="Times New Roman" panose="02020603050405020304" pitchFamily="18" charset="0"/>
                <a:sym typeface="+mn-ea"/>
              </a:rPr>
              <a:t>               End</a:t>
            </a:r>
            <a:endParaRPr sz="3200">
              <a:ln>
                <a:noFill/>
              </a:ln>
              <a:effectLst/>
              <a:latin typeface="Calibri" panose="020F0502020204030204" charset="0"/>
              <a:ea typeface="Times New Roman" panose="02020603050405020304" pitchFamily="18" charset="0"/>
              <a:cs typeface="Times New Roman" panose="02020603050405020304" pitchFamily="18" charset="0"/>
              <a:sym typeface="+mn-ea"/>
            </a:endParaRPr>
          </a:p>
          <a:p>
            <a:pPr marL="457200" marR="0" lvl="0" indent="-457200" algn="l" defTabSz="914400" rtl="0" eaLnBrk="1" fontAlgn="base" latinLnBrk="0" hangingPunct="1">
              <a:lnSpc>
                <a:spcPct val="100000"/>
              </a:lnSpc>
              <a:spcBef>
                <a:spcPct val="0"/>
              </a:spcBef>
              <a:spcAft>
                <a:spcPct val="0"/>
              </a:spcAft>
              <a:buClrTx/>
              <a:buSzTx/>
            </a:pP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IN"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GB" sz="3200" b="1">
                <a:ln>
                  <a:noFill/>
                </a:ln>
                <a:effectLst/>
                <a:latin typeface="Calibri" panose="020F0502020204030204" charset="0"/>
                <a:ea typeface="Times New Roman" panose="02020603050405020304" pitchFamily="18" charset="0"/>
                <a:cs typeface="Times New Roman" panose="02020603050405020304" pitchFamily="18" charset="0"/>
                <a:sym typeface="+mn-ea"/>
              </a:rPr>
              <a:t>Step -5.</a:t>
            </a:r>
            <a:r>
              <a:rPr lang="en-IN" sz="3200">
                <a:ln>
                  <a:noFill/>
                </a:ln>
                <a:effectLst/>
                <a:latin typeface="Calibri" panose="020F0502020204030204" charset="0"/>
                <a:ea typeface="Times New Roman" panose="02020603050405020304" pitchFamily="18" charset="0"/>
                <a:cs typeface="Times New Roman" panose="02020603050405020304" pitchFamily="18" charset="0"/>
                <a:sym typeface="+mn-ea"/>
              </a:rPr>
              <a:t> Set </a:t>
            </a:r>
            <a:r>
              <a:rPr lang="en-IN" altLang="en-US" sz="3200" b="1">
                <a:solidFill>
                  <a:srgbClr val="FF0000"/>
                </a:solidFill>
                <a:sym typeface="+mn-ea"/>
              </a:rPr>
              <a:t>p-&gt; next = stack_top</a:t>
            </a:r>
            <a:endParaRPr sz="3200">
              <a:ln>
                <a:noFill/>
              </a:ln>
              <a:effectLst/>
              <a:latin typeface="Calibri" panose="020F0502020204030204" charset="0"/>
              <a:ea typeface="Times New Roman" panose="02020603050405020304" pitchFamily="18" charset="0"/>
              <a:cs typeface="Times New Roman" panose="02020603050405020304" pitchFamily="18" charset="0"/>
              <a:sym typeface="+mn-ea"/>
            </a:endParaRPr>
          </a:p>
          <a:p>
            <a:pPr marL="457200" marR="0" lvl="0" indent="-457200" algn="l" defTabSz="914400" rtl="0" eaLnBrk="1" fontAlgn="base" latinLnBrk="0" hangingPunct="1">
              <a:lnSpc>
                <a:spcPct val="100000"/>
              </a:lnSpc>
              <a:spcBef>
                <a:spcPct val="0"/>
              </a:spcBef>
              <a:spcAft>
                <a:spcPct val="0"/>
              </a:spcAft>
              <a:buClrTx/>
              <a:buSzTx/>
            </a:pPr>
            <a:r>
              <a:rPr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lang="en-IN" sz="3200">
                <a:ln>
                  <a:noFill/>
                </a:ln>
                <a:effectLst/>
                <a:latin typeface="Calibri" panose="020F0502020204030204" charset="0"/>
                <a:ea typeface="Times New Roman" panose="02020603050405020304" pitchFamily="18" charset="0"/>
                <a:cs typeface="Times New Roman" panose="02020603050405020304" pitchFamily="18" charset="0"/>
                <a:sym typeface="+mn-ea"/>
              </a:rPr>
              <a:t>		          Set </a:t>
            </a:r>
            <a:r>
              <a:rPr lang="en-IN" altLang="en-US" sz="3200" b="1">
                <a:solidFill>
                  <a:srgbClr val="FF0000"/>
                </a:solidFill>
                <a:sym typeface="+mn-ea"/>
              </a:rPr>
              <a:t>stack_top=p</a:t>
            </a:r>
            <a:br>
              <a:rPr lang="en-IN" altLang="en-US" sz="3200" b="1">
                <a:solidFill>
                  <a:srgbClr val="FF0000"/>
                </a:solidFill>
                <a:sym typeface="+mn-ea"/>
              </a:rPr>
            </a:br>
            <a:r>
              <a:rPr lang="en-US" sz="3200" b="1" dirty="0">
                <a:ln>
                  <a:noFill/>
                </a:ln>
                <a:effectLst/>
                <a:latin typeface="Calibri" panose="020F0502020204030204" charset="0"/>
                <a:ea typeface="Times New Roman" panose="02020603050405020304" pitchFamily="18" charset="0"/>
                <a:cs typeface="Times New Roman" panose="02020603050405020304" pitchFamily="18" charset="0"/>
                <a:sym typeface="+mn-ea"/>
              </a:rPr>
              <a:t>Step-</a:t>
            </a:r>
            <a:r>
              <a:rPr lang="en-IN" altLang="en-US" sz="3200" b="1" dirty="0">
                <a:ln>
                  <a:noFill/>
                </a:ln>
                <a:effectLst/>
                <a:latin typeface="Calibri" panose="020F0502020204030204" charset="0"/>
                <a:ea typeface="Times New Roman" panose="02020603050405020304" pitchFamily="18" charset="0"/>
                <a:cs typeface="Times New Roman" panose="02020603050405020304" pitchFamily="18" charset="0"/>
                <a:sym typeface="+mn-ea"/>
              </a:rPr>
              <a:t>6</a:t>
            </a:r>
            <a:r>
              <a:rPr lang="en-US" sz="3200" b="1" dirty="0">
                <a:ln>
                  <a:noFill/>
                </a:ln>
                <a:effectLst/>
                <a:latin typeface="Calibri" panose="020F0502020204030204" charset="0"/>
                <a:ea typeface="Times New Roman" panose="02020603050405020304" pitchFamily="18" charset="0"/>
                <a:cs typeface="Times New Roman" panose="02020603050405020304" pitchFamily="18" charset="0"/>
                <a:sym typeface="+mn-ea"/>
              </a:rPr>
              <a:t>:</a:t>
            </a:r>
            <a:r>
              <a:rPr lang="en-US" sz="3200" dirty="0">
                <a:ln>
                  <a:noFill/>
                </a:ln>
                <a:effectLst/>
                <a:latin typeface="Calibri" panose="020F0502020204030204" charset="0"/>
                <a:ea typeface="Times New Roman" panose="02020603050405020304" pitchFamily="18" charset="0"/>
                <a:cs typeface="Times New Roman" panose="02020603050405020304" pitchFamily="18" charset="0"/>
                <a:sym typeface="+mn-ea"/>
              </a:rPr>
              <a:t> END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6725" y="721360"/>
            <a:ext cx="11127740" cy="5206365"/>
          </a:xfrm>
          <a:prstGeom prst="rect">
            <a:avLst/>
          </a:prstGeom>
          <a:noFill/>
        </p:spPr>
        <p:txBody>
          <a:bodyPr wrap="square" rtlCol="0" anchor="t">
            <a:noAutofit/>
          </a:bodyPr>
          <a:lstStyle/>
          <a:p>
            <a:pPr marL="457200" marR="0" lvl="0" indent="-457200" algn="l" defTabSz="914400" rtl="0" eaLnBrk="1" fontAlgn="base" latinLnBrk="0" hangingPunct="1">
              <a:lnSpc>
                <a:spcPct val="100000"/>
              </a:lnSpc>
              <a:spcBef>
                <a:spcPct val="0"/>
              </a:spcBef>
              <a:spcAft>
                <a:spcPct val="0"/>
              </a:spcAft>
              <a:buClrTx/>
              <a:buSzTx/>
            </a:pP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Algorithm P</a:t>
            </a:r>
            <a:r>
              <a:rPr lang="en-IN" alt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OP()</a:t>
            </a: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-Operation:</a:t>
            </a:r>
            <a:br>
              <a:rPr lang="en-US" sz="3200" dirty="0">
                <a:ln>
                  <a:noFill/>
                </a:ln>
                <a:effectLst/>
                <a:latin typeface="Calibri" panose="020F0502020204030204" charset="0"/>
                <a:ea typeface="Times New Roman" panose="02020603050405020304" pitchFamily="18" charset="0"/>
                <a:cs typeface="Times New Roman" panose="02020603050405020304" pitchFamily="18" charset="0"/>
                <a:sym typeface="+mn-ea"/>
              </a:rPr>
            </a:br>
            <a:r>
              <a:rPr lang="en-IN" altLang="en-US" sz="3200" b="1">
                <a:sym typeface="+mn-ea"/>
              </a:rPr>
              <a:t>Step -</a:t>
            </a:r>
            <a:r>
              <a:rPr lang="en-US" sz="3200" b="1">
                <a:sym typeface="+mn-ea"/>
              </a:rPr>
              <a:t>1</a:t>
            </a:r>
            <a:r>
              <a:rPr lang="en-US" sz="3200">
                <a:sym typeface="+mn-ea"/>
              </a:rPr>
              <a:t>. START</a:t>
            </a:r>
            <a:endParaRPr lang="en-US" sz="3200"/>
          </a:p>
          <a:p>
            <a:pPr marL="457200" marR="0" lvl="0" indent="0" algn="l" defTabSz="914400" rtl="0" eaLnBrk="1" fontAlgn="base" latinLnBrk="0" hangingPunct="1">
              <a:lnSpc>
                <a:spcPct val="100000"/>
              </a:lnSpc>
              <a:spcBef>
                <a:spcPct val="0"/>
              </a:spcBef>
              <a:spcAft>
                <a:spcPct val="0"/>
              </a:spcAft>
              <a:buClrTx/>
              <a:buSzTx/>
            </a:pPr>
            <a:r>
              <a:rPr lang="en-IN" altLang="en-US" sz="3200" b="1">
                <a:sym typeface="+mn-ea"/>
              </a:rPr>
              <a:t>Step -2</a:t>
            </a:r>
            <a:r>
              <a:rPr lang="en-US" sz="3200">
                <a:sym typeface="+mn-ea"/>
              </a:rPr>
              <a:t>. </a:t>
            </a:r>
            <a:r>
              <a:rPr lang="en-IN" altLang="en-US" sz="3200">
                <a:sym typeface="+mn-ea"/>
              </a:rPr>
              <a:t>Set </a:t>
            </a:r>
            <a:r>
              <a:rPr lang="en-IN" altLang="en-US" sz="3200" b="1">
                <a:solidFill>
                  <a:srgbClr val="FF0000"/>
                </a:solidFill>
                <a:sym typeface="+mn-ea"/>
              </a:rPr>
              <a:t>temp=stack_top</a:t>
            </a:r>
          </a:p>
          <a:p>
            <a:pPr marL="457200" marR="0" lvl="0" indent="0" algn="l" defTabSz="914400" rtl="0" eaLnBrk="1" fontAlgn="base" latinLnBrk="0" hangingPunct="1">
              <a:lnSpc>
                <a:spcPct val="100000"/>
              </a:lnSpc>
              <a:spcBef>
                <a:spcPct val="0"/>
              </a:spcBef>
              <a:spcAft>
                <a:spcPct val="0"/>
              </a:spcAft>
              <a:buClrTx/>
              <a:buSzTx/>
            </a:pPr>
            <a:r>
              <a:rPr lang="en-GB" sz="3200" b="1">
                <a:ln>
                  <a:noFill/>
                </a:ln>
                <a:effectLst/>
                <a:latin typeface="Calibri" panose="020F0502020204030204" charset="0"/>
                <a:ea typeface="Times New Roman" panose="02020603050405020304" pitchFamily="18" charset="0"/>
                <a:cs typeface="Times New Roman" panose="02020603050405020304" pitchFamily="18" charset="0"/>
                <a:sym typeface="+mn-ea"/>
              </a:rPr>
              <a:t>Step -</a:t>
            </a:r>
            <a:r>
              <a:rPr lang="en-IN" altLang="en-GB" sz="3200" b="1">
                <a:ln>
                  <a:noFill/>
                </a:ln>
                <a:effectLst/>
                <a:latin typeface="Calibri" panose="020F0502020204030204" charset="0"/>
                <a:ea typeface="Times New Roman" panose="02020603050405020304" pitchFamily="18" charset="0"/>
                <a:cs typeface="Times New Roman" panose="02020603050405020304" pitchFamily="18" charset="0"/>
                <a:sym typeface="+mn-ea"/>
              </a:rPr>
              <a:t>3</a:t>
            </a:r>
            <a:r>
              <a:rPr lang="en-GB" sz="3200">
                <a:ln>
                  <a:noFill/>
                </a:ln>
                <a:effectLst/>
                <a:latin typeface="Calibri" panose="020F0502020204030204" charset="0"/>
                <a:ea typeface="Times New Roman" panose="02020603050405020304" pitchFamily="18" charset="0"/>
                <a:cs typeface="Times New Roman" panose="02020603050405020304" pitchFamily="18" charset="0"/>
                <a:sym typeface="+mn-ea"/>
              </a:rPr>
              <a:t>. </a:t>
            </a:r>
            <a:r>
              <a:rPr sz="3200">
                <a:sym typeface="+mn-ea"/>
              </a:rPr>
              <a:t>if(</a:t>
            </a:r>
            <a:r>
              <a:rPr lang="en-IN" altLang="en-US" sz="3200" b="1">
                <a:solidFill>
                  <a:srgbClr val="FF0000"/>
                </a:solidFill>
                <a:sym typeface="+mn-ea"/>
              </a:rPr>
              <a:t>temp=NULL</a:t>
            </a:r>
            <a:r>
              <a:rPr sz="3200">
                <a:sym typeface="+mn-ea"/>
              </a:rPr>
              <a:t>)</a:t>
            </a:r>
          </a:p>
          <a:p>
            <a:pPr marL="457200" marR="0" lvl="0" indent="-457200" algn="l" defTabSz="914400" rtl="0" eaLnBrk="1" fontAlgn="base" latinLnBrk="0" hangingPunct="1">
              <a:lnSpc>
                <a:spcPct val="100000"/>
              </a:lnSpc>
              <a:spcBef>
                <a:spcPct val="0"/>
              </a:spcBef>
              <a:spcAft>
                <a:spcPct val="0"/>
              </a:spcAft>
              <a:buClrTx/>
              <a:buSzTx/>
            </a:pPr>
            <a:r>
              <a:rPr sz="3200">
                <a:sym typeface="+mn-ea"/>
              </a:rPr>
              <a:t>       </a:t>
            </a:r>
            <a:r>
              <a:rPr lang="en-IN" sz="3200">
                <a:sym typeface="+mn-ea"/>
              </a:rPr>
              <a:t>		   </a:t>
            </a:r>
            <a:r>
              <a:rPr sz="3200">
                <a:sym typeface="+mn-ea"/>
              </a:rPr>
              <a:t> printf</a:t>
            </a:r>
            <a:r>
              <a:rPr lang="en-IN" sz="3200">
                <a:sym typeface="+mn-ea"/>
              </a:rPr>
              <a:t> </a:t>
            </a: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"Stack is Empty "</a:t>
            </a:r>
            <a:r>
              <a:rPr lang="en-IN" sz="3200" b="1">
                <a:solidFill>
                  <a:srgbClr val="FF0000"/>
                </a:solidFill>
                <a:sym typeface="+mn-ea"/>
              </a:rPr>
              <a:t> goto step 4</a:t>
            </a:r>
            <a:endParaRPr sz="3200">
              <a:sym typeface="+mn-ea"/>
            </a:endParaRPr>
          </a:p>
          <a:p>
            <a:pPr marL="457200" marR="0" lvl="0" indent="-457200" algn="l" defTabSz="914400" rtl="0" eaLnBrk="1" fontAlgn="base" latinLnBrk="0" hangingPunct="1">
              <a:lnSpc>
                <a:spcPct val="100000"/>
              </a:lnSpc>
              <a:spcBef>
                <a:spcPct val="0"/>
              </a:spcBef>
              <a:spcAft>
                <a:spcPct val="0"/>
              </a:spcAft>
              <a:buClrTx/>
              <a:buSzTx/>
            </a:pPr>
            <a:r>
              <a:rPr sz="3200">
                <a:sym typeface="+mn-ea"/>
              </a:rPr>
              <a:t>   </a:t>
            </a:r>
            <a:r>
              <a:rPr lang="en-IN" sz="3200">
                <a:sym typeface="+mn-ea"/>
              </a:rPr>
              <a:t>			</a:t>
            </a:r>
            <a:r>
              <a:rPr sz="3200">
                <a:sym typeface="+mn-ea"/>
              </a:rPr>
              <a:t> else</a:t>
            </a:r>
            <a:r>
              <a:rPr lang="en-IN" sz="3200">
                <a:sym typeface="+mn-ea"/>
              </a:rPr>
              <a:t> begin </a:t>
            </a:r>
            <a:endParaRPr sz="3200">
              <a:sym typeface="+mn-ea"/>
            </a:endParaRPr>
          </a:p>
          <a:p>
            <a:pPr marL="457200" marR="0" lvl="0" indent="-457200" algn="l" defTabSz="914400" rtl="0" eaLnBrk="1" fontAlgn="base" latinLnBrk="0" hangingPunct="1">
              <a:lnSpc>
                <a:spcPct val="100000"/>
              </a:lnSpc>
              <a:spcBef>
                <a:spcPct val="0"/>
              </a:spcBef>
              <a:spcAft>
                <a:spcPct val="0"/>
              </a:spcAft>
              <a:buClrTx/>
              <a:buSzTx/>
            </a:pPr>
            <a:r>
              <a:rPr sz="3200">
                <a:sym typeface="+mn-ea"/>
              </a:rPr>
              <a:t>        </a:t>
            </a:r>
            <a:r>
              <a:rPr lang="en-IN" sz="3200">
                <a:sym typeface="+mn-ea"/>
              </a:rPr>
              <a:t>		     </a:t>
            </a:r>
            <a:r>
              <a:rPr sz="3200">
                <a:sym typeface="+mn-ea"/>
              </a:rPr>
              <a:t>print</a:t>
            </a:r>
            <a:r>
              <a:rPr lang="en-IN" sz="3200">
                <a:sym typeface="+mn-ea"/>
              </a:rPr>
              <a:t> </a:t>
            </a: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“The popped element is temp-&gt;data”</a:t>
            </a:r>
          </a:p>
          <a:p>
            <a:pPr marL="457200" marR="0" lvl="0" indent="-457200" algn="l" defTabSz="914400" rtl="0" eaLnBrk="1" fontAlgn="base" latinLnBrk="0" hangingPunct="1">
              <a:lnSpc>
                <a:spcPct val="100000"/>
              </a:lnSpc>
              <a:spcBef>
                <a:spcPct val="0"/>
              </a:spcBef>
              <a:spcAft>
                <a:spcPct val="0"/>
              </a:spcAft>
              <a:buClrTx/>
              <a:buSzTx/>
            </a:pPr>
            <a:r>
              <a:rPr sz="3200">
                <a:sym typeface="+mn-ea"/>
              </a:rPr>
              <a:t>       </a:t>
            </a:r>
            <a:r>
              <a:rPr lang="en-IN" sz="3200">
                <a:sym typeface="+mn-ea"/>
              </a:rPr>
              <a:t>		     Set </a:t>
            </a:r>
            <a:r>
              <a:rPr lang="en-IN" altLang="en-US" sz="3200" b="1">
                <a:solidFill>
                  <a:srgbClr val="FF0000"/>
                </a:solidFill>
                <a:sym typeface="+mn-ea"/>
              </a:rPr>
              <a:t>stack_top = stack_top-&gt;next</a:t>
            </a:r>
          </a:p>
          <a:p>
            <a:pPr marL="457200" marR="0" lvl="0" indent="-457200" algn="l" defTabSz="914400" rtl="0" eaLnBrk="1" fontAlgn="base" latinLnBrk="0" hangingPunct="1">
              <a:lnSpc>
                <a:spcPct val="100000"/>
              </a:lnSpc>
              <a:spcBef>
                <a:spcPct val="0"/>
              </a:spcBef>
              <a:spcAft>
                <a:spcPct val="0"/>
              </a:spcAft>
              <a:buClrTx/>
              <a:buSzTx/>
            </a:pPr>
            <a:r>
              <a:rPr sz="3200">
                <a:sym typeface="+mn-ea"/>
              </a:rPr>
              <a:t>       </a:t>
            </a:r>
            <a:r>
              <a:rPr lang="en-IN" sz="3200">
                <a:sym typeface="+mn-ea"/>
              </a:rPr>
              <a:t>		    </a:t>
            </a:r>
            <a:r>
              <a:rPr sz="3200">
                <a:sym typeface="+mn-ea"/>
              </a:rPr>
              <a:t> free(</a:t>
            </a:r>
            <a:r>
              <a:rPr lang="en-IN" altLang="en-US" sz="3200" b="1">
                <a:solidFill>
                  <a:srgbClr val="FF0000"/>
                </a:solidFill>
                <a:sym typeface="+mn-ea"/>
              </a:rPr>
              <a:t>temp</a:t>
            </a:r>
            <a:r>
              <a:rPr lang="en-IN" sz="3200">
                <a:sym typeface="+mn-ea"/>
              </a:rPr>
              <a:t>)</a:t>
            </a:r>
            <a:endParaRPr sz="3200">
              <a:sym typeface="+mn-ea"/>
            </a:endParaRPr>
          </a:p>
          <a:p>
            <a:pPr marL="457200" marR="0" lvl="0" indent="-457200" algn="l" defTabSz="914400" rtl="0" eaLnBrk="1" fontAlgn="base" latinLnBrk="0" hangingPunct="1">
              <a:lnSpc>
                <a:spcPct val="100000"/>
              </a:lnSpc>
              <a:spcBef>
                <a:spcPct val="0"/>
              </a:spcBef>
              <a:spcAft>
                <a:spcPct val="0"/>
              </a:spcAft>
              <a:buClrTx/>
              <a:buSzTx/>
            </a:pPr>
            <a:r>
              <a:rPr sz="3200">
                <a:sym typeface="+mn-ea"/>
              </a:rPr>
              <a:t>     </a:t>
            </a:r>
            <a:r>
              <a:rPr lang="en-US" sz="3200" b="1" dirty="0">
                <a:ln>
                  <a:noFill/>
                </a:ln>
                <a:effectLst/>
                <a:latin typeface="Calibri" panose="020F0502020204030204" charset="0"/>
                <a:ea typeface="Times New Roman" panose="02020603050405020304" pitchFamily="18" charset="0"/>
                <a:cs typeface="Times New Roman" panose="02020603050405020304" pitchFamily="18" charset="0"/>
                <a:sym typeface="+mn-ea"/>
              </a:rPr>
              <a:t>Step-</a:t>
            </a:r>
            <a:r>
              <a:rPr lang="en-IN" altLang="en-US" sz="3200" b="1" dirty="0">
                <a:ln>
                  <a:noFill/>
                </a:ln>
                <a:effectLst/>
                <a:latin typeface="Calibri" panose="020F0502020204030204" charset="0"/>
                <a:ea typeface="Times New Roman" panose="02020603050405020304" pitchFamily="18" charset="0"/>
                <a:cs typeface="Times New Roman" panose="02020603050405020304" pitchFamily="18" charset="0"/>
                <a:sym typeface="+mn-ea"/>
              </a:rPr>
              <a:t>4</a:t>
            </a:r>
            <a:r>
              <a:rPr lang="en-US" sz="3200" b="1" dirty="0">
                <a:ln>
                  <a:noFill/>
                </a:ln>
                <a:effectLst/>
                <a:latin typeface="Calibri" panose="020F0502020204030204" charset="0"/>
                <a:ea typeface="Times New Roman" panose="02020603050405020304" pitchFamily="18" charset="0"/>
                <a:cs typeface="Times New Roman" panose="02020603050405020304" pitchFamily="18" charset="0"/>
                <a:sym typeface="+mn-ea"/>
              </a:rPr>
              <a:t>:</a:t>
            </a:r>
            <a:r>
              <a:rPr lang="en-US" sz="3200" dirty="0">
                <a:ln>
                  <a:noFill/>
                </a:ln>
                <a:effectLst/>
                <a:latin typeface="Calibri" panose="020F0502020204030204" charset="0"/>
                <a:ea typeface="Times New Roman" panose="02020603050405020304" pitchFamily="18" charset="0"/>
                <a:cs typeface="Times New Roman" panose="02020603050405020304" pitchFamily="18" charset="0"/>
                <a:sym typeface="+mn-ea"/>
              </a:rPr>
              <a:t> END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7835" y="464185"/>
            <a:ext cx="11339195" cy="6208395"/>
          </a:xfrm>
          <a:prstGeom prst="rect">
            <a:avLst/>
          </a:prstGeom>
          <a:noFill/>
        </p:spPr>
        <p:txBody>
          <a:bodyPr wrap="square" rtlCol="0" anchor="t">
            <a:noAutofit/>
          </a:bodyPr>
          <a:lstStyle/>
          <a:p>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Algorithm </a:t>
            </a:r>
            <a:r>
              <a:rPr lang="en-IN" alt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Display-Strack() </a:t>
            </a:r>
            <a:r>
              <a:rPr 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sym typeface="+mn-ea"/>
              </a:rPr>
              <a:t>-Operation:</a:t>
            </a:r>
            <a:br>
              <a:rPr lang="en-US" sz="3200" dirty="0">
                <a:ln>
                  <a:noFill/>
                </a:ln>
                <a:effectLst/>
                <a:latin typeface="Calibri" panose="020F0502020204030204" charset="0"/>
                <a:ea typeface="Times New Roman" panose="02020603050405020304" pitchFamily="18" charset="0"/>
                <a:cs typeface="Times New Roman" panose="02020603050405020304" pitchFamily="18" charset="0"/>
                <a:sym typeface="+mn-ea"/>
              </a:rPr>
            </a:br>
            <a:r>
              <a:rPr lang="en-IN" altLang="en-US" sz="3200" b="1">
                <a:sym typeface="+mn-ea"/>
              </a:rPr>
              <a:t>Step -</a:t>
            </a:r>
            <a:r>
              <a:rPr lang="en-US" sz="3200" b="1">
                <a:sym typeface="+mn-ea"/>
              </a:rPr>
              <a:t>1</a:t>
            </a:r>
            <a:r>
              <a:rPr lang="en-US" sz="3200">
                <a:sym typeface="+mn-ea"/>
              </a:rPr>
              <a:t>. START</a:t>
            </a:r>
            <a:endParaRPr lang="en-US" sz="3200"/>
          </a:p>
          <a:p>
            <a:r>
              <a:rPr lang="en-IN" altLang="en-US" sz="3200" b="1"/>
              <a:t>Step -2.</a:t>
            </a:r>
            <a:r>
              <a:rPr lang="en-IN" altLang="en-US" sz="3200"/>
              <a:t> Set </a:t>
            </a:r>
            <a:r>
              <a:rPr lang="en-US" sz="3200" b="1">
                <a:solidFill>
                  <a:srgbClr val="FF0000"/>
                </a:solidFill>
              </a:rPr>
              <a:t>p=stack_top;</a:t>
            </a:r>
            <a:endParaRPr lang="en-US" sz="3200"/>
          </a:p>
          <a:p>
            <a:r>
              <a:rPr lang="en-IN" altLang="en-US" sz="3200" b="1"/>
              <a:t>Step -3</a:t>
            </a:r>
            <a:r>
              <a:rPr lang="en-IN" altLang="en-US" sz="3200"/>
              <a:t>.</a:t>
            </a:r>
            <a:r>
              <a:rPr lang="en-US" sz="3200"/>
              <a:t> if(</a:t>
            </a:r>
            <a:r>
              <a:rPr lang="en-US" sz="3200" b="1">
                <a:solidFill>
                  <a:srgbClr val="FF0000"/>
                </a:solidFill>
              </a:rPr>
              <a:t>p==NULL</a:t>
            </a:r>
            <a:r>
              <a:rPr lang="en-US" sz="3200"/>
              <a:t>)</a:t>
            </a:r>
          </a:p>
          <a:p>
            <a:pPr algn="l">
              <a:buClrTx/>
              <a:buSzTx/>
              <a:buFontTx/>
            </a:pPr>
            <a:r>
              <a:rPr lang="en-US" sz="3200"/>
              <a:t>                   </a:t>
            </a:r>
            <a:r>
              <a:rPr lang="en-IN" altLang="en-US" sz="3200"/>
              <a:t>	</a:t>
            </a:r>
            <a:r>
              <a:rPr lang="en-US" sz="3200"/>
              <a:t>print</a:t>
            </a:r>
            <a:r>
              <a:rPr lang="en-IN" altLang="en-US" sz="3200"/>
              <a:t>  </a:t>
            </a:r>
            <a:r>
              <a:rPr lang="en-IN" alt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rPr>
              <a:t>“Stack is Empty "</a:t>
            </a:r>
            <a:r>
              <a:rPr lang="en-IN" altLang="en-US" sz="3200"/>
              <a:t> </a:t>
            </a:r>
            <a:r>
              <a:rPr lang="en-US" sz="3200" b="1">
                <a:solidFill>
                  <a:srgbClr val="FF0000"/>
                </a:solidFill>
              </a:rPr>
              <a:t>goto step 4</a:t>
            </a:r>
          </a:p>
          <a:p>
            <a:r>
              <a:rPr lang="en-US" sz="3200"/>
              <a:t>        </a:t>
            </a:r>
            <a:r>
              <a:rPr lang="en-IN" altLang="en-US" sz="3200"/>
              <a:t>      </a:t>
            </a:r>
            <a:r>
              <a:rPr lang="en-US" sz="3200"/>
              <a:t> else</a:t>
            </a:r>
            <a:r>
              <a:rPr lang="en-IN" altLang="en-US" sz="3200"/>
              <a:t> Begin</a:t>
            </a:r>
            <a:endParaRPr lang="en-US" sz="3200"/>
          </a:p>
          <a:p>
            <a:r>
              <a:rPr lang="en-US" sz="3200"/>
              <a:t>           </a:t>
            </a:r>
            <a:r>
              <a:rPr lang="en-IN" altLang="en-US" sz="3200"/>
              <a:t>	</a:t>
            </a:r>
            <a:r>
              <a:rPr lang="en-US" sz="3200"/>
              <a:t>printf</a:t>
            </a:r>
            <a:r>
              <a:rPr lang="en-IN" altLang="en-US" sz="3200"/>
              <a:t> </a:t>
            </a:r>
            <a:r>
              <a:rPr lang="en-IN" alt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rPr>
              <a:t>" STACK contents are :  “</a:t>
            </a:r>
            <a:endParaRPr lang="en-US" sz="3200"/>
          </a:p>
          <a:p>
            <a:r>
              <a:rPr lang="en-US" sz="3200"/>
              <a:t>           </a:t>
            </a:r>
            <a:r>
              <a:rPr lang="en-IN" altLang="en-US" sz="3200"/>
              <a:t>	</a:t>
            </a:r>
            <a:r>
              <a:rPr lang="en-US" sz="3200"/>
              <a:t>while(</a:t>
            </a:r>
            <a:r>
              <a:rPr lang="en-US" sz="3200" b="1">
                <a:solidFill>
                  <a:srgbClr val="FF0000"/>
                </a:solidFill>
              </a:rPr>
              <a:t>p!=NULL</a:t>
            </a:r>
            <a:r>
              <a:rPr lang="en-US" sz="3200"/>
              <a:t>)</a:t>
            </a:r>
          </a:p>
          <a:p>
            <a:r>
              <a:rPr lang="en-US" sz="3200"/>
              <a:t>            </a:t>
            </a:r>
            <a:r>
              <a:rPr lang="en-IN" altLang="en-US" sz="3200"/>
              <a:t>	Begin</a:t>
            </a:r>
            <a:endParaRPr lang="en-US" sz="3200"/>
          </a:p>
          <a:p>
            <a:r>
              <a:rPr lang="en-US" sz="3200"/>
              <a:t>               </a:t>
            </a:r>
            <a:r>
              <a:rPr lang="en-IN" altLang="en-US" sz="3200"/>
              <a:t>		</a:t>
            </a:r>
            <a:r>
              <a:rPr lang="en-US" sz="3200"/>
              <a:t> print</a:t>
            </a:r>
            <a:r>
              <a:rPr lang="en-IN" altLang="en-US" sz="3200"/>
              <a:t> </a:t>
            </a:r>
            <a:r>
              <a:rPr lang="en-IN" altLang="en-US" sz="3200" b="1" dirty="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rPr>
              <a:t>"p-&gt;data”</a:t>
            </a:r>
            <a:endParaRPr lang="en-US" sz="3200"/>
          </a:p>
          <a:p>
            <a:r>
              <a:rPr lang="en-US" sz="3200"/>
              <a:t>                </a:t>
            </a:r>
            <a:r>
              <a:rPr lang="en-IN" altLang="en-US" sz="3200"/>
              <a:t>		 Set</a:t>
            </a:r>
            <a:r>
              <a:rPr lang="en-US" sz="3200" b="1">
                <a:solidFill>
                  <a:srgbClr val="FF0000"/>
                </a:solidFill>
              </a:rPr>
              <a:t> p=p-&gt;next</a:t>
            </a:r>
            <a:endParaRPr lang="en-US" sz="3200"/>
          </a:p>
          <a:p>
            <a:r>
              <a:rPr lang="en-US" sz="3200"/>
              <a:t>            </a:t>
            </a:r>
            <a:r>
              <a:rPr lang="en-IN" altLang="en-US" sz="3200"/>
              <a:t>	end</a:t>
            </a:r>
          </a:p>
          <a:p>
            <a:r>
              <a:rPr lang="en-IN" altLang="en-US" sz="3200" b="1"/>
              <a:t>Step -4</a:t>
            </a:r>
            <a:r>
              <a:rPr lang="en-IN" altLang="en-US" sz="3200"/>
              <a:t> End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4040" y="376555"/>
            <a:ext cx="10885805" cy="3717925"/>
          </a:xfrm>
          <a:prstGeom prst="rect">
            <a:avLst/>
          </a:prstGeom>
          <a:noFill/>
        </p:spPr>
        <p:txBody>
          <a:bodyPr wrap="square" rtlCol="0">
            <a:noAutofit/>
          </a:bodyPr>
          <a:lstStyle/>
          <a:p>
            <a:r>
              <a:rPr lang="en-IN" altLang="en-US" sz="4400" b="1">
                <a:solidFill>
                  <a:srgbClr val="FF0000"/>
                </a:solidFill>
              </a:rPr>
              <a:t>Queue </a:t>
            </a:r>
            <a:r>
              <a:rPr lang="en-IN" altLang="en-US" sz="4400"/>
              <a:t>Implementation Using LINKED LIST</a:t>
            </a:r>
          </a:p>
          <a:p>
            <a:endParaRPr lang="en-IN" altLang="en-US" sz="4400"/>
          </a:p>
          <a:p>
            <a:r>
              <a:rPr lang="en-IN" altLang="en-US" sz="4400"/>
              <a:t>Function Prototype Design</a:t>
            </a:r>
          </a:p>
          <a:p>
            <a:pPr marL="1200150" lvl="1" indent="-742950">
              <a:buFont typeface="+mj-lt"/>
              <a:buAutoNum type="arabicPeriod"/>
            </a:pPr>
            <a:r>
              <a:rPr lang="en-IN" altLang="en-US" sz="4400"/>
              <a:t>void </a:t>
            </a:r>
            <a:r>
              <a:rPr lang="en-IN" altLang="en-US" sz="4400" b="1">
                <a:solidFill>
                  <a:srgbClr val="FF0000"/>
                </a:solidFill>
              </a:rPr>
              <a:t>Enqueue</a:t>
            </a:r>
            <a:r>
              <a:rPr lang="en-IN" altLang="en-US" sz="4400"/>
              <a:t>(int item)</a:t>
            </a:r>
          </a:p>
          <a:p>
            <a:pPr marL="1200150" lvl="1" indent="-742950">
              <a:buFont typeface="+mj-lt"/>
              <a:buAutoNum type="arabicPeriod"/>
            </a:pPr>
            <a:r>
              <a:rPr lang="en-IN" altLang="en-US" sz="4400"/>
              <a:t>int </a:t>
            </a:r>
            <a:r>
              <a:rPr lang="en-IN" altLang="en-US" sz="4400" b="1">
                <a:solidFill>
                  <a:srgbClr val="FF0000"/>
                </a:solidFill>
              </a:rPr>
              <a:t>Dequeue</a:t>
            </a:r>
            <a:r>
              <a:rPr lang="en-IN" altLang="en-US" sz="4400"/>
              <a:t>()</a:t>
            </a:r>
          </a:p>
          <a:p>
            <a:pPr marL="1200150" lvl="1" indent="-742950">
              <a:buFont typeface="+mj-lt"/>
              <a:buAutoNum type="arabicPeriod"/>
            </a:pPr>
            <a:r>
              <a:rPr lang="en-IN" altLang="en-US" sz="4400"/>
              <a:t>void </a:t>
            </a:r>
            <a:r>
              <a:rPr lang="en-IN" altLang="en-US" sz="4400" b="1">
                <a:solidFill>
                  <a:srgbClr val="FF0000"/>
                </a:solidFill>
              </a:rPr>
              <a:t>Display_Queue</a:t>
            </a:r>
            <a:r>
              <a:rPr lang="en-IN" altLang="en-US" sz="440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19685"/>
            <a:ext cx="11261090" cy="6896735"/>
          </a:xfrm>
          <a:prstGeom prst="rect">
            <a:avLst/>
          </a:prstGeom>
          <a:noFill/>
        </p:spPr>
        <p:txBody>
          <a:bodyPr wrap="square" rtlCol="0" anchor="t">
            <a:noAutofit/>
          </a:bodyPr>
          <a:lstStyle/>
          <a:p>
            <a:r>
              <a:rPr lang="en-US" sz="3600"/>
              <a:t>Algorithm</a:t>
            </a:r>
            <a:r>
              <a:rPr lang="en-IN" altLang="en-US" sz="3600"/>
              <a:t> for </a:t>
            </a:r>
            <a:r>
              <a:rPr lang="en-IN" altLang="en-US" sz="3600" b="1">
                <a:solidFill>
                  <a:srgbClr val="FF0000"/>
                </a:solidFill>
              </a:rPr>
              <a:t>EnQueue(int item)</a:t>
            </a:r>
            <a:r>
              <a:rPr lang="en-IN" altLang="en-US" sz="3600"/>
              <a:t> operation</a:t>
            </a:r>
          </a:p>
          <a:p>
            <a:r>
              <a:rPr lang="en-IN" altLang="en-US" sz="3600" b="1">
                <a:solidFill>
                  <a:srgbClr val="00B0F0"/>
                </a:solidFill>
              </a:rPr>
              <a:t>Note : Initially </a:t>
            </a:r>
            <a:r>
              <a:rPr lang="en-IN" altLang="en-US" sz="3600" b="1">
                <a:solidFill>
                  <a:srgbClr val="FF0000"/>
                </a:solidFill>
              </a:rPr>
              <a:t>front</a:t>
            </a:r>
            <a:r>
              <a:rPr lang="en-IN" altLang="en-US" sz="3600" b="1">
                <a:solidFill>
                  <a:srgbClr val="00B0F0"/>
                </a:solidFill>
              </a:rPr>
              <a:t> and </a:t>
            </a:r>
            <a:r>
              <a:rPr lang="en-IN" altLang="en-US" sz="3600" b="1">
                <a:solidFill>
                  <a:srgbClr val="FF0000"/>
                </a:solidFill>
              </a:rPr>
              <a:t>rear</a:t>
            </a:r>
            <a:r>
              <a:rPr lang="en-IN" altLang="en-US" sz="3600" b="1">
                <a:solidFill>
                  <a:srgbClr val="00B0F0"/>
                </a:solidFill>
              </a:rPr>
              <a:t> are ponting to </a:t>
            </a:r>
            <a:r>
              <a:rPr lang="en-IN" altLang="en-US" sz="3600" b="1">
                <a:solidFill>
                  <a:srgbClr val="FF0000"/>
                </a:solidFill>
              </a:rPr>
              <a:t>NULL</a:t>
            </a:r>
          </a:p>
          <a:p>
            <a:r>
              <a:rPr lang="en-IN" altLang="en-US" sz="3600" b="1"/>
              <a:t>Step -</a:t>
            </a:r>
            <a:r>
              <a:rPr lang="en-US" sz="3600" b="1"/>
              <a:t>1</a:t>
            </a:r>
            <a:r>
              <a:rPr lang="en-US" sz="3600"/>
              <a:t>. START</a:t>
            </a:r>
          </a:p>
          <a:p>
            <a:r>
              <a:rPr lang="en-IN" altLang="en-US" sz="3600" b="1"/>
              <a:t>Step -2</a:t>
            </a:r>
            <a:r>
              <a:rPr lang="en-US" sz="3600"/>
              <a:t>. Create a</a:t>
            </a:r>
            <a:r>
              <a:rPr lang="en-IN" altLang="en-US" sz="3600"/>
              <a:t> </a:t>
            </a:r>
            <a:r>
              <a:rPr lang="en-IN" altLang="en-US" sz="3600" b="1">
                <a:solidFill>
                  <a:srgbClr val="FF0000"/>
                </a:solidFill>
              </a:rPr>
              <a:t>new node</a:t>
            </a:r>
            <a:r>
              <a:rPr lang="en-IN" altLang="en-US" sz="3600"/>
              <a:t> with pointer -</a:t>
            </a:r>
            <a:r>
              <a:rPr lang="en-IN" altLang="en-US" sz="3600" b="1">
                <a:solidFill>
                  <a:srgbClr val="FF0000"/>
                </a:solidFill>
              </a:rPr>
              <a:t> p </a:t>
            </a:r>
            <a:endParaRPr lang="en-IN" altLang="en-US" sz="3600"/>
          </a:p>
          <a:p>
            <a:r>
              <a:rPr lang="en-IN" altLang="en-US" sz="3600" b="1"/>
              <a:t>Step -3</a:t>
            </a:r>
            <a:r>
              <a:rPr lang="en-IN" altLang="en-US" sz="3600"/>
              <a:t>. Set </a:t>
            </a:r>
            <a:r>
              <a:rPr lang="en-IN" altLang="en-US" sz="3600" b="1">
                <a:solidFill>
                  <a:srgbClr val="FF0000"/>
                </a:solidFill>
              </a:rPr>
              <a:t>p-&gt;data</a:t>
            </a:r>
            <a:r>
              <a:rPr lang="en-IN" altLang="en-US" sz="3600">
                <a:solidFill>
                  <a:srgbClr val="FF0000"/>
                </a:solidFill>
              </a:rPr>
              <a:t> =</a:t>
            </a:r>
            <a:r>
              <a:rPr lang="en-IN" altLang="en-US" sz="3600" b="1">
                <a:solidFill>
                  <a:srgbClr val="FF0000"/>
                </a:solidFill>
              </a:rPr>
              <a:t> item</a:t>
            </a:r>
          </a:p>
          <a:p>
            <a:r>
              <a:rPr lang="en-IN" altLang="en-US" sz="3600" b="1"/>
              <a:t>Step -4. Set </a:t>
            </a:r>
            <a:r>
              <a:rPr lang="en-IN" altLang="en-US" sz="3600" b="1">
                <a:solidFill>
                  <a:srgbClr val="FF0000"/>
                </a:solidFill>
              </a:rPr>
              <a:t>p-&gt;next =NULL</a:t>
            </a:r>
            <a:endParaRPr lang="en-IN" altLang="en-US" sz="3600" b="1"/>
          </a:p>
          <a:p>
            <a:r>
              <a:rPr lang="en-IN" altLang="en-US" sz="3600" b="1"/>
              <a:t>Step -4</a:t>
            </a:r>
            <a:r>
              <a:rPr lang="en-US" sz="3600"/>
              <a:t>. If</a:t>
            </a:r>
            <a:r>
              <a:rPr lang="en-IN" altLang="en-US" sz="3600"/>
              <a:t> </a:t>
            </a:r>
            <a:r>
              <a:rPr lang="en-IN" altLang="en-US" sz="3600" b="1">
                <a:solidFill>
                  <a:srgbClr val="FF0000"/>
                </a:solidFill>
              </a:rPr>
              <a:t>(rear = NULL and Front = NULL)</a:t>
            </a:r>
            <a:r>
              <a:rPr lang="en-US" sz="3600"/>
              <a:t> </a:t>
            </a:r>
            <a:r>
              <a:rPr lang="en-IN" altLang="en-US" sz="2800" b="1"/>
              <a:t>// First item in queue</a:t>
            </a:r>
          </a:p>
          <a:p>
            <a:r>
              <a:rPr lang="en-IN" altLang="en-US" sz="3600"/>
              <a:t>              </a:t>
            </a:r>
            <a:r>
              <a:rPr lang="en-US" sz="3600"/>
              <a:t> </a:t>
            </a:r>
            <a:r>
              <a:rPr lang="en-IN" altLang="en-US" sz="3600"/>
              <a:t>Set </a:t>
            </a:r>
            <a:r>
              <a:rPr lang="en-IN" altLang="en-US" sz="3600" b="1">
                <a:solidFill>
                  <a:srgbClr val="FF0000"/>
                </a:solidFill>
              </a:rPr>
              <a:t>front = Rear = p</a:t>
            </a:r>
          </a:p>
          <a:p>
            <a:r>
              <a:rPr lang="en-US" sz="3600"/>
              <a:t> </a:t>
            </a:r>
            <a:r>
              <a:rPr lang="en-IN" altLang="en-US" sz="3600"/>
              <a:t>              else</a:t>
            </a:r>
          </a:p>
          <a:p>
            <a:r>
              <a:rPr lang="en-IN" altLang="en-US" sz="3600"/>
              <a:t>               Set </a:t>
            </a:r>
            <a:r>
              <a:rPr lang="en-IN" altLang="en-US" sz="3600" b="1">
                <a:solidFill>
                  <a:srgbClr val="FF0000"/>
                </a:solidFill>
              </a:rPr>
              <a:t>rear-&gt;next = p   </a:t>
            </a:r>
            <a:r>
              <a:rPr lang="en-IN" altLang="en-US" sz="2800" b="1">
                <a:sym typeface="+mn-ea"/>
              </a:rPr>
              <a:t>// Susequent items in queue</a:t>
            </a:r>
            <a:endParaRPr lang="en-IN" altLang="en-US" sz="2800" b="1"/>
          </a:p>
          <a:p>
            <a:pPr algn="l">
              <a:buClrTx/>
              <a:buSzTx/>
              <a:buFontTx/>
            </a:pPr>
            <a:r>
              <a:rPr lang="en-IN" altLang="en-US" sz="3600"/>
              <a:t>               Set </a:t>
            </a:r>
            <a:r>
              <a:rPr lang="en-IN" altLang="en-US" sz="3600" b="1">
                <a:solidFill>
                  <a:srgbClr val="FF0000"/>
                </a:solidFill>
              </a:rPr>
              <a:t>rear= p</a:t>
            </a:r>
          </a:p>
          <a:p>
            <a:r>
              <a:rPr lang="en-IN" altLang="en-US" sz="3600" b="1"/>
              <a:t>Step - 6.</a:t>
            </a:r>
            <a:r>
              <a:rPr lang="en-US" sz="3600"/>
              <a:t> END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70485"/>
            <a:ext cx="11261090" cy="6877685"/>
          </a:xfrm>
          <a:prstGeom prst="rect">
            <a:avLst/>
          </a:prstGeom>
          <a:noFill/>
        </p:spPr>
        <p:txBody>
          <a:bodyPr wrap="square" rtlCol="0" anchor="t">
            <a:noAutofit/>
          </a:bodyPr>
          <a:lstStyle/>
          <a:p>
            <a:r>
              <a:rPr lang="en-US" sz="3600"/>
              <a:t>Algorithm</a:t>
            </a:r>
            <a:r>
              <a:rPr lang="en-IN" altLang="en-US" sz="3600"/>
              <a:t> for </a:t>
            </a:r>
            <a:r>
              <a:rPr lang="en-IN" altLang="en-US" sz="3600" b="1">
                <a:solidFill>
                  <a:srgbClr val="FF0000"/>
                </a:solidFill>
              </a:rPr>
              <a:t>Dequeue(int item)</a:t>
            </a:r>
            <a:r>
              <a:rPr lang="en-IN" altLang="en-US" sz="3600"/>
              <a:t> operation</a:t>
            </a:r>
            <a:endParaRPr lang="en-IN" altLang="en-US" sz="3600" b="1">
              <a:solidFill>
                <a:srgbClr val="FF0000"/>
              </a:solidFill>
            </a:endParaRPr>
          </a:p>
          <a:p>
            <a:r>
              <a:rPr lang="en-IN" altLang="en-US" sz="3600" b="1"/>
              <a:t>Step -</a:t>
            </a:r>
            <a:r>
              <a:rPr lang="en-US" sz="3600" b="1"/>
              <a:t>1</a:t>
            </a:r>
            <a:r>
              <a:rPr lang="en-US" sz="3600"/>
              <a:t>. START</a:t>
            </a:r>
          </a:p>
          <a:p>
            <a:r>
              <a:rPr lang="en-IN" altLang="en-US" sz="3600" b="1"/>
              <a:t>Step -2</a:t>
            </a:r>
            <a:r>
              <a:rPr lang="en-US" sz="3600"/>
              <a:t>. </a:t>
            </a:r>
            <a:r>
              <a:rPr lang="en-US" sz="3600">
                <a:sym typeface="+mn-ea"/>
              </a:rPr>
              <a:t>If</a:t>
            </a:r>
            <a:r>
              <a:rPr lang="en-IN" altLang="en-US" sz="3600">
                <a:sym typeface="+mn-ea"/>
              </a:rPr>
              <a:t> </a:t>
            </a:r>
            <a:r>
              <a:rPr lang="en-IN" altLang="en-US" sz="3600" b="1">
                <a:solidFill>
                  <a:srgbClr val="FF0000"/>
                </a:solidFill>
                <a:sym typeface="+mn-ea"/>
              </a:rPr>
              <a:t>(rear = NULL and Front = NULL)</a:t>
            </a:r>
            <a:r>
              <a:rPr lang="en-US" sz="3600">
                <a:sym typeface="+mn-ea"/>
              </a:rPr>
              <a:t> </a:t>
            </a:r>
          </a:p>
          <a:p>
            <a:r>
              <a:rPr lang="en-US" sz="3600">
                <a:sym typeface="+mn-ea"/>
              </a:rPr>
              <a:t> </a:t>
            </a:r>
            <a:r>
              <a:rPr lang="en-IN" altLang="en-US" sz="3600">
                <a:sym typeface="+mn-ea"/>
              </a:rPr>
              <a:t>              	print </a:t>
            </a:r>
            <a:r>
              <a:rPr lang="en-IN" altLang="en-US" sz="3600" b="1">
                <a:solidFill>
                  <a:srgbClr val="00B0F0"/>
                </a:solidFill>
                <a:sym typeface="+mn-ea"/>
              </a:rPr>
              <a:t>“Queue is Empty” </a:t>
            </a:r>
            <a:r>
              <a:rPr lang="en-IN" altLang="en-US" sz="3600">
                <a:sym typeface="+mn-ea"/>
              </a:rPr>
              <a:t>return NULL</a:t>
            </a:r>
            <a:endParaRPr lang="en-IN" altLang="en-US" sz="3600" b="1">
              <a:sym typeface="+mn-ea"/>
            </a:endParaRPr>
          </a:p>
          <a:p>
            <a:r>
              <a:rPr lang="en-IN" altLang="en-US" sz="3600" b="1">
                <a:sym typeface="+mn-ea"/>
              </a:rPr>
              <a:t>               else</a:t>
            </a:r>
          </a:p>
          <a:p>
            <a:r>
              <a:rPr lang="en-IN" altLang="en-US" sz="3600" b="1">
                <a:sym typeface="+mn-ea"/>
              </a:rPr>
              <a:t>                 	Set </a:t>
            </a:r>
            <a:r>
              <a:rPr lang="en-IN" altLang="en-US" sz="3600" b="1">
                <a:solidFill>
                  <a:srgbClr val="FF0000"/>
                </a:solidFill>
                <a:sym typeface="+mn-ea"/>
              </a:rPr>
              <a:t>x=front-&gt;data</a:t>
            </a:r>
            <a:endParaRPr lang="en-IN" altLang="en-US" sz="3600" b="1">
              <a:sym typeface="+mn-ea"/>
            </a:endParaRPr>
          </a:p>
          <a:p>
            <a:r>
              <a:rPr lang="en-IN" altLang="en-US" sz="3600" b="1">
                <a:sym typeface="+mn-ea"/>
              </a:rPr>
              <a:t>                  Set </a:t>
            </a:r>
            <a:r>
              <a:rPr lang="en-IN" altLang="en-US" sz="3600" b="1">
                <a:solidFill>
                  <a:srgbClr val="FF0000"/>
                </a:solidFill>
                <a:sym typeface="+mn-ea"/>
              </a:rPr>
              <a:t>temp = front</a:t>
            </a:r>
          </a:p>
          <a:p>
            <a:r>
              <a:rPr lang="en-IN" altLang="en-US" sz="3600" b="1">
                <a:sym typeface="+mn-ea"/>
              </a:rPr>
              <a:t>                  Set </a:t>
            </a:r>
            <a:r>
              <a:rPr lang="en-IN" altLang="en-US" sz="3600" b="1">
                <a:solidFill>
                  <a:srgbClr val="FF0000"/>
                </a:solidFill>
                <a:sym typeface="+mn-ea"/>
              </a:rPr>
              <a:t>front = front-&gt;next</a:t>
            </a:r>
            <a:r>
              <a:rPr lang="en-IN" altLang="en-US" sz="3600" b="1">
                <a:sym typeface="+mn-ea"/>
              </a:rPr>
              <a:t> </a:t>
            </a:r>
            <a:endParaRPr lang="en-IN" altLang="en-US" sz="3600" b="1"/>
          </a:p>
          <a:p>
            <a:r>
              <a:rPr lang="en-IN" altLang="en-US" sz="3600" b="1"/>
              <a:t>Step -3</a:t>
            </a:r>
            <a:r>
              <a:rPr lang="en-IN" altLang="en-US" sz="3600"/>
              <a:t>. </a:t>
            </a:r>
            <a:r>
              <a:rPr lang="en-US" sz="3600">
                <a:sym typeface="+mn-ea"/>
              </a:rPr>
              <a:t>If</a:t>
            </a:r>
            <a:r>
              <a:rPr lang="en-IN" altLang="en-US" sz="3600">
                <a:sym typeface="+mn-ea"/>
              </a:rPr>
              <a:t> </a:t>
            </a:r>
            <a:r>
              <a:rPr lang="en-IN" altLang="en-US" sz="3600" b="1">
                <a:solidFill>
                  <a:srgbClr val="FF0000"/>
                </a:solidFill>
                <a:sym typeface="+mn-ea"/>
              </a:rPr>
              <a:t>(Front = NULL)    </a:t>
            </a:r>
            <a:r>
              <a:rPr lang="en-IN" altLang="en-US" sz="2400" b="1">
                <a:sym typeface="+mn-ea"/>
              </a:rPr>
              <a:t>// After deletion of LAST item from queue</a:t>
            </a:r>
            <a:endParaRPr lang="en-IN" altLang="en-US" sz="2400" b="1">
              <a:solidFill>
                <a:srgbClr val="FF0000"/>
              </a:solidFill>
              <a:sym typeface="+mn-ea"/>
            </a:endParaRPr>
          </a:p>
          <a:p>
            <a:r>
              <a:rPr lang="en-IN" altLang="en-US" sz="3600" b="1">
                <a:solidFill>
                  <a:srgbClr val="FF0000"/>
                </a:solidFill>
                <a:sym typeface="+mn-ea"/>
              </a:rPr>
              <a:t>                 </a:t>
            </a:r>
            <a:r>
              <a:rPr lang="en-IN" altLang="en-US" sz="3600" b="1"/>
              <a:t> Set </a:t>
            </a:r>
            <a:r>
              <a:rPr lang="en-IN" altLang="en-US" sz="3600" b="1">
                <a:solidFill>
                  <a:srgbClr val="FF0000"/>
                </a:solidFill>
              </a:rPr>
              <a:t>rear=NULL</a:t>
            </a:r>
            <a:endParaRPr lang="en-IN" altLang="en-US" sz="3600" b="1"/>
          </a:p>
          <a:p>
            <a:r>
              <a:rPr lang="en-IN" altLang="en-US" sz="3600" b="1"/>
              <a:t>Step -4</a:t>
            </a:r>
            <a:r>
              <a:rPr lang="en-US" sz="3600"/>
              <a:t>.</a:t>
            </a:r>
            <a:r>
              <a:rPr lang="en-IN" altLang="en-US" sz="3600"/>
              <a:t> </a:t>
            </a:r>
            <a:r>
              <a:rPr lang="en-IN" altLang="en-US" sz="3600" b="1"/>
              <a:t>free</a:t>
            </a:r>
            <a:r>
              <a:rPr lang="en-IN" altLang="en-US" sz="3600" b="1">
                <a:solidFill>
                  <a:srgbClr val="FF0000"/>
                </a:solidFill>
              </a:rPr>
              <a:t>(temp)</a:t>
            </a:r>
            <a:endParaRPr lang="en-US" sz="3600"/>
          </a:p>
          <a:p>
            <a:r>
              <a:rPr lang="en-IN" altLang="en-US" sz="3600" b="1"/>
              <a:t>Step -6.</a:t>
            </a:r>
            <a:r>
              <a:rPr lang="en-US" sz="3600"/>
              <a:t> </a:t>
            </a:r>
            <a:r>
              <a:rPr lang="en-IN" altLang="en-US" sz="3600"/>
              <a:t>return </a:t>
            </a:r>
            <a:r>
              <a:rPr lang="en-IN" altLang="en-US" sz="3600" b="1">
                <a:solidFill>
                  <a:srgbClr val="FF0000"/>
                </a:solidFill>
              </a:rPr>
              <a:t>x</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650" y="-19685"/>
            <a:ext cx="11261090" cy="6896735"/>
          </a:xfrm>
          <a:prstGeom prst="rect">
            <a:avLst/>
          </a:prstGeom>
          <a:noFill/>
        </p:spPr>
        <p:txBody>
          <a:bodyPr wrap="square" rtlCol="0" anchor="t">
            <a:noAutofit/>
          </a:bodyPr>
          <a:lstStyle/>
          <a:p>
            <a:r>
              <a:rPr lang="en-US" sz="3600"/>
              <a:t>Algorithm</a:t>
            </a:r>
            <a:r>
              <a:rPr lang="en-IN" altLang="en-US" sz="3600"/>
              <a:t> for </a:t>
            </a:r>
            <a:r>
              <a:rPr lang="en-IN" altLang="en-US" sz="3600" b="1">
                <a:solidFill>
                  <a:srgbClr val="FF0000"/>
                </a:solidFill>
              </a:rPr>
              <a:t>Display_Queue()</a:t>
            </a:r>
            <a:r>
              <a:rPr lang="en-IN" altLang="en-US" sz="3600"/>
              <a:t> operation</a:t>
            </a:r>
            <a:endParaRPr lang="en-IN" altLang="en-US" sz="3600" b="1">
              <a:solidFill>
                <a:srgbClr val="FF0000"/>
              </a:solidFill>
            </a:endParaRPr>
          </a:p>
          <a:p>
            <a:r>
              <a:rPr lang="en-IN" altLang="en-US" sz="3600" b="1"/>
              <a:t>Step -</a:t>
            </a:r>
            <a:r>
              <a:rPr lang="en-US" sz="3600" b="1"/>
              <a:t>1</a:t>
            </a:r>
            <a:r>
              <a:rPr lang="en-US" sz="3600"/>
              <a:t>. START</a:t>
            </a:r>
          </a:p>
          <a:p>
            <a:r>
              <a:rPr lang="en-IN" altLang="en-US" sz="3600" b="1"/>
              <a:t>Step -2.</a:t>
            </a:r>
            <a:r>
              <a:rPr lang="en-IN" altLang="en-US" sz="3600"/>
              <a:t> </a:t>
            </a:r>
            <a:r>
              <a:rPr lang="en-US" sz="3600">
                <a:sym typeface="+mn-ea"/>
              </a:rPr>
              <a:t>If</a:t>
            </a:r>
            <a:r>
              <a:rPr lang="en-IN" altLang="en-US" sz="3600">
                <a:sym typeface="+mn-ea"/>
              </a:rPr>
              <a:t> </a:t>
            </a:r>
            <a:r>
              <a:rPr lang="en-IN" altLang="en-US" sz="3600" b="1">
                <a:solidFill>
                  <a:srgbClr val="FF0000"/>
                </a:solidFill>
                <a:sym typeface="+mn-ea"/>
              </a:rPr>
              <a:t>(rear = NULL and Front = NULL)</a:t>
            </a:r>
            <a:r>
              <a:rPr lang="en-US" sz="3600">
                <a:sym typeface="+mn-ea"/>
              </a:rPr>
              <a:t> </a:t>
            </a:r>
          </a:p>
          <a:p>
            <a:r>
              <a:rPr lang="en-US" sz="3600">
                <a:sym typeface="+mn-ea"/>
              </a:rPr>
              <a:t> </a:t>
            </a:r>
            <a:r>
              <a:rPr lang="en-IN" altLang="en-US" sz="3600">
                <a:sym typeface="+mn-ea"/>
              </a:rPr>
              <a:t>              	print </a:t>
            </a:r>
            <a:r>
              <a:rPr lang="en-IN" altLang="en-US" sz="3600">
                <a:solidFill>
                  <a:srgbClr val="00B0F0"/>
                </a:solidFill>
                <a:sym typeface="+mn-ea"/>
              </a:rPr>
              <a:t>“</a:t>
            </a:r>
            <a:r>
              <a:rPr lang="en-IN" altLang="en-US" sz="3600" b="1">
                <a:solidFill>
                  <a:srgbClr val="00B0F0"/>
                </a:solidFill>
                <a:sym typeface="+mn-ea"/>
              </a:rPr>
              <a:t>Queue is Empty</a:t>
            </a:r>
            <a:r>
              <a:rPr lang="en-IN" altLang="en-US" sz="3600">
                <a:solidFill>
                  <a:srgbClr val="00B0F0"/>
                </a:solidFill>
                <a:sym typeface="+mn-ea"/>
              </a:rPr>
              <a:t>”</a:t>
            </a:r>
            <a:r>
              <a:rPr lang="en-IN" altLang="en-US" sz="3600">
                <a:sym typeface="+mn-ea"/>
              </a:rPr>
              <a:t> </a:t>
            </a:r>
            <a:r>
              <a:rPr lang="en-IN" altLang="en-US" sz="3600" b="1">
                <a:sym typeface="+mn-ea"/>
              </a:rPr>
              <a:t>Goto 5</a:t>
            </a:r>
          </a:p>
          <a:p>
            <a:r>
              <a:rPr lang="en-IN" altLang="en-US" sz="3600" b="1"/>
              <a:t>Step -3</a:t>
            </a:r>
            <a:r>
              <a:rPr lang="en-US" sz="3600"/>
              <a:t>. </a:t>
            </a:r>
            <a:r>
              <a:rPr lang="en-IN" altLang="en-US" sz="3600"/>
              <a:t>Set</a:t>
            </a:r>
            <a:r>
              <a:rPr lang="en-IN" altLang="en-US" sz="3600" b="1">
                <a:solidFill>
                  <a:srgbClr val="FF0000"/>
                </a:solidFill>
              </a:rPr>
              <a:t> temp =front</a:t>
            </a:r>
            <a:endParaRPr lang="en-IN" altLang="en-US" sz="3600"/>
          </a:p>
          <a:p>
            <a:r>
              <a:rPr lang="en-IN" altLang="en-US" sz="3600" b="1"/>
              <a:t>Step -4</a:t>
            </a:r>
            <a:r>
              <a:rPr lang="en-IN" altLang="en-US" sz="3600"/>
              <a:t>. While (</a:t>
            </a:r>
            <a:r>
              <a:rPr lang="en-IN" altLang="en-US" sz="3600" b="1">
                <a:solidFill>
                  <a:srgbClr val="FF0000"/>
                </a:solidFill>
              </a:rPr>
              <a:t>temp !</a:t>
            </a:r>
            <a:r>
              <a:rPr lang="en-IN" altLang="en-US" sz="3600">
                <a:solidFill>
                  <a:srgbClr val="FF0000"/>
                </a:solidFill>
              </a:rPr>
              <a:t>= </a:t>
            </a:r>
            <a:r>
              <a:rPr lang="en-IN" altLang="en-US" sz="3600" b="1">
                <a:solidFill>
                  <a:srgbClr val="FF0000"/>
                </a:solidFill>
              </a:rPr>
              <a:t>NULL)</a:t>
            </a:r>
          </a:p>
          <a:p>
            <a:r>
              <a:rPr lang="en-IN" altLang="en-US" sz="3600" b="1">
                <a:solidFill>
                  <a:srgbClr val="FF0000"/>
                </a:solidFill>
              </a:rPr>
              <a:t>                	</a:t>
            </a:r>
            <a:r>
              <a:rPr lang="en-IN" altLang="en-US" sz="3600" b="1"/>
              <a:t>print</a:t>
            </a:r>
            <a:r>
              <a:rPr lang="en-IN" altLang="en-US" sz="3600" b="1">
                <a:solidFill>
                  <a:srgbClr val="FF0000"/>
                </a:solidFill>
              </a:rPr>
              <a:t> temp-&gt;data</a:t>
            </a:r>
          </a:p>
          <a:p>
            <a:r>
              <a:rPr lang="en-IN" altLang="en-US" sz="3600" b="1">
                <a:solidFill>
                  <a:srgbClr val="FF0000"/>
                </a:solidFill>
              </a:rPr>
              <a:t>                	</a:t>
            </a:r>
            <a:r>
              <a:rPr lang="en-IN" altLang="en-US" sz="3600" b="1"/>
              <a:t>set</a:t>
            </a:r>
            <a:r>
              <a:rPr lang="en-IN" altLang="en-US" sz="3600" b="1">
                <a:solidFill>
                  <a:srgbClr val="FF0000"/>
                </a:solidFill>
              </a:rPr>
              <a:t> temp = temp-&gt;next</a:t>
            </a:r>
            <a:endParaRPr lang="en-IN" altLang="en-US" sz="3600" b="1"/>
          </a:p>
          <a:p>
            <a:r>
              <a:rPr lang="en-IN" altLang="en-US" sz="3600" b="1"/>
              <a:t>Step -5.</a:t>
            </a:r>
            <a:r>
              <a:rPr lang="en-US" sz="3600"/>
              <a:t> END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22020" y="1811020"/>
            <a:ext cx="10693400" cy="2463800"/>
          </a:xfrm>
          <a:prstGeom prst="rect">
            <a:avLst/>
          </a:prstGeom>
          <a:noFill/>
        </p:spPr>
        <p:txBody>
          <a:bodyPr wrap="square" rtlCol="0" anchor="t">
            <a:noAutofit/>
          </a:bodyPr>
          <a:lstStyle/>
          <a:p>
            <a:pPr algn="ctr"/>
            <a:r>
              <a:rPr lang="en-GB" altLang="en-IN" sz="8800" b="1">
                <a:solidFill>
                  <a:srgbClr val="FF0000"/>
                </a:solidFill>
                <a:sym typeface="+mn-ea"/>
              </a:rPr>
              <a:t>END of UNIT - 3</a:t>
            </a:r>
            <a:r>
              <a:rPr lang="en-IN" altLang="en-US" sz="8800" b="1">
                <a:solidFill>
                  <a:srgbClr val="FF0000"/>
                </a:solidFill>
                <a:sym typeface="+mn-ea"/>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4820" y="124460"/>
            <a:ext cx="8679180" cy="645160"/>
          </a:xfrm>
          <a:prstGeom prst="rect">
            <a:avLst/>
          </a:prstGeom>
          <a:noFill/>
        </p:spPr>
        <p:txBody>
          <a:bodyPr wrap="square" rtlCol="0" anchor="t">
            <a:spAutoFit/>
          </a:bodyPr>
          <a:lstStyle/>
          <a:p>
            <a:r>
              <a:rPr lang="en-US" sz="3600" b="1">
                <a:solidFill>
                  <a:srgbClr val="FF0000"/>
                </a:solidFill>
              </a:rPr>
              <a:t>3. Linked List Representation</a:t>
            </a:r>
          </a:p>
        </p:txBody>
      </p:sp>
      <p:sp>
        <p:nvSpPr>
          <p:cNvPr id="3" name="Text Box 2"/>
          <p:cNvSpPr txBox="1"/>
          <p:nvPr/>
        </p:nvSpPr>
        <p:spPr>
          <a:xfrm>
            <a:off x="639445" y="769620"/>
            <a:ext cx="10871835" cy="6015355"/>
          </a:xfrm>
          <a:prstGeom prst="rect">
            <a:avLst/>
          </a:prstGeom>
          <a:noFill/>
        </p:spPr>
        <p:txBody>
          <a:bodyPr wrap="square" rtlCol="0" anchor="t">
            <a:noAutofit/>
          </a:bodyPr>
          <a:lstStyle/>
          <a:p>
            <a:r>
              <a:rPr lang="en-US" sz="2800" dirty="0"/>
              <a:t>Linked list can be visualized as a chain of nodes, where every node points to the next node.</a:t>
            </a:r>
          </a:p>
          <a:p>
            <a:endParaRPr lang="en-US" sz="2800" dirty="0"/>
          </a:p>
          <a:p>
            <a:endParaRPr lang="en-US" sz="2800" dirty="0"/>
          </a:p>
          <a:p>
            <a:endParaRPr lang="en-US" sz="2800" dirty="0"/>
          </a:p>
          <a:p>
            <a:endParaRPr lang="en-US" sz="2800" dirty="0"/>
          </a:p>
          <a:p>
            <a:r>
              <a:rPr lang="en-US" sz="2800" dirty="0"/>
              <a:t>As per the above illustration, following are the important points to be considered.</a:t>
            </a:r>
          </a:p>
          <a:p>
            <a:pPr marL="914400" lvl="1" indent="-457200">
              <a:buFont typeface="Arial" panose="020B0604020202020204" pitchFamily="34" charset="0"/>
              <a:buChar char="•"/>
            </a:pPr>
            <a:r>
              <a:rPr lang="en-US" sz="2800" b="1" dirty="0">
                <a:solidFill>
                  <a:srgbClr val="FF0000"/>
                </a:solidFill>
              </a:rPr>
              <a:t>Linked List</a:t>
            </a:r>
            <a:r>
              <a:rPr lang="en-US" sz="2800" dirty="0"/>
              <a:t> contains a </a:t>
            </a:r>
            <a:r>
              <a:rPr lang="en-US" sz="2800" b="1" dirty="0">
                <a:solidFill>
                  <a:srgbClr val="FF0000"/>
                </a:solidFill>
              </a:rPr>
              <a:t>link</a:t>
            </a:r>
            <a:r>
              <a:rPr lang="en-GB" altLang="en-US" sz="2800" b="1" dirty="0">
                <a:solidFill>
                  <a:srgbClr val="FF0000"/>
                </a:solidFill>
              </a:rPr>
              <a:t>/</a:t>
            </a:r>
            <a:r>
              <a:rPr lang="en-GB" altLang="en-US" sz="2800" b="1" dirty="0" err="1">
                <a:solidFill>
                  <a:srgbClr val="FF0000"/>
                </a:solidFill>
              </a:rPr>
              <a:t>poniter</a:t>
            </a:r>
            <a:r>
              <a:rPr lang="en-US" sz="2800" dirty="0"/>
              <a:t> </a:t>
            </a:r>
            <a:r>
              <a:rPr lang="en-GB" altLang="en-US" sz="2800" dirty="0"/>
              <a:t>to the </a:t>
            </a:r>
            <a:r>
              <a:rPr lang="en-US" sz="2800" b="1" dirty="0">
                <a:solidFill>
                  <a:srgbClr val="FF0000"/>
                </a:solidFill>
              </a:rPr>
              <a:t>first </a:t>
            </a:r>
            <a:r>
              <a:rPr lang="en-GB" altLang="en-US" sz="2800" b="1" dirty="0">
                <a:solidFill>
                  <a:srgbClr val="FF0000"/>
                </a:solidFill>
              </a:rPr>
              <a:t>element </a:t>
            </a:r>
            <a:r>
              <a:rPr lang="en-US" sz="2800" dirty="0"/>
              <a:t>called </a:t>
            </a:r>
            <a:r>
              <a:rPr lang="en-US" sz="2800" b="1" dirty="0">
                <a:solidFill>
                  <a:srgbClr val="FF0000"/>
                </a:solidFill>
              </a:rPr>
              <a:t>head.</a:t>
            </a:r>
            <a:endParaRPr lang="en-US" sz="2800" dirty="0"/>
          </a:p>
          <a:p>
            <a:pPr marL="914400" lvl="1" indent="-457200">
              <a:buFont typeface="Arial" panose="020B0604020202020204" pitchFamily="34" charset="0"/>
              <a:buChar char="•"/>
            </a:pPr>
            <a:r>
              <a:rPr lang="en-US" sz="2800" dirty="0"/>
              <a:t>Each link carries a </a:t>
            </a:r>
            <a:r>
              <a:rPr lang="en-US" sz="2800" b="1" dirty="0">
                <a:solidFill>
                  <a:srgbClr val="FF0000"/>
                </a:solidFill>
              </a:rPr>
              <a:t>data field(s)</a:t>
            </a:r>
            <a:r>
              <a:rPr lang="en-US" sz="2800" dirty="0"/>
              <a:t> called </a:t>
            </a:r>
            <a:r>
              <a:rPr lang="en-US" sz="2800" b="1" dirty="0">
                <a:solidFill>
                  <a:srgbClr val="FF0000"/>
                </a:solidFill>
              </a:rPr>
              <a:t>Data </a:t>
            </a:r>
            <a:r>
              <a:rPr lang="en-US" sz="2800" dirty="0"/>
              <a:t>and a</a:t>
            </a:r>
            <a:r>
              <a:rPr lang="en-US" sz="2800" b="1" dirty="0">
                <a:solidFill>
                  <a:srgbClr val="FF0000"/>
                </a:solidFill>
              </a:rPr>
              <a:t> link field</a:t>
            </a:r>
            <a:r>
              <a:rPr lang="en-US" sz="2800" dirty="0"/>
              <a:t> called </a:t>
            </a:r>
            <a:r>
              <a:rPr lang="en-US" sz="2800" b="1" dirty="0">
                <a:solidFill>
                  <a:srgbClr val="FF0000"/>
                </a:solidFill>
              </a:rPr>
              <a:t>next.</a:t>
            </a:r>
          </a:p>
          <a:p>
            <a:pPr marL="914400" lvl="1" indent="-457200">
              <a:buFont typeface="Arial" panose="020B0604020202020204" pitchFamily="34" charset="0"/>
              <a:buChar char="•"/>
            </a:pPr>
            <a:r>
              <a:rPr lang="en-US" sz="2800" dirty="0"/>
              <a:t>Each </a:t>
            </a:r>
            <a:r>
              <a:rPr lang="en-US" sz="2800" b="1" dirty="0">
                <a:solidFill>
                  <a:srgbClr val="FF0000"/>
                </a:solidFill>
              </a:rPr>
              <a:t>link</a:t>
            </a:r>
            <a:r>
              <a:rPr lang="en-GB" altLang="en-US" sz="2800" b="1" dirty="0">
                <a:solidFill>
                  <a:srgbClr val="FF0000"/>
                </a:solidFill>
              </a:rPr>
              <a:t>/pointer </a:t>
            </a:r>
            <a:r>
              <a:rPr lang="en-US" sz="2800" dirty="0"/>
              <a:t>is linked with its </a:t>
            </a:r>
            <a:r>
              <a:rPr lang="en-US" sz="2800" b="1" dirty="0">
                <a:solidFill>
                  <a:srgbClr val="FF0000"/>
                </a:solidFill>
              </a:rPr>
              <a:t>next link</a:t>
            </a:r>
            <a:r>
              <a:rPr lang="en-GB" altLang="en-US" sz="2800" b="1" dirty="0">
                <a:solidFill>
                  <a:srgbClr val="FF0000"/>
                </a:solidFill>
              </a:rPr>
              <a:t>/pointer</a:t>
            </a:r>
            <a:r>
              <a:rPr lang="en-US" sz="2800" dirty="0"/>
              <a:t> using </a:t>
            </a:r>
            <a:r>
              <a:rPr lang="en-US" sz="2800" b="1" dirty="0">
                <a:solidFill>
                  <a:srgbClr val="FF0000"/>
                </a:solidFill>
              </a:rPr>
              <a:t>its next link</a:t>
            </a:r>
            <a:r>
              <a:rPr lang="en-GB" altLang="en-US" sz="2800" b="1" dirty="0">
                <a:solidFill>
                  <a:srgbClr val="FF0000"/>
                </a:solidFill>
              </a:rPr>
              <a:t>/pointer</a:t>
            </a:r>
            <a:r>
              <a:rPr lang="en-US" sz="2800" dirty="0"/>
              <a:t>.</a:t>
            </a:r>
          </a:p>
          <a:p>
            <a:pPr marL="914400" lvl="1" indent="-457200">
              <a:buFont typeface="Arial" panose="020B0604020202020204" pitchFamily="34" charset="0"/>
              <a:buChar char="•"/>
            </a:pPr>
            <a:r>
              <a:rPr lang="en-US" sz="2800" b="1" dirty="0">
                <a:solidFill>
                  <a:srgbClr val="FF0000"/>
                </a:solidFill>
              </a:rPr>
              <a:t>Last link</a:t>
            </a:r>
            <a:r>
              <a:rPr lang="en-GB" altLang="en-US" sz="2800" b="1" dirty="0">
                <a:solidFill>
                  <a:srgbClr val="FF0000"/>
                </a:solidFill>
              </a:rPr>
              <a:t>/pointer</a:t>
            </a:r>
            <a:r>
              <a:rPr lang="en-US" sz="2800" dirty="0"/>
              <a:t> carries a link as </a:t>
            </a:r>
            <a:r>
              <a:rPr lang="en-US" sz="2800" b="1" dirty="0">
                <a:solidFill>
                  <a:srgbClr val="FF0000"/>
                </a:solidFill>
              </a:rPr>
              <a:t>null</a:t>
            </a:r>
            <a:r>
              <a:rPr lang="en-US" sz="2800" dirty="0"/>
              <a:t> to mark the </a:t>
            </a:r>
            <a:r>
              <a:rPr lang="en-US" sz="2800" b="1" dirty="0">
                <a:solidFill>
                  <a:srgbClr val="FF0000"/>
                </a:solidFill>
              </a:rPr>
              <a:t>end of the list</a:t>
            </a:r>
            <a:r>
              <a:rPr lang="en-US" sz="2800" dirty="0"/>
              <a:t>.</a:t>
            </a:r>
          </a:p>
        </p:txBody>
      </p:sp>
      <p:pic>
        <p:nvPicPr>
          <p:cNvPr id="4" name="Picture 3" descr="linked_list_representation"/>
          <p:cNvPicPr>
            <a:picLocks noChangeAspect="1"/>
          </p:cNvPicPr>
          <p:nvPr/>
        </p:nvPicPr>
        <p:blipFill>
          <a:blip r:embed="rId2"/>
          <a:srcRect b="54536"/>
          <a:stretch>
            <a:fillRect/>
          </a:stretch>
        </p:blipFill>
        <p:spPr>
          <a:xfrm>
            <a:off x="975466" y="1816100"/>
            <a:ext cx="7690485" cy="11614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5563</Words>
  <Application>Microsoft Office PowerPoint</Application>
  <PresentationFormat>Widescreen</PresentationFormat>
  <Paragraphs>617</Paragraphs>
  <Slides>87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SimSun</vt:lpstr>
      <vt:lpstr>Arial</vt:lpstr>
      <vt:lpstr>Calibri</vt:lpstr>
      <vt:lpstr>Calibri Light</vt:lpstr>
      <vt:lpstr>DejaVu Sans</vt:lpstr>
      <vt:lpstr>Times New Roman</vt:lpstr>
      <vt:lpstr>Office Theme</vt:lpstr>
      <vt:lpstr>Topics to be covered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diksha gunaji</cp:lastModifiedBy>
  <cp:revision>121</cp:revision>
  <dcterms:created xsi:type="dcterms:W3CDTF">2023-08-03T03:56:00Z</dcterms:created>
  <dcterms:modified xsi:type="dcterms:W3CDTF">2024-03-24T13:54:31Z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0F6F989D25234EF1A71B367776A63F88_13</vt:lpwstr>
  </property>
  <property fmtid="{D5CDD505-2E9C-101B-9397-08002B2CF9AE}" pid="3" name="KSOProductBuildVer">
    <vt:lpwstr>1033-12.2.0.13306</vt:lpwstr>
  </property>
</Properties>
</file>