
<file path=[Content_Types].xml><?xml version="1.0" encoding="utf-8"?>
<Types xmlns="http://schemas.openxmlformats.org/package/2006/content-types">
  <Default Extension="bin" ContentType="image/unknown"/>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7" r:id="rId2"/>
    <p:sldId id="755" r:id="rId3"/>
    <p:sldId id="711" r:id="rId4"/>
    <p:sldId id="712" r:id="rId5"/>
    <p:sldId id="840" r:id="rId6"/>
    <p:sldId id="713" r:id="rId7"/>
    <p:sldId id="714" r:id="rId8"/>
    <p:sldId id="722" r:id="rId9"/>
    <p:sldId id="723" r:id="rId10"/>
    <p:sldId id="724" r:id="rId11"/>
    <p:sldId id="923" r:id="rId12"/>
    <p:sldId id="726" r:id="rId13"/>
    <p:sldId id="728" r:id="rId14"/>
    <p:sldId id="924" r:id="rId15"/>
    <p:sldId id="729" r:id="rId16"/>
    <p:sldId id="730" r:id="rId17"/>
    <p:sldId id="925" r:id="rId18"/>
    <p:sldId id="731" r:id="rId19"/>
    <p:sldId id="740" r:id="rId20"/>
    <p:sldId id="732" r:id="rId21"/>
    <p:sldId id="733" r:id="rId22"/>
    <p:sldId id="965" r:id="rId23"/>
    <p:sldId id="964" r:id="rId24"/>
    <p:sldId id="716" r:id="rId25"/>
    <p:sldId id="717" r:id="rId26"/>
    <p:sldId id="784" r:id="rId27"/>
    <p:sldId id="785" r:id="rId28"/>
    <p:sldId id="878" r:id="rId29"/>
    <p:sldId id="877" r:id="rId30"/>
    <p:sldId id="879" r:id="rId31"/>
    <p:sldId id="880" r:id="rId32"/>
    <p:sldId id="901" r:id="rId33"/>
    <p:sldId id="786" r:id="rId34"/>
    <p:sldId id="787" r:id="rId35"/>
    <p:sldId id="788" r:id="rId36"/>
    <p:sldId id="791" r:id="rId37"/>
    <p:sldId id="821" r:id="rId38"/>
    <p:sldId id="921" r:id="rId39"/>
    <p:sldId id="789" r:id="rId40"/>
    <p:sldId id="798" r:id="rId41"/>
    <p:sldId id="801" r:id="rId42"/>
    <p:sldId id="922" r:id="rId43"/>
    <p:sldId id="790" r:id="rId44"/>
    <p:sldId id="804" r:id="rId45"/>
    <p:sldId id="806" r:id="rId46"/>
    <p:sldId id="807" r:id="rId47"/>
    <p:sldId id="926" r:id="rId48"/>
    <p:sldId id="838" r:id="rId49"/>
    <p:sldId id="808" r:id="rId50"/>
    <p:sldId id="839" r:id="rId51"/>
    <p:sldId id="718" r:id="rId52"/>
    <p:sldId id="70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5" autoAdjust="0"/>
    <p:restoredTop sz="94660"/>
  </p:normalViewPr>
  <p:slideViewPr>
    <p:cSldViewPr snapToGrid="0" showGuides="1">
      <p:cViewPr varScale="1">
        <p:scale>
          <a:sx n="82" d="100"/>
          <a:sy n="82" d="100"/>
        </p:scale>
        <p:origin x="1142" y="72"/>
      </p:cViewPr>
      <p:guideLst>
        <p:guide orient="horz" pos="215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ksha Gunaji" userId="0884375ddd28c582" providerId="LiveId" clId="{635502A6-FA8A-41B3-A03F-6DC8F92BCA3A}"/>
    <pc:docChg chg="modSld">
      <pc:chgData name="Diksha Gunaji" userId="0884375ddd28c582" providerId="LiveId" clId="{635502A6-FA8A-41B3-A03F-6DC8F92BCA3A}" dt="2024-03-25T11:53:00.396" v="1" actId="20577"/>
      <pc:docMkLst>
        <pc:docMk/>
      </pc:docMkLst>
      <pc:sldChg chg="modSp mod">
        <pc:chgData name="Diksha Gunaji" userId="0884375ddd28c582" providerId="LiveId" clId="{635502A6-FA8A-41B3-A03F-6DC8F92BCA3A}" dt="2024-03-25T11:53:00.396" v="1" actId="20577"/>
        <pc:sldMkLst>
          <pc:docMk/>
          <pc:sldMk cId="0" sldId="728"/>
        </pc:sldMkLst>
        <pc:spChg chg="mod">
          <ac:chgData name="Diksha Gunaji" userId="0884375ddd28c582" providerId="LiveId" clId="{635502A6-FA8A-41B3-A03F-6DC8F92BCA3A}" dt="2024-03-25T11:53:00.396" v="1" actId="20577"/>
          <ac:spMkLst>
            <pc:docMk/>
            <pc:sldMk cId="0" sldId="72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F80BD-CA82-41FE-ADE4-052AF7D4A097}"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0CDC5-07B3-4DD2-A958-E57C39C5328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117667" cy="685800"/>
          </a:xfrm>
        </p:spPr>
        <p:txBody>
          <a:bodyPr/>
          <a:lstStyle/>
          <a:p>
            <a:r>
              <a:rPr lang="en-US"/>
              <a:t>Click to edit Master title style</a:t>
            </a:r>
          </a:p>
        </p:txBody>
      </p:sp>
      <p:sp>
        <p:nvSpPr>
          <p:cNvPr id="3" name="Text Placeholder 2"/>
          <p:cNvSpPr>
            <a:spLocks noGrp="1"/>
          </p:cNvSpPr>
          <p:nvPr>
            <p:ph type="body" sz="half" idx="1"/>
          </p:nvPr>
        </p:nvSpPr>
        <p:spPr>
          <a:xfrm>
            <a:off x="812800" y="1266825"/>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1600" y="1266825"/>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dt" sz="half" idx="10"/>
          </p:nvPr>
        </p:nvSpPr>
        <p:spPr/>
        <p:txBody>
          <a:bodyPr/>
          <a:lstStyle>
            <a:lvl1pPr>
              <a:defRPr/>
            </a:lvl1pPr>
          </a:lstStyle>
          <a:p>
            <a:pPr>
              <a:defRPr/>
            </a:pPr>
            <a:endParaRPr lang="en-US" altLang="en-US"/>
          </a:p>
        </p:txBody>
      </p:sp>
      <p:sp>
        <p:nvSpPr>
          <p:cNvPr id="6" name="Rectangle 13"/>
          <p:cNvSpPr>
            <a:spLocks noGrp="1" noChangeArrowheads="1"/>
          </p:cNvSpPr>
          <p:nvPr>
            <p:ph type="ftr" sz="quarter" idx="11"/>
          </p:nvPr>
        </p:nvSpPr>
        <p:spPr/>
        <p:txBody>
          <a:bodyPr/>
          <a:lstStyle>
            <a:lvl1pPr>
              <a:defRPr/>
            </a:lvl1pPr>
          </a:lstStyle>
          <a:p>
            <a:pPr>
              <a:defRPr/>
            </a:pPr>
            <a:r>
              <a:rPr lang="en-US" altLang="en-US"/>
              <a:t>A. Levitin “Introduction to the Design &amp; Analysis of Algorithms,” 3rd ed., Ch. 6 ©2012 Pearson Education, Inc. Upper Saddle River, NJ. All Rights Reserved. </a:t>
            </a:r>
          </a:p>
        </p:txBody>
      </p:sp>
      <p:sp>
        <p:nvSpPr>
          <p:cNvPr id="7" name="Rectangle 14"/>
          <p:cNvSpPr>
            <a:spLocks noGrp="1" noChangeArrowheads="1"/>
          </p:cNvSpPr>
          <p:nvPr>
            <p:ph type="sldNum" sz="quarter" idx="12"/>
          </p:nvPr>
        </p:nvSpPr>
        <p:spPr/>
        <p:txBody>
          <a:bodyPr/>
          <a:lstStyle>
            <a:lvl1pPr>
              <a:defRPr/>
            </a:lvl1pPr>
          </a:lstStyle>
          <a:p>
            <a:pPr>
              <a:defRPr/>
            </a:pPr>
            <a:fld id="{780C6313-B026-4CB8-80B6-782E31C826D2}"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p>
        </p:txBody>
      </p:sp>
      <p:sp>
        <p:nvSpPr>
          <p:cNvPr id="3" name="Table Placeholder 2"/>
          <p:cNvSpPr>
            <a:spLocks noGrp="1"/>
          </p:cNvSpPr>
          <p:nvPr>
            <p:ph type="tbl" idx="1"/>
          </p:nvPr>
        </p:nvSpPr>
        <p:spPr>
          <a:xfrm>
            <a:off x="467784" y="1214438"/>
            <a:ext cx="10972800" cy="5076825"/>
          </a:xfrm>
        </p:spPr>
        <p:txBody>
          <a:bodyPr rtlCol="0">
            <a:normAutofit/>
          </a:bodyPr>
          <a:lstStyle/>
          <a:p>
            <a:pPr lvl="0"/>
            <a:endParaRPr lang="en-US" noProof="0"/>
          </a:p>
        </p:txBody>
      </p:sp>
      <p:sp>
        <p:nvSpPr>
          <p:cNvPr id="4" name="Date Placeholder 3"/>
          <p:cNvSpPr>
            <a:spLocks noGrp="1"/>
          </p:cNvSpPr>
          <p:nvPr>
            <p:ph type="dt" sz="half" idx="10"/>
          </p:nvPr>
        </p:nvSpPr>
        <p:spPr>
          <a:xfrm>
            <a:off x="609600" y="6397625"/>
            <a:ext cx="2844800" cy="323850"/>
          </a:xfrm>
        </p:spPr>
        <p:txBody>
          <a:bodyPr/>
          <a:lstStyle>
            <a:lvl1pPr>
              <a:defRPr/>
            </a:lvl1pPr>
          </a:lstStyle>
          <a:p>
            <a:pPr>
              <a:defRPr/>
            </a:pPr>
            <a:endParaRPr lang="en-US"/>
          </a:p>
        </p:txBody>
      </p:sp>
      <p:sp>
        <p:nvSpPr>
          <p:cNvPr id="5" name="Slide Number Placeholder 4"/>
          <p:cNvSpPr>
            <a:spLocks noGrp="1"/>
          </p:cNvSpPr>
          <p:nvPr>
            <p:ph type="sldNum" sz="quarter" idx="11"/>
          </p:nvPr>
        </p:nvSpPr>
        <p:spPr>
          <a:xfrm>
            <a:off x="8737600" y="6397625"/>
            <a:ext cx="2844800" cy="323850"/>
          </a:xfrm>
        </p:spPr>
        <p:txBody>
          <a:bodyPr/>
          <a:lstStyle>
            <a:lvl1pPr>
              <a:defRPr/>
            </a:lvl1pPr>
          </a:lstStyle>
          <a:p>
            <a:pPr>
              <a:defRPr/>
            </a:pPr>
            <a:fld id="{B39F7A78-2E30-4162-84F9-80DA063CAABE}"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5084" y="100013"/>
            <a:ext cx="10972800" cy="906462"/>
          </a:xfrm>
        </p:spPr>
        <p:txBody>
          <a:bodyPr/>
          <a:lstStyle/>
          <a:p>
            <a:r>
              <a:rPr lang="en-US"/>
              <a:t>Click to edit Master title style</a:t>
            </a:r>
          </a:p>
        </p:txBody>
      </p:sp>
      <p:sp>
        <p:nvSpPr>
          <p:cNvPr id="3" name="Content Placeholder 2"/>
          <p:cNvSpPr>
            <a:spLocks noGrp="1"/>
          </p:cNvSpPr>
          <p:nvPr>
            <p:ph sz="quarter" idx="1"/>
          </p:nvPr>
        </p:nvSpPr>
        <p:spPr>
          <a:xfrm>
            <a:off x="467784" y="1214438"/>
            <a:ext cx="53848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55784" y="1214438"/>
            <a:ext cx="53848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784" y="3829050"/>
            <a:ext cx="53848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055784" y="3829050"/>
            <a:ext cx="53848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97625"/>
            <a:ext cx="2844800" cy="323850"/>
          </a:xfrm>
        </p:spPr>
        <p:txBody>
          <a:bodyPr/>
          <a:lstStyle>
            <a:lvl1pPr>
              <a:defRPr/>
            </a:lvl1pPr>
          </a:lstStyle>
          <a:p>
            <a:pPr>
              <a:defRPr/>
            </a:pPr>
            <a:endParaRPr lang="en-US"/>
          </a:p>
        </p:txBody>
      </p:sp>
      <p:sp>
        <p:nvSpPr>
          <p:cNvPr id="8" name="Slide Number Placeholder 7"/>
          <p:cNvSpPr>
            <a:spLocks noGrp="1"/>
          </p:cNvSpPr>
          <p:nvPr>
            <p:ph type="sldNum" sz="quarter" idx="11"/>
          </p:nvPr>
        </p:nvSpPr>
        <p:spPr>
          <a:xfrm>
            <a:off x="8737600" y="6397625"/>
            <a:ext cx="2844800" cy="323850"/>
          </a:xfrm>
        </p:spPr>
        <p:txBody>
          <a:bodyPr/>
          <a:lstStyle>
            <a:lvl1pPr>
              <a:defRPr/>
            </a:lvl1pPr>
          </a:lstStyle>
          <a:p>
            <a:pPr>
              <a:defRPr/>
            </a:pPr>
            <a:fld id="{9839E801-5FD4-425E-A1B3-7135D9E40E3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1428338"/>
            <a:ext cx="9144000" cy="566738"/>
          </a:xfrm>
        </p:spPr>
        <p:txBody>
          <a:bodyPr vert="horz" wrap="square" lIns="91440" tIns="45720" rIns="91440" bIns="45720" numCol="1" rtlCol="0" anchor="ctr" anchorCtr="0" compatLnSpc="1">
            <a:normAutofit fontScale="90000"/>
          </a:bodyPr>
          <a:lstStyle/>
          <a:p>
            <a:pPr fontAlgn="base">
              <a:lnSpc>
                <a:spcPct val="100000"/>
              </a:lnSpc>
              <a:spcAft>
                <a:spcPct val="0"/>
              </a:spcAft>
              <a:defRPr/>
            </a:pPr>
            <a:r>
              <a:rPr lang="en-US" sz="4000" i="1" dirty="0">
                <a:solidFill>
                  <a:srgbClr val="FF0000"/>
                </a:solidFill>
                <a:effectLst>
                  <a:outerShdw blurRad="38100" dist="38100" dir="2700000">
                    <a:srgbClr val="C0C0C0"/>
                  </a:outerShdw>
                </a:effectLst>
                <a:ea typeface="+mn-ea"/>
              </a:rPr>
              <a:t>Topics to be covered :</a:t>
            </a:r>
            <a:endParaRPr lang="en-IN" sz="4000" i="1" dirty="0">
              <a:solidFill>
                <a:srgbClr val="FF0000"/>
              </a:solidFill>
              <a:effectLst>
                <a:outerShdw blurRad="38100" dist="38100" dir="2700000">
                  <a:srgbClr val="C0C0C0"/>
                </a:outerShdw>
              </a:effectLst>
              <a:ea typeface="+mn-ea"/>
            </a:endParaRPr>
          </a:p>
        </p:txBody>
      </p:sp>
      <p:sp>
        <p:nvSpPr>
          <p:cNvPr id="11267" name="Slide Number Placeholder 2"/>
          <p:cNvSpPr txBox="1">
            <a:spLocks noGrp="1"/>
          </p:cNvSpPr>
          <p:nvPr>
            <p:ph type="sldNum" sz="quarter" idx="12"/>
          </p:nvPr>
        </p:nvSpPr>
        <p:spPr/>
        <p:txBody>
          <a:bodyPr/>
          <a:lstStyle/>
          <a:p>
            <a:pPr>
              <a:spcBef>
                <a:spcPct val="0"/>
              </a:spcBef>
            </a:pPr>
            <a:fld id="{9A0DB2DC-4C9A-4742-B13C-FB6460FD3503}" type="slidenum">
              <a:rPr lang="en-US" altLang="zh-CN" sz="1400" dirty="0">
                <a:ea typeface="SimSun" panose="02010600030101010101" pitchFamily="2" charset="-122"/>
              </a:rPr>
              <a:t>1</a:t>
            </a:fld>
            <a:endParaRPr lang="en-US" altLang="zh-CN" sz="1400" dirty="0">
              <a:ea typeface="SimSun" panose="02010600030101010101" pitchFamily="2" charset="-122"/>
            </a:endParaRPr>
          </a:p>
        </p:txBody>
      </p:sp>
      <p:sp>
        <p:nvSpPr>
          <p:cNvPr id="11268" name="Rectangles 941057"/>
          <p:cNvSpPr/>
          <p:nvPr/>
        </p:nvSpPr>
        <p:spPr>
          <a:xfrm>
            <a:off x="1524000" y="5898"/>
            <a:ext cx="9144000" cy="1431015"/>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800" dirty="0">
              <a:ea typeface="SimSun" panose="02010600030101010101" pitchFamily="2" charset="-122"/>
            </a:endParaRPr>
          </a:p>
        </p:txBody>
      </p:sp>
      <p:sp>
        <p:nvSpPr>
          <p:cNvPr id="11269" name="Text Box 941058"/>
          <p:cNvSpPr txBox="1"/>
          <p:nvPr/>
        </p:nvSpPr>
        <p:spPr>
          <a:xfrm>
            <a:off x="1524000" y="468098"/>
            <a:ext cx="91440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US" altLang="en-US" sz="4000" b="1" dirty="0">
                <a:solidFill>
                  <a:srgbClr val="FF0000"/>
                </a:solidFill>
              </a:rPr>
              <a:t>UNIT-</a:t>
            </a:r>
            <a:r>
              <a:rPr lang="en-GB" altLang="en-US" sz="4000" b="1" dirty="0">
                <a:solidFill>
                  <a:srgbClr val="FF0000"/>
                </a:solidFill>
              </a:rPr>
              <a:t>5</a:t>
            </a:r>
            <a:r>
              <a:rPr lang="en-US" altLang="en-US" sz="4000" b="1" dirty="0">
                <a:solidFill>
                  <a:srgbClr val="FF0000"/>
                </a:solidFill>
              </a:rPr>
              <a:t>.</a:t>
            </a:r>
            <a:r>
              <a:rPr lang="zh-CN" altLang="en-US" sz="4000" b="1" dirty="0">
                <a:solidFill>
                  <a:srgbClr val="FF0000"/>
                </a:solidFill>
                <a:ea typeface="SimSun" panose="02010600030101010101" pitchFamily="2" charset="-122"/>
              </a:rPr>
              <a:t>   </a:t>
            </a:r>
            <a:r>
              <a:rPr lang="en-GB" altLang="zh-CN" sz="4000" b="1" dirty="0">
                <a:solidFill>
                  <a:srgbClr val="FF0000"/>
                </a:solidFill>
                <a:ea typeface="SimSun" panose="02010600030101010101" pitchFamily="2" charset="-122"/>
              </a:rPr>
              <a:t>HASHING</a:t>
            </a:r>
            <a:r>
              <a:rPr lang="zh-CN" altLang="en-US" sz="4000" dirty="0">
                <a:ea typeface="SimSun" panose="02010600030101010101" pitchFamily="2" charset="-122"/>
              </a:rPr>
              <a:t>    </a:t>
            </a:r>
          </a:p>
        </p:txBody>
      </p:sp>
      <p:sp>
        <p:nvSpPr>
          <p:cNvPr id="11270" name="Text Box 941059"/>
          <p:cNvSpPr txBox="1"/>
          <p:nvPr/>
        </p:nvSpPr>
        <p:spPr>
          <a:xfrm>
            <a:off x="9753600" y="6400801"/>
            <a:ext cx="1841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endParaRPr lang="zh-CN" altLang="en-US" sz="1800" dirty="0">
              <a:ea typeface="SimSun" panose="02010600030101010101" pitchFamily="2" charset="-122"/>
            </a:endParaRPr>
          </a:p>
        </p:txBody>
      </p:sp>
      <p:sp>
        <p:nvSpPr>
          <p:cNvPr id="941061" name="Rectangles 941060"/>
          <p:cNvSpPr/>
          <p:nvPr/>
        </p:nvSpPr>
        <p:spPr>
          <a:xfrm>
            <a:off x="1524000" y="1957133"/>
            <a:ext cx="9144000" cy="2676525"/>
          </a:xfrm>
          <a:prstGeom prst="rect">
            <a:avLst/>
          </a:prstGeom>
          <a:noFill/>
          <a:ln w="9525">
            <a:noFill/>
          </a:ln>
        </p:spPr>
        <p:txBody>
          <a:bodyPr wrap="square" anchor="ctr">
            <a:spAutoFit/>
          </a:bodyPr>
          <a:lstStyle/>
          <a:p>
            <a:pPr algn="just" fontAlgn="base">
              <a:spcBef>
                <a:spcPct val="0"/>
              </a:spcBef>
              <a:spcAft>
                <a:spcPct val="0"/>
              </a:spcAft>
              <a:defRPr/>
            </a:pPr>
            <a:r>
              <a:rPr lang="en-GB" sz="2800" b="1" i="1" noProof="1">
                <a:solidFill>
                  <a:srgbClr val="00B0F0"/>
                </a:solidFill>
                <a:effectLst>
                  <a:outerShdw blurRad="38100" dist="38100" dir="2700000">
                    <a:srgbClr val="C0C0C0"/>
                  </a:outerShdw>
                </a:effectLst>
                <a:latin typeface="Arial" panose="020B0604020202020204" pitchFamily="34" charset="0"/>
              </a:rPr>
              <a:t>Hashing : </a:t>
            </a:r>
            <a:r>
              <a:rPr lang="en-US" b="1"/>
              <a:t> </a:t>
            </a:r>
            <a:r>
              <a:rPr lang="en-US" sz="2800" i="1">
                <a:effectLst>
                  <a:outerShdw blurRad="38100" dist="38100" dir="2700000">
                    <a:srgbClr val="C0C0C0"/>
                  </a:outerShdw>
                </a:effectLst>
                <a:latin typeface="Arial" panose="020B0604020202020204" pitchFamily="34" charset="0"/>
                <a:sym typeface="+mn-ea"/>
              </a:rPr>
              <a:t> Basic</a:t>
            </a:r>
            <a:r>
              <a:rPr lang="en-GB" altLang="en-US" sz="2800" i="1">
                <a:effectLst>
                  <a:outerShdw blurRad="38100" dist="38100" dir="2700000">
                    <a:srgbClr val="C0C0C0"/>
                  </a:outerShdw>
                </a:effectLst>
                <a:latin typeface="Arial" panose="020B0604020202020204" pitchFamily="34" charset="0"/>
                <a:sym typeface="+mn-ea"/>
              </a:rPr>
              <a:t> </a:t>
            </a:r>
            <a:r>
              <a:rPr lang="en-US" sz="2800" i="1">
                <a:effectLst>
                  <a:outerShdw blurRad="38100" dist="38100" dir="2700000">
                    <a:srgbClr val="C0C0C0"/>
                  </a:outerShdw>
                </a:effectLst>
                <a:latin typeface="Arial" panose="020B0604020202020204" pitchFamily="34" charset="0"/>
                <a:sym typeface="+mn-ea"/>
              </a:rPr>
              <a:t>concepts</a:t>
            </a:r>
            <a:r>
              <a:rPr lang="en-GB" altLang="en-US" sz="2800" i="1">
                <a:effectLst>
                  <a:outerShdw blurRad="38100" dist="38100" dir="2700000">
                    <a:srgbClr val="C0C0C0"/>
                  </a:outerShdw>
                </a:effectLst>
                <a:latin typeface="Arial" panose="020B0604020202020204" pitchFamily="34" charset="0"/>
                <a:sym typeface="+mn-ea"/>
              </a:rPr>
              <a:t> Hashing Methods : Division Method, Mid Square Method, Folding Method, Multiplication Method</a:t>
            </a:r>
            <a:r>
              <a:rPr lang="en-US" sz="2800" i="1">
                <a:effectLst>
                  <a:outerShdw blurRad="38100" dist="38100" dir="2700000">
                    <a:srgbClr val="C0C0C0"/>
                  </a:outerShdw>
                </a:effectLst>
                <a:latin typeface="Arial" panose="020B0604020202020204" pitchFamily="34" charset="0"/>
                <a:sym typeface="+mn-ea"/>
              </a:rPr>
              <a:t>,  </a:t>
            </a:r>
            <a:endParaRPr lang="en-US" sz="2800" i="1">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GB" altLang="en-US" sz="2800" i="1">
                <a:effectLst>
                  <a:outerShdw blurRad="38100" dist="38100" dir="2700000">
                    <a:srgbClr val="C0C0C0"/>
                  </a:outerShdw>
                </a:effectLst>
                <a:latin typeface="Arial" panose="020B0604020202020204" pitchFamily="34" charset="0"/>
              </a:rPr>
              <a:t> </a:t>
            </a:r>
            <a:r>
              <a:rPr lang="en-GB" sz="2800" b="1" i="1">
                <a:solidFill>
                  <a:srgbClr val="00B0F0"/>
                </a:solidFill>
                <a:effectLst>
                  <a:outerShdw blurRad="38100" dist="38100" dir="2700000">
                    <a:srgbClr val="C0C0C0"/>
                  </a:outerShdw>
                </a:effectLst>
                <a:latin typeface="Arial" panose="020B0604020202020204" pitchFamily="34" charset="0"/>
              </a:rPr>
              <a:t>Collision Resolution Techniques:</a:t>
            </a:r>
            <a:r>
              <a:rPr lang="en-GB" altLang="en-US" sz="2800" i="1">
                <a:effectLst>
                  <a:outerShdw blurRad="38100" dist="38100" dir="2700000">
                    <a:srgbClr val="C0C0C0"/>
                  </a:outerShdw>
                </a:effectLst>
                <a:latin typeface="Arial" panose="020B0604020202020204" pitchFamily="34" charset="0"/>
              </a:rPr>
              <a:t> Separate chaining (open hashing), Open addressing (closed hashing): Linear Probing, Quadratic Probing.concepts,</a:t>
            </a:r>
            <a:endParaRPr lang="en-IN" altLang="en-GB" sz="2800" i="1">
              <a:solidFill>
                <a:srgbClr val="FF0000"/>
              </a:solidFill>
              <a:effectLst>
                <a:outerShdw blurRad="38100" dist="38100" dir="2700000">
                  <a:srgbClr val="C0C0C0"/>
                </a:outerShdw>
              </a:effectLst>
              <a:latin typeface="Arial" panose="020B0604020202020204" pitchFamily="34" charset="0"/>
            </a:endParaRPr>
          </a:p>
        </p:txBody>
      </p:sp>
      <p:sp>
        <p:nvSpPr>
          <p:cNvPr id="8" name="Rectangle 7"/>
          <p:cNvSpPr/>
          <p:nvPr/>
        </p:nvSpPr>
        <p:spPr>
          <a:xfrm>
            <a:off x="1631950" y="4662805"/>
            <a:ext cx="8928100" cy="1343025"/>
          </a:xfrm>
          <a:prstGeom prst="rect">
            <a:avLst/>
          </a:prstGeom>
          <a:noFill/>
          <a:ln w="9525">
            <a:noFill/>
          </a:ln>
        </p:spPr>
        <p:txBody>
          <a:bodyPr wrap="square">
            <a:noAutofit/>
          </a:bodyPr>
          <a:ls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9pPr>
          </a:lstStyle>
          <a:p>
            <a:r>
              <a:rPr lang="en-US" altLang="en-US" i="1" dirty="0">
                <a:solidFill>
                  <a:schemeClr val="hlink"/>
                </a:solidFill>
                <a:latin typeface="Times New Roman" panose="02020603050405020304" pitchFamily="18" charset="0"/>
              </a:rPr>
              <a:t>Upon completion you will be able to</a:t>
            </a:r>
          </a:p>
          <a:p>
            <a:pPr marL="147320" indent="-147320">
              <a:buFont typeface="Arial" panose="020B0604020202020204" pitchFamily="34" charset="0"/>
              <a:buChar char="•"/>
            </a:pPr>
            <a:r>
              <a:rPr lang="en-GB" altLang="en-US" dirty="0">
                <a:sym typeface="+mn-ea"/>
              </a:rPr>
              <a:t> </a:t>
            </a:r>
            <a:r>
              <a:rPr lang="en-US" altLang="en-US" dirty="0">
                <a:sym typeface="+mn-ea"/>
              </a:rPr>
              <a:t>Explain Basic Hashing concepts</a:t>
            </a:r>
            <a:r>
              <a:rPr lang="en-GB" altLang="en-US" dirty="0">
                <a:sym typeface="+mn-ea"/>
              </a:rPr>
              <a:t>.</a:t>
            </a:r>
            <a:endParaRPr lang="en-US" altLang="en-US" dirty="0">
              <a:latin typeface="Times New Roman" panose="02020603050405020304" pitchFamily="18" charset="0"/>
            </a:endParaRPr>
          </a:p>
          <a:p>
            <a:pPr>
              <a:buFontTx/>
              <a:buChar char="•"/>
            </a:pPr>
            <a:r>
              <a:rPr lang="en-GB" altLang="en-US" dirty="0"/>
              <a:t>  Explain Hashing Methods and </a:t>
            </a:r>
            <a:r>
              <a:rPr lang="en-US" altLang="en-US" dirty="0">
                <a:sym typeface="+mn-ea"/>
              </a:rPr>
              <a:t>collision  resolution</a:t>
            </a:r>
            <a:r>
              <a:rPr lang="en-GB" altLang="en-US" dirty="0">
                <a:sym typeface="+mn-ea"/>
              </a:rPr>
              <a:t> techniques.</a:t>
            </a:r>
            <a:endParaRPr lang="en-US" altLang="en-US" dirty="0"/>
          </a:p>
          <a:p>
            <a:endParaRPr lang="en-US" altLang="en-US" sz="28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Box 2"/>
          <p:cNvSpPr txBox="1"/>
          <p:nvPr/>
        </p:nvSpPr>
        <p:spPr>
          <a:xfrm>
            <a:off x="110490" y="1721485"/>
            <a:ext cx="11891010" cy="3046095"/>
          </a:xfrm>
          <a:prstGeom prst="rect">
            <a:avLst/>
          </a:prstGeom>
          <a:noFill/>
        </p:spPr>
        <p:txBody>
          <a:bodyPr wrap="square" rtlCol="0" anchor="t">
            <a:spAutoFit/>
          </a:bodyPr>
          <a:lstStyle/>
          <a:p>
            <a:r>
              <a:rPr lang="en-US" sz="3200">
                <a:sym typeface="+mn-ea"/>
              </a:rPr>
              <a:t>Pros:</a:t>
            </a:r>
            <a:r>
              <a:rPr lang="en-IN" altLang="en-US" sz="3200">
                <a:sym typeface="+mn-ea"/>
              </a:rPr>
              <a:t>  </a:t>
            </a:r>
            <a:r>
              <a:rPr lang="en-US" sz="3200">
                <a:sym typeface="+mn-ea"/>
              </a:rPr>
              <a:t> This method is quite good for any value of M.</a:t>
            </a:r>
            <a:endParaRPr lang="en-US" sz="3200"/>
          </a:p>
          <a:p>
            <a:r>
              <a:rPr lang="en-US" sz="3200">
                <a:sym typeface="+mn-ea"/>
              </a:rPr>
              <a:t>    </a:t>
            </a:r>
            <a:r>
              <a:rPr lang="en-IN" altLang="en-US" sz="3200">
                <a:sym typeface="+mn-ea"/>
              </a:rPr>
              <a:t>        </a:t>
            </a:r>
            <a:r>
              <a:rPr lang="en-US" sz="3200">
                <a:sym typeface="+mn-ea"/>
              </a:rPr>
              <a:t>The division method is very fast since it requires only a single </a:t>
            </a:r>
          </a:p>
          <a:p>
            <a:r>
              <a:rPr lang="en-US" sz="3200">
                <a:sym typeface="+mn-ea"/>
              </a:rPr>
              <a:t> </a:t>
            </a:r>
            <a:r>
              <a:rPr lang="en-IN" altLang="en-US" sz="3200">
                <a:sym typeface="+mn-ea"/>
              </a:rPr>
              <a:t>           </a:t>
            </a:r>
            <a:r>
              <a:rPr lang="en-US" sz="3200">
                <a:sym typeface="+mn-ea"/>
              </a:rPr>
              <a:t>division operation.</a:t>
            </a:r>
            <a:endParaRPr lang="en-US" sz="3200"/>
          </a:p>
          <a:p>
            <a:r>
              <a:rPr lang="en-US" sz="3200">
                <a:sym typeface="+mn-ea"/>
              </a:rPr>
              <a:t>Cons:</a:t>
            </a:r>
            <a:r>
              <a:rPr lang="en-IN" altLang="en-US" sz="3200">
                <a:sym typeface="+mn-ea"/>
              </a:rPr>
              <a:t> </a:t>
            </a:r>
            <a:r>
              <a:rPr lang="en-US" sz="3200">
                <a:sym typeface="+mn-ea"/>
              </a:rPr>
              <a:t> This method leads to poor performance since consecutive </a:t>
            </a:r>
            <a:r>
              <a:rPr lang="en-IN" altLang="en-US" sz="3200">
                <a:sym typeface="+mn-ea"/>
              </a:rPr>
              <a:t> </a:t>
            </a:r>
          </a:p>
          <a:p>
            <a:r>
              <a:rPr lang="en-IN" altLang="en-US" sz="3200">
                <a:sym typeface="+mn-ea"/>
              </a:rPr>
              <a:t>            </a:t>
            </a:r>
            <a:r>
              <a:rPr lang="en-US" sz="3200">
                <a:sym typeface="+mn-ea"/>
              </a:rPr>
              <a:t>keys map to consecutive hash values in the hash table.</a:t>
            </a:r>
            <a:endParaRPr lang="en-US" sz="3200"/>
          </a:p>
          <a:p>
            <a:r>
              <a:rPr lang="en-US" sz="3200">
                <a:sym typeface="+mn-ea"/>
              </a:rPr>
              <a:t>    </a:t>
            </a:r>
            <a:r>
              <a:rPr lang="en-IN" altLang="en-US" sz="3200">
                <a:sym typeface="+mn-ea"/>
              </a:rPr>
              <a:t>        </a:t>
            </a:r>
            <a:r>
              <a:rPr lang="en-US" sz="3200">
                <a:sym typeface="+mn-ea"/>
              </a:rPr>
              <a:t>Sometimes extra care should be taken to choose the value of </a:t>
            </a:r>
            <a:r>
              <a:rPr lang="en-IN" altLang="en-US" sz="3200">
                <a:sym typeface="+mn-ea"/>
              </a:rPr>
              <a:t> </a:t>
            </a:r>
            <a:r>
              <a:rPr lang="en-US" sz="3200" b="1">
                <a:solidFill>
                  <a:srgbClr val="FF0000"/>
                </a:solidFill>
                <a:sym typeface="+mn-ea"/>
              </a:rPr>
              <a:t>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C-Code for Modulo Division Hashing Fuction</a:t>
            </a:r>
          </a:p>
        </p:txBody>
      </p:sp>
      <p:sp>
        <p:nvSpPr>
          <p:cNvPr id="3" name="Text Box 2"/>
          <p:cNvSpPr txBox="1"/>
          <p:nvPr/>
        </p:nvSpPr>
        <p:spPr>
          <a:xfrm>
            <a:off x="1449070" y="1884045"/>
            <a:ext cx="6158865" cy="2429510"/>
          </a:xfrm>
          <a:prstGeom prst="rect">
            <a:avLst/>
          </a:prstGeom>
          <a:noFill/>
        </p:spPr>
        <p:txBody>
          <a:bodyPr wrap="square" rtlCol="0">
            <a:noAutofit/>
          </a:bodyPr>
          <a:lstStyle/>
          <a:p>
            <a:r>
              <a:rPr lang="en-US" sz="3200"/>
              <a:t>int hashing_moduloDivision(int key)</a:t>
            </a:r>
          </a:p>
          <a:p>
            <a:r>
              <a:rPr lang="en-US" sz="3200"/>
              <a:t>{</a:t>
            </a:r>
          </a:p>
          <a:p>
            <a:r>
              <a:rPr lang="en-US" sz="3200"/>
              <a:t>    return key % TABLE_SIZE;</a:t>
            </a:r>
          </a:p>
          <a:p>
            <a:r>
              <a:rPr lang="en-US" sz="320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85" y="56515"/>
            <a:ext cx="5323205" cy="873125"/>
          </a:xfrm>
        </p:spPr>
        <p:txBody>
          <a:bodyPr>
            <a:normAutofit/>
          </a:bodyPr>
          <a:lstStyle/>
          <a:p>
            <a:r>
              <a:rPr lang="en-US">
                <a:sym typeface="+mn-ea"/>
              </a:rPr>
              <a:t> </a:t>
            </a:r>
            <a:r>
              <a:rPr lang="en-IN" altLang="en-US" sz="3600" b="1">
                <a:solidFill>
                  <a:srgbClr val="00B0F0"/>
                </a:solidFill>
                <a:latin typeface="+mn-lt"/>
                <a:ea typeface="+mn-ea"/>
                <a:cs typeface="+mn-cs"/>
                <a:sym typeface="+mn-ea"/>
              </a:rPr>
              <a:t>4</a:t>
            </a:r>
            <a:r>
              <a:rPr lang="en-IN" altLang="en-US" sz="3600">
                <a:sym typeface="+mn-ea"/>
              </a:rPr>
              <a:t>.</a:t>
            </a:r>
            <a:r>
              <a:rPr lang="en-IN" altLang="en-US" sz="3600" b="1">
                <a:solidFill>
                  <a:srgbClr val="00B0F0"/>
                </a:solidFill>
                <a:latin typeface="+mn-lt"/>
                <a:ea typeface="+mn-ea"/>
                <a:cs typeface="+mn-cs"/>
                <a:sym typeface="+mn-ea"/>
              </a:rPr>
              <a:t>2 Mid Square Method:</a:t>
            </a:r>
            <a:endParaRPr lang="en-US" sz="3600"/>
          </a:p>
        </p:txBody>
      </p:sp>
      <p:sp>
        <p:nvSpPr>
          <p:cNvPr id="3" name="Text Box 2"/>
          <p:cNvSpPr txBox="1"/>
          <p:nvPr/>
        </p:nvSpPr>
        <p:spPr>
          <a:xfrm>
            <a:off x="403225" y="686435"/>
            <a:ext cx="6245860" cy="5969635"/>
          </a:xfrm>
          <a:prstGeom prst="rect">
            <a:avLst/>
          </a:prstGeom>
          <a:noFill/>
        </p:spPr>
        <p:txBody>
          <a:bodyPr wrap="square" rtlCol="0" anchor="t">
            <a:spAutoFit/>
          </a:bodyPr>
          <a:lstStyle/>
          <a:p>
            <a:r>
              <a:rPr lang="en-US"/>
              <a:t>.</a:t>
            </a:r>
          </a:p>
          <a:p>
            <a:r>
              <a:rPr lang="en-US" sz="2800"/>
              <a:t>The mid-square method is a very good hashing method. It involves two steps to compute the hash value-</a:t>
            </a:r>
          </a:p>
          <a:p>
            <a:r>
              <a:rPr lang="en-US" sz="2800"/>
              <a:t>   </a:t>
            </a:r>
            <a:r>
              <a:rPr lang="en-US" sz="2800">
                <a:solidFill>
                  <a:srgbClr val="FF0000"/>
                </a:solidFill>
              </a:rPr>
              <a:t> </a:t>
            </a:r>
            <a:r>
              <a:rPr lang="en-GB" altLang="en-US" sz="2800" b="1">
                <a:solidFill>
                  <a:srgbClr val="FF0000"/>
                </a:solidFill>
              </a:rPr>
              <a:t>1. </a:t>
            </a:r>
            <a:r>
              <a:rPr lang="en-US" sz="2800" b="1">
                <a:solidFill>
                  <a:srgbClr val="FF0000"/>
                </a:solidFill>
              </a:rPr>
              <a:t>Square the value of the key k i.e. k</a:t>
            </a:r>
            <a:r>
              <a:rPr lang="en-GB" altLang="en-US" sz="2800" b="1">
                <a:solidFill>
                  <a:srgbClr val="FF0000"/>
                </a:solidFill>
              </a:rPr>
              <a:t>2</a:t>
            </a:r>
            <a:endParaRPr lang="en-US" sz="2800" b="1">
              <a:solidFill>
                <a:srgbClr val="FF0000"/>
              </a:solidFill>
            </a:endParaRPr>
          </a:p>
          <a:p>
            <a:r>
              <a:rPr lang="en-US" sz="2800"/>
              <a:t>    </a:t>
            </a:r>
            <a:r>
              <a:rPr lang="en-GB" altLang="en-US" sz="2800" b="1">
                <a:solidFill>
                  <a:srgbClr val="00B0F0"/>
                </a:solidFill>
              </a:rPr>
              <a:t>2. </a:t>
            </a:r>
            <a:r>
              <a:rPr lang="en-US" sz="2800" b="1">
                <a:solidFill>
                  <a:srgbClr val="00B0F0"/>
                </a:solidFill>
              </a:rPr>
              <a:t>Extract the middle r digits as the hash value.</a:t>
            </a:r>
          </a:p>
          <a:p>
            <a:r>
              <a:rPr lang="en-US" sz="2800"/>
              <a:t>Formula:</a:t>
            </a:r>
            <a:r>
              <a:rPr lang="en-IN" altLang="en-US" sz="2800"/>
              <a:t> </a:t>
            </a:r>
            <a:r>
              <a:rPr lang="en-US" sz="2800"/>
              <a:t> h(K) = h(k x k)</a:t>
            </a:r>
          </a:p>
          <a:p>
            <a:r>
              <a:rPr lang="en-US" sz="2800"/>
              <a:t>    Here,</a:t>
            </a:r>
          </a:p>
          <a:p>
            <a:r>
              <a:rPr lang="en-US" sz="2800"/>
              <a:t>  </a:t>
            </a:r>
            <a:r>
              <a:rPr lang="en-IN" altLang="en-US" sz="2800"/>
              <a:t>	</a:t>
            </a:r>
            <a:r>
              <a:rPr lang="en-US" sz="2800"/>
              <a:t>  k is the key value. </a:t>
            </a:r>
            <a:r>
              <a:rPr lang="en-IN" altLang="en-US" sz="2800"/>
              <a:t> </a:t>
            </a:r>
          </a:p>
          <a:p>
            <a:r>
              <a:rPr lang="en-IN" altLang="en-US" sz="2800"/>
              <a:t>             </a:t>
            </a:r>
            <a:r>
              <a:rPr lang="en-US" sz="2800"/>
              <a:t>The value of r can be decided based on the size of the table.</a:t>
            </a:r>
          </a:p>
          <a:p>
            <a:endParaRPr lang="en-US" sz="2800"/>
          </a:p>
          <a:p>
            <a:endParaRPr lang="en-US" sz="2800"/>
          </a:p>
        </p:txBody>
      </p:sp>
      <p:sp>
        <p:nvSpPr>
          <p:cNvPr id="4" name="Text Box 3"/>
          <p:cNvSpPr txBox="1"/>
          <p:nvPr/>
        </p:nvSpPr>
        <p:spPr>
          <a:xfrm>
            <a:off x="7180580" y="119380"/>
            <a:ext cx="4969510" cy="5852795"/>
          </a:xfrm>
          <a:prstGeom prst="rect">
            <a:avLst/>
          </a:prstGeom>
          <a:noFill/>
        </p:spPr>
        <p:txBody>
          <a:bodyPr wrap="square" rtlCol="0" anchor="t">
            <a:noAutofit/>
          </a:bodyPr>
          <a:lstStyle/>
          <a:p>
            <a:r>
              <a:rPr lang="en-US" sz="3200">
                <a:sym typeface="+mn-ea"/>
              </a:rPr>
              <a:t>Example:</a:t>
            </a:r>
            <a:r>
              <a:rPr lang="en-IN" altLang="en-US" sz="3200">
                <a:sym typeface="+mn-ea"/>
              </a:rPr>
              <a:t>  </a:t>
            </a:r>
            <a:r>
              <a:rPr lang="en-US" sz="3200">
                <a:sym typeface="+mn-ea"/>
              </a:rPr>
              <a:t>Suppose the hash table has 100 memory locations. </a:t>
            </a:r>
          </a:p>
          <a:p>
            <a:r>
              <a:rPr lang="en-US" sz="3200">
                <a:sym typeface="+mn-ea"/>
              </a:rPr>
              <a:t> So r = 2 because two digits are required to map the key to the memory location.</a:t>
            </a:r>
            <a:endParaRPr lang="en-US" sz="3200"/>
          </a:p>
          <a:p>
            <a:r>
              <a:rPr lang="en-IN" altLang="en-US" sz="3200">
                <a:sym typeface="+mn-ea"/>
              </a:rPr>
              <a:t>   </a:t>
            </a:r>
            <a:r>
              <a:rPr lang="en-US" sz="3200">
                <a:sym typeface="+mn-ea"/>
              </a:rPr>
              <a:t>    k = 60</a:t>
            </a:r>
            <a:endParaRPr lang="en-US" sz="3200"/>
          </a:p>
          <a:p>
            <a:r>
              <a:rPr lang="en-US" sz="3200">
                <a:sym typeface="+mn-ea"/>
              </a:rPr>
              <a:t>    k x k = 60 x 60</a:t>
            </a:r>
            <a:endParaRPr lang="en-US" sz="3200"/>
          </a:p>
          <a:p>
            <a:r>
              <a:rPr lang="en-US" sz="3200">
                <a:sym typeface="+mn-ea"/>
              </a:rPr>
              <a:t>         </a:t>
            </a:r>
            <a:r>
              <a:rPr lang="en-IN" altLang="en-US" sz="3200">
                <a:sym typeface="+mn-ea"/>
              </a:rPr>
              <a:t> </a:t>
            </a:r>
            <a:r>
              <a:rPr lang="en-US" sz="3200">
                <a:sym typeface="+mn-ea"/>
              </a:rPr>
              <a:t>   = 3600</a:t>
            </a:r>
            <a:r>
              <a:rPr lang="en-IN" altLang="en-US" sz="3200">
                <a:sym typeface="+mn-ea"/>
              </a:rPr>
              <a:t> </a:t>
            </a:r>
            <a:r>
              <a:rPr lang="en-US" sz="3200">
                <a:sym typeface="+mn-ea"/>
              </a:rPr>
              <a:t> </a:t>
            </a:r>
          </a:p>
          <a:p>
            <a:r>
              <a:rPr lang="en-US" sz="3200">
                <a:sym typeface="+mn-ea"/>
              </a:rPr>
              <a:t>   h(60) = 60</a:t>
            </a:r>
            <a:endParaRPr lang="en-US" sz="3200"/>
          </a:p>
          <a:p>
            <a:r>
              <a:rPr lang="en-IN" altLang="en-US" sz="3200"/>
              <a:t> </a:t>
            </a:r>
            <a:r>
              <a:rPr lang="en-US" sz="3200">
                <a:sym typeface="+mn-ea"/>
              </a:rPr>
              <a:t>    The hash value obtained is 60</a:t>
            </a:r>
            <a:endParaRPr lang="en-US" sz="3200"/>
          </a:p>
          <a:p>
            <a:endParaRPr 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650"/>
          </a:xfrm>
        </p:spPr>
        <p:txBody>
          <a:bodyPr>
            <a:normAutofit fontScale="90000"/>
          </a:bodyPr>
          <a:lstStyle/>
          <a:p>
            <a:r>
              <a:rPr lang="en-US" dirty="0"/>
              <a:t>  </a:t>
            </a:r>
          </a:p>
        </p:txBody>
      </p:sp>
      <p:sp>
        <p:nvSpPr>
          <p:cNvPr id="3" name="Text Box 2"/>
          <p:cNvSpPr txBox="1"/>
          <p:nvPr/>
        </p:nvSpPr>
        <p:spPr>
          <a:xfrm>
            <a:off x="748030" y="993140"/>
            <a:ext cx="10605135" cy="5450840"/>
          </a:xfrm>
          <a:prstGeom prst="rect">
            <a:avLst/>
          </a:prstGeom>
          <a:noFill/>
        </p:spPr>
        <p:txBody>
          <a:bodyPr wrap="square" rtlCol="0" anchor="t">
            <a:noAutofit/>
          </a:bodyPr>
          <a:lstStyle/>
          <a:p>
            <a:r>
              <a:rPr lang="en-US" sz="2800">
                <a:sym typeface="+mn-ea"/>
              </a:rPr>
              <a:t>Pros:</a:t>
            </a:r>
            <a:endParaRPr lang="en-US" sz="2800"/>
          </a:p>
          <a:p>
            <a:pPr marL="914400" lvl="1" indent="-457200">
              <a:buFont typeface="Arial" panose="020B0604020202020204" pitchFamily="34" charset="0"/>
              <a:buChar char="•"/>
            </a:pPr>
            <a:r>
              <a:rPr lang="en-US" sz="2800">
                <a:sym typeface="+mn-ea"/>
              </a:rPr>
              <a:t> The performance of this method is good as most or all digits of the key value contribute to the result. This is because all digits in the key contribute to generating the middle digits of the squared result.</a:t>
            </a:r>
            <a:endParaRPr lang="en-US" sz="2800"/>
          </a:p>
          <a:p>
            <a:pPr marL="914400" lvl="1" indent="-457200">
              <a:buFont typeface="Arial" panose="020B0604020202020204" pitchFamily="34" charset="0"/>
              <a:buChar char="•"/>
            </a:pPr>
            <a:r>
              <a:rPr lang="en-US" sz="2800">
                <a:sym typeface="+mn-ea"/>
              </a:rPr>
              <a:t> The result is not dominated by the distribution of the top digit or bottom digit of the original key value.</a:t>
            </a:r>
            <a:endParaRPr lang="en-US" sz="2800"/>
          </a:p>
          <a:p>
            <a:r>
              <a:rPr lang="en-US" sz="2800">
                <a:sym typeface="+mn-ea"/>
              </a:rPr>
              <a:t>Cons:</a:t>
            </a:r>
            <a:r>
              <a:rPr lang="en-IN" altLang="en-US" sz="2800">
                <a:sym typeface="+mn-ea"/>
              </a:rPr>
              <a:t> </a:t>
            </a:r>
            <a:endParaRPr lang="en-US" sz="2800"/>
          </a:p>
          <a:p>
            <a:pPr marL="914400" lvl="1" indent="-457200">
              <a:buFont typeface="Arial" panose="020B0604020202020204" pitchFamily="34" charset="0"/>
              <a:buChar char="•"/>
            </a:pPr>
            <a:r>
              <a:rPr lang="en-US" sz="2800">
                <a:sym typeface="+mn-ea"/>
              </a:rPr>
              <a:t> The size of the key is one of the limitations of this method, as the key is of big size then its square will double the number of digits.</a:t>
            </a:r>
            <a:endParaRPr lang="en-US" sz="2800"/>
          </a:p>
          <a:p>
            <a:pPr marL="914400" lvl="1" indent="-457200">
              <a:buFont typeface="Arial" panose="020B0604020202020204" pitchFamily="34" charset="0"/>
              <a:buChar char="•"/>
            </a:pPr>
            <a:r>
              <a:rPr lang="en-US" sz="2800">
                <a:sym typeface="+mn-ea"/>
              </a:rPr>
              <a:t> Another disadvantage is that there will be collisions but we can try to reduce collisions.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85" y="79375"/>
            <a:ext cx="10902315" cy="1325880"/>
          </a:xfrm>
        </p:spPr>
        <p:txBody>
          <a:bodyPr>
            <a:normAutofit fontScale="90000"/>
          </a:bodyPr>
          <a:lstStyle/>
          <a:p>
            <a:r>
              <a:rPr lang="en-GB" altLang="en-US"/>
              <a:t>C -Code for Mid Square Hashing Function</a:t>
            </a:r>
            <a:br>
              <a:rPr lang="en-GB" altLang="en-US"/>
            </a:br>
            <a:r>
              <a:rPr lang="en-GB" altLang="en-US" b="1">
                <a:solidFill>
                  <a:srgbClr val="FF0000"/>
                </a:solidFill>
              </a:rPr>
              <a:t>Assumption : Table size =10 and r =1 </a:t>
            </a:r>
          </a:p>
        </p:txBody>
      </p:sp>
      <p:sp>
        <p:nvSpPr>
          <p:cNvPr id="3" name="Text Box 2"/>
          <p:cNvSpPr txBox="1"/>
          <p:nvPr/>
        </p:nvSpPr>
        <p:spPr>
          <a:xfrm>
            <a:off x="574675" y="1346835"/>
            <a:ext cx="10695305" cy="4523105"/>
          </a:xfrm>
          <a:prstGeom prst="rect">
            <a:avLst/>
          </a:prstGeom>
          <a:noFill/>
        </p:spPr>
        <p:txBody>
          <a:bodyPr wrap="square" rtlCol="0">
            <a:spAutoFit/>
          </a:bodyPr>
          <a:lstStyle/>
          <a:p>
            <a:r>
              <a:rPr lang="en-US"/>
              <a:t>i</a:t>
            </a:r>
            <a:r>
              <a:rPr lang="en-US" sz="3200"/>
              <a:t>nt hashing_midsquare(int key)</a:t>
            </a:r>
          </a:p>
          <a:p>
            <a:r>
              <a:rPr lang="en-US" sz="3200"/>
              <a:t>{</a:t>
            </a:r>
          </a:p>
          <a:p>
            <a:r>
              <a:rPr lang="en-US" sz="3200"/>
              <a:t>    int hashvalue;</a:t>
            </a:r>
          </a:p>
          <a:p>
            <a:r>
              <a:rPr lang="en-US" sz="3200"/>
              <a:t>    //Need to take care of overflow in case of larger number</a:t>
            </a:r>
          </a:p>
          <a:p>
            <a:r>
              <a:rPr lang="en-US" sz="3200"/>
              <a:t>    long int keysquare = key * key;</a:t>
            </a:r>
          </a:p>
          <a:p>
            <a:r>
              <a:rPr lang="en-US" sz="3200"/>
              <a:t>    keysquare =keysquare/10;</a:t>
            </a:r>
          </a:p>
          <a:p>
            <a:r>
              <a:rPr lang="en-US" sz="3200"/>
              <a:t>    hashvalue =keysquare % 10;</a:t>
            </a:r>
          </a:p>
          <a:p>
            <a:r>
              <a:rPr lang="en-US" sz="3200"/>
              <a:t>    return hashvalue;</a:t>
            </a:r>
          </a:p>
          <a:p>
            <a:r>
              <a:rPr lang="en-US" sz="32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605" y="67945"/>
            <a:ext cx="8232140" cy="839470"/>
          </a:xfrm>
        </p:spPr>
        <p:txBody>
          <a:bodyPr>
            <a:normAutofit fontScale="90000"/>
          </a:bodyPr>
          <a:lstStyle/>
          <a:p>
            <a:r>
              <a:rPr lang="en-US" sz="3600" b="1">
                <a:solidFill>
                  <a:srgbClr val="FF0000"/>
                </a:solidFill>
                <a:latin typeface="+mn-lt"/>
                <a:ea typeface="+mn-ea"/>
                <a:cs typeface="+mn-cs"/>
                <a:sym typeface="+mn-ea"/>
              </a:rPr>
              <a:t>4.3. Folding Method or Digit folding Method</a:t>
            </a:r>
            <a:endParaRPr lang="en-US" sz="3600" b="1">
              <a:solidFill>
                <a:srgbClr val="FF0000"/>
              </a:solidFill>
              <a:latin typeface="+mn-lt"/>
              <a:ea typeface="+mn-ea"/>
              <a:cs typeface="+mn-cs"/>
            </a:endParaRPr>
          </a:p>
        </p:txBody>
      </p:sp>
      <p:sp>
        <p:nvSpPr>
          <p:cNvPr id="3" name="Text Box 2"/>
          <p:cNvSpPr txBox="1"/>
          <p:nvPr/>
        </p:nvSpPr>
        <p:spPr>
          <a:xfrm>
            <a:off x="269240" y="861695"/>
            <a:ext cx="11710670" cy="5892800"/>
          </a:xfrm>
          <a:prstGeom prst="rect">
            <a:avLst/>
          </a:prstGeom>
          <a:noFill/>
        </p:spPr>
        <p:txBody>
          <a:bodyPr wrap="square" rtlCol="0" anchor="t">
            <a:noAutofit/>
          </a:bodyPr>
          <a:lstStyle/>
          <a:p>
            <a:r>
              <a:rPr lang="en-US" sz="3200"/>
              <a:t>This method involves two steps:</a:t>
            </a:r>
            <a:r>
              <a:rPr lang="en-IN" altLang="en-US" sz="3200"/>
              <a:t> </a:t>
            </a:r>
            <a:endParaRPr lang="en-US" sz="3200"/>
          </a:p>
          <a:p>
            <a:pPr marL="971550" lvl="1" indent="-514350">
              <a:buAutoNum type="arabicPeriod"/>
            </a:pPr>
            <a:r>
              <a:rPr lang="en-US" sz="3200"/>
              <a:t>Divide the key-value k into a number of parts i.e. k1, k2, k3,….,kn, where each part has the same number of digits except for the last part that can have lesser digits than the other parts.</a:t>
            </a:r>
          </a:p>
          <a:p>
            <a:pPr marL="971550" lvl="1" indent="-514350">
              <a:buAutoNum type="arabicPeriod"/>
            </a:pPr>
            <a:r>
              <a:rPr lang="en-US" sz="3200"/>
              <a:t> Add the individual parts. The hash value is obtained by ignoring the last carry if any.</a:t>
            </a:r>
          </a:p>
          <a:p>
            <a:pPr marL="971550" lvl="1" indent="-514350">
              <a:buAutoNum type="arabicPeriod"/>
            </a:pPr>
            <a:endParaRPr lang="en-US" sz="3200"/>
          </a:p>
          <a:p>
            <a:r>
              <a:rPr lang="en-US" sz="3200"/>
              <a:t>Formula:</a:t>
            </a:r>
            <a:r>
              <a:rPr lang="en-IN" altLang="en-US" sz="3200"/>
              <a:t>   </a:t>
            </a:r>
            <a:r>
              <a:rPr lang="en-US" sz="3200"/>
              <a:t>  k = k1, k2, k3, k4, ….., kn</a:t>
            </a:r>
          </a:p>
          <a:p>
            <a:r>
              <a:rPr lang="en-US" sz="3200"/>
              <a:t>   </a:t>
            </a:r>
            <a:r>
              <a:rPr lang="en-IN" altLang="en-US" sz="3200"/>
              <a:t>		</a:t>
            </a:r>
            <a:r>
              <a:rPr lang="en-US" sz="3200"/>
              <a:t> s = k1+ k2 + k3 + k4 +….+ kn</a:t>
            </a:r>
          </a:p>
          <a:p>
            <a:r>
              <a:rPr lang="en-US" sz="3200"/>
              <a:t>    </a:t>
            </a:r>
            <a:r>
              <a:rPr lang="en-IN" altLang="en-US" sz="3200"/>
              <a:t>		 </a:t>
            </a:r>
            <a:r>
              <a:rPr lang="en-US" sz="3200"/>
              <a:t>h(K)</a:t>
            </a:r>
            <a:r>
              <a:rPr lang="en-IN" altLang="en-US" sz="3200"/>
              <a:t> </a:t>
            </a:r>
            <a:r>
              <a:rPr lang="en-US" sz="3200"/>
              <a:t>= s    Here,</a:t>
            </a:r>
            <a:r>
              <a:rPr lang="en-IN" altLang="en-US" sz="3200"/>
              <a:t> </a:t>
            </a:r>
            <a:r>
              <a:rPr lang="en-US" sz="3200"/>
              <a:t>s is obtained by adding the parts of the key k</a:t>
            </a:r>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57800" cy="745490"/>
          </a:xfrm>
        </p:spPr>
        <p:txBody>
          <a:bodyPr>
            <a:normAutofit fontScale="90000"/>
          </a:bodyPr>
          <a:lstStyle/>
          <a:p>
            <a:r>
              <a:rPr lang="en-IN" altLang="en-US">
                <a:sym typeface="+mn-ea"/>
              </a:rPr>
              <a:t>E</a:t>
            </a:r>
            <a:r>
              <a:rPr lang="en-US">
                <a:sym typeface="+mn-ea"/>
              </a:rPr>
              <a:t>xample:</a:t>
            </a:r>
            <a:endParaRPr lang="en-US"/>
          </a:p>
        </p:txBody>
      </p:sp>
      <p:sp>
        <p:nvSpPr>
          <p:cNvPr id="3" name="Text Box 2"/>
          <p:cNvSpPr txBox="1"/>
          <p:nvPr/>
        </p:nvSpPr>
        <p:spPr>
          <a:xfrm>
            <a:off x="511810" y="1323975"/>
            <a:ext cx="11294745" cy="5243195"/>
          </a:xfrm>
          <a:prstGeom prst="rect">
            <a:avLst/>
          </a:prstGeom>
          <a:noFill/>
        </p:spPr>
        <p:txBody>
          <a:bodyPr wrap="square" rtlCol="0" anchor="t">
            <a:noAutofit/>
          </a:bodyPr>
          <a:lstStyle/>
          <a:p>
            <a:r>
              <a:rPr lang="en-IN" altLang="en-US" sz="3200">
                <a:sym typeface="+mn-ea"/>
              </a:rPr>
              <a:t> </a:t>
            </a:r>
            <a:r>
              <a:rPr lang="en-US" sz="3200">
                <a:sym typeface="+mn-ea"/>
              </a:rPr>
              <a:t>  </a:t>
            </a:r>
            <a:r>
              <a:rPr lang="en-IN" altLang="en-US" sz="3200">
                <a:sym typeface="+mn-ea"/>
              </a:rPr>
              <a:t>       		</a:t>
            </a:r>
            <a:r>
              <a:rPr lang="en-US" sz="3200">
                <a:sym typeface="+mn-ea"/>
              </a:rPr>
              <a:t>  k = 12345</a:t>
            </a:r>
            <a:endParaRPr lang="en-US" sz="3200"/>
          </a:p>
          <a:p>
            <a:r>
              <a:rPr lang="en-US" sz="3200">
                <a:sym typeface="+mn-ea"/>
              </a:rPr>
              <a:t>    </a:t>
            </a:r>
            <a:r>
              <a:rPr lang="en-IN" altLang="en-US" sz="3200">
                <a:sym typeface="+mn-ea"/>
              </a:rPr>
              <a:t>			  </a:t>
            </a:r>
            <a:r>
              <a:rPr lang="en-US" sz="3200">
                <a:sym typeface="+mn-ea"/>
              </a:rPr>
              <a:t>k1 = 12, k2 = 34, k3 = 5</a:t>
            </a:r>
            <a:endParaRPr lang="en-US" sz="3200"/>
          </a:p>
          <a:p>
            <a:r>
              <a:rPr lang="en-US" sz="3200">
                <a:sym typeface="+mn-ea"/>
              </a:rPr>
              <a:t>    </a:t>
            </a:r>
            <a:r>
              <a:rPr lang="en-IN" altLang="en-US" sz="3200">
                <a:sym typeface="+mn-ea"/>
              </a:rPr>
              <a:t>			  </a:t>
            </a:r>
            <a:r>
              <a:rPr lang="en-US" sz="3200">
                <a:sym typeface="+mn-ea"/>
              </a:rPr>
              <a:t>s = k1 + k2 + k3</a:t>
            </a:r>
            <a:r>
              <a:rPr lang="en-IN" altLang="en-US" sz="3200">
                <a:sym typeface="+mn-ea"/>
              </a:rPr>
              <a:t> </a:t>
            </a:r>
            <a:r>
              <a:rPr lang="en-US" sz="3200">
                <a:sym typeface="+mn-ea"/>
              </a:rPr>
              <a:t>= 12 + 34 + 5</a:t>
            </a:r>
            <a:endParaRPr lang="en-US" sz="3200"/>
          </a:p>
          <a:p>
            <a:r>
              <a:rPr lang="en-US" sz="3200">
                <a:sym typeface="+mn-ea"/>
              </a:rPr>
              <a:t>     </a:t>
            </a:r>
            <a:r>
              <a:rPr lang="en-IN" altLang="en-US" sz="3200">
                <a:sym typeface="+mn-ea"/>
              </a:rPr>
              <a:t>			                             </a:t>
            </a:r>
            <a:r>
              <a:rPr lang="en-US" sz="3200">
                <a:sym typeface="+mn-ea"/>
              </a:rPr>
              <a:t> = 51 </a:t>
            </a:r>
            <a:endParaRPr lang="en-US" sz="3200"/>
          </a:p>
          <a:p>
            <a:r>
              <a:rPr lang="en-US" sz="3200">
                <a:sym typeface="+mn-ea"/>
              </a:rPr>
              <a:t>  </a:t>
            </a:r>
            <a:r>
              <a:rPr lang="en-IN" altLang="en-US" sz="3200">
                <a:sym typeface="+mn-ea"/>
              </a:rPr>
              <a:t>			</a:t>
            </a:r>
            <a:r>
              <a:rPr lang="en-US" sz="3200">
                <a:sym typeface="+mn-ea"/>
              </a:rPr>
              <a:t>  h(K) = 51</a:t>
            </a:r>
            <a:endParaRPr lang="en-US" sz="3200"/>
          </a:p>
          <a:p>
            <a:r>
              <a:rPr lang="en-US" sz="3200">
                <a:sym typeface="+mn-ea"/>
              </a:rPr>
              <a:t>Note:</a:t>
            </a:r>
            <a:r>
              <a:rPr lang="en-IN" altLang="en-US" sz="3200">
                <a:sym typeface="+mn-ea"/>
              </a:rPr>
              <a:t> </a:t>
            </a:r>
            <a:r>
              <a:rPr lang="en-US" sz="3200">
                <a:sym typeface="+mn-ea"/>
              </a:rPr>
              <a:t>The number of digits in each part varies depending upon the size of the hash table. Suppose for example the size of the hash table is 100, then each part must have two digits except for the last part which can have a lesser number of digits.</a:t>
            </a:r>
          </a:p>
        </p:txBody>
      </p:sp>
      <p:sp>
        <p:nvSpPr>
          <p:cNvPr id="4" name="Text Box 3"/>
          <p:cNvSpPr txBox="1"/>
          <p:nvPr/>
        </p:nvSpPr>
        <p:spPr>
          <a:xfrm>
            <a:off x="763905" y="745490"/>
            <a:ext cx="4064000" cy="368300"/>
          </a:xfrm>
          <a:prstGeom prst="rect">
            <a:avLst/>
          </a:prstGeom>
          <a:noFill/>
        </p:spPr>
        <p:txBody>
          <a:bodyPr wrap="square" rtlCol="0">
            <a:sp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98425"/>
            <a:ext cx="10515600" cy="988695"/>
          </a:xfrm>
        </p:spPr>
        <p:txBody>
          <a:bodyPr>
            <a:normAutofit fontScale="90000"/>
          </a:bodyPr>
          <a:lstStyle/>
          <a:p>
            <a:r>
              <a:rPr lang="en-GB" altLang="en-US"/>
              <a:t>C - Code for Constatnt Folding hashing Function</a:t>
            </a:r>
          </a:p>
        </p:txBody>
      </p:sp>
      <p:sp>
        <p:nvSpPr>
          <p:cNvPr id="3" name="Text Box 2"/>
          <p:cNvSpPr txBox="1"/>
          <p:nvPr/>
        </p:nvSpPr>
        <p:spPr>
          <a:xfrm>
            <a:off x="391160" y="1210310"/>
            <a:ext cx="11383010" cy="5507990"/>
          </a:xfrm>
          <a:prstGeom prst="rect">
            <a:avLst/>
          </a:prstGeom>
          <a:noFill/>
        </p:spPr>
        <p:txBody>
          <a:bodyPr wrap="square" rtlCol="0" anchor="t">
            <a:spAutoFit/>
          </a:bodyPr>
          <a:lstStyle/>
          <a:p>
            <a:r>
              <a:rPr lang="en-GB" altLang="en-US" sz="3200"/>
              <a:t>in</a:t>
            </a:r>
            <a:r>
              <a:rPr lang="en-US" sz="3200"/>
              <a:t>t hashing_folding(int key)</a:t>
            </a:r>
          </a:p>
          <a:p>
            <a:r>
              <a:rPr lang="en-US" sz="3200"/>
              <a:t>{</a:t>
            </a:r>
          </a:p>
          <a:p>
            <a:r>
              <a:rPr lang="en-US" sz="3200"/>
              <a:t>    int hashvalue=0;</a:t>
            </a:r>
          </a:p>
          <a:p>
            <a:r>
              <a:rPr lang="en-US" sz="3200"/>
              <a:t>    while(key!=0)</a:t>
            </a:r>
          </a:p>
          <a:p>
            <a:r>
              <a:rPr lang="en-US" sz="3200"/>
              <a:t>    {</a:t>
            </a:r>
          </a:p>
          <a:p>
            <a:r>
              <a:rPr lang="en-US" sz="3200"/>
              <a:t>        hashvalue+=key % 10;</a:t>
            </a:r>
          </a:p>
          <a:p>
            <a:r>
              <a:rPr lang="en-US" sz="3200"/>
              <a:t>        key=key/10;</a:t>
            </a:r>
          </a:p>
          <a:p>
            <a:endParaRPr lang="en-US" sz="3200"/>
          </a:p>
          <a:p>
            <a:r>
              <a:rPr lang="en-US" sz="3200"/>
              <a:t>    }</a:t>
            </a:r>
          </a:p>
          <a:p>
            <a:r>
              <a:rPr lang="en-US" sz="3200"/>
              <a:t>    return hashvalue;</a:t>
            </a:r>
          </a:p>
          <a:p>
            <a:r>
              <a:rPr lang="en-US" sz="32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90" y="147955"/>
            <a:ext cx="10515600" cy="974090"/>
          </a:xfrm>
        </p:spPr>
        <p:txBody>
          <a:bodyPr/>
          <a:lstStyle/>
          <a:p>
            <a:r>
              <a:rPr lang="en-IN" altLang="en-US" sz="3600" b="1">
                <a:solidFill>
                  <a:srgbClr val="00B0F0"/>
                </a:solidFill>
                <a:latin typeface="+mn-lt"/>
                <a:ea typeface="+mn-ea"/>
                <a:cs typeface="+mn-cs"/>
                <a:sym typeface="+mn-ea"/>
              </a:rPr>
              <a:t>4.4. Multiplication Method</a:t>
            </a:r>
            <a:endParaRPr lang="en-IN" altLang="en-US" sz="3600" b="1">
              <a:solidFill>
                <a:srgbClr val="00B0F0"/>
              </a:solidFill>
              <a:latin typeface="+mn-lt"/>
              <a:ea typeface="+mn-ea"/>
              <a:cs typeface="+mn-cs"/>
            </a:endParaRPr>
          </a:p>
        </p:txBody>
      </p:sp>
      <p:sp>
        <p:nvSpPr>
          <p:cNvPr id="3" name="Text Box 2"/>
          <p:cNvSpPr txBox="1"/>
          <p:nvPr/>
        </p:nvSpPr>
        <p:spPr>
          <a:xfrm>
            <a:off x="297815" y="883920"/>
            <a:ext cx="11416665" cy="6127115"/>
          </a:xfrm>
          <a:prstGeom prst="rect">
            <a:avLst/>
          </a:prstGeom>
          <a:noFill/>
        </p:spPr>
        <p:txBody>
          <a:bodyPr wrap="square" rtlCol="0" anchor="t">
            <a:noAutofit/>
          </a:bodyPr>
          <a:lstStyle/>
          <a:p>
            <a:r>
              <a:rPr lang="en-US" sz="3200"/>
              <a:t>This method involves the following steps:</a:t>
            </a:r>
          </a:p>
          <a:p>
            <a:pPr indent="0">
              <a:buNone/>
            </a:pPr>
            <a:r>
              <a:rPr lang="en-US" sz="3200"/>
              <a:t>    </a:t>
            </a:r>
            <a:r>
              <a:rPr lang="en-IN" altLang="en-US" sz="3200"/>
              <a:t>1. </a:t>
            </a:r>
            <a:r>
              <a:rPr lang="en-US" sz="3200"/>
              <a:t>Choose a constant value A such that 0 &lt; A &lt; 1.</a:t>
            </a:r>
          </a:p>
          <a:p>
            <a:pPr indent="0">
              <a:buNone/>
            </a:pPr>
            <a:r>
              <a:rPr lang="en-US" sz="3200"/>
              <a:t>    </a:t>
            </a:r>
            <a:r>
              <a:rPr lang="en-IN" altLang="en-US" sz="3200"/>
              <a:t>2. </a:t>
            </a:r>
            <a:r>
              <a:rPr lang="en-US" sz="3200"/>
              <a:t>Multiply the key value with A.</a:t>
            </a:r>
          </a:p>
          <a:p>
            <a:pPr indent="0">
              <a:buNone/>
            </a:pPr>
            <a:r>
              <a:rPr lang="en-US" sz="3200"/>
              <a:t>    </a:t>
            </a:r>
            <a:r>
              <a:rPr lang="en-IN" altLang="en-US" sz="3200"/>
              <a:t>3. </a:t>
            </a:r>
            <a:r>
              <a:rPr lang="en-US" sz="3200"/>
              <a:t>Extract the fractional part of kA.</a:t>
            </a:r>
          </a:p>
          <a:p>
            <a:pPr indent="0">
              <a:buNone/>
            </a:pPr>
            <a:r>
              <a:rPr lang="en-US" sz="3200"/>
              <a:t>    </a:t>
            </a:r>
            <a:r>
              <a:rPr lang="en-IN" altLang="en-US" sz="3200"/>
              <a:t>4. </a:t>
            </a:r>
            <a:r>
              <a:rPr lang="en-US" sz="3200"/>
              <a:t>Multiply the result of the above step by the size of the hash table i.e. M.</a:t>
            </a:r>
          </a:p>
          <a:p>
            <a:r>
              <a:rPr lang="en-US" sz="3200"/>
              <a:t>    The resulting hash value is obtained by taking the floor of the result obtained in step 4.</a:t>
            </a:r>
          </a:p>
          <a:p>
            <a:r>
              <a:rPr lang="en-US" sz="3200"/>
              <a:t>Formula:</a:t>
            </a:r>
            <a:r>
              <a:rPr lang="en-IN" altLang="en-US" sz="3200"/>
              <a:t> </a:t>
            </a:r>
            <a:r>
              <a:rPr lang="en-US" sz="3200"/>
              <a:t>    h(K) = floor (M</a:t>
            </a:r>
            <a:r>
              <a:rPr lang="en-GB" altLang="en-US" sz="3200"/>
              <a:t> X</a:t>
            </a:r>
            <a:r>
              <a:rPr lang="en-US" sz="3200"/>
              <a:t> (kA mod 1))</a:t>
            </a:r>
          </a:p>
          <a:p>
            <a:r>
              <a:rPr lang="en-US" sz="3200"/>
              <a:t>    Here,</a:t>
            </a:r>
          </a:p>
          <a:p>
            <a:r>
              <a:rPr lang="en-US" sz="3200"/>
              <a:t>    M is the size of the hash table</a:t>
            </a:r>
            <a:r>
              <a:rPr lang="en-IN" altLang="en-US" sz="3200"/>
              <a:t>, </a:t>
            </a:r>
            <a:r>
              <a:rPr lang="en-US" sz="3200"/>
              <a:t> k is the key value.</a:t>
            </a:r>
          </a:p>
          <a:p>
            <a:r>
              <a:rPr lang="en-US" sz="3200"/>
              <a:t>    A is a constant value.</a:t>
            </a:r>
          </a:p>
          <a:p>
            <a:endParaRPr lang="en-US"/>
          </a:p>
          <a:p>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Box 2"/>
          <p:cNvSpPr txBox="1"/>
          <p:nvPr/>
        </p:nvSpPr>
        <p:spPr>
          <a:xfrm>
            <a:off x="518795" y="1313815"/>
            <a:ext cx="11059160" cy="5507990"/>
          </a:xfrm>
          <a:prstGeom prst="rect">
            <a:avLst/>
          </a:prstGeom>
          <a:noFill/>
        </p:spPr>
        <p:txBody>
          <a:bodyPr wrap="square" rtlCol="0" anchor="t">
            <a:spAutoFit/>
          </a:bodyPr>
          <a:lstStyle/>
          <a:p>
            <a:r>
              <a:rPr lang="en-US" sz="3200">
                <a:sym typeface="+mn-ea"/>
              </a:rPr>
              <a:t>Example:</a:t>
            </a:r>
            <a:endParaRPr lang="en-US" sz="3200"/>
          </a:p>
          <a:p>
            <a:endParaRPr lang="en-US" sz="3200"/>
          </a:p>
          <a:p>
            <a:r>
              <a:rPr lang="en-US" sz="3200">
                <a:sym typeface="+mn-ea"/>
              </a:rPr>
              <a:t>    k = 12345</a:t>
            </a:r>
            <a:endParaRPr lang="en-US" sz="3200"/>
          </a:p>
          <a:p>
            <a:r>
              <a:rPr lang="en-US" sz="3200">
                <a:sym typeface="+mn-ea"/>
              </a:rPr>
              <a:t>    A = 0.357840</a:t>
            </a:r>
            <a:endParaRPr lang="en-US" sz="3200"/>
          </a:p>
          <a:p>
            <a:r>
              <a:rPr lang="en-US" sz="3200">
                <a:sym typeface="+mn-ea"/>
              </a:rPr>
              <a:t>    M = 100</a:t>
            </a:r>
            <a:endParaRPr lang="en-US" sz="3200"/>
          </a:p>
          <a:p>
            <a:endParaRPr lang="en-US" sz="3200"/>
          </a:p>
          <a:p>
            <a:r>
              <a:rPr lang="en-US" sz="3200">
                <a:sym typeface="+mn-ea"/>
              </a:rPr>
              <a:t>    h(12345) = floor[ 100 (12345*</a:t>
            </a:r>
            <a:r>
              <a:rPr lang="en-GB" altLang="en-US" sz="3200">
                <a:sym typeface="+mn-ea"/>
              </a:rPr>
              <a:t>(</a:t>
            </a:r>
            <a:r>
              <a:rPr lang="en-US" sz="3200">
                <a:sym typeface="+mn-ea"/>
              </a:rPr>
              <a:t>0.357840 mod 1)]</a:t>
            </a:r>
            <a:endParaRPr lang="en-US" sz="3200"/>
          </a:p>
          <a:p>
            <a:r>
              <a:rPr lang="en-US" sz="3200">
                <a:sym typeface="+mn-ea"/>
              </a:rPr>
              <a:t>                   = floor[ 100 (4417.5348 mod 1) ]</a:t>
            </a:r>
            <a:endParaRPr lang="en-US" sz="3200"/>
          </a:p>
          <a:p>
            <a:r>
              <a:rPr lang="en-US" sz="3200">
                <a:sym typeface="+mn-ea"/>
              </a:rPr>
              <a:t>                   = floor[ 100 (0.5348) ]</a:t>
            </a:r>
            <a:endParaRPr lang="en-US" sz="3200"/>
          </a:p>
          <a:p>
            <a:r>
              <a:rPr lang="en-US" sz="3200">
                <a:sym typeface="+mn-ea"/>
              </a:rPr>
              <a:t>                   = floor[ 53.48 ]</a:t>
            </a:r>
            <a:endParaRPr lang="en-US" sz="3200"/>
          </a:p>
          <a:p>
            <a:r>
              <a:rPr lang="en-US" sz="3200">
                <a:sym typeface="+mn-ea"/>
              </a:rPr>
              <a:t>                   = 53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 y="133985"/>
            <a:ext cx="11189970" cy="763905"/>
          </a:xfrm>
        </p:spPr>
        <p:txBody>
          <a:bodyPr>
            <a:normAutofit/>
          </a:bodyPr>
          <a:lstStyle/>
          <a:p>
            <a:r>
              <a:rPr lang="en-GB" altLang="en-US" b="1">
                <a:solidFill>
                  <a:srgbClr val="FF0000"/>
                </a:solidFill>
              </a:rPr>
              <a:t>Topics to be Covered</a:t>
            </a:r>
          </a:p>
        </p:txBody>
      </p:sp>
      <p:sp>
        <p:nvSpPr>
          <p:cNvPr id="3" name="Text Box 2"/>
          <p:cNvSpPr txBox="1"/>
          <p:nvPr/>
        </p:nvSpPr>
        <p:spPr>
          <a:xfrm>
            <a:off x="163195" y="898525"/>
            <a:ext cx="11893550" cy="5772785"/>
          </a:xfrm>
          <a:prstGeom prst="rect">
            <a:avLst/>
          </a:prstGeom>
          <a:noFill/>
        </p:spPr>
        <p:txBody>
          <a:bodyPr wrap="square" rtlCol="0">
            <a:noAutofit/>
          </a:bodyPr>
          <a:lstStyle/>
          <a:p>
            <a:r>
              <a:rPr lang="en-GB" altLang="en-US" sz="3200" b="1">
                <a:solidFill>
                  <a:srgbClr val="FF0000"/>
                </a:solidFill>
              </a:rPr>
              <a:t>1. What is hashing ?</a:t>
            </a:r>
          </a:p>
          <a:p>
            <a:r>
              <a:rPr lang="en-GB" altLang="en-US" sz="3200" b="1">
                <a:solidFill>
                  <a:srgbClr val="00B0F0"/>
                </a:solidFill>
              </a:rPr>
              <a:t>2. Need for hashing</a:t>
            </a:r>
          </a:p>
          <a:p>
            <a:r>
              <a:rPr lang="en-GB" altLang="en-US" sz="3200" b="1">
                <a:solidFill>
                  <a:srgbClr val="FF0000"/>
                </a:solidFill>
              </a:rPr>
              <a:t>3. Key components for Hashing.</a:t>
            </a:r>
          </a:p>
          <a:p>
            <a:pPr algn="l">
              <a:buClrTx/>
              <a:buSzTx/>
              <a:buFontTx/>
            </a:pPr>
            <a:r>
              <a:rPr lang="en-GB" altLang="en-US" sz="3200" b="1">
                <a:solidFill>
                  <a:srgbClr val="00B0F0"/>
                </a:solidFill>
              </a:rPr>
              <a:t>4. </a:t>
            </a:r>
            <a:r>
              <a:rPr lang="en-GB" altLang="en-US" sz="3200" b="1">
                <a:solidFill>
                  <a:srgbClr val="00B0F0"/>
                </a:solidFill>
                <a:sym typeface="+mn-ea"/>
              </a:rPr>
              <a:t>Hashing Methods or Types of Hash Functions</a:t>
            </a:r>
          </a:p>
          <a:p>
            <a:pPr algn="l">
              <a:buClrTx/>
              <a:buSzTx/>
              <a:buFontTx/>
            </a:pPr>
            <a:r>
              <a:rPr lang="en-GB" altLang="en-US" sz="3200" b="1">
                <a:solidFill>
                  <a:srgbClr val="FF0000"/>
                </a:solidFill>
                <a:sym typeface="+mn-ea"/>
              </a:rPr>
              <a:t>5. Basic Operation on Hashing</a:t>
            </a:r>
          </a:p>
          <a:p>
            <a:pPr algn="l">
              <a:buClrTx/>
              <a:buSzTx/>
              <a:buFontTx/>
            </a:pPr>
            <a:r>
              <a:rPr lang="en-GB" altLang="en-US" sz="3200" b="1">
                <a:solidFill>
                  <a:srgbClr val="00B0F0"/>
                </a:solidFill>
                <a:sym typeface="+mn-ea"/>
              </a:rPr>
              <a:t>6. What is Collision?</a:t>
            </a:r>
          </a:p>
          <a:p>
            <a:pPr algn="l">
              <a:buClrTx/>
              <a:buSzTx/>
              <a:buFontTx/>
            </a:pPr>
            <a:r>
              <a:rPr lang="en-GB" altLang="en-US" sz="3200" b="1">
                <a:solidFill>
                  <a:srgbClr val="FF0000"/>
                </a:solidFill>
                <a:sym typeface="+mn-ea"/>
              </a:rPr>
              <a:t>7. Methods of resolving the collisions and with examples</a:t>
            </a:r>
          </a:p>
          <a:p>
            <a:pPr algn="l">
              <a:buClrTx/>
              <a:buSzTx/>
              <a:buFontTx/>
            </a:pPr>
            <a:r>
              <a:rPr lang="en-GB" altLang="en-US" sz="3200" b="1">
                <a:solidFill>
                  <a:srgbClr val="00B0F0"/>
                </a:solidFill>
                <a:sym typeface="+mn-ea"/>
              </a:rPr>
              <a:t>8. Comparision of Collision Resolution Techniques</a:t>
            </a:r>
          </a:p>
          <a:p>
            <a:pPr algn="l">
              <a:buClrTx/>
              <a:buSzTx/>
              <a:buFontTx/>
            </a:pPr>
            <a:r>
              <a:rPr lang="en-IN" altLang="en-US" sz="3200" b="1">
                <a:solidFill>
                  <a:srgbClr val="FF0000"/>
                </a:solidFill>
                <a:sym typeface="+mn-ea"/>
              </a:rPr>
              <a:t>9. Comparison of collision resolution by Open Addressing stretegies</a:t>
            </a:r>
          </a:p>
          <a:p>
            <a:pPr algn="l">
              <a:buClrTx/>
              <a:buSzTx/>
              <a:buFontTx/>
            </a:pPr>
            <a:r>
              <a:rPr lang="en-IN" altLang="en-US" sz="3200" b="1">
                <a:solidFill>
                  <a:srgbClr val="00B0F0"/>
                </a:solidFill>
                <a:sym typeface="+mn-ea"/>
              </a:rPr>
              <a:t>10. </a:t>
            </a:r>
            <a:r>
              <a:rPr lang="en-US" sz="3200" b="1">
                <a:solidFill>
                  <a:srgbClr val="00B0F0"/>
                </a:solidFill>
                <a:sym typeface="+mn-ea"/>
              </a:rPr>
              <a:t>Advantages of Hashing in Data Structures</a:t>
            </a:r>
          </a:p>
          <a:p>
            <a:pPr algn="l">
              <a:buClrTx/>
              <a:buSzTx/>
              <a:buFontTx/>
            </a:pPr>
            <a:endParaRPr lang="en-IN" altLang="en-US" sz="3600" b="1">
              <a:solidFill>
                <a:srgbClr val="FF0000"/>
              </a:solidFill>
              <a:sym typeface="+mn-ea"/>
            </a:endParaRPr>
          </a:p>
          <a:p>
            <a:pPr algn="l">
              <a:buClrTx/>
              <a:buSzTx/>
              <a:buFontTx/>
            </a:pPr>
            <a:endParaRPr lang="en-GB" altLang="en-US" sz="3600" b="1">
              <a:solidFill>
                <a:srgbClr val="00B0F0"/>
              </a:solidFill>
            </a:endParaRPr>
          </a:p>
          <a:p>
            <a:endParaRPr lang="en-IN" altLang="en-US" sz="3600"/>
          </a:p>
          <a:p>
            <a:endParaRPr lang="en-GB" altLang="en-US" sz="3600"/>
          </a:p>
          <a:p>
            <a:endParaRPr lang="en-GB"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234950"/>
            <a:ext cx="10515600" cy="1325563"/>
          </a:xfrm>
        </p:spPr>
        <p:txBody>
          <a:bodyPr/>
          <a:lstStyle/>
          <a:p>
            <a:endParaRPr lang="en-US"/>
          </a:p>
        </p:txBody>
      </p:sp>
      <p:sp>
        <p:nvSpPr>
          <p:cNvPr id="3" name="Text Box 2"/>
          <p:cNvSpPr txBox="1"/>
          <p:nvPr/>
        </p:nvSpPr>
        <p:spPr>
          <a:xfrm>
            <a:off x="492125" y="1545590"/>
            <a:ext cx="11418570" cy="3538220"/>
          </a:xfrm>
          <a:prstGeom prst="rect">
            <a:avLst/>
          </a:prstGeom>
          <a:noFill/>
        </p:spPr>
        <p:txBody>
          <a:bodyPr wrap="square" rtlCol="0" anchor="t">
            <a:spAutoFit/>
          </a:bodyPr>
          <a:lstStyle/>
          <a:p>
            <a:r>
              <a:rPr lang="en-US" sz="3200">
                <a:sym typeface="+mn-ea"/>
              </a:rPr>
              <a:t>Pros:</a:t>
            </a:r>
            <a:r>
              <a:rPr lang="en-IN" altLang="en-US" sz="3200">
                <a:sym typeface="+mn-ea"/>
              </a:rPr>
              <a:t> </a:t>
            </a:r>
            <a:r>
              <a:rPr lang="en-US" sz="3200">
                <a:sym typeface="+mn-ea"/>
              </a:rPr>
              <a:t>The advantage of the multiplication method is that it can work with any value between 0 and 1, although there are some values that tend to give better results than the rest.</a:t>
            </a:r>
          </a:p>
          <a:p>
            <a:endParaRPr lang="en-US" sz="3200"/>
          </a:p>
          <a:p>
            <a:r>
              <a:rPr lang="en-US" sz="3200">
                <a:sym typeface="+mn-ea"/>
              </a:rPr>
              <a:t>Cons:</a:t>
            </a:r>
            <a:r>
              <a:rPr lang="en-IN" altLang="en-US" sz="3200">
                <a:sym typeface="+mn-ea"/>
              </a:rPr>
              <a:t>  </a:t>
            </a:r>
            <a:r>
              <a:rPr lang="en-US" sz="3200">
                <a:sym typeface="+mn-ea"/>
              </a:rPr>
              <a:t>The multiplication method is generally suitable when the table size is the power of two, then the whole process of computing the index by the key using multiplication hashing is very fast.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90" y="365125"/>
            <a:ext cx="11438890" cy="741045"/>
          </a:xfrm>
        </p:spPr>
        <p:txBody>
          <a:bodyPr>
            <a:normAutofit fontScale="90000"/>
          </a:bodyPr>
          <a:lstStyle/>
          <a:p>
            <a:r>
              <a:rPr lang="en-IN" altLang="en-US" b="1">
                <a:solidFill>
                  <a:srgbClr val="FF0000"/>
                </a:solidFill>
                <a:sym typeface="+mn-ea"/>
              </a:rPr>
              <a:t>5. </a:t>
            </a:r>
            <a:r>
              <a:rPr lang="en-US" b="1">
                <a:solidFill>
                  <a:srgbClr val="FF0000"/>
                </a:solidFill>
                <a:sym typeface="+mn-ea"/>
              </a:rPr>
              <a:t>Basic Operations of Hashing in data structure</a:t>
            </a:r>
            <a:r>
              <a:rPr lang="en-US">
                <a:sym typeface="+mn-ea"/>
              </a:rPr>
              <a:t> </a:t>
            </a:r>
            <a:endParaRPr lang="en-US"/>
          </a:p>
        </p:txBody>
      </p:sp>
      <p:sp>
        <p:nvSpPr>
          <p:cNvPr id="3" name="Text Box 2"/>
          <p:cNvSpPr txBox="1"/>
          <p:nvPr/>
        </p:nvSpPr>
        <p:spPr>
          <a:xfrm>
            <a:off x="609600" y="1403985"/>
            <a:ext cx="10892790" cy="4907915"/>
          </a:xfrm>
          <a:prstGeom prst="rect">
            <a:avLst/>
          </a:prstGeom>
          <a:noFill/>
        </p:spPr>
        <p:txBody>
          <a:bodyPr wrap="square" rtlCol="0" anchor="t">
            <a:noAutofit/>
          </a:bodyPr>
          <a:lstStyle/>
          <a:p>
            <a:endParaRPr lang="en-US"/>
          </a:p>
          <a:p>
            <a:r>
              <a:rPr lang="en-US" sz="3200"/>
              <a:t>The </a:t>
            </a:r>
            <a:r>
              <a:rPr lang="en-US" sz="3200" b="1">
                <a:solidFill>
                  <a:srgbClr val="FF0000"/>
                </a:solidFill>
              </a:rPr>
              <a:t>three basic operations</a:t>
            </a:r>
            <a:r>
              <a:rPr lang="en-US" sz="3200"/>
              <a:t> of </a:t>
            </a:r>
            <a:r>
              <a:rPr lang="en-US" sz="3200" b="1">
                <a:solidFill>
                  <a:srgbClr val="00B0F0"/>
                </a:solidFill>
              </a:rPr>
              <a:t>hashing in data structure</a:t>
            </a:r>
            <a:r>
              <a:rPr lang="en-US" sz="3200"/>
              <a:t> </a:t>
            </a:r>
            <a:r>
              <a:rPr lang="en-GB" altLang="en-US" sz="3200"/>
              <a:t> which includes follwoing operations :</a:t>
            </a:r>
          </a:p>
          <a:p>
            <a:r>
              <a:rPr lang="en-GB" altLang="en-US" sz="3200"/>
              <a:t>     1. </a:t>
            </a:r>
            <a:r>
              <a:rPr lang="en-US" sz="3200" b="1">
                <a:solidFill>
                  <a:srgbClr val="FF0000"/>
                </a:solidFill>
              </a:rPr>
              <a:t> Insertion </a:t>
            </a:r>
            <a:r>
              <a:rPr lang="en-GB" altLang="en-US" sz="3200"/>
              <a:t>-</a:t>
            </a:r>
            <a:r>
              <a:rPr lang="en-US" sz="3200"/>
              <a:t> </a:t>
            </a:r>
            <a:r>
              <a:rPr lang="en-GB" altLang="en-US" sz="3200"/>
              <a:t>it </a:t>
            </a:r>
            <a:r>
              <a:rPr lang="en-US" sz="3200"/>
              <a:t> involves the addition of a new key value to the hash table. </a:t>
            </a:r>
          </a:p>
          <a:p>
            <a:pPr indent="457200"/>
            <a:r>
              <a:rPr lang="en-GB" altLang="en-US" sz="3200"/>
              <a:t>2. </a:t>
            </a:r>
            <a:r>
              <a:rPr lang="en-US" sz="3200" b="1">
                <a:solidFill>
                  <a:srgbClr val="00B0F0"/>
                </a:solidFill>
              </a:rPr>
              <a:t>The deletion</a:t>
            </a:r>
            <a:r>
              <a:rPr lang="en-GB" altLang="en-US" sz="3200" b="1">
                <a:solidFill>
                  <a:srgbClr val="00B0F0"/>
                </a:solidFill>
              </a:rPr>
              <a:t>- it </a:t>
            </a:r>
            <a:r>
              <a:rPr lang="en-US" sz="3200"/>
              <a:t>involves the removal of a key-value pair from the hash table</a:t>
            </a:r>
            <a:r>
              <a:rPr lang="en-GB" altLang="en-US" sz="3200"/>
              <a:t>. </a:t>
            </a:r>
          </a:p>
          <a:p>
            <a:pPr indent="457200"/>
            <a:r>
              <a:rPr lang="en-GB" altLang="en-US" sz="3200"/>
              <a:t>3. </a:t>
            </a:r>
            <a:r>
              <a:rPr lang="en-US" sz="3200" b="1">
                <a:solidFill>
                  <a:srgbClr val="FF0000"/>
                </a:solidFill>
              </a:rPr>
              <a:t>The search</a:t>
            </a:r>
            <a:r>
              <a:rPr lang="en-US" sz="3200"/>
              <a:t> encompasses searching for the value and finding it associated with a given key in the hash table.</a:t>
            </a:r>
          </a:p>
          <a:p>
            <a:endParaRPr lang="en-US" sz="3200"/>
          </a:p>
          <a:p>
            <a:endParaRPr lang="en-US"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365125"/>
            <a:ext cx="10922000" cy="819785"/>
          </a:xfrm>
        </p:spPr>
        <p:txBody>
          <a:bodyPr/>
          <a:lstStyle/>
          <a:p>
            <a:r>
              <a:rPr lang="en-GB" altLang="en-US" b="1">
                <a:solidFill>
                  <a:srgbClr val="00B0F0"/>
                </a:solidFill>
              </a:rPr>
              <a:t>C-Code for Insertion operation</a:t>
            </a:r>
          </a:p>
        </p:txBody>
      </p:sp>
      <p:sp>
        <p:nvSpPr>
          <p:cNvPr id="3" name="Text Box 2"/>
          <p:cNvSpPr txBox="1"/>
          <p:nvPr/>
        </p:nvSpPr>
        <p:spPr>
          <a:xfrm>
            <a:off x="645160" y="1605280"/>
            <a:ext cx="10884535" cy="5015865"/>
          </a:xfrm>
          <a:prstGeom prst="rect">
            <a:avLst/>
          </a:prstGeom>
          <a:noFill/>
        </p:spPr>
        <p:txBody>
          <a:bodyPr wrap="square" rtlCol="0">
            <a:spAutoFit/>
          </a:bodyPr>
          <a:lstStyle/>
          <a:p>
            <a:r>
              <a:rPr lang="en-US" sz="3200"/>
              <a:t>void Insertion(int item)</a:t>
            </a:r>
          </a:p>
          <a:p>
            <a:r>
              <a:rPr lang="en-US" sz="3200"/>
              <a:t>{</a:t>
            </a:r>
          </a:p>
          <a:p>
            <a:pPr indent="457200"/>
            <a:r>
              <a:rPr lang="en-US" sz="3200"/>
              <a:t>int index = hashing_moduloDivision(item);</a:t>
            </a:r>
          </a:p>
          <a:p>
            <a:r>
              <a:rPr lang="en-US" sz="3200"/>
              <a:t>      </a:t>
            </a:r>
            <a:r>
              <a:rPr lang="en-US" sz="3200" b="1">
                <a:solidFill>
                  <a:srgbClr val="FF0000"/>
                </a:solidFill>
              </a:rPr>
              <a:t> // collision resolution by linear probing</a:t>
            </a:r>
          </a:p>
          <a:p>
            <a:r>
              <a:rPr lang="en-US" sz="3200"/>
              <a:t>    while (hashTable[index] != -1) {</a:t>
            </a:r>
          </a:p>
          <a:p>
            <a:r>
              <a:rPr lang="en-US" sz="3200"/>
              <a:t>           index = (index + 1) % TABLE_SIZE;</a:t>
            </a:r>
          </a:p>
          <a:p>
            <a:r>
              <a:rPr lang="en-US" sz="3200"/>
              <a:t>           }</a:t>
            </a:r>
          </a:p>
          <a:p>
            <a:r>
              <a:rPr lang="en-US" sz="3200"/>
              <a:t>    hashTable[index] = item;</a:t>
            </a:r>
          </a:p>
          <a:p>
            <a:r>
              <a:rPr lang="en-US" sz="3200"/>
              <a:t>}</a:t>
            </a:r>
          </a:p>
          <a:p>
            <a:endParaRPr lang="en-US" sz="3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155575"/>
            <a:ext cx="10515600" cy="382270"/>
          </a:xfrm>
        </p:spPr>
        <p:txBody>
          <a:bodyPr>
            <a:normAutofit fontScale="90000"/>
          </a:bodyPr>
          <a:lstStyle/>
          <a:p>
            <a:r>
              <a:rPr lang="en-GB" altLang="en-US" sz="4000" b="1">
                <a:solidFill>
                  <a:srgbClr val="FF0000"/>
                </a:solidFill>
              </a:rPr>
              <a:t>C-code for searching key data item in Hash Table</a:t>
            </a:r>
          </a:p>
        </p:txBody>
      </p:sp>
      <p:sp>
        <p:nvSpPr>
          <p:cNvPr id="3" name="Text Box 2"/>
          <p:cNvSpPr txBox="1"/>
          <p:nvPr/>
        </p:nvSpPr>
        <p:spPr>
          <a:xfrm>
            <a:off x="219710" y="614680"/>
            <a:ext cx="11515090" cy="6029325"/>
          </a:xfrm>
          <a:prstGeom prst="rect">
            <a:avLst/>
          </a:prstGeom>
          <a:noFill/>
        </p:spPr>
        <p:txBody>
          <a:bodyPr wrap="square" rtlCol="0" anchor="t">
            <a:noAutofit/>
          </a:bodyPr>
          <a:lstStyle/>
          <a:p>
            <a:r>
              <a:rPr lang="en-US" sz="2400"/>
              <a:t>void search_key(int item)</a:t>
            </a:r>
            <a:r>
              <a:rPr lang="en-GB" altLang="en-US" sz="2400"/>
              <a:t>  </a:t>
            </a:r>
            <a:r>
              <a:rPr lang="en-US" sz="2400"/>
              <a:t>{</a:t>
            </a:r>
          </a:p>
          <a:p>
            <a:r>
              <a:rPr lang="en-US" sz="2400"/>
              <a:t> int index=hashing_moduloDivision(item);</a:t>
            </a:r>
          </a:p>
          <a:p>
            <a:r>
              <a:rPr lang="en-US" sz="2400"/>
              <a:t>        while (hashTable[index]!= -1) {</a:t>
            </a:r>
            <a:r>
              <a:rPr lang="en-GB" altLang="en-US" sz="2400"/>
              <a:t>          </a:t>
            </a:r>
            <a:r>
              <a:rPr lang="en-GB" altLang="en-US" sz="2400" b="1">
                <a:solidFill>
                  <a:srgbClr val="00B0F0"/>
                </a:solidFill>
              </a:rPr>
              <a:t> </a:t>
            </a:r>
            <a:r>
              <a:rPr lang="en-US" sz="2400" b="1">
                <a:solidFill>
                  <a:srgbClr val="00B0F0"/>
                </a:solidFill>
                <a:sym typeface="+mn-ea"/>
              </a:rPr>
              <a:t>// Linear probing to find the correct record</a:t>
            </a:r>
            <a:endParaRPr lang="en-US" sz="2400" b="1">
              <a:solidFill>
                <a:srgbClr val="00B0F0"/>
              </a:solidFill>
            </a:endParaRPr>
          </a:p>
          <a:p>
            <a:r>
              <a:rPr lang="en-US" sz="2400"/>
              <a:t>       </a:t>
            </a:r>
            <a:r>
              <a:rPr lang="en-GB" altLang="en-US" sz="2400"/>
              <a:t>	</a:t>
            </a:r>
            <a:r>
              <a:rPr lang="en-US" sz="2400"/>
              <a:t> if (hashTable[index] == item) {</a:t>
            </a:r>
          </a:p>
          <a:p>
            <a:r>
              <a:rPr lang="en-US" sz="2400"/>
              <a:t>           </a:t>
            </a:r>
            <a:r>
              <a:rPr lang="en-GB" altLang="en-US" sz="2400"/>
              <a:t>	    </a:t>
            </a:r>
            <a:r>
              <a:rPr lang="en-US" sz="2400"/>
              <a:t> printf("%d item  found at location %d:\n",item,index);</a:t>
            </a:r>
          </a:p>
          <a:p>
            <a:r>
              <a:rPr lang="en-US" sz="2400"/>
              <a:t>           </a:t>
            </a:r>
            <a:r>
              <a:rPr lang="en-GB" altLang="en-US" sz="2400"/>
              <a:t>	    </a:t>
            </a:r>
            <a:r>
              <a:rPr lang="en-US" sz="2400"/>
              <a:t> return;</a:t>
            </a:r>
          </a:p>
          <a:p>
            <a:r>
              <a:rPr lang="en-US" sz="2400"/>
              <a:t>        </a:t>
            </a:r>
            <a:r>
              <a:rPr lang="en-GB" altLang="en-US" sz="2400"/>
              <a:t> </a:t>
            </a:r>
            <a:r>
              <a:rPr lang="en-US" sz="2400"/>
              <a:t>}</a:t>
            </a:r>
          </a:p>
          <a:p>
            <a:r>
              <a:rPr lang="en-US" sz="2400"/>
              <a:t>     </a:t>
            </a:r>
            <a:r>
              <a:rPr lang="en-GB" altLang="en-US" sz="2400"/>
              <a:t>  </a:t>
            </a:r>
            <a:r>
              <a:rPr lang="en-US" sz="2400"/>
              <a:t> index = (index + 1) % TABLE_SIZE;   </a:t>
            </a:r>
            <a:r>
              <a:rPr lang="en-US" sz="2400" b="1">
                <a:solidFill>
                  <a:srgbClr val="00B0F0"/>
                </a:solidFill>
              </a:rPr>
              <a:t> // linear probing</a:t>
            </a:r>
          </a:p>
          <a:p>
            <a:r>
              <a:rPr lang="en-US" sz="2400"/>
              <a:t>        if (index == originalIndex) {</a:t>
            </a:r>
          </a:p>
          <a:p>
            <a:r>
              <a:rPr lang="en-US" sz="2400"/>
              <a:t>              printf("%d item not found\n", item);</a:t>
            </a:r>
            <a:r>
              <a:rPr lang="en-GB" altLang="en-US" sz="2400"/>
              <a:t>       </a:t>
            </a:r>
            <a:r>
              <a:rPr lang="en-US" sz="2400" b="1">
                <a:solidFill>
                  <a:srgbClr val="00B0F0"/>
                </a:solidFill>
                <a:sym typeface="+mn-ea"/>
              </a:rPr>
              <a:t>// key item not found</a:t>
            </a:r>
            <a:endParaRPr lang="en-US" sz="2400" b="1">
              <a:solidFill>
                <a:srgbClr val="00B0F0"/>
              </a:solidFill>
            </a:endParaRPr>
          </a:p>
          <a:p>
            <a:r>
              <a:rPr lang="en-US" sz="2400"/>
              <a:t>            return;</a:t>
            </a:r>
          </a:p>
          <a:p>
            <a:r>
              <a:rPr lang="en-US" sz="2400"/>
              <a:t>        }</a:t>
            </a:r>
          </a:p>
          <a:p>
            <a:r>
              <a:rPr lang="en-US" sz="2400"/>
              <a:t>  }</a:t>
            </a:r>
          </a:p>
          <a:p>
            <a:r>
              <a:rPr lang="en-US" sz="2400"/>
              <a:t>  printf("%d item not found\n", item);</a:t>
            </a:r>
          </a:p>
          <a:p>
            <a:r>
              <a:rPr lang="en-US" sz="2400"/>
              <a:t>  return;</a:t>
            </a:r>
          </a:p>
          <a:p>
            <a:r>
              <a:rPr lang="en-US" sz="24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15" y="365125"/>
            <a:ext cx="11170285" cy="709930"/>
          </a:xfrm>
        </p:spPr>
        <p:txBody>
          <a:bodyPr/>
          <a:lstStyle/>
          <a:p>
            <a:pPr algn="l">
              <a:lnSpc>
                <a:spcPct val="100000"/>
              </a:lnSpc>
              <a:buClrTx/>
              <a:buSzTx/>
              <a:buFontTx/>
            </a:pPr>
            <a:r>
              <a:rPr lang="en-IN" altLang="en-GB" sz="3600" b="1">
                <a:solidFill>
                  <a:srgbClr val="00B0F0"/>
                </a:solidFill>
                <a:latin typeface="+mn-lt"/>
                <a:ea typeface="+mn-ea"/>
                <a:cs typeface="+mn-cs"/>
                <a:sym typeface="+mn-ea"/>
              </a:rPr>
              <a:t>6. </a:t>
            </a:r>
            <a:r>
              <a:rPr lang="en-GB" altLang="en-US" sz="3600" b="1">
                <a:solidFill>
                  <a:srgbClr val="00B0F0"/>
                </a:solidFill>
                <a:latin typeface="+mn-lt"/>
                <a:ea typeface="+mn-ea"/>
                <a:cs typeface="+mn-cs"/>
                <a:sym typeface="+mn-ea"/>
              </a:rPr>
              <a:t>What is Collision?</a:t>
            </a:r>
          </a:p>
        </p:txBody>
      </p:sp>
      <p:sp>
        <p:nvSpPr>
          <p:cNvPr id="3" name="Text Box 2"/>
          <p:cNvSpPr txBox="1"/>
          <p:nvPr/>
        </p:nvSpPr>
        <p:spPr>
          <a:xfrm>
            <a:off x="531495" y="1431925"/>
            <a:ext cx="11120120" cy="4785360"/>
          </a:xfrm>
          <a:prstGeom prst="rect">
            <a:avLst/>
          </a:prstGeom>
          <a:noFill/>
        </p:spPr>
        <p:txBody>
          <a:bodyPr wrap="square" rtlCol="0" anchor="t">
            <a:noAutofit/>
          </a:bodyPr>
          <a:lstStyle/>
          <a:p>
            <a:pPr indent="457200"/>
            <a:r>
              <a:rPr lang="en-IN" altLang="en-US" sz="3600"/>
              <a:t>During </a:t>
            </a:r>
            <a:r>
              <a:rPr lang="en-US" sz="4400" b="1">
                <a:solidFill>
                  <a:srgbClr val="FF0000"/>
                </a:solidFill>
                <a:latin typeface="+mj-lt"/>
                <a:ea typeface="+mj-ea"/>
                <a:cs typeface="+mj-cs"/>
              </a:rPr>
              <a:t>hashing process </a:t>
            </a:r>
            <a:r>
              <a:rPr lang="en-IN" altLang="en-US" sz="3600"/>
              <a:t>the </a:t>
            </a:r>
            <a:r>
              <a:rPr lang="en-IN" altLang="en-US" sz="3600" b="1">
                <a:solidFill>
                  <a:srgbClr val="00B0F0"/>
                </a:solidFill>
              </a:rPr>
              <a:t>hash function </a:t>
            </a:r>
            <a:r>
              <a:rPr lang="en-US" sz="3600"/>
              <a:t> generates a small number</a:t>
            </a:r>
            <a:r>
              <a:rPr lang="en-IN" altLang="en-US" sz="3600"/>
              <a:t> called </a:t>
            </a:r>
            <a:r>
              <a:rPr lang="en-US" sz="4400" b="1">
                <a:solidFill>
                  <a:srgbClr val="FF0000"/>
                </a:solidFill>
                <a:latin typeface="+mj-lt"/>
                <a:ea typeface="+mj-ea"/>
                <a:cs typeface="+mj-cs"/>
              </a:rPr>
              <a:t>Hash value</a:t>
            </a:r>
            <a:r>
              <a:rPr lang="en-US" sz="3600"/>
              <a:t> for a big key</a:t>
            </a:r>
            <a:r>
              <a:rPr lang="en-IN" altLang="en-US" sz="3600"/>
              <a:t> which is then mapped to the index of hash table</a:t>
            </a:r>
            <a:r>
              <a:rPr lang="en-US" sz="3600"/>
              <a:t>, so there is </a:t>
            </a:r>
            <a:r>
              <a:rPr lang="en-IN" altLang="en-US" sz="3600" b="1">
                <a:solidFill>
                  <a:srgbClr val="00B0F0"/>
                </a:solidFill>
              </a:rPr>
              <a:t>a possibility that </a:t>
            </a:r>
            <a:r>
              <a:rPr lang="en-US" sz="3600" b="1">
                <a:solidFill>
                  <a:srgbClr val="FF0000"/>
                </a:solidFill>
              </a:rPr>
              <a:t>two or more keys</a:t>
            </a:r>
            <a:r>
              <a:rPr lang="en-IN" altLang="en-US" sz="3600" b="1">
                <a:solidFill>
                  <a:srgbClr val="00B0F0"/>
                </a:solidFill>
              </a:rPr>
              <a:t> could produce the same hash value</a:t>
            </a:r>
            <a:r>
              <a:rPr lang="en-US" sz="3600"/>
              <a:t>. The situation where the </a:t>
            </a:r>
            <a:r>
              <a:rPr lang="en-US" sz="3600" b="1">
                <a:solidFill>
                  <a:srgbClr val="FF0000"/>
                </a:solidFill>
              </a:rPr>
              <a:t>newly inserted </a:t>
            </a:r>
            <a:r>
              <a:rPr lang="en-IN" altLang="en-US" sz="3600" b="1">
                <a:solidFill>
                  <a:srgbClr val="00B0F0"/>
                </a:solidFill>
              </a:rPr>
              <a:t>key</a:t>
            </a:r>
            <a:r>
              <a:rPr lang="en-US" sz="3600" b="1">
                <a:solidFill>
                  <a:srgbClr val="FF0000"/>
                </a:solidFill>
              </a:rPr>
              <a:t> maps to an already occupied</a:t>
            </a:r>
            <a:r>
              <a:rPr lang="en-IN" altLang="en-US" sz="3600" b="1">
                <a:solidFill>
                  <a:srgbClr val="FF0000"/>
                </a:solidFill>
              </a:rPr>
              <a:t> loaction in the hash table</a:t>
            </a:r>
            <a:r>
              <a:rPr lang="en-IN" altLang="en-US" sz="3600"/>
              <a:t> is called </a:t>
            </a:r>
            <a:r>
              <a:rPr lang="en-IN" altLang="en-US" sz="3600" b="1">
                <a:solidFill>
                  <a:srgbClr val="00B0F0"/>
                </a:solidFill>
              </a:rPr>
              <a:t>Collision.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 y="213995"/>
            <a:ext cx="11089640" cy="1325880"/>
          </a:xfrm>
        </p:spPr>
        <p:txBody>
          <a:bodyPr/>
          <a:lstStyle/>
          <a:p>
            <a:r>
              <a:rPr lang="en-IN" altLang="en-US"/>
              <a:t>What is Collision?</a:t>
            </a:r>
          </a:p>
        </p:txBody>
      </p:sp>
      <p:pic>
        <p:nvPicPr>
          <p:cNvPr id="103" name="Picture 102"/>
          <p:cNvPicPr/>
          <p:nvPr/>
        </p:nvPicPr>
        <p:blipFill>
          <a:blip r:embed="rId2"/>
          <a:stretch>
            <a:fillRect/>
          </a:stretch>
        </p:blipFill>
        <p:spPr>
          <a:xfrm>
            <a:off x="264795" y="1212215"/>
            <a:ext cx="11479530" cy="532066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 y="118745"/>
            <a:ext cx="11885295" cy="1012825"/>
          </a:xfrm>
        </p:spPr>
        <p:txBody>
          <a:bodyPr>
            <a:normAutofit fontScale="90000"/>
          </a:bodyPr>
          <a:lstStyle/>
          <a:p>
            <a:r>
              <a:rPr lang="en-IN" altLang="en-US" sz="4400" b="1">
                <a:solidFill>
                  <a:srgbClr val="FF0000"/>
                </a:solidFill>
                <a:sym typeface="+mn-ea"/>
              </a:rPr>
              <a:t>7. Methods of resolving the collisions and with examples</a:t>
            </a:r>
            <a:endParaRPr lang="en-IN" altLang="en-US" sz="4400" b="1">
              <a:solidFill>
                <a:srgbClr val="FF0000"/>
              </a:solidFill>
            </a:endParaRPr>
          </a:p>
        </p:txBody>
      </p:sp>
      <p:pic>
        <p:nvPicPr>
          <p:cNvPr id="100" name="Picture 99"/>
          <p:cNvPicPr/>
          <p:nvPr/>
        </p:nvPicPr>
        <p:blipFill>
          <a:blip r:embed="rId2"/>
          <a:stretch>
            <a:fillRect/>
          </a:stretch>
        </p:blipFill>
        <p:spPr>
          <a:xfrm>
            <a:off x="1056640" y="1456690"/>
            <a:ext cx="10516870" cy="45529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84480" y="220345"/>
            <a:ext cx="11760835" cy="6637020"/>
          </a:xfrm>
          <a:prstGeom prst="rect">
            <a:avLst/>
          </a:prstGeom>
          <a:noFill/>
        </p:spPr>
        <p:txBody>
          <a:bodyPr wrap="square" rtlCol="0" anchor="t">
            <a:noAutofit/>
          </a:bodyPr>
          <a:lstStyle/>
          <a:p>
            <a:r>
              <a:rPr lang="en-IN" altLang="en-US" sz="3600" b="1">
                <a:solidFill>
                  <a:srgbClr val="FF0000"/>
                </a:solidFill>
                <a:latin typeface="+mj-ea"/>
                <a:cs typeface="+mj-ea"/>
              </a:rPr>
              <a:t>7.1. </a:t>
            </a:r>
            <a:r>
              <a:rPr lang="en-US" sz="3600" b="1">
                <a:solidFill>
                  <a:srgbClr val="FF0000"/>
                </a:solidFill>
                <a:latin typeface="+mj-ea"/>
                <a:cs typeface="+mj-ea"/>
              </a:rPr>
              <a:t>Separate chaining</a:t>
            </a:r>
            <a:r>
              <a:rPr lang="en-IN" altLang="en-US" sz="3600" b="1">
                <a:solidFill>
                  <a:srgbClr val="FF0000"/>
                </a:solidFill>
                <a:latin typeface="+mj-ea"/>
                <a:cs typeface="+mj-ea"/>
              </a:rPr>
              <a:t> (Open Hashing)</a:t>
            </a:r>
            <a:r>
              <a:rPr lang="en-US" sz="3600" b="1">
                <a:solidFill>
                  <a:srgbClr val="FF0000"/>
                </a:solidFill>
                <a:latin typeface="+mj-ea"/>
                <a:cs typeface="+mj-ea"/>
              </a:rPr>
              <a:t>:</a:t>
            </a:r>
            <a:r>
              <a:rPr lang="en-US" sz="3600"/>
              <a:t> </a:t>
            </a:r>
          </a:p>
          <a:p>
            <a:pPr marL="457200" lvl="1" indent="457200"/>
            <a:r>
              <a:rPr lang="en-US" sz="3600"/>
              <a:t>This method involves </a:t>
            </a:r>
            <a:r>
              <a:rPr lang="en-US" sz="3600" b="1">
                <a:solidFill>
                  <a:srgbClr val="00B0F0"/>
                </a:solidFill>
              </a:rPr>
              <a:t>making a linked list out of the slot </a:t>
            </a:r>
            <a:r>
              <a:rPr lang="en-US" sz="3600"/>
              <a:t>where the </a:t>
            </a:r>
            <a:r>
              <a:rPr lang="en-US" sz="3600" b="1">
                <a:solidFill>
                  <a:srgbClr val="FF0000"/>
                </a:solidFill>
                <a:latin typeface="+mj-ea"/>
                <a:cs typeface="+mj-ea"/>
              </a:rPr>
              <a:t>collision happened</a:t>
            </a:r>
            <a:r>
              <a:rPr lang="en-US" sz="3600"/>
              <a:t>, then </a:t>
            </a:r>
            <a:r>
              <a:rPr lang="en-US" sz="3600" b="1">
                <a:solidFill>
                  <a:srgbClr val="00B0F0"/>
                </a:solidFill>
              </a:rPr>
              <a:t>adding the new key to the </a:t>
            </a:r>
            <a:r>
              <a:rPr lang="en-GB" altLang="en-US" sz="3600" b="1">
                <a:solidFill>
                  <a:srgbClr val="00B0F0"/>
                </a:solidFill>
              </a:rPr>
              <a:t>linked </a:t>
            </a:r>
            <a:r>
              <a:rPr lang="en-US" sz="3600" b="1">
                <a:solidFill>
                  <a:srgbClr val="00B0F0"/>
                </a:solidFill>
              </a:rPr>
              <a:t>list</a:t>
            </a:r>
            <a:r>
              <a:rPr lang="en-US" sz="3600"/>
              <a:t>. </a:t>
            </a:r>
          </a:p>
          <a:p>
            <a:pPr marL="457200" lvl="1" indent="457200"/>
            <a:r>
              <a:rPr lang="en-US" sz="3600" b="1">
                <a:solidFill>
                  <a:srgbClr val="FF0000"/>
                </a:solidFill>
                <a:latin typeface="+mj-ea"/>
                <a:cs typeface="+mj-ea"/>
              </a:rPr>
              <a:t>Separate chaining</a:t>
            </a:r>
            <a:r>
              <a:rPr lang="en-US" sz="3600"/>
              <a:t> is the term used to describe how th</a:t>
            </a:r>
            <a:r>
              <a:rPr lang="en-GB" altLang="en-US" sz="3600"/>
              <a:t>e</a:t>
            </a:r>
            <a:r>
              <a:rPr lang="en-US" sz="3600"/>
              <a:t> connected list of slots resembles a chain. It is more frequently </a:t>
            </a:r>
            <a:r>
              <a:rPr lang="en-US" sz="3600" b="1">
                <a:solidFill>
                  <a:srgbClr val="00B0F0"/>
                </a:solidFill>
              </a:rPr>
              <a:t>utilized when we are unsure of the number of keys to add or remove.</a:t>
            </a:r>
          </a:p>
          <a:p>
            <a:r>
              <a:rPr lang="en-US" sz="3600"/>
              <a:t>Time complexity</a:t>
            </a:r>
            <a:r>
              <a:rPr lang="en-IN" altLang="en-US" sz="3600"/>
              <a:t> : </a:t>
            </a:r>
            <a:endParaRPr lang="en-US" sz="3600"/>
          </a:p>
          <a:p>
            <a:r>
              <a:rPr lang="en-US" sz="3600"/>
              <a:t>    Its </a:t>
            </a:r>
            <a:r>
              <a:rPr lang="en-US" sz="3600" b="1">
                <a:solidFill>
                  <a:srgbClr val="FF0000"/>
                </a:solidFill>
                <a:latin typeface="+mj-ea"/>
                <a:cs typeface="+mj-ea"/>
              </a:rPr>
              <a:t>worst-case complexity</a:t>
            </a:r>
            <a:r>
              <a:rPr lang="en-US" sz="3600"/>
              <a:t> for </a:t>
            </a:r>
            <a:r>
              <a:rPr lang="en-US" sz="3600" b="1">
                <a:solidFill>
                  <a:srgbClr val="00B0F0"/>
                </a:solidFill>
              </a:rPr>
              <a:t>searching is o(n).</a:t>
            </a:r>
            <a:endParaRPr lang="en-US" sz="3600"/>
          </a:p>
          <a:p>
            <a:r>
              <a:rPr lang="en-US" sz="3600"/>
              <a:t>    Its</a:t>
            </a:r>
            <a:r>
              <a:rPr lang="en-US" sz="3600" b="1">
                <a:solidFill>
                  <a:srgbClr val="FF0000"/>
                </a:solidFill>
                <a:latin typeface="+mj-ea"/>
                <a:cs typeface="+mj-ea"/>
              </a:rPr>
              <a:t> worst-case complexity</a:t>
            </a:r>
            <a:r>
              <a:rPr lang="en-US" sz="3600"/>
              <a:t> for </a:t>
            </a:r>
            <a:r>
              <a:rPr lang="en-US" sz="3600" b="1">
                <a:solidFill>
                  <a:srgbClr val="00B0F0"/>
                </a:solidFill>
              </a:rPr>
              <a:t>deletion is o(n).</a:t>
            </a:r>
          </a:p>
          <a:p>
            <a:endParaRPr lang="en-US" sz="3600" b="1">
              <a:solidFill>
                <a:srgbClr val="00B0F0"/>
              </a:solidFill>
            </a:endParaRP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15" y="344170"/>
            <a:ext cx="11894185" cy="1346835"/>
          </a:xfrm>
        </p:spPr>
        <p:txBody>
          <a:bodyPr>
            <a:normAutofit fontScale="90000"/>
          </a:bodyPr>
          <a:lstStyle/>
          <a:p>
            <a:r>
              <a:rPr lang="en-GB" altLang="en-US" sz="3555" b="1">
                <a:solidFill>
                  <a:srgbClr val="FF0000"/>
                </a:solidFill>
              </a:rPr>
              <a:t>Example on separate Chaining </a:t>
            </a:r>
            <a:r>
              <a:rPr lang="en-GB" altLang="en-US" sz="3555"/>
              <a:t>-</a:t>
            </a:r>
            <a:br>
              <a:rPr lang="en-GB" altLang="en-US" sz="3555"/>
            </a:br>
            <a:r>
              <a:rPr lang="en-GB" altLang="en-US" sz="3555"/>
              <a:t>		 In this technique if two keys maps to a same hash value the elements are chained together as shown in the following figure</a:t>
            </a:r>
          </a:p>
        </p:txBody>
      </p:sp>
      <p:pic>
        <p:nvPicPr>
          <p:cNvPr id="1073742851" name="Picture 1073742850"/>
          <p:cNvPicPr>
            <a:picLocks noChangeAspect="1"/>
          </p:cNvPicPr>
          <p:nvPr/>
        </p:nvPicPr>
        <p:blipFill>
          <a:blip r:embed="rId2"/>
          <a:stretch>
            <a:fillRect/>
          </a:stretch>
        </p:blipFill>
        <p:spPr>
          <a:xfrm>
            <a:off x="2220595" y="1825625"/>
            <a:ext cx="5824855" cy="439293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165100"/>
            <a:ext cx="11042015" cy="869315"/>
          </a:xfrm>
        </p:spPr>
        <p:txBody>
          <a:bodyPr/>
          <a:lstStyle/>
          <a:p>
            <a:r>
              <a:rPr lang="en-GB" altLang="en-US" b="1">
                <a:solidFill>
                  <a:srgbClr val="00B0F0"/>
                </a:solidFill>
              </a:rPr>
              <a:t>Example on Separate chaining</a:t>
            </a:r>
            <a:r>
              <a:rPr lang="en-GB" altLang="en-US"/>
              <a:t> </a:t>
            </a:r>
          </a:p>
        </p:txBody>
      </p:sp>
      <p:sp>
        <p:nvSpPr>
          <p:cNvPr id="100" name="Text Box 99"/>
          <p:cNvSpPr txBox="1"/>
          <p:nvPr/>
        </p:nvSpPr>
        <p:spPr>
          <a:xfrm>
            <a:off x="311150" y="1119505"/>
            <a:ext cx="11511915" cy="1903730"/>
          </a:xfrm>
          <a:prstGeom prst="rect">
            <a:avLst/>
          </a:prstGeom>
          <a:noFill/>
          <a:ln w="9525">
            <a:noFill/>
          </a:ln>
        </p:spPr>
        <p:txBody>
          <a:bodyPr wrap="square">
            <a:noAutofit/>
          </a:bodyPr>
          <a:lstStyle/>
          <a:p>
            <a:pPr indent="0"/>
            <a:r>
              <a:rPr lang="en-GB" altLang="en-US" sz="2800" b="0">
                <a:solidFill>
                  <a:srgbClr val="000000"/>
                </a:solidFill>
                <a:latin typeface="Arial" panose="020B0604020202020204" pitchFamily="34" charset="0"/>
              </a:rPr>
              <a:t>Perform the i</a:t>
            </a:r>
            <a:r>
              <a:rPr lang="en-US" sz="2800" b="0">
                <a:solidFill>
                  <a:srgbClr val="000000"/>
                </a:solidFill>
                <a:latin typeface="Arial" panose="020B0604020202020204" pitchFamily="34" charset="0"/>
              </a:rPr>
              <a:t>nsert</a:t>
            </a:r>
            <a:r>
              <a:rPr lang="en-GB" altLang="en-US" sz="2800" b="0">
                <a:solidFill>
                  <a:srgbClr val="000000"/>
                </a:solidFill>
                <a:latin typeface="Arial" panose="020B0604020202020204" pitchFamily="34" charset="0"/>
              </a:rPr>
              <a:t>ion operation with respect to</a:t>
            </a:r>
            <a:r>
              <a:rPr lang="en-US" sz="2800" b="0">
                <a:solidFill>
                  <a:srgbClr val="000000"/>
                </a:solidFill>
                <a:latin typeface="Arial" panose="020B0604020202020204" pitchFamily="34" charset="0"/>
              </a:rPr>
              <a:t> the following four keys 22</a:t>
            </a:r>
            <a:r>
              <a:rPr lang="en-GB" altLang="en-US" sz="2800" b="0">
                <a:solidFill>
                  <a:srgbClr val="000000"/>
                </a:solidFill>
                <a:latin typeface="Arial" panose="020B0604020202020204" pitchFamily="34" charset="0"/>
              </a:rPr>
              <a:t>,</a:t>
            </a:r>
            <a:r>
              <a:rPr lang="en-US" sz="2800" b="0">
                <a:solidFill>
                  <a:srgbClr val="000000"/>
                </a:solidFill>
                <a:latin typeface="Arial" panose="020B0604020202020204" pitchFamily="34" charset="0"/>
              </a:rPr>
              <a:t> 84</a:t>
            </a:r>
            <a:r>
              <a:rPr lang="en-GB" altLang="en-US" sz="2800" b="0">
                <a:solidFill>
                  <a:srgbClr val="000000"/>
                </a:solidFill>
                <a:latin typeface="Arial" panose="020B0604020202020204" pitchFamily="34" charset="0"/>
              </a:rPr>
              <a:t>,</a:t>
            </a:r>
            <a:r>
              <a:rPr lang="en-US" sz="2800" b="0">
                <a:solidFill>
                  <a:srgbClr val="000000"/>
                </a:solidFill>
                <a:latin typeface="Arial" panose="020B0604020202020204" pitchFamily="34" charset="0"/>
              </a:rPr>
              <a:t> 35</a:t>
            </a:r>
            <a:r>
              <a:rPr lang="en-GB" altLang="en-US" sz="2800" b="0">
                <a:solidFill>
                  <a:srgbClr val="000000"/>
                </a:solidFill>
                <a:latin typeface="Arial" panose="020B0604020202020204" pitchFamily="34" charset="0"/>
              </a:rPr>
              <a:t>,</a:t>
            </a:r>
            <a:r>
              <a:rPr lang="en-US" sz="2800" b="0">
                <a:solidFill>
                  <a:srgbClr val="000000"/>
                </a:solidFill>
                <a:latin typeface="Arial" panose="020B0604020202020204" pitchFamily="34" charset="0"/>
              </a:rPr>
              <a:t> 62 into</a:t>
            </a:r>
            <a:r>
              <a:rPr lang="en-GB" altLang="en-US" sz="2800" b="0">
                <a:solidFill>
                  <a:srgbClr val="000000"/>
                </a:solidFill>
                <a:latin typeface="Arial" panose="020B0604020202020204" pitchFamily="34" charset="0"/>
              </a:rPr>
              <a:t> a </a:t>
            </a:r>
            <a:r>
              <a:rPr lang="en-US" sz="2800" b="0">
                <a:latin typeface="Arial" panose="020B0604020202020204" pitchFamily="34" charset="0"/>
              </a:rPr>
              <a:t>hash table of size 10 using separate chaining.</a:t>
            </a:r>
            <a:endParaRPr lang="en-US" sz="2800" b="0">
              <a:latin typeface="Times New Roman" panose="02020603050405020304" pitchFamily="18" charset="0"/>
            </a:endParaRPr>
          </a:p>
          <a:p>
            <a:pPr indent="0"/>
            <a:r>
              <a:rPr lang="en-US" sz="2800" b="0">
                <a:latin typeface="Times New Roman" panose="02020603050405020304" pitchFamily="18" charset="0"/>
              </a:rPr>
              <a:t> </a:t>
            </a:r>
            <a:endParaRPr lang="en-US" sz="2800" b="0">
              <a:solidFill>
                <a:srgbClr val="CCCCFF"/>
              </a:solidFill>
              <a:latin typeface="Microsoft Sans Serif" panose="020B0604020202020204" charset="0"/>
            </a:endParaRPr>
          </a:p>
          <a:p>
            <a:pPr indent="0"/>
            <a:r>
              <a:rPr lang="en-US" sz="2800" b="0">
                <a:solidFill>
                  <a:srgbClr val="000000"/>
                </a:solidFill>
                <a:latin typeface="Arial" panose="020B0604020202020204" pitchFamily="34" charset="0"/>
              </a:rPr>
              <a:t>The hash function is </a:t>
            </a:r>
            <a:r>
              <a:rPr lang="en-US" sz="2800" b="0">
                <a:solidFill>
                  <a:srgbClr val="6767FF"/>
                </a:solidFill>
                <a:latin typeface="Arial" panose="020B0604020202020204" pitchFamily="34" charset="0"/>
              </a:rPr>
              <a:t>key % 10</a:t>
            </a:r>
          </a:p>
        </p:txBody>
      </p:sp>
      <p:pic>
        <p:nvPicPr>
          <p:cNvPr id="1073742852" name="Picture 1073742851"/>
          <p:cNvPicPr>
            <a:picLocks noChangeAspect="1"/>
          </p:cNvPicPr>
          <p:nvPr/>
        </p:nvPicPr>
        <p:blipFill>
          <a:blip r:embed="rId2"/>
          <a:stretch>
            <a:fillRect/>
          </a:stretch>
        </p:blipFill>
        <p:spPr>
          <a:xfrm>
            <a:off x="5886450" y="3022600"/>
            <a:ext cx="4518025" cy="3443605"/>
          </a:xfrm>
          <a:prstGeom prst="rect">
            <a:avLst/>
          </a:prstGeom>
          <a:noFill/>
          <a:ln w="9525">
            <a:noFill/>
          </a:ln>
        </p:spPr>
      </p:pic>
      <p:pic>
        <p:nvPicPr>
          <p:cNvPr id="1073742853" name="Picture 1073742852"/>
          <p:cNvPicPr>
            <a:picLocks noChangeAspect="1"/>
          </p:cNvPicPr>
          <p:nvPr/>
        </p:nvPicPr>
        <p:blipFill>
          <a:blip r:embed="rId3"/>
          <a:stretch>
            <a:fillRect/>
          </a:stretch>
        </p:blipFill>
        <p:spPr>
          <a:xfrm>
            <a:off x="8585200" y="3129915"/>
            <a:ext cx="3155950" cy="3246120"/>
          </a:xfrm>
          <a:prstGeom prst="rect">
            <a:avLst/>
          </a:prstGeom>
          <a:noFill/>
          <a:ln w="9525">
            <a:noFill/>
          </a:ln>
        </p:spPr>
      </p:pic>
      <p:sp>
        <p:nvSpPr>
          <p:cNvPr id="3" name="Text Box 2"/>
          <p:cNvSpPr txBox="1"/>
          <p:nvPr/>
        </p:nvSpPr>
        <p:spPr>
          <a:xfrm>
            <a:off x="565150" y="3249930"/>
            <a:ext cx="5036820" cy="1052195"/>
          </a:xfrm>
          <a:prstGeom prst="rect">
            <a:avLst/>
          </a:prstGeom>
          <a:noFill/>
        </p:spPr>
        <p:txBody>
          <a:bodyPr wrap="square" rtlCol="0">
            <a:noAutofit/>
          </a:bodyPr>
          <a:lstStyle/>
          <a:p>
            <a:r>
              <a:rPr lang="en-GB" altLang="en-US" sz="2800" b="1"/>
              <a:t>Step-1 :</a:t>
            </a:r>
            <a:r>
              <a:rPr lang="en-GB" altLang="en-US" sz="2800"/>
              <a:t> Insertion of 22 </a:t>
            </a:r>
          </a:p>
          <a:p>
            <a:r>
              <a:rPr lang="en-GB" altLang="en-US" sz="2800"/>
              <a:t>    index = 22 mod 10 = 2</a:t>
            </a:r>
          </a:p>
        </p:txBody>
      </p:sp>
      <p:sp>
        <p:nvSpPr>
          <p:cNvPr id="4" name="Text Box 3"/>
          <p:cNvSpPr txBox="1"/>
          <p:nvPr/>
        </p:nvSpPr>
        <p:spPr>
          <a:xfrm>
            <a:off x="2664460" y="5531485"/>
            <a:ext cx="3725545" cy="559435"/>
          </a:xfrm>
          <a:prstGeom prst="rect">
            <a:avLst/>
          </a:prstGeom>
          <a:noFill/>
        </p:spPr>
        <p:txBody>
          <a:bodyPr wrap="square" rtlCol="0">
            <a:noAutofit/>
          </a:bodyPr>
          <a:lstStyle/>
          <a:p>
            <a:r>
              <a:rPr lang="en-GB" altLang="en-US" sz="3200" b="1">
                <a:solidFill>
                  <a:srgbClr val="FF0000"/>
                </a:solidFill>
              </a:rPr>
              <a:t>Initial Hash Table -→</a:t>
            </a:r>
            <a:endParaRPr lang="en-GB" altLang="en-US" sz="3200" b="1">
              <a:solidFill>
                <a:srgbClr val="FF0000"/>
              </a:solidFill>
              <a:latin typeface="Arial" panose="020B0604020202020204" pitchFamily="34" charset="0"/>
              <a:cs typeface="Arial" panose="020B0604020202020204" pitchFamily="34" charset="0"/>
            </a:endParaRPr>
          </a:p>
        </p:txBody>
      </p:sp>
      <p:sp>
        <p:nvSpPr>
          <p:cNvPr id="6" name="Text Box 5"/>
          <p:cNvSpPr txBox="1"/>
          <p:nvPr/>
        </p:nvSpPr>
        <p:spPr>
          <a:xfrm>
            <a:off x="8054975" y="2163445"/>
            <a:ext cx="4136390" cy="1086485"/>
          </a:xfrm>
          <a:prstGeom prst="rect">
            <a:avLst/>
          </a:prstGeom>
          <a:noFill/>
        </p:spPr>
        <p:txBody>
          <a:bodyPr wrap="square" rtlCol="0">
            <a:noAutofit/>
          </a:bodyPr>
          <a:lstStyle/>
          <a:p>
            <a:r>
              <a:rPr lang="en-GB" altLang="en-US" sz="3200"/>
              <a:t> </a:t>
            </a:r>
            <a:r>
              <a:rPr lang="en-GB" altLang="en-US" sz="3200" b="1">
                <a:solidFill>
                  <a:srgbClr val="FF0000"/>
                </a:solidFill>
              </a:rPr>
              <a:t>After insertion of 22</a:t>
            </a:r>
          </a:p>
          <a:p>
            <a:r>
              <a:rPr lang="en-GB" altLang="en-US" sz="3200"/>
              <a:t>                </a:t>
            </a:r>
            <a:r>
              <a:rPr lang="en-GB" altLang="en-US" sz="3200" b="1">
                <a:solidFill>
                  <a:srgbClr val="FF0000"/>
                </a:solidFill>
              </a:rPr>
              <a:t>↓</a:t>
            </a:r>
          </a:p>
          <a:p>
            <a:endParaRPr lang="en-GB" altLang="en-US" sz="3200" b="1">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 y="273685"/>
            <a:ext cx="10515600" cy="681355"/>
          </a:xfrm>
        </p:spPr>
        <p:txBody>
          <a:bodyPr>
            <a:normAutofit fontScale="90000"/>
          </a:bodyPr>
          <a:lstStyle/>
          <a:p>
            <a:r>
              <a:rPr lang="en-GB" altLang="en-IN" b="1">
                <a:solidFill>
                  <a:srgbClr val="FF0000"/>
                </a:solidFill>
              </a:rPr>
              <a:t>1. </a:t>
            </a:r>
            <a:r>
              <a:rPr lang="en-IN" altLang="en-US" b="1">
                <a:solidFill>
                  <a:srgbClr val="FF0000"/>
                </a:solidFill>
              </a:rPr>
              <a:t>What is Hashing?</a:t>
            </a:r>
          </a:p>
        </p:txBody>
      </p:sp>
      <p:sp>
        <p:nvSpPr>
          <p:cNvPr id="3" name="Text Box 2"/>
          <p:cNvSpPr txBox="1"/>
          <p:nvPr/>
        </p:nvSpPr>
        <p:spPr>
          <a:xfrm>
            <a:off x="236855" y="921385"/>
            <a:ext cx="11557635" cy="5768340"/>
          </a:xfrm>
          <a:prstGeom prst="rect">
            <a:avLst/>
          </a:prstGeom>
          <a:noFill/>
        </p:spPr>
        <p:txBody>
          <a:bodyPr wrap="square" rtlCol="0" anchor="t">
            <a:noAutofit/>
          </a:bodyPr>
          <a:lstStyle/>
          <a:p>
            <a:pPr indent="457200"/>
            <a:r>
              <a:rPr lang="en-US" sz="3200" b="1">
                <a:solidFill>
                  <a:srgbClr val="FF0000"/>
                </a:solidFill>
              </a:rPr>
              <a:t>Hashing</a:t>
            </a:r>
            <a:r>
              <a:rPr lang="en-US" sz="3200"/>
              <a:t> refers to the process of </a:t>
            </a:r>
            <a:r>
              <a:rPr lang="en-US" sz="3200" b="1">
                <a:solidFill>
                  <a:srgbClr val="00B0F0"/>
                </a:solidFill>
              </a:rPr>
              <a:t>generating a fixed-size output</a:t>
            </a:r>
            <a:r>
              <a:rPr lang="en-US" sz="3200"/>
              <a:t> from an </a:t>
            </a:r>
            <a:r>
              <a:rPr lang="en-US" sz="3200" b="1">
                <a:solidFill>
                  <a:srgbClr val="FF0000"/>
                </a:solidFill>
              </a:rPr>
              <a:t>input of variable size</a:t>
            </a:r>
            <a:r>
              <a:rPr lang="en-US" sz="3200"/>
              <a:t> using the </a:t>
            </a:r>
            <a:r>
              <a:rPr lang="en-US" sz="3200" b="1">
                <a:solidFill>
                  <a:srgbClr val="00B0F0"/>
                </a:solidFill>
              </a:rPr>
              <a:t>mathematical formulas</a:t>
            </a:r>
            <a:r>
              <a:rPr lang="en-US" sz="3200"/>
              <a:t> known as </a:t>
            </a:r>
            <a:r>
              <a:rPr lang="en-US" sz="3200" b="1">
                <a:solidFill>
                  <a:srgbClr val="FF0000"/>
                </a:solidFill>
              </a:rPr>
              <a:t>hash functions.</a:t>
            </a:r>
            <a:r>
              <a:rPr lang="en-US" sz="3200"/>
              <a:t> </a:t>
            </a:r>
          </a:p>
          <a:p>
            <a:pPr indent="457200"/>
            <a:r>
              <a:rPr lang="en-US" sz="3200"/>
              <a:t>This technique determines an </a:t>
            </a:r>
            <a:r>
              <a:rPr lang="en-US" sz="3200" b="1">
                <a:solidFill>
                  <a:srgbClr val="00B0F0"/>
                </a:solidFill>
              </a:rPr>
              <a:t>index </a:t>
            </a:r>
            <a:r>
              <a:rPr lang="en-US" sz="3200"/>
              <a:t>or l</a:t>
            </a:r>
            <a:r>
              <a:rPr lang="en-US" sz="3200" b="1">
                <a:solidFill>
                  <a:srgbClr val="00B0F0"/>
                </a:solidFill>
              </a:rPr>
              <a:t>ocation for the storage of an item</a:t>
            </a:r>
            <a:r>
              <a:rPr lang="en-US" sz="3200"/>
              <a:t> in a data structure.</a:t>
            </a:r>
          </a:p>
          <a:p>
            <a:pPr indent="457200"/>
            <a:r>
              <a:rPr lang="en-GB" altLang="en-US" sz="3200"/>
              <a:t>In otherwords </a:t>
            </a:r>
            <a:r>
              <a:rPr lang="en-US" sz="3200" b="1">
                <a:solidFill>
                  <a:srgbClr val="FF0000"/>
                </a:solidFill>
              </a:rPr>
              <a:t>hashing is a technique </a:t>
            </a:r>
            <a:r>
              <a:rPr lang="en-GB" altLang="en-US" sz="3200"/>
              <a:t>that involves </a:t>
            </a:r>
            <a:r>
              <a:rPr lang="en-US" sz="3200" b="1">
                <a:solidFill>
                  <a:srgbClr val="00B0F0"/>
                </a:solidFill>
              </a:rPr>
              <a:t>converting a large amount of data</a:t>
            </a:r>
            <a:r>
              <a:rPr lang="en-GB" altLang="en-US" sz="3200"/>
              <a:t> into a </a:t>
            </a:r>
            <a:r>
              <a:rPr lang="en-US" sz="3200" b="1">
                <a:solidFill>
                  <a:srgbClr val="FF0000"/>
                </a:solidFill>
              </a:rPr>
              <a:t>fixed-size value or a smaller value called a Hash</a:t>
            </a:r>
            <a:r>
              <a:rPr lang="en-GB" altLang="en-US" sz="3200" b="1">
                <a:solidFill>
                  <a:srgbClr val="FF0000"/>
                </a:solidFill>
              </a:rPr>
              <a:t> or hash address</a:t>
            </a:r>
            <a:r>
              <a:rPr lang="en-GB" altLang="en-US" sz="3200"/>
              <a:t>. The </a:t>
            </a:r>
            <a:r>
              <a:rPr lang="en-US" sz="3200" b="1">
                <a:solidFill>
                  <a:srgbClr val="00B0F0"/>
                </a:solidFill>
              </a:rPr>
              <a:t>hash</a:t>
            </a:r>
            <a:r>
              <a:rPr lang="en-GB" altLang="en-US" sz="3200"/>
              <a:t> is generated through </a:t>
            </a:r>
            <a:r>
              <a:rPr lang="en-US" sz="3200" b="1">
                <a:solidFill>
                  <a:srgbClr val="FF0000"/>
                </a:solidFill>
              </a:rPr>
              <a:t>a hash function</a:t>
            </a:r>
            <a:r>
              <a:rPr lang="en-GB" altLang="en-US" sz="3200"/>
              <a:t>, which </a:t>
            </a:r>
            <a:r>
              <a:rPr lang="en-US" sz="3200" b="1">
                <a:solidFill>
                  <a:srgbClr val="00B0F0"/>
                </a:solidFill>
              </a:rPr>
              <a:t>maps the input data to an output hash</a:t>
            </a:r>
            <a:r>
              <a:rPr lang="en-GB" altLang="en-US" sz="3200" b="1">
                <a:solidFill>
                  <a:srgbClr val="00B0F0"/>
                </a:solidFill>
              </a:rPr>
              <a:t> or hash address</a:t>
            </a:r>
            <a:r>
              <a:rPr lang="en-GB" altLang="en-US" sz="3200"/>
              <a:t>. The resulting </a:t>
            </a:r>
            <a:r>
              <a:rPr lang="en-GB" altLang="en-US" sz="3200" b="1">
                <a:solidFill>
                  <a:srgbClr val="FF0000"/>
                </a:solidFill>
              </a:rPr>
              <a:t>hash value</a:t>
            </a:r>
            <a:r>
              <a:rPr lang="en-GB" altLang="en-US" sz="3200"/>
              <a:t> can then be used to efficiently to</a:t>
            </a:r>
            <a:r>
              <a:rPr lang="en-US" sz="3200" b="1">
                <a:solidFill>
                  <a:srgbClr val="00B0F0"/>
                </a:solidFill>
              </a:rPr>
              <a:t> search, retrieve, and compare data within large data sets</a:t>
            </a:r>
            <a:r>
              <a:rPr lang="en-GB" altLang="en-US" sz="32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0405"/>
          </a:xfrm>
        </p:spPr>
        <p:txBody>
          <a:bodyPr>
            <a:normAutofit fontScale="90000"/>
          </a:bodyPr>
          <a:lstStyle/>
          <a:p>
            <a:endParaRPr lang="en-US"/>
          </a:p>
        </p:txBody>
      </p:sp>
      <p:sp>
        <p:nvSpPr>
          <p:cNvPr id="3" name="Text Box 2"/>
          <p:cNvSpPr txBox="1"/>
          <p:nvPr/>
        </p:nvSpPr>
        <p:spPr>
          <a:xfrm>
            <a:off x="565150" y="1945005"/>
            <a:ext cx="5036820" cy="1142365"/>
          </a:xfrm>
          <a:prstGeom prst="rect">
            <a:avLst/>
          </a:prstGeom>
          <a:noFill/>
        </p:spPr>
        <p:txBody>
          <a:bodyPr wrap="square" rtlCol="0">
            <a:noAutofit/>
          </a:bodyPr>
          <a:lstStyle/>
          <a:p>
            <a:r>
              <a:rPr lang="en-GB" altLang="en-US" sz="2800" b="1"/>
              <a:t>Step-2 : </a:t>
            </a:r>
            <a:r>
              <a:rPr lang="en-GB" altLang="en-US" sz="2800"/>
              <a:t> Insertion of  an item 84 </a:t>
            </a:r>
          </a:p>
          <a:p>
            <a:r>
              <a:rPr lang="en-GB" altLang="en-US" sz="2800"/>
              <a:t>    index = 84 mod 10 = 4</a:t>
            </a:r>
          </a:p>
        </p:txBody>
      </p:sp>
      <p:pic>
        <p:nvPicPr>
          <p:cNvPr id="1073742854" name="Picture 1073742853"/>
          <p:cNvPicPr>
            <a:picLocks noChangeAspect="1"/>
          </p:cNvPicPr>
          <p:nvPr/>
        </p:nvPicPr>
        <p:blipFill>
          <a:blip r:embed="rId2"/>
          <a:stretch>
            <a:fillRect/>
          </a:stretch>
        </p:blipFill>
        <p:spPr>
          <a:xfrm>
            <a:off x="6697980" y="1832610"/>
            <a:ext cx="3801110" cy="4095750"/>
          </a:xfrm>
          <a:prstGeom prst="rect">
            <a:avLst/>
          </a:prstGeom>
          <a:noFill/>
          <a:ln w="9525">
            <a:noFill/>
          </a:ln>
        </p:spPr>
      </p:pic>
      <p:sp>
        <p:nvSpPr>
          <p:cNvPr id="5" name="Text Box 4"/>
          <p:cNvSpPr txBox="1"/>
          <p:nvPr/>
        </p:nvSpPr>
        <p:spPr>
          <a:xfrm>
            <a:off x="5986780" y="791845"/>
            <a:ext cx="5010785" cy="1041400"/>
          </a:xfrm>
          <a:prstGeom prst="rect">
            <a:avLst/>
          </a:prstGeom>
          <a:noFill/>
        </p:spPr>
        <p:txBody>
          <a:bodyPr wrap="square" rtlCol="0">
            <a:noAutofit/>
          </a:bodyPr>
          <a:lstStyle/>
          <a:p>
            <a:r>
              <a:rPr lang="en-GB" altLang="en-US" sz="3200"/>
              <a:t> </a:t>
            </a:r>
            <a:r>
              <a:rPr lang="en-GB" altLang="en-US" sz="3200" b="1">
                <a:solidFill>
                  <a:srgbClr val="FF0000"/>
                </a:solidFill>
              </a:rPr>
              <a:t>After inserion of 84</a:t>
            </a:r>
          </a:p>
          <a:p>
            <a:r>
              <a:rPr lang="en-GB" altLang="en-US" sz="3200">
                <a:latin typeface="Arial" panose="020B0604020202020204" pitchFamily="34" charset="0"/>
                <a:cs typeface="Arial" panose="020B0604020202020204" pitchFamily="34" charset="0"/>
              </a:rPr>
              <a:t>             </a:t>
            </a:r>
            <a:r>
              <a:rPr lang="en-GB" altLang="en-US" sz="3200" b="1">
                <a:solidFill>
                  <a:srgbClr val="FF0000"/>
                </a:solidFill>
              </a:rPr>
              <a:t>↓</a:t>
            </a:r>
            <a:endParaRPr lang="en-GB" altLang="en-US" sz="320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2930"/>
          </a:xfrm>
        </p:spPr>
        <p:txBody>
          <a:bodyPr>
            <a:normAutofit fontScale="90000"/>
          </a:bodyPr>
          <a:lstStyle/>
          <a:p>
            <a:endParaRPr lang="en-US"/>
          </a:p>
        </p:txBody>
      </p:sp>
      <p:sp>
        <p:nvSpPr>
          <p:cNvPr id="3" name="Text Box 2"/>
          <p:cNvSpPr txBox="1"/>
          <p:nvPr/>
        </p:nvSpPr>
        <p:spPr>
          <a:xfrm>
            <a:off x="565150" y="1945005"/>
            <a:ext cx="5036820" cy="1142365"/>
          </a:xfrm>
          <a:prstGeom prst="rect">
            <a:avLst/>
          </a:prstGeom>
          <a:noFill/>
        </p:spPr>
        <p:txBody>
          <a:bodyPr wrap="square" rtlCol="0">
            <a:noAutofit/>
          </a:bodyPr>
          <a:lstStyle/>
          <a:p>
            <a:r>
              <a:rPr lang="en-GB" altLang="en-US" sz="2800" b="1"/>
              <a:t>Step-3 : </a:t>
            </a:r>
            <a:r>
              <a:rPr lang="en-GB" altLang="en-US" sz="2800"/>
              <a:t> Insertion of  an item 35</a:t>
            </a:r>
          </a:p>
          <a:p>
            <a:r>
              <a:rPr lang="en-GB" altLang="en-US" sz="2800"/>
              <a:t>    index = 35 mod 10 = 5</a:t>
            </a:r>
          </a:p>
        </p:txBody>
      </p:sp>
      <p:pic>
        <p:nvPicPr>
          <p:cNvPr id="1073742855" name="Picture 1073742854"/>
          <p:cNvPicPr>
            <a:picLocks noChangeAspect="1"/>
          </p:cNvPicPr>
          <p:nvPr/>
        </p:nvPicPr>
        <p:blipFill>
          <a:blip r:embed="rId2"/>
          <a:stretch>
            <a:fillRect/>
          </a:stretch>
        </p:blipFill>
        <p:spPr>
          <a:xfrm>
            <a:off x="5992495" y="2171065"/>
            <a:ext cx="4221480" cy="3560445"/>
          </a:xfrm>
          <a:prstGeom prst="rect">
            <a:avLst/>
          </a:prstGeom>
          <a:noFill/>
          <a:ln w="9525">
            <a:noFill/>
          </a:ln>
        </p:spPr>
      </p:pic>
      <p:sp>
        <p:nvSpPr>
          <p:cNvPr id="5" name="Text Box 4"/>
          <p:cNvSpPr txBox="1"/>
          <p:nvPr/>
        </p:nvSpPr>
        <p:spPr>
          <a:xfrm>
            <a:off x="5986780" y="791845"/>
            <a:ext cx="5010785" cy="1041400"/>
          </a:xfrm>
          <a:prstGeom prst="rect">
            <a:avLst/>
          </a:prstGeom>
          <a:noFill/>
        </p:spPr>
        <p:txBody>
          <a:bodyPr wrap="square" rtlCol="0">
            <a:noAutofit/>
          </a:bodyPr>
          <a:lstStyle/>
          <a:p>
            <a:r>
              <a:rPr lang="en-GB" altLang="en-US" sz="3200"/>
              <a:t> </a:t>
            </a:r>
            <a:r>
              <a:rPr lang="en-GB" altLang="en-US" sz="3200" b="1">
                <a:solidFill>
                  <a:srgbClr val="FF0000"/>
                </a:solidFill>
              </a:rPr>
              <a:t>After inserion of 35</a:t>
            </a:r>
            <a:endParaRPr lang="en-GB" altLang="en-US" sz="3200"/>
          </a:p>
          <a:p>
            <a:r>
              <a:rPr lang="en-GB" altLang="en-US" sz="3200">
                <a:latin typeface="Arial" panose="020B0604020202020204" pitchFamily="34" charset="0"/>
                <a:cs typeface="Arial" panose="020B0604020202020204" pitchFamily="34" charset="0"/>
              </a:rPr>
              <a:t>             </a:t>
            </a:r>
            <a:r>
              <a:rPr lang="en-GB" altLang="en-US" sz="3200" b="1">
                <a:solidFill>
                  <a:srgbClr val="FF0000"/>
                </a:solidFill>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705"/>
          </a:xfrm>
        </p:spPr>
        <p:txBody>
          <a:bodyPr>
            <a:normAutofit fontScale="90000"/>
          </a:bodyPr>
          <a:lstStyle/>
          <a:p>
            <a:endParaRPr lang="en-US"/>
          </a:p>
        </p:txBody>
      </p:sp>
      <p:sp>
        <p:nvSpPr>
          <p:cNvPr id="3" name="Text Box 2"/>
          <p:cNvSpPr txBox="1"/>
          <p:nvPr/>
        </p:nvSpPr>
        <p:spPr>
          <a:xfrm>
            <a:off x="565150" y="1945005"/>
            <a:ext cx="5036820" cy="1142365"/>
          </a:xfrm>
          <a:prstGeom prst="rect">
            <a:avLst/>
          </a:prstGeom>
          <a:noFill/>
        </p:spPr>
        <p:txBody>
          <a:bodyPr wrap="square" rtlCol="0">
            <a:noAutofit/>
          </a:bodyPr>
          <a:lstStyle/>
          <a:p>
            <a:r>
              <a:rPr lang="en-GB" altLang="en-US" sz="2800" b="1"/>
              <a:t>Step-4 : </a:t>
            </a:r>
            <a:r>
              <a:rPr lang="en-GB" altLang="en-US" sz="2800"/>
              <a:t> Insertion of  an item 62</a:t>
            </a:r>
          </a:p>
          <a:p>
            <a:r>
              <a:rPr lang="en-GB" altLang="en-US" sz="2800"/>
              <a:t>    index = 62 mod 10 = 2</a:t>
            </a:r>
          </a:p>
        </p:txBody>
      </p:sp>
      <p:pic>
        <p:nvPicPr>
          <p:cNvPr id="1073742856" name="Picture 1073742855"/>
          <p:cNvPicPr>
            <a:picLocks noChangeAspect="1"/>
          </p:cNvPicPr>
          <p:nvPr/>
        </p:nvPicPr>
        <p:blipFill>
          <a:blip r:embed="rId2"/>
          <a:stretch>
            <a:fillRect/>
          </a:stretch>
        </p:blipFill>
        <p:spPr>
          <a:xfrm>
            <a:off x="6212840" y="1945005"/>
            <a:ext cx="4249420" cy="4446905"/>
          </a:xfrm>
          <a:prstGeom prst="rect">
            <a:avLst/>
          </a:prstGeom>
          <a:noFill/>
          <a:ln w="9525">
            <a:noFill/>
          </a:ln>
        </p:spPr>
      </p:pic>
      <p:sp>
        <p:nvSpPr>
          <p:cNvPr id="5" name="Text Box 4"/>
          <p:cNvSpPr txBox="1"/>
          <p:nvPr/>
        </p:nvSpPr>
        <p:spPr>
          <a:xfrm>
            <a:off x="5986780" y="791845"/>
            <a:ext cx="5010785" cy="1041400"/>
          </a:xfrm>
          <a:prstGeom prst="rect">
            <a:avLst/>
          </a:prstGeom>
          <a:noFill/>
        </p:spPr>
        <p:txBody>
          <a:bodyPr wrap="square" rtlCol="0">
            <a:noAutofit/>
          </a:bodyPr>
          <a:lstStyle/>
          <a:p>
            <a:r>
              <a:rPr lang="en-GB" altLang="en-US" sz="3200" b="1">
                <a:solidFill>
                  <a:srgbClr val="FF0000"/>
                </a:solidFill>
              </a:rPr>
              <a:t> After inserion of 62</a:t>
            </a:r>
          </a:p>
          <a:p>
            <a:r>
              <a:rPr lang="en-GB" altLang="en-US" sz="3200" b="1">
                <a:solidFill>
                  <a:srgbClr val="FF0000"/>
                </a:solid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0"/>
            <a:ext cx="10515600" cy="517525"/>
          </a:xfrm>
        </p:spPr>
        <p:txBody>
          <a:bodyPr>
            <a:normAutofit fontScale="90000"/>
          </a:bodyPr>
          <a:lstStyle/>
          <a:p>
            <a:endParaRPr lang="en-US"/>
          </a:p>
        </p:txBody>
      </p:sp>
      <p:sp>
        <p:nvSpPr>
          <p:cNvPr id="3" name="Text Box 2"/>
          <p:cNvSpPr txBox="1"/>
          <p:nvPr/>
        </p:nvSpPr>
        <p:spPr>
          <a:xfrm>
            <a:off x="419735" y="491490"/>
            <a:ext cx="11251565" cy="6096635"/>
          </a:xfrm>
          <a:prstGeom prst="rect">
            <a:avLst/>
          </a:prstGeom>
          <a:noFill/>
        </p:spPr>
        <p:txBody>
          <a:bodyPr wrap="square" rtlCol="0" anchor="t">
            <a:noAutofit/>
          </a:bodyPr>
          <a:lstStyle/>
          <a:p>
            <a:r>
              <a:rPr lang="en-US" sz="3600" b="1">
                <a:solidFill>
                  <a:srgbClr val="FF0000"/>
                </a:solidFill>
                <a:sym typeface="+mn-ea"/>
              </a:rPr>
              <a:t>Advantages of separate chaining</a:t>
            </a:r>
            <a:endParaRPr lang="en-US" sz="3600" b="1">
              <a:solidFill>
                <a:srgbClr val="FF0000"/>
              </a:solidFill>
            </a:endParaRPr>
          </a:p>
          <a:p>
            <a:pPr marL="457200" indent="104775">
              <a:buFont typeface="Arial" panose="020B0604020202020204" pitchFamily="34" charset="0"/>
              <a:buChar char="•"/>
            </a:pPr>
            <a:r>
              <a:rPr lang="en-IN" altLang="en-US" sz="3200">
                <a:sym typeface="+mn-ea"/>
              </a:rPr>
              <a:t>   </a:t>
            </a:r>
            <a:r>
              <a:rPr lang="en-US" sz="3200">
                <a:sym typeface="+mn-ea"/>
              </a:rPr>
              <a:t>It is easy to implement.</a:t>
            </a:r>
            <a:endParaRPr lang="en-US" sz="3200"/>
          </a:p>
          <a:p>
            <a:pPr marL="914400" lvl="1" indent="-457200">
              <a:buFont typeface="Arial" panose="020B0604020202020204" pitchFamily="34" charset="0"/>
              <a:buChar char="•"/>
            </a:pPr>
            <a:r>
              <a:rPr lang="en-US" sz="3200">
                <a:sym typeface="+mn-ea"/>
              </a:rPr>
              <a:t>The hash table never fills full, so we can add more elements to the chain.</a:t>
            </a:r>
            <a:endParaRPr lang="en-US" sz="3200"/>
          </a:p>
          <a:p>
            <a:pPr marL="914400" lvl="1" indent="-457200">
              <a:buFont typeface="Arial" panose="020B0604020202020204" pitchFamily="34" charset="0"/>
              <a:buChar char="•"/>
            </a:pPr>
            <a:r>
              <a:rPr lang="en-US" sz="3200">
                <a:sym typeface="+mn-ea"/>
              </a:rPr>
              <a:t>It is less sensitive to the function of the hashing.</a:t>
            </a:r>
          </a:p>
          <a:p>
            <a:pPr lvl="1" indent="0">
              <a:buFont typeface="Arial" panose="020B0604020202020204" pitchFamily="34" charset="0"/>
              <a:buNone/>
            </a:pPr>
            <a:endParaRPr lang="en-US" sz="3200">
              <a:sym typeface="+mn-ea"/>
            </a:endParaRPr>
          </a:p>
          <a:p>
            <a:pPr lvl="1" indent="-443230">
              <a:buFont typeface="Arial" panose="020B0604020202020204" pitchFamily="34" charset="0"/>
              <a:buNone/>
            </a:pPr>
            <a:r>
              <a:rPr lang="en-US" sz="3200" b="1">
                <a:solidFill>
                  <a:srgbClr val="00B0F0"/>
                </a:solidFill>
                <a:sym typeface="+mn-ea"/>
              </a:rPr>
              <a:t>Disadvantages of separate chaining</a:t>
            </a:r>
            <a:endParaRPr lang="en-US" sz="3200" b="1">
              <a:solidFill>
                <a:srgbClr val="00B0F0"/>
              </a:solidFill>
            </a:endParaRPr>
          </a:p>
          <a:p>
            <a:pPr marL="457200" indent="46990">
              <a:buFont typeface="Arial" panose="020B0604020202020204" pitchFamily="34" charset="0"/>
              <a:buChar char="•"/>
            </a:pPr>
            <a:r>
              <a:rPr lang="en-IN" altLang="en-US" sz="3200">
                <a:sym typeface="+mn-ea"/>
              </a:rPr>
              <a:t>    </a:t>
            </a:r>
            <a:r>
              <a:rPr lang="en-US" sz="3200">
                <a:sym typeface="+mn-ea"/>
              </a:rPr>
              <a:t>In this, the cache performance of chaining is not good.</a:t>
            </a:r>
            <a:endParaRPr lang="en-US" sz="3200"/>
          </a:p>
          <a:p>
            <a:pPr marL="914400" lvl="1" indent="-457200">
              <a:buFont typeface="Arial" panose="020B0604020202020204" pitchFamily="34" charset="0"/>
              <a:buChar char="•"/>
            </a:pPr>
            <a:r>
              <a:rPr lang="en-US" sz="3200">
                <a:sym typeface="+mn-ea"/>
              </a:rPr>
              <a:t>Memory wastage is too much in this method.</a:t>
            </a:r>
            <a:endParaRPr lang="en-US" sz="3200"/>
          </a:p>
          <a:p>
            <a:pPr marL="914400" lvl="1" indent="-457200">
              <a:buFont typeface="Arial" panose="020B0604020202020204" pitchFamily="34" charset="0"/>
              <a:buChar char="•"/>
            </a:pPr>
            <a:r>
              <a:rPr lang="en-US" sz="3200">
                <a:sym typeface="+mn-ea"/>
              </a:rPr>
              <a:t> It requires more space for element links.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165"/>
          </a:xfrm>
        </p:spPr>
        <p:txBody>
          <a:bodyPr>
            <a:normAutofit fontScale="90000"/>
          </a:bodyPr>
          <a:lstStyle/>
          <a:p>
            <a:br>
              <a:rPr lang="en-US"/>
            </a:br>
            <a:br>
              <a:rPr lang="en-US"/>
            </a:br>
            <a:endParaRPr lang="en-US" sz="3110"/>
          </a:p>
        </p:txBody>
      </p:sp>
      <p:sp>
        <p:nvSpPr>
          <p:cNvPr id="3" name="Text Box 2"/>
          <p:cNvSpPr txBox="1"/>
          <p:nvPr/>
        </p:nvSpPr>
        <p:spPr>
          <a:xfrm>
            <a:off x="361950" y="225425"/>
            <a:ext cx="11623040" cy="6452870"/>
          </a:xfrm>
          <a:prstGeom prst="rect">
            <a:avLst/>
          </a:prstGeom>
          <a:noFill/>
        </p:spPr>
        <p:txBody>
          <a:bodyPr wrap="square" rtlCol="0" anchor="t">
            <a:noAutofit/>
          </a:bodyPr>
          <a:lstStyle/>
          <a:p>
            <a:r>
              <a:rPr lang="en-IN" altLang="en-GB" sz="3600" b="1">
                <a:solidFill>
                  <a:srgbClr val="FF0000"/>
                </a:solidFill>
                <a:latin typeface="+mj-ea"/>
                <a:cs typeface="+mj-ea"/>
                <a:sym typeface="+mn-ea"/>
              </a:rPr>
              <a:t>7.</a:t>
            </a:r>
            <a:r>
              <a:rPr lang="en-GB" altLang="en-US" sz="3600" b="1">
                <a:solidFill>
                  <a:srgbClr val="FF0000"/>
                </a:solidFill>
                <a:latin typeface="+mj-ea"/>
                <a:cs typeface="+mj-ea"/>
                <a:sym typeface="+mn-ea"/>
              </a:rPr>
              <a:t>2. </a:t>
            </a:r>
            <a:r>
              <a:rPr lang="en-US" sz="3600" b="1">
                <a:solidFill>
                  <a:srgbClr val="FF0000"/>
                </a:solidFill>
                <a:latin typeface="+mj-ea"/>
                <a:cs typeface="+mj-ea"/>
                <a:sym typeface="+mn-ea"/>
              </a:rPr>
              <a:t>Open addressing (closed hashing.): </a:t>
            </a:r>
          </a:p>
          <a:p>
            <a:pPr marL="457200" indent="27940">
              <a:buFont typeface="Arial" panose="020B0604020202020204" pitchFamily="34" charset="0"/>
              <a:buChar char="•"/>
            </a:pPr>
            <a:r>
              <a:rPr lang="en-US" sz="3200">
                <a:sym typeface="+mn-ea"/>
              </a:rPr>
              <a:t>To prevent </a:t>
            </a:r>
            <a:r>
              <a:rPr lang="en-US" sz="3200" b="1">
                <a:solidFill>
                  <a:srgbClr val="00B0F0"/>
                </a:solidFill>
                <a:sym typeface="+mn-ea"/>
              </a:rPr>
              <a:t>collisions</a:t>
            </a:r>
            <a:r>
              <a:rPr lang="en-US" sz="3200">
                <a:sym typeface="+mn-ea"/>
              </a:rPr>
              <a:t> in the </a:t>
            </a:r>
            <a:r>
              <a:rPr lang="en-US" sz="3200" b="1">
                <a:sym typeface="+mn-ea"/>
              </a:rPr>
              <a:t>hashing table</a:t>
            </a:r>
            <a:r>
              <a:rPr lang="en-US" sz="3200">
                <a:sym typeface="+mn-ea"/>
              </a:rPr>
              <a:t> </a:t>
            </a:r>
            <a:r>
              <a:rPr lang="en-US" sz="3200" b="1">
                <a:solidFill>
                  <a:srgbClr val="00B0F0"/>
                </a:solidFill>
                <a:sym typeface="+mn-ea"/>
              </a:rPr>
              <a:t>open, addressing is employed </a:t>
            </a:r>
            <a:r>
              <a:rPr lang="en-US" sz="3200">
                <a:sym typeface="+mn-ea"/>
              </a:rPr>
              <a:t>as a collision-resolution technique. </a:t>
            </a:r>
            <a:r>
              <a:rPr lang="en-GB" altLang="en-US" sz="3200">
                <a:sym typeface="+mn-ea"/>
              </a:rPr>
              <a:t> </a:t>
            </a:r>
          </a:p>
          <a:p>
            <a:pPr marL="457200" indent="0">
              <a:buFont typeface="Arial" panose="020B0604020202020204" pitchFamily="34" charset="0"/>
              <a:buNone/>
            </a:pPr>
            <a:br>
              <a:rPr lang="en-US" sz="3200">
                <a:sym typeface="+mn-ea"/>
              </a:rPr>
            </a:br>
            <a:r>
              <a:rPr lang="en-GB" altLang="en-US" sz="3200">
                <a:sym typeface="+mn-ea"/>
              </a:rPr>
              <a:t> </a:t>
            </a:r>
            <a:r>
              <a:rPr lang="en-US" sz="3110">
                <a:sym typeface="+mn-ea"/>
              </a:rPr>
              <a:t>The following </a:t>
            </a:r>
            <a:r>
              <a:rPr lang="en-US" sz="3110" b="1">
                <a:solidFill>
                  <a:srgbClr val="FF0000"/>
                </a:solidFill>
                <a:sym typeface="+mn-ea"/>
              </a:rPr>
              <a:t>techniques</a:t>
            </a:r>
            <a:r>
              <a:rPr lang="en-US" sz="3110">
                <a:sym typeface="+mn-ea"/>
              </a:rPr>
              <a:t> are used in </a:t>
            </a:r>
            <a:r>
              <a:rPr lang="en-US" sz="3200">
                <a:sym typeface="+mn-ea"/>
              </a:rPr>
              <a:t>open addressing</a:t>
            </a:r>
            <a:r>
              <a:rPr lang="en-US" sz="3110">
                <a:sym typeface="+mn-ea"/>
              </a:rPr>
              <a:t>:</a:t>
            </a:r>
            <a:br>
              <a:rPr lang="en-US" sz="3110">
                <a:sym typeface="+mn-ea"/>
              </a:rPr>
            </a:br>
            <a:r>
              <a:rPr lang="en-US" sz="3110">
                <a:sym typeface="+mn-ea"/>
              </a:rPr>
              <a:t>  </a:t>
            </a:r>
            <a:r>
              <a:rPr lang="en-IN" altLang="en-US" sz="3110">
                <a:sym typeface="+mn-ea"/>
              </a:rPr>
              <a:t>    </a:t>
            </a:r>
            <a:r>
              <a:rPr lang="en-IN" altLang="en-US" sz="3110" b="1">
                <a:solidFill>
                  <a:srgbClr val="FF0000"/>
                </a:solidFill>
                <a:sym typeface="+mn-ea"/>
              </a:rPr>
              <a:t>1. </a:t>
            </a:r>
            <a:r>
              <a:rPr lang="en-US" sz="3200" b="1">
                <a:solidFill>
                  <a:srgbClr val="FF0000"/>
                </a:solidFill>
                <a:sym typeface="+mn-ea"/>
              </a:rPr>
              <a:t>Linear probing</a:t>
            </a:r>
            <a:br>
              <a:rPr lang="en-US" sz="3200" b="1">
                <a:solidFill>
                  <a:srgbClr val="FF0000"/>
                </a:solidFill>
                <a:sym typeface="+mn-ea"/>
              </a:rPr>
            </a:br>
            <a:r>
              <a:rPr lang="en-US" sz="3200">
                <a:sym typeface="+mn-ea"/>
              </a:rPr>
              <a:t>    </a:t>
            </a:r>
            <a:r>
              <a:rPr lang="en-GB" altLang="en-US" sz="3200">
                <a:sym typeface="+mn-ea"/>
              </a:rPr>
              <a:t>	 </a:t>
            </a:r>
            <a:r>
              <a:rPr lang="en-US" sz="3200" b="1">
                <a:solidFill>
                  <a:srgbClr val="00B0F0"/>
                </a:solidFill>
                <a:sym typeface="+mn-ea"/>
              </a:rPr>
              <a:t>2. Quadratic probing</a:t>
            </a:r>
            <a:br>
              <a:rPr lang="en-US" sz="3200" b="1">
                <a:solidFill>
                  <a:srgbClr val="00B0F0"/>
                </a:solidFill>
                <a:sym typeface="+mn-ea"/>
              </a:rPr>
            </a:br>
            <a:r>
              <a:rPr lang="en-US" sz="3200">
                <a:sym typeface="+mn-ea"/>
              </a:rPr>
              <a:t>    </a:t>
            </a:r>
            <a:r>
              <a:rPr lang="en-GB" altLang="en-US" sz="3200">
                <a:sym typeface="+mn-ea"/>
              </a:rPr>
              <a:t> </a:t>
            </a:r>
            <a:r>
              <a:rPr lang="en-IN" altLang="en-US" sz="3110" b="1">
                <a:solidFill>
                  <a:srgbClr val="FF0000"/>
                </a:solidFill>
                <a:sym typeface="+mn-ea"/>
              </a:rPr>
              <a:t> 3. Double hashing</a:t>
            </a:r>
            <a:br>
              <a:rPr lang="en-US" sz="3200">
                <a:sym typeface="+mn-ea"/>
              </a:rPr>
            </a:br>
            <a:br>
              <a:rPr lang="en-US" sz="3200">
                <a:sym typeface="+mn-ea"/>
              </a:rPr>
            </a:br>
            <a:endParaRPr lang="en-US" sz="320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145" y="60325"/>
            <a:ext cx="10955655" cy="749300"/>
          </a:xfrm>
        </p:spPr>
        <p:txBody>
          <a:bodyPr>
            <a:normAutofit/>
          </a:bodyPr>
          <a:lstStyle/>
          <a:p>
            <a:r>
              <a:rPr lang="en-IN" altLang="en-GB" sz="3555" b="1">
                <a:solidFill>
                  <a:srgbClr val="FF0000"/>
                </a:solidFill>
                <a:sym typeface="+mn-ea"/>
              </a:rPr>
              <a:t>7.2.</a:t>
            </a:r>
            <a:r>
              <a:rPr lang="en-GB" altLang="en-IN" sz="3555" b="1">
                <a:solidFill>
                  <a:srgbClr val="FF0000"/>
                </a:solidFill>
                <a:sym typeface="+mn-ea"/>
              </a:rPr>
              <a:t>1. </a:t>
            </a:r>
            <a:r>
              <a:rPr lang="en-IN" altLang="en-US" sz="3555" b="1">
                <a:solidFill>
                  <a:srgbClr val="FF0000"/>
                </a:solidFill>
                <a:sym typeface="+mn-ea"/>
              </a:rPr>
              <a:t>Linear Probing : </a:t>
            </a:r>
          </a:p>
        </p:txBody>
      </p:sp>
      <p:sp>
        <p:nvSpPr>
          <p:cNvPr id="3" name="Text Box 2"/>
          <p:cNvSpPr txBox="1"/>
          <p:nvPr/>
        </p:nvSpPr>
        <p:spPr>
          <a:xfrm>
            <a:off x="397510" y="894080"/>
            <a:ext cx="11397615" cy="5823585"/>
          </a:xfrm>
          <a:prstGeom prst="rect">
            <a:avLst/>
          </a:prstGeom>
          <a:noFill/>
        </p:spPr>
        <p:txBody>
          <a:bodyPr wrap="square" rtlCol="0">
            <a:noAutofit/>
          </a:bodyPr>
          <a:lstStyle/>
          <a:p>
            <a:pPr indent="0" algn="just">
              <a:buFont typeface="Arial" panose="020B0604020202020204" pitchFamily="34" charset="0"/>
              <a:buNone/>
            </a:pPr>
            <a:r>
              <a:rPr lang="en-US" sz="3200">
                <a:sym typeface="+mn-ea"/>
              </a:rPr>
              <a:t> </a:t>
            </a:r>
            <a:r>
              <a:rPr lang="en-IN" altLang="en-US" sz="3200">
                <a:sym typeface="+mn-ea"/>
              </a:rPr>
              <a:t>	</a:t>
            </a:r>
            <a:r>
              <a:rPr lang="en-US" sz="3200">
                <a:sym typeface="+mn-ea"/>
              </a:rPr>
              <a:t>In linear probing, if </a:t>
            </a:r>
            <a:r>
              <a:rPr lang="en-US" sz="3200" b="1">
                <a:solidFill>
                  <a:srgbClr val="FF0000"/>
                </a:solidFill>
                <a:sym typeface="+mn-ea"/>
              </a:rPr>
              <a:t>a collision occurs</a:t>
            </a:r>
            <a:r>
              <a:rPr lang="en-US" sz="3200">
                <a:sym typeface="+mn-ea"/>
              </a:rPr>
              <a:t> and a </a:t>
            </a:r>
            <a:r>
              <a:rPr lang="en-US" sz="3200" b="1">
                <a:solidFill>
                  <a:srgbClr val="00B0F0"/>
                </a:solidFill>
                <a:sym typeface="+mn-ea"/>
              </a:rPr>
              <a:t>slot is already occupied</a:t>
            </a:r>
            <a:r>
              <a:rPr lang="en-US" sz="3200">
                <a:sym typeface="+mn-ea"/>
              </a:rPr>
              <a:t>, the</a:t>
            </a:r>
            <a:r>
              <a:rPr lang="en-US" sz="3200" b="1">
                <a:solidFill>
                  <a:srgbClr val="FF0000"/>
                </a:solidFill>
                <a:sym typeface="+mn-ea"/>
              </a:rPr>
              <a:t> algorithm linearly searches</a:t>
            </a:r>
            <a:r>
              <a:rPr lang="en-US" sz="3200">
                <a:sym typeface="+mn-ea"/>
              </a:rPr>
              <a:t> for the </a:t>
            </a:r>
            <a:r>
              <a:rPr lang="en-US" sz="3200" b="1">
                <a:solidFill>
                  <a:srgbClr val="00B0F0"/>
                </a:solidFill>
                <a:sym typeface="+mn-ea"/>
              </a:rPr>
              <a:t>next available slot in a sequential manner</a:t>
            </a:r>
            <a:r>
              <a:rPr lang="en-US" sz="3200">
                <a:sym typeface="+mn-ea"/>
              </a:rPr>
              <a:t>.</a:t>
            </a:r>
            <a:r>
              <a:rPr lang="en-IN" altLang="en-US" sz="3200">
                <a:sym typeface="+mn-ea"/>
              </a:rPr>
              <a:t> </a:t>
            </a:r>
            <a:r>
              <a:rPr lang="en-US" sz="3200">
                <a:sym typeface="+mn-ea"/>
              </a:rPr>
              <a:t> It </a:t>
            </a:r>
            <a:r>
              <a:rPr lang="en-US" sz="3200" b="1">
                <a:solidFill>
                  <a:srgbClr val="FF0000"/>
                </a:solidFill>
                <a:sym typeface="+mn-ea"/>
              </a:rPr>
              <a:t>checks the next slot</a:t>
            </a:r>
            <a:r>
              <a:rPr lang="en-US" sz="3200">
                <a:sym typeface="+mn-ea"/>
              </a:rPr>
              <a:t> and c</a:t>
            </a:r>
            <a:r>
              <a:rPr lang="en-US" sz="3200" b="1">
                <a:solidFill>
                  <a:srgbClr val="00B0F0"/>
                </a:solidFill>
                <a:sym typeface="+mn-ea"/>
              </a:rPr>
              <a:t>ontinues checking subsequent slots until it finds an empty slot.</a:t>
            </a:r>
          </a:p>
          <a:p>
            <a:pPr indent="0">
              <a:buFont typeface="Arial" panose="020B0604020202020204" pitchFamily="34" charset="0"/>
              <a:buNone/>
            </a:pPr>
            <a:r>
              <a:rPr lang="en-IN" altLang="en-US" sz="3200">
                <a:sym typeface="+mn-ea"/>
              </a:rPr>
              <a:t>  </a:t>
            </a:r>
            <a:r>
              <a:rPr lang="en-US" sz="3200">
                <a:sym typeface="+mn-ea"/>
              </a:rPr>
              <a:t>The general formula for linear probing:</a:t>
            </a:r>
          </a:p>
          <a:p>
            <a:pPr marL="914400" lvl="2" indent="457200">
              <a:buFont typeface="Arial" panose="020B0604020202020204" pitchFamily="34" charset="0"/>
              <a:buNone/>
            </a:pPr>
            <a:r>
              <a:rPr lang="en-US" sz="3200" b="1">
                <a:solidFill>
                  <a:srgbClr val="FF0000"/>
                </a:solidFill>
                <a:sym typeface="+mn-ea"/>
              </a:rPr>
              <a:t>H(key,i)=(Hash(key)+i) </a:t>
            </a:r>
            <a:r>
              <a:rPr lang="en-US" sz="3200" b="1">
                <a:solidFill>
                  <a:srgbClr val="00B0F0"/>
                </a:solidFill>
                <a:sym typeface="+mn-ea"/>
              </a:rPr>
              <a:t>mod</a:t>
            </a:r>
            <a:r>
              <a:rPr lang="en-US" sz="3200" b="1">
                <a:solidFill>
                  <a:srgbClr val="FF0000"/>
                </a:solidFill>
                <a:sym typeface="+mn-ea"/>
              </a:rPr>
              <a:t> TableSize</a:t>
            </a:r>
          </a:p>
          <a:p>
            <a:pPr marL="914400" lvl="2" indent="457200">
              <a:buFont typeface="Arial" panose="020B0604020202020204" pitchFamily="34" charset="0"/>
              <a:buNone/>
            </a:pPr>
            <a:endParaRPr lang="en-US" sz="3200" b="1">
              <a:solidFill>
                <a:srgbClr val="FF0000"/>
              </a:solidFill>
              <a:sym typeface="+mn-ea"/>
            </a:endParaRPr>
          </a:p>
          <a:p>
            <a:pPr marL="914400" lvl="2" indent="-866775">
              <a:buFont typeface="Arial" panose="020B0604020202020204" pitchFamily="34" charset="0"/>
              <a:buNone/>
            </a:pPr>
            <a:r>
              <a:rPr lang="en-US" sz="3200">
                <a:sym typeface="+mn-ea"/>
              </a:rPr>
              <a:t>Note:</a:t>
            </a:r>
            <a:r>
              <a:rPr lang="en-US" sz="2800">
                <a:sym typeface="+mn-ea"/>
              </a:rPr>
              <a:t> Linear probing may cause primary clustering. Primary clustering refers to a phenomenon in closed hashing where consecutive collisions form long chains of occupied slots, leading to the accumulation of elements in specific regions of the hash table. </a:t>
            </a:r>
            <a:br>
              <a:rPr lang="en-US" sz="2800">
                <a:sym typeface="+mn-ea"/>
              </a:rPr>
            </a:br>
            <a:br>
              <a:rPr lang="en-US" sz="3200">
                <a:sym typeface="+mn-ea"/>
              </a:rPr>
            </a:br>
            <a:endParaRPr lang="en-US" sz="320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2"/>
          <a:stretch>
            <a:fillRect/>
          </a:stretch>
        </p:blipFill>
        <p:spPr>
          <a:xfrm>
            <a:off x="532765" y="2024380"/>
            <a:ext cx="11127105" cy="4671060"/>
          </a:xfrm>
          <a:prstGeom prst="rect">
            <a:avLst/>
          </a:prstGeom>
          <a:noFill/>
          <a:ln w="9525">
            <a:noFill/>
          </a:ln>
        </p:spPr>
      </p:pic>
      <p:sp>
        <p:nvSpPr>
          <p:cNvPr id="3" name="Text Box 2"/>
          <p:cNvSpPr txBox="1"/>
          <p:nvPr/>
        </p:nvSpPr>
        <p:spPr>
          <a:xfrm>
            <a:off x="178435" y="243840"/>
            <a:ext cx="11776710" cy="1076325"/>
          </a:xfrm>
          <a:prstGeom prst="rect">
            <a:avLst/>
          </a:prstGeom>
          <a:noFill/>
        </p:spPr>
        <p:txBody>
          <a:bodyPr wrap="square" rtlCol="0">
            <a:spAutoFit/>
          </a:bodyPr>
          <a:lstStyle/>
          <a:p>
            <a:r>
              <a:rPr lang="en-IN" altLang="en-US" sz="3200"/>
              <a:t>Example : </a:t>
            </a:r>
            <a:r>
              <a:rPr lang="en-US" sz="3200"/>
              <a:t>Let's use </a:t>
            </a:r>
            <a:r>
              <a:rPr lang="en-US" sz="3200" b="1">
                <a:solidFill>
                  <a:srgbClr val="FF0000"/>
                </a:solidFill>
              </a:rPr>
              <a:t>"key mod 7"</a:t>
            </a:r>
            <a:r>
              <a:rPr lang="en-US" sz="3200"/>
              <a:t> as a </a:t>
            </a:r>
            <a:r>
              <a:rPr lang="en-US" sz="3200">
                <a:solidFill>
                  <a:srgbClr val="FF0000"/>
                </a:solidFill>
              </a:rPr>
              <a:t>simple hash function</a:t>
            </a:r>
            <a:r>
              <a:rPr lang="en-US" sz="3200"/>
              <a:t> with the following keys: </a:t>
            </a:r>
            <a:r>
              <a:rPr lang="en-US" sz="3200" b="1">
                <a:solidFill>
                  <a:srgbClr val="00B0F0"/>
                </a:solidFill>
              </a:rPr>
              <a:t>50, 700, 76, 85, 92, 73, 101.</a:t>
            </a:r>
          </a:p>
        </p:txBody>
      </p:sp>
      <p:sp>
        <p:nvSpPr>
          <p:cNvPr id="2" name="Text Box 1"/>
          <p:cNvSpPr txBox="1"/>
          <p:nvPr/>
        </p:nvSpPr>
        <p:spPr>
          <a:xfrm>
            <a:off x="533400" y="1180465"/>
            <a:ext cx="11212195" cy="659765"/>
          </a:xfrm>
          <a:prstGeom prst="rect">
            <a:avLst/>
          </a:prstGeom>
          <a:noFill/>
        </p:spPr>
        <p:txBody>
          <a:bodyPr wrap="square" rtlCol="0" anchor="t">
            <a:noAutofit/>
          </a:bodyPr>
          <a:lstStyle/>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lang="en-GB" altLang="en-US" sz="2400" b="1">
                <a:solidFill>
                  <a:srgbClr val="00B0F0"/>
                </a:solidFill>
                <a:sym typeface="+mn-ea"/>
              </a:rPr>
              <a:t>probing is a process of finding another free location in the hash table for the element when a collision occurs.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45" y="70485"/>
            <a:ext cx="11120755" cy="996950"/>
          </a:xfrm>
        </p:spPr>
        <p:txBody>
          <a:bodyPr/>
          <a:lstStyle/>
          <a:p>
            <a:r>
              <a:rPr lang="en-GB" altLang="en-US" sz="3600" b="1">
                <a:solidFill>
                  <a:srgbClr val="00B0F0"/>
                </a:solidFill>
              </a:rPr>
              <a:t>Advantages and Disadvantages of Linear Probing</a:t>
            </a:r>
          </a:p>
        </p:txBody>
      </p:sp>
      <p:sp>
        <p:nvSpPr>
          <p:cNvPr id="3" name="Text Box 2"/>
          <p:cNvSpPr txBox="1"/>
          <p:nvPr/>
        </p:nvSpPr>
        <p:spPr>
          <a:xfrm>
            <a:off x="594995" y="821055"/>
            <a:ext cx="11029950" cy="4812665"/>
          </a:xfrm>
          <a:prstGeom prst="rect">
            <a:avLst/>
          </a:prstGeom>
          <a:noFill/>
        </p:spPr>
        <p:txBody>
          <a:bodyPr wrap="square" rtlCol="0">
            <a:no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lang="en-IN" sz="2800" b="1" noProof="0" dirty="0">
                <a:ln>
                  <a:noFill/>
                </a:ln>
                <a:solidFill>
                  <a:srgbClr val="FF0000"/>
                </a:solidFill>
                <a:effectLst/>
                <a:uLnTx/>
                <a:uFillTx/>
                <a:latin typeface="FairfieldLH-Medium"/>
                <a:sym typeface="+mn-ea"/>
              </a:rPr>
              <a:t>Linear probes have two advantages:</a:t>
            </a:r>
            <a:endParaRPr kumimoji="0" lang="en-IN" sz="2800" b="0" i="0" u="none" strike="noStrike" kern="1200" cap="none" spc="0" normalizeH="0" baseline="0" noProof="0" dirty="0">
              <a:ln>
                <a:noFill/>
              </a:ln>
              <a:solidFill>
                <a:schemeClr val="tx1"/>
              </a:solidFill>
              <a:effectLst/>
              <a:uLnTx/>
              <a:uFillTx/>
              <a:latin typeface="FairfieldLH-Medium"/>
              <a:ea typeface="+mn-ea"/>
              <a:cs typeface="+mn-cs"/>
            </a:endParaRP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lang="en-IN" sz="2800" noProof="0" dirty="0">
                <a:ln>
                  <a:noFill/>
                </a:ln>
                <a:effectLst/>
                <a:uLnTx/>
                <a:uFillTx/>
                <a:latin typeface="FairfieldLH-Medium"/>
                <a:sym typeface="+mn-ea"/>
              </a:rPr>
              <a:t>They are quite simple to implement.</a:t>
            </a:r>
            <a:endParaRPr kumimoji="0" lang="en-IN" sz="2800" b="0" i="0" u="none" strike="noStrike" kern="1200" cap="none" spc="0" normalizeH="0" baseline="0" noProof="0" dirty="0">
              <a:ln>
                <a:noFill/>
              </a:ln>
              <a:solidFill>
                <a:schemeClr val="tx1"/>
              </a:solidFill>
              <a:effectLst/>
              <a:uLnTx/>
              <a:uFillTx/>
              <a:latin typeface="FairfieldLH-Medium"/>
              <a:ea typeface="+mn-ea"/>
              <a:cs typeface="+mn-cs"/>
            </a:endParaRP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lang="en-IN" sz="2800" noProof="0" dirty="0">
                <a:ln>
                  <a:noFill/>
                </a:ln>
                <a:effectLst/>
                <a:uLnTx/>
                <a:uFillTx/>
                <a:latin typeface="FairfieldLH-Medium"/>
                <a:sym typeface="+mn-ea"/>
              </a:rPr>
              <a:t>Data tend to remain near their home address. </a:t>
            </a:r>
            <a:endParaRPr kumimoji="0" lang="en-IN" sz="2800" b="0" i="0" u="none" strike="noStrike" kern="1200" cap="none" spc="0" normalizeH="0" baseline="0" noProof="0" dirty="0">
              <a:ln>
                <a:noFill/>
              </a:ln>
              <a:solidFill>
                <a:schemeClr val="tx1"/>
              </a:solidFill>
              <a:effectLst/>
              <a:uLnTx/>
              <a:uFillTx/>
              <a:latin typeface="FairfieldLH-Medium"/>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lang="en-IN" sz="2800" b="1" noProof="0" dirty="0">
                <a:ln>
                  <a:noFill/>
                </a:ln>
                <a:solidFill>
                  <a:srgbClr val="00B0F0"/>
                </a:solidFill>
                <a:effectLst/>
                <a:uLnTx/>
                <a:uFillTx/>
                <a:latin typeface="FairfieldLH-Medium"/>
                <a:sym typeface="+mn-ea"/>
              </a:rPr>
              <a:t>Disadvantages:</a:t>
            </a:r>
            <a:endParaRPr kumimoji="0" lang="en-IN" sz="2800" b="1" i="0" u="none" strike="noStrike" kern="1200" cap="none" spc="0" normalizeH="0" baseline="0" noProof="0" dirty="0">
              <a:ln>
                <a:noFill/>
              </a:ln>
              <a:solidFill>
                <a:srgbClr val="00B0F0"/>
              </a:solidFill>
              <a:effectLst/>
              <a:uLnTx/>
              <a:uFillTx/>
              <a:latin typeface="FairfieldLH-Medium"/>
              <a:ea typeface="+mn-ea"/>
              <a:cs typeface="+mn-cs"/>
            </a:endParaRP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lang="en-IN" sz="2800" noProof="0" dirty="0">
                <a:ln>
                  <a:noFill/>
                </a:ln>
                <a:effectLst/>
                <a:uLnTx/>
                <a:uFillTx/>
                <a:latin typeface="FairfieldLH-Medium"/>
                <a:sym typeface="+mn-ea"/>
              </a:rPr>
              <a:t>Linear probes tend to produce primary clustering(data clustered around home address)</a:t>
            </a:r>
            <a:r>
              <a:rPr lang="en-GB" altLang="en-IN" sz="2800" noProof="0" dirty="0">
                <a:ln>
                  <a:noFill/>
                </a:ln>
                <a:effectLst/>
                <a:uLnTx/>
                <a:uFillTx/>
                <a:latin typeface="FairfieldLH-Medium"/>
                <a:sym typeface="+mn-ea"/>
              </a:rPr>
              <a:t>. In otherwords the </a:t>
            </a:r>
            <a:r>
              <a:rPr lang="en-US" sz="2800" b="1">
                <a:solidFill>
                  <a:srgbClr val="FF0000"/>
                </a:solidFill>
                <a:sym typeface="+mn-ea"/>
              </a:rPr>
              <a:t>Primary clustering</a:t>
            </a:r>
            <a:r>
              <a:rPr lang="en-GB" altLang="en-US" sz="2800" b="1">
                <a:solidFill>
                  <a:srgbClr val="FF0000"/>
                </a:solidFill>
                <a:sym typeface="+mn-ea"/>
              </a:rPr>
              <a:t>  is a phenomena  where </a:t>
            </a:r>
            <a:r>
              <a:rPr lang="en-GB" altLang="en-IN" sz="2800" noProof="0" dirty="0">
                <a:ln>
                  <a:noFill/>
                </a:ln>
                <a:effectLst/>
                <a:uLnTx/>
                <a:uFillTx/>
                <a:latin typeface="FairfieldLH-Medium"/>
                <a:sym typeface="+mn-ea"/>
              </a:rPr>
              <a:t>m</a:t>
            </a:r>
            <a:r>
              <a:rPr lang="en-IN" sz="2800" noProof="0" dirty="0">
                <a:ln>
                  <a:noFill/>
                </a:ln>
                <a:effectLst/>
                <a:uLnTx/>
                <a:uFillTx/>
                <a:latin typeface="FairfieldLH-Medium"/>
                <a:sym typeface="+mn-ea"/>
              </a:rPr>
              <a:t>any successive items form clusters i.e. consecutive elements form groups , making it difficult to locate a free slot or to search for an element</a:t>
            </a:r>
            <a:r>
              <a:rPr lang="en-GB" altLang="en-IN" sz="2800" noProof="0" dirty="0">
                <a:ln>
                  <a:noFill/>
                </a:ln>
                <a:effectLst/>
                <a:uLnTx/>
                <a:uFillTx/>
                <a:latin typeface="FairfieldLH-Medium"/>
                <a:sym typeface="+mn-ea"/>
              </a:rPr>
              <a:t> in the hash table</a:t>
            </a:r>
            <a:r>
              <a:rPr lang="en-IN" sz="2800" noProof="0" dirty="0">
                <a:ln>
                  <a:noFill/>
                </a:ln>
                <a:effectLst/>
                <a:uLnTx/>
                <a:uFillTx/>
                <a:latin typeface="FairfieldLH-Medium"/>
                <a:sym typeface="+mn-ea"/>
              </a:rPr>
              <a:t>. </a:t>
            </a:r>
            <a:endParaRPr kumimoji="0" lang="en-IN" sz="2800" b="0" i="0" u="none" strike="noStrike" kern="1200" cap="none" spc="0" normalizeH="0" baseline="0" noProof="0" dirty="0">
              <a:ln>
                <a:noFill/>
              </a:ln>
              <a:solidFill>
                <a:schemeClr val="tx1"/>
              </a:solidFill>
              <a:effectLst/>
              <a:uLnTx/>
              <a:uFillTx/>
              <a:latin typeface="FairfieldLH-Medium"/>
              <a:ea typeface="+mn-ea"/>
              <a:cs typeface="+mn-cs"/>
            </a:endParaRP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lang="en-IN" sz="2800" noProof="0" dirty="0">
                <a:ln>
                  <a:noFill/>
                </a:ln>
                <a:effectLst/>
                <a:uLnTx/>
                <a:uFillTx/>
                <a:latin typeface="FairfieldLH-Medium"/>
                <a:sym typeface="+mn-ea"/>
              </a:rPr>
              <a:t>They tend to make the search algorithm more complex, especially after data have been deleted.</a:t>
            </a: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lang="en-US" sz="2800"/>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lang="en-GB"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85"/>
          </a:xfrm>
        </p:spPr>
        <p:txBody>
          <a:bodyPr/>
          <a:lstStyle/>
          <a:p>
            <a:r>
              <a:rPr lang="en-GB" altLang="en-US"/>
              <a:t>C-Code for Linear Probing</a:t>
            </a:r>
          </a:p>
        </p:txBody>
      </p:sp>
      <p:sp>
        <p:nvSpPr>
          <p:cNvPr id="3" name="Text Box 2"/>
          <p:cNvSpPr txBox="1"/>
          <p:nvPr/>
        </p:nvSpPr>
        <p:spPr>
          <a:xfrm>
            <a:off x="645160" y="1605280"/>
            <a:ext cx="10884535" cy="5015865"/>
          </a:xfrm>
          <a:prstGeom prst="rect">
            <a:avLst/>
          </a:prstGeom>
          <a:noFill/>
        </p:spPr>
        <p:txBody>
          <a:bodyPr wrap="square" rtlCol="0">
            <a:spAutoFit/>
          </a:bodyPr>
          <a:lstStyle/>
          <a:p>
            <a:r>
              <a:rPr lang="en-US" sz="3200"/>
              <a:t>void Insertion(int item)</a:t>
            </a:r>
          </a:p>
          <a:p>
            <a:r>
              <a:rPr lang="en-US" sz="3200"/>
              <a:t>{</a:t>
            </a:r>
          </a:p>
          <a:p>
            <a:pPr indent="457200"/>
            <a:r>
              <a:rPr lang="en-US" sz="3200"/>
              <a:t>int index = hashing_moduloDivision(item);</a:t>
            </a:r>
          </a:p>
          <a:p>
            <a:r>
              <a:rPr lang="en-US" sz="3200"/>
              <a:t>       // collision resolution by linear probing</a:t>
            </a:r>
          </a:p>
          <a:p>
            <a:r>
              <a:rPr lang="en-US" sz="3200"/>
              <a:t>    while (hashTable[index] != -1) {</a:t>
            </a:r>
          </a:p>
          <a:p>
            <a:r>
              <a:rPr lang="en-US" sz="3200"/>
              <a:t>           index = (index + 1) % TABLE_SIZE;</a:t>
            </a:r>
          </a:p>
          <a:p>
            <a:r>
              <a:rPr lang="en-US" sz="3200"/>
              <a:t>           }</a:t>
            </a:r>
          </a:p>
          <a:p>
            <a:r>
              <a:rPr lang="en-US" sz="3200"/>
              <a:t>    hashTable[index] = item;</a:t>
            </a:r>
          </a:p>
          <a:p>
            <a:r>
              <a:rPr lang="en-US" sz="3200"/>
              <a:t>}</a:t>
            </a:r>
          </a:p>
          <a:p>
            <a:endParaRPr lang="en-US" sz="3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05" y="-79375"/>
            <a:ext cx="10953115" cy="810260"/>
          </a:xfrm>
        </p:spPr>
        <p:txBody>
          <a:bodyPr/>
          <a:lstStyle/>
          <a:p>
            <a:r>
              <a:rPr lang="en-IN" altLang="en-GB" b="1">
                <a:solidFill>
                  <a:srgbClr val="00B0F0"/>
                </a:solidFill>
                <a:sym typeface="+mn-ea"/>
              </a:rPr>
              <a:t>7.2.</a:t>
            </a:r>
            <a:r>
              <a:rPr lang="en-GB" altLang="en-US" b="1">
                <a:solidFill>
                  <a:srgbClr val="00B0F0"/>
                </a:solidFill>
                <a:sym typeface="+mn-ea"/>
              </a:rPr>
              <a:t>2. </a:t>
            </a:r>
            <a:r>
              <a:rPr lang="en-US" b="1">
                <a:solidFill>
                  <a:srgbClr val="00B0F0"/>
                </a:solidFill>
                <a:sym typeface="+mn-ea"/>
              </a:rPr>
              <a:t>Quadratic Probing: </a:t>
            </a:r>
          </a:p>
        </p:txBody>
      </p:sp>
      <p:sp>
        <p:nvSpPr>
          <p:cNvPr id="3" name="Text Box 2"/>
          <p:cNvSpPr txBox="1"/>
          <p:nvPr/>
        </p:nvSpPr>
        <p:spPr>
          <a:xfrm>
            <a:off x="400685" y="613410"/>
            <a:ext cx="11655425" cy="6129020"/>
          </a:xfrm>
          <a:prstGeom prst="rect">
            <a:avLst/>
          </a:prstGeom>
          <a:noFill/>
        </p:spPr>
        <p:txBody>
          <a:bodyPr wrap="square" rtlCol="0" anchor="t">
            <a:noAutofit/>
          </a:bodyPr>
          <a:lstStyle/>
          <a:p>
            <a:pPr algn="l">
              <a:buClrTx/>
              <a:buSzTx/>
              <a:buFontTx/>
            </a:pPr>
            <a:r>
              <a:rPr lang="en-US" sz="3200">
                <a:sym typeface="+mn-ea"/>
              </a:rPr>
              <a:t>In quadratic probing, </a:t>
            </a:r>
            <a:r>
              <a:rPr lang="en-US" sz="3200" b="1">
                <a:solidFill>
                  <a:srgbClr val="FF0000"/>
                </a:solidFill>
                <a:sym typeface="+mn-ea"/>
              </a:rPr>
              <a:t>instead of probing the next slot linearly</a:t>
            </a:r>
            <a:r>
              <a:rPr lang="en-US" sz="3200">
                <a:sym typeface="+mn-ea"/>
              </a:rPr>
              <a:t>, the algorithm uses a </a:t>
            </a:r>
            <a:r>
              <a:rPr lang="en-US" sz="3200" b="1">
                <a:solidFill>
                  <a:srgbClr val="00B0F0"/>
                </a:solidFill>
                <a:sym typeface="+mn-ea"/>
              </a:rPr>
              <a:t>quadratic function to determine the next probe position</a:t>
            </a:r>
            <a:r>
              <a:rPr lang="en-US" sz="3200">
                <a:sym typeface="+mn-ea"/>
              </a:rPr>
              <a:t>. The </a:t>
            </a:r>
            <a:r>
              <a:rPr lang="en-US" sz="3200" b="1">
                <a:solidFill>
                  <a:srgbClr val="FF0000"/>
                </a:solidFill>
                <a:sym typeface="+mn-ea"/>
              </a:rPr>
              <a:t>probing sequence </a:t>
            </a:r>
            <a:r>
              <a:rPr lang="en-US" sz="3200">
                <a:sym typeface="+mn-ea"/>
              </a:rPr>
              <a:t>follows a </a:t>
            </a:r>
            <a:r>
              <a:rPr lang="en-US" sz="3200" b="1">
                <a:solidFill>
                  <a:srgbClr val="00B0F0"/>
                </a:solidFill>
                <a:sym typeface="+mn-ea"/>
              </a:rPr>
              <a:t>quadratic pattern until an empty slot is found.</a:t>
            </a:r>
            <a:r>
              <a:rPr lang="en-GB" altLang="en-US" sz="3200" b="1">
                <a:solidFill>
                  <a:srgbClr val="00B0F0"/>
                </a:solidFill>
                <a:sym typeface="+mn-ea"/>
              </a:rPr>
              <a:t> i.e</a:t>
            </a:r>
            <a:r>
              <a:rPr lang="en-US" sz="3200" b="1">
                <a:solidFill>
                  <a:srgbClr val="FF0000"/>
                </a:solidFill>
                <a:sym typeface="+mn-ea"/>
              </a:rPr>
              <a:t> hash(x)=</a:t>
            </a:r>
            <a:r>
              <a:rPr lang="en-GB" altLang="en-US" sz="3200" b="1">
                <a:solidFill>
                  <a:srgbClr val="FF0000"/>
                </a:solidFill>
                <a:sym typeface="+mn-ea"/>
              </a:rPr>
              <a:t>(</a:t>
            </a:r>
            <a:r>
              <a:rPr lang="en-US" sz="3200" b="1">
                <a:solidFill>
                  <a:srgbClr val="FF0000"/>
                </a:solidFill>
                <a:sym typeface="+mn-ea"/>
              </a:rPr>
              <a:t>hash(x) + i</a:t>
            </a:r>
            <a:r>
              <a:rPr lang="en-US" sz="3200" b="1" baseline="30000">
                <a:solidFill>
                  <a:srgbClr val="FF0000"/>
                </a:solidFill>
                <a:sym typeface="+mn-ea"/>
              </a:rPr>
              <a:t>2</a:t>
            </a:r>
            <a:r>
              <a:rPr lang="en-GB" altLang="en-US" sz="3200" b="1" baseline="30000">
                <a:solidFill>
                  <a:srgbClr val="FF0000"/>
                </a:solidFill>
                <a:sym typeface="+mn-ea"/>
              </a:rPr>
              <a:t> </a:t>
            </a:r>
            <a:r>
              <a:rPr lang="en-GB" altLang="en-US" sz="3200" b="1">
                <a:solidFill>
                  <a:srgbClr val="FF0000"/>
                </a:solidFill>
                <a:sym typeface="+mn-ea"/>
              </a:rPr>
              <a:t>) % S, </a:t>
            </a:r>
            <a:r>
              <a:rPr lang="en-GB" altLang="en-US" sz="3200" b="1">
                <a:solidFill>
                  <a:srgbClr val="00B0F0"/>
                </a:solidFill>
                <a:sym typeface="+mn-ea"/>
              </a:rPr>
              <a:t>W</a:t>
            </a:r>
            <a:r>
              <a:rPr lang="en-US" sz="3200" b="1">
                <a:solidFill>
                  <a:srgbClr val="00B0F0"/>
                </a:solidFill>
                <a:sym typeface="+mn-ea"/>
              </a:rPr>
              <a:t>here i is</a:t>
            </a:r>
            <a:r>
              <a:rPr lang="en-GB" altLang="en-US" sz="3200" b="1">
                <a:solidFill>
                  <a:srgbClr val="00B0F0"/>
                </a:solidFill>
                <a:sym typeface="+mn-ea"/>
              </a:rPr>
              <a:t> the current</a:t>
            </a:r>
            <a:r>
              <a:rPr lang="en-US" sz="3200" b="1">
                <a:solidFill>
                  <a:srgbClr val="00B0F0"/>
                </a:solidFill>
                <a:sym typeface="+mn-ea"/>
              </a:rPr>
              <a:t> iterartion where collision has </a:t>
            </a:r>
            <a:r>
              <a:rPr lang="en-GB" altLang="en-US" sz="3200" b="1">
                <a:solidFill>
                  <a:srgbClr val="00B0F0"/>
                </a:solidFill>
                <a:sym typeface="+mn-ea"/>
              </a:rPr>
              <a:t> to be resolved.</a:t>
            </a:r>
            <a:endParaRPr lang="en-US" sz="3200" b="1">
              <a:solidFill>
                <a:srgbClr val="00B0F0"/>
              </a:solidFill>
              <a:sym typeface="+mn-ea"/>
            </a:endParaRPr>
          </a:p>
          <a:p>
            <a:r>
              <a:rPr lang="en-US" sz="2800">
                <a:sym typeface="+mn-ea"/>
              </a:rPr>
              <a:t>The general formula for quadratic probing:</a:t>
            </a:r>
            <a:r>
              <a:rPr lang="en-GB" altLang="en-US" sz="2800">
                <a:sym typeface="+mn-ea"/>
              </a:rPr>
              <a:t> </a:t>
            </a:r>
            <a:r>
              <a:rPr sz="2800">
                <a:sym typeface="+mn-ea"/>
              </a:rPr>
              <a:t>let hash(x) be the slot index computed using hash function.  </a:t>
            </a:r>
          </a:p>
          <a:p>
            <a:pPr marL="457200" lvl="1" indent="457200"/>
            <a:r>
              <a:rPr sz="2800">
                <a:sym typeface="+mn-ea"/>
              </a:rPr>
              <a:t>If </a:t>
            </a:r>
            <a:r>
              <a:rPr lang="en-US" sz="3200" b="1">
                <a:solidFill>
                  <a:srgbClr val="FF0000"/>
                </a:solidFill>
                <a:sym typeface="+mn-ea"/>
              </a:rPr>
              <a:t>slot hash(x) % S</a:t>
            </a:r>
            <a:r>
              <a:rPr sz="2800">
                <a:sym typeface="+mn-ea"/>
              </a:rPr>
              <a:t> is full, then we try </a:t>
            </a:r>
            <a:r>
              <a:rPr lang="en-US" sz="3200" b="1">
                <a:solidFill>
                  <a:srgbClr val="FF0000"/>
                </a:solidFill>
                <a:sym typeface="+mn-ea"/>
              </a:rPr>
              <a:t>(hash(x) + 1*1) % S</a:t>
            </a:r>
          </a:p>
          <a:p>
            <a:pPr marL="457200" lvl="1" indent="457200"/>
            <a:r>
              <a:rPr sz="2800">
                <a:sym typeface="+mn-ea"/>
              </a:rPr>
              <a:t>If </a:t>
            </a:r>
            <a:r>
              <a:rPr lang="en-US" sz="3200" b="1">
                <a:solidFill>
                  <a:srgbClr val="00B0F0"/>
                </a:solidFill>
                <a:sym typeface="+mn-ea"/>
              </a:rPr>
              <a:t>(hash(x) + 1*1) % S</a:t>
            </a:r>
            <a:r>
              <a:rPr sz="2800">
                <a:sym typeface="+mn-ea"/>
              </a:rPr>
              <a:t> is also full, then we try </a:t>
            </a:r>
            <a:r>
              <a:rPr lang="en-US" sz="3200" b="1">
                <a:solidFill>
                  <a:srgbClr val="00B0F0"/>
                </a:solidFill>
                <a:sym typeface="+mn-ea"/>
              </a:rPr>
              <a:t>(hash(x) + 2*2) % S</a:t>
            </a:r>
            <a:endParaRPr sz="2800">
              <a:sym typeface="+mn-ea"/>
            </a:endParaRPr>
          </a:p>
          <a:p>
            <a:pPr marL="120015" lvl="1" indent="794385"/>
            <a:r>
              <a:rPr sz="2800">
                <a:sym typeface="+mn-ea"/>
              </a:rPr>
              <a:t>If </a:t>
            </a:r>
            <a:r>
              <a:rPr lang="en-US" sz="3200" b="1">
                <a:solidFill>
                  <a:srgbClr val="FF0000"/>
                </a:solidFill>
                <a:sym typeface="+mn-ea"/>
              </a:rPr>
              <a:t>(hash(x) + 2*2) % S</a:t>
            </a:r>
            <a:r>
              <a:rPr sz="2800">
                <a:sym typeface="+mn-ea"/>
              </a:rPr>
              <a:t> is also full, then we try </a:t>
            </a:r>
            <a:r>
              <a:rPr lang="en-US" sz="3200" b="1">
                <a:solidFill>
                  <a:srgbClr val="FF0000"/>
                </a:solidFill>
                <a:sym typeface="+mn-ea"/>
              </a:rPr>
              <a:t>(hash(x) + 3*3) % S</a:t>
            </a:r>
            <a:r>
              <a:rPr lang="en-US" sz="2800">
                <a:sym typeface="+mn-ea"/>
              </a:rPr>
              <a:t> </a:t>
            </a:r>
            <a:r>
              <a:rPr lang="en-US" sz="3200">
                <a:sym typeface="+mn-ea"/>
              </a:rPr>
              <a:t>   </a:t>
            </a:r>
            <a:r>
              <a:rPr lang="en-US" sz="2400">
                <a:sym typeface="+mn-ea"/>
              </a:rPr>
              <a:t>Note: Quadratic probing may cause secondary clustering. Secondary clustering is another form of clustering in closed hashing that occurs when different keys produce the same probe sequence, leading to repeated patterns of collisions.</a:t>
            </a:r>
            <a:r>
              <a:rPr lang="en-US" sz="3200">
                <a:sym typeface="+mn-ea"/>
              </a:rPr>
              <a:t> </a:t>
            </a:r>
          </a:p>
        </p:txBody>
      </p:sp>
      <p:sp>
        <p:nvSpPr>
          <p:cNvPr id="4" name="Text Box 3"/>
          <p:cNvSpPr txBox="1"/>
          <p:nvPr/>
        </p:nvSpPr>
        <p:spPr>
          <a:xfrm>
            <a:off x="11388725" y="3848735"/>
            <a:ext cx="4064000" cy="368300"/>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36525"/>
            <a:ext cx="10515600" cy="522605"/>
          </a:xfrm>
        </p:spPr>
        <p:txBody>
          <a:bodyPr>
            <a:normAutofit fontScale="90000"/>
          </a:bodyPr>
          <a:lstStyle/>
          <a:p>
            <a:r>
              <a:rPr lang="en-IN" altLang="en-US" b="1"/>
              <a:t>Examples on Hash Data Structure</a:t>
            </a:r>
          </a:p>
        </p:txBody>
      </p:sp>
      <p:pic>
        <p:nvPicPr>
          <p:cNvPr id="100" name="Picture 99"/>
          <p:cNvPicPr/>
          <p:nvPr/>
        </p:nvPicPr>
        <p:blipFill>
          <a:blip r:embed="rId2"/>
          <a:stretch>
            <a:fillRect/>
          </a:stretch>
        </p:blipFill>
        <p:spPr>
          <a:xfrm>
            <a:off x="400050" y="1487170"/>
            <a:ext cx="11570970" cy="5293995"/>
          </a:xfrm>
          <a:prstGeom prst="rect">
            <a:avLst/>
          </a:prstGeom>
          <a:noFill/>
          <a:ln w="9525">
            <a:noFill/>
          </a:ln>
        </p:spPr>
      </p:pic>
      <p:sp>
        <p:nvSpPr>
          <p:cNvPr id="3" name="Title 1"/>
          <p:cNvSpPr>
            <a:spLocks noGrp="1"/>
          </p:cNvSpPr>
          <p:nvPr/>
        </p:nvSpPr>
        <p:spPr>
          <a:xfrm>
            <a:off x="384175" y="758825"/>
            <a:ext cx="10515600" cy="5226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IN" altLang="en-US" sz="3600" b="1">
                <a:solidFill>
                  <a:srgbClr val="FF0000"/>
                </a:solidFill>
              </a:rPr>
              <a:t>Example-1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89230" y="193040"/>
            <a:ext cx="5591810" cy="2306955"/>
          </a:xfrm>
          <a:prstGeom prst="rect">
            <a:avLst/>
          </a:prstGeom>
          <a:noFill/>
        </p:spPr>
        <p:txBody>
          <a:bodyPr wrap="square" rtlCol="0" anchor="t">
            <a:spAutoFit/>
          </a:bodyPr>
          <a:lstStyle/>
          <a:p>
            <a:r>
              <a:rPr lang="en-US" sz="2400"/>
              <a:t>Example: Let us consider </a:t>
            </a:r>
            <a:r>
              <a:rPr lang="en-US" sz="2400" b="1">
                <a:solidFill>
                  <a:srgbClr val="FF0000"/>
                </a:solidFill>
              </a:rPr>
              <a:t>table Size = 7, </a:t>
            </a:r>
            <a:r>
              <a:rPr lang="en-US" sz="2400"/>
              <a:t>hash function as</a:t>
            </a:r>
            <a:r>
              <a:rPr lang="en-US" sz="2400" b="1">
                <a:solidFill>
                  <a:srgbClr val="00B0F0"/>
                </a:solidFill>
              </a:rPr>
              <a:t> Hash(x) = x % 7 </a:t>
            </a:r>
            <a:r>
              <a:rPr lang="en-US" sz="2400"/>
              <a:t>and collision resolution strategy to be </a:t>
            </a:r>
            <a:r>
              <a:rPr lang="en-US" sz="2400" b="1">
                <a:solidFill>
                  <a:srgbClr val="00B0F0"/>
                </a:solidFill>
              </a:rPr>
              <a:t>f(i) = i</a:t>
            </a:r>
            <a:r>
              <a:rPr lang="en-US" sz="2400" b="1" baseline="30000">
                <a:solidFill>
                  <a:srgbClr val="00B0F0"/>
                </a:solidFill>
              </a:rPr>
              <a:t>2</a:t>
            </a:r>
            <a:r>
              <a:rPr lang="en-GB" altLang="en-US" sz="2400" baseline="30000"/>
              <a:t>, </a:t>
            </a:r>
            <a:r>
              <a:rPr lang="en-US" sz="2400" b="1">
                <a:solidFill>
                  <a:srgbClr val="FF0000"/>
                </a:solidFill>
              </a:rPr>
              <a:t>where i is the iteration </a:t>
            </a:r>
            <a:r>
              <a:rPr lang="en-US" sz="2400"/>
              <a:t>. </a:t>
            </a:r>
          </a:p>
          <a:p>
            <a:r>
              <a:rPr lang="en-US" sz="2400"/>
              <a:t>Insert = 22, 30, and 50.</a:t>
            </a:r>
          </a:p>
          <a:p>
            <a:r>
              <a:rPr lang="en-US" sz="2400"/>
              <a:t> </a:t>
            </a:r>
            <a:r>
              <a:rPr lang="en-US" sz="2400" b="1"/>
              <a:t>Step 1:</a:t>
            </a:r>
            <a:r>
              <a:rPr lang="en-US" sz="2400"/>
              <a:t> Create a table of size 7</a:t>
            </a:r>
          </a:p>
        </p:txBody>
      </p:sp>
      <p:pic>
        <p:nvPicPr>
          <p:cNvPr id="108" name="Picture 107"/>
          <p:cNvPicPr/>
          <p:nvPr/>
        </p:nvPicPr>
        <p:blipFill>
          <a:blip r:embed="rId2"/>
          <a:stretch>
            <a:fillRect/>
          </a:stretch>
        </p:blipFill>
        <p:spPr>
          <a:xfrm>
            <a:off x="1597343" y="3218498"/>
            <a:ext cx="2009775" cy="3438525"/>
          </a:xfrm>
          <a:prstGeom prst="rect">
            <a:avLst/>
          </a:prstGeom>
          <a:noFill/>
          <a:ln w="9525">
            <a:noFill/>
          </a:ln>
        </p:spPr>
      </p:pic>
      <p:sp>
        <p:nvSpPr>
          <p:cNvPr id="4" name="Text Box 3"/>
          <p:cNvSpPr txBox="1"/>
          <p:nvPr/>
        </p:nvSpPr>
        <p:spPr>
          <a:xfrm>
            <a:off x="5661660" y="193040"/>
            <a:ext cx="6358255" cy="2196465"/>
          </a:xfrm>
          <a:prstGeom prst="rect">
            <a:avLst/>
          </a:prstGeom>
          <a:noFill/>
        </p:spPr>
        <p:txBody>
          <a:bodyPr wrap="square" rtlCol="0" anchor="t">
            <a:noAutofit/>
          </a:bodyPr>
          <a:lstStyle/>
          <a:p>
            <a:r>
              <a:rPr lang="en-US"/>
              <a:t> </a:t>
            </a:r>
            <a:r>
              <a:rPr lang="en-US" sz="2400" b="1"/>
              <a:t>Step 2 </a:t>
            </a:r>
            <a:r>
              <a:rPr lang="en-GB" altLang="en-US" sz="2400" b="1"/>
              <a:t>:</a:t>
            </a:r>
            <a:r>
              <a:rPr lang="en-US" sz="2400" b="1"/>
              <a:t> </a:t>
            </a:r>
            <a:r>
              <a:rPr lang="en-US" sz="2400"/>
              <a:t>Insert </a:t>
            </a:r>
            <a:r>
              <a:rPr lang="en-US" sz="2400" b="1">
                <a:solidFill>
                  <a:srgbClr val="FF0000"/>
                </a:solidFill>
              </a:rPr>
              <a:t>22 and 30</a:t>
            </a:r>
            <a:endParaRPr lang="en-US" sz="2400"/>
          </a:p>
          <a:p>
            <a:r>
              <a:rPr lang="en-US" sz="2400"/>
              <a:t>    </a:t>
            </a:r>
            <a:r>
              <a:rPr lang="en-US" sz="2400" b="1">
                <a:solidFill>
                  <a:srgbClr val="00B0F0"/>
                </a:solidFill>
              </a:rPr>
              <a:t>Hash(22) = 22 % 7 = 1</a:t>
            </a:r>
            <a:r>
              <a:rPr lang="en-US" sz="2400"/>
              <a:t>, Since the cell at </a:t>
            </a:r>
            <a:r>
              <a:rPr lang="en-US" sz="2400" b="1">
                <a:solidFill>
                  <a:srgbClr val="FF0000"/>
                </a:solidFill>
              </a:rPr>
              <a:t>index 1 is empty,</a:t>
            </a:r>
            <a:r>
              <a:rPr lang="en-US" sz="2400"/>
              <a:t> we can easily insert </a:t>
            </a:r>
            <a:r>
              <a:rPr lang="en-US" sz="2400" b="1">
                <a:solidFill>
                  <a:srgbClr val="00B0F0"/>
                </a:solidFill>
              </a:rPr>
              <a:t>22 at slot 1.</a:t>
            </a:r>
          </a:p>
          <a:p>
            <a:r>
              <a:rPr lang="en-US" sz="2400"/>
              <a:t>    </a:t>
            </a:r>
            <a:r>
              <a:rPr lang="en-US" sz="2400" b="1">
                <a:solidFill>
                  <a:srgbClr val="00B0F0"/>
                </a:solidFill>
              </a:rPr>
              <a:t>Hash(30) = 30 % 7 = 2</a:t>
            </a:r>
            <a:r>
              <a:rPr lang="en-US" sz="2400"/>
              <a:t>, Since the cell at </a:t>
            </a:r>
            <a:r>
              <a:rPr lang="en-US" sz="2400" b="1">
                <a:solidFill>
                  <a:srgbClr val="FF0000"/>
                </a:solidFill>
              </a:rPr>
              <a:t>index 2 is empty,</a:t>
            </a:r>
            <a:r>
              <a:rPr lang="en-US" sz="2400"/>
              <a:t> we can easily insert </a:t>
            </a:r>
            <a:r>
              <a:rPr lang="en-US" sz="2400" b="1">
                <a:solidFill>
                  <a:srgbClr val="00B0F0"/>
                </a:solidFill>
              </a:rPr>
              <a:t>30 at slot 2.</a:t>
            </a:r>
            <a:r>
              <a:rPr lang="en-US" sz="2400"/>
              <a:t> </a:t>
            </a:r>
          </a:p>
        </p:txBody>
      </p:sp>
      <p:pic>
        <p:nvPicPr>
          <p:cNvPr id="109" name="Picture 108"/>
          <p:cNvPicPr/>
          <p:nvPr/>
        </p:nvPicPr>
        <p:blipFill>
          <a:blip r:embed="rId3"/>
          <a:stretch>
            <a:fillRect/>
          </a:stretch>
        </p:blipFill>
        <p:spPr>
          <a:xfrm>
            <a:off x="6241733" y="3167698"/>
            <a:ext cx="5248275" cy="3438525"/>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59410" y="392430"/>
            <a:ext cx="7793990" cy="3036570"/>
          </a:xfrm>
          <a:prstGeom prst="rect">
            <a:avLst/>
          </a:prstGeom>
          <a:noFill/>
        </p:spPr>
        <p:txBody>
          <a:bodyPr wrap="square" rtlCol="0" anchor="t">
            <a:noAutofit/>
          </a:bodyPr>
          <a:lstStyle/>
          <a:p>
            <a:r>
              <a:rPr lang="en-US"/>
              <a:t>    </a:t>
            </a:r>
            <a:r>
              <a:rPr lang="en-US" sz="2400" b="1"/>
              <a:t>Step 3:</a:t>
            </a:r>
            <a:r>
              <a:rPr lang="en-US" sz="2400"/>
              <a:t> Inserting </a:t>
            </a:r>
            <a:r>
              <a:rPr lang="en-US" sz="2400" b="1">
                <a:solidFill>
                  <a:srgbClr val="FF0000"/>
                </a:solidFill>
              </a:rPr>
              <a:t>50</a:t>
            </a:r>
          </a:p>
          <a:p>
            <a:r>
              <a:rPr lang="en-US" sz="2400"/>
              <a:t>     </a:t>
            </a:r>
            <a:r>
              <a:rPr lang="en-GB" altLang="en-US" sz="2400"/>
              <a:t>    </a:t>
            </a:r>
            <a:r>
              <a:rPr lang="en-US" sz="2400" b="1">
                <a:solidFill>
                  <a:srgbClr val="00B0F0"/>
                </a:solidFill>
              </a:rPr>
              <a:t>Hash(50) = 50 % 7 = 1 </a:t>
            </a:r>
          </a:p>
          <a:p>
            <a:r>
              <a:rPr lang="en-US" sz="2400"/>
              <a:t>        In our </a:t>
            </a:r>
            <a:r>
              <a:rPr lang="en-US" sz="2400" b="1">
                <a:solidFill>
                  <a:srgbClr val="FF0000"/>
                </a:solidFill>
              </a:rPr>
              <a:t>hash table slot 1</a:t>
            </a:r>
            <a:r>
              <a:rPr lang="en-US" sz="2400"/>
              <a:t> is already occupied. So, we will search for </a:t>
            </a:r>
            <a:r>
              <a:rPr lang="en-US" sz="2400" b="1">
                <a:solidFill>
                  <a:srgbClr val="00B0F0"/>
                </a:solidFill>
              </a:rPr>
              <a:t>slot 1+1</a:t>
            </a:r>
            <a:r>
              <a:rPr lang="en-US" sz="2400" b="1" baseline="30000">
                <a:solidFill>
                  <a:srgbClr val="00B0F0"/>
                </a:solidFill>
              </a:rPr>
              <a:t>2</a:t>
            </a:r>
            <a:r>
              <a:rPr lang="en-US" sz="2400"/>
              <a:t>, i.e.</a:t>
            </a:r>
            <a:r>
              <a:rPr lang="en-US" sz="2400" b="1">
                <a:solidFill>
                  <a:srgbClr val="FF0000"/>
                </a:solidFill>
              </a:rPr>
              <a:t> 1+1 = 2</a:t>
            </a:r>
            <a:r>
              <a:rPr lang="en-US" sz="2400"/>
              <a:t>, </a:t>
            </a:r>
          </a:p>
          <a:p>
            <a:r>
              <a:rPr lang="en-US" sz="2400"/>
              <a:t>        Again </a:t>
            </a:r>
            <a:r>
              <a:rPr lang="en-US" sz="2400" b="1">
                <a:solidFill>
                  <a:srgbClr val="FF0000"/>
                </a:solidFill>
              </a:rPr>
              <a:t>slot 2 is found</a:t>
            </a:r>
            <a:r>
              <a:rPr lang="en-US" sz="2400"/>
              <a:t> </a:t>
            </a:r>
            <a:r>
              <a:rPr lang="en-US" sz="2400" b="1">
                <a:solidFill>
                  <a:srgbClr val="FF0000"/>
                </a:solidFill>
              </a:rPr>
              <a:t>occupied</a:t>
            </a:r>
            <a:r>
              <a:rPr lang="en-US" sz="2400"/>
              <a:t>, so we will search for cell </a:t>
            </a:r>
            <a:r>
              <a:rPr lang="en-US" sz="2400" b="1">
                <a:solidFill>
                  <a:srgbClr val="00B0F0"/>
                </a:solidFill>
              </a:rPr>
              <a:t>1+2</a:t>
            </a:r>
            <a:r>
              <a:rPr lang="en-US" sz="2400" b="1" baseline="30000">
                <a:solidFill>
                  <a:srgbClr val="00B0F0"/>
                </a:solidFill>
              </a:rPr>
              <a:t>2</a:t>
            </a:r>
            <a:r>
              <a:rPr lang="en-US" sz="2400" b="1">
                <a:solidFill>
                  <a:srgbClr val="00B0F0"/>
                </a:solidFill>
              </a:rPr>
              <a:t>,</a:t>
            </a:r>
            <a:r>
              <a:rPr lang="en-US" sz="2400"/>
              <a:t> i.e.</a:t>
            </a:r>
            <a:r>
              <a:rPr lang="en-US" sz="2400" b="1">
                <a:solidFill>
                  <a:srgbClr val="FF0000"/>
                </a:solidFill>
              </a:rPr>
              <a:t>1+4 = 5</a:t>
            </a:r>
            <a:r>
              <a:rPr lang="en-US" sz="2400"/>
              <a:t>, </a:t>
            </a:r>
          </a:p>
          <a:p>
            <a:r>
              <a:rPr lang="en-US" sz="2400"/>
              <a:t>        Now, </a:t>
            </a:r>
            <a:r>
              <a:rPr lang="en-US" sz="2400" b="1">
                <a:solidFill>
                  <a:srgbClr val="FF0000"/>
                </a:solidFill>
              </a:rPr>
              <a:t>cell 5</a:t>
            </a:r>
            <a:r>
              <a:rPr lang="en-US" sz="2400"/>
              <a:t> is not occupied so we will place </a:t>
            </a:r>
            <a:r>
              <a:rPr lang="en-US" sz="2400" b="1">
                <a:solidFill>
                  <a:srgbClr val="00B0F0"/>
                </a:solidFill>
              </a:rPr>
              <a:t>50 in slot 5</a:t>
            </a:r>
            <a:r>
              <a:rPr lang="en-US" sz="2400"/>
              <a:t>.</a:t>
            </a:r>
          </a:p>
        </p:txBody>
      </p:sp>
      <p:pic>
        <p:nvPicPr>
          <p:cNvPr id="110" name="Picture 109"/>
          <p:cNvPicPr/>
          <p:nvPr/>
        </p:nvPicPr>
        <p:blipFill>
          <a:blip r:embed="rId2"/>
          <a:stretch>
            <a:fillRect/>
          </a:stretch>
        </p:blipFill>
        <p:spPr>
          <a:xfrm>
            <a:off x="2885440" y="3258820"/>
            <a:ext cx="4038600" cy="33528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806450"/>
            <a:ext cx="11972925" cy="5870575"/>
          </a:xfrm>
          <a:prstGeom prst="rect">
            <a:avLst/>
          </a:prstGeom>
          <a:noFill/>
        </p:spPr>
        <p:txBody>
          <a:bodyPr wrap="square" rtlCol="0" anchor="t">
            <a:noAutofit/>
          </a:bodyPr>
          <a:lstStyle/>
          <a:p>
            <a:r>
              <a:rPr lang="en-US" sz="3200"/>
              <a:t>void Insertion(int item)</a:t>
            </a:r>
          </a:p>
          <a:p>
            <a:r>
              <a:rPr lang="en-US" sz="3200"/>
              <a:t>{</a:t>
            </a:r>
          </a:p>
          <a:p>
            <a:r>
              <a:rPr lang="en-US" sz="3200"/>
              <a:t>    int index = hashing_moduloDivision(item);</a:t>
            </a:r>
          </a:p>
          <a:p>
            <a:r>
              <a:rPr lang="en-US" sz="3200"/>
              <a:t>       // collision resolution by quadratic probing</a:t>
            </a:r>
          </a:p>
          <a:p>
            <a:r>
              <a:rPr lang="en-US" sz="3200"/>
              <a:t>    int i=0;</a:t>
            </a:r>
          </a:p>
          <a:p>
            <a:r>
              <a:rPr lang="en-US" sz="3200"/>
              <a:t>    int old_index=index;</a:t>
            </a:r>
          </a:p>
          <a:p>
            <a:r>
              <a:rPr lang="en-US" sz="3200"/>
              <a:t>    while (hashTable[index] != -1) {</a:t>
            </a:r>
          </a:p>
          <a:p>
            <a:r>
              <a:rPr lang="en-US" sz="3200"/>
              <a:t>           i++;</a:t>
            </a:r>
          </a:p>
          <a:p>
            <a:r>
              <a:rPr lang="en-US" sz="3200"/>
              <a:t>           index = (old_index + i*i) % TABLE_SIZE;</a:t>
            </a:r>
          </a:p>
          <a:p>
            <a:r>
              <a:rPr lang="en-US" sz="3200"/>
              <a:t>    }</a:t>
            </a:r>
          </a:p>
          <a:p>
            <a:r>
              <a:rPr lang="en-US" sz="3200"/>
              <a:t>    hashTable[index] = item;</a:t>
            </a:r>
          </a:p>
          <a:p>
            <a:r>
              <a:rPr lang="en-US" sz="3200"/>
              <a:t>}</a:t>
            </a:r>
          </a:p>
        </p:txBody>
      </p:sp>
      <p:sp>
        <p:nvSpPr>
          <p:cNvPr id="5" name="Title 4"/>
          <p:cNvSpPr>
            <a:spLocks noGrp="1"/>
          </p:cNvSpPr>
          <p:nvPr>
            <p:ph type="title"/>
          </p:nvPr>
        </p:nvSpPr>
        <p:spPr>
          <a:xfrm>
            <a:off x="209550" y="165100"/>
            <a:ext cx="10515600" cy="819785"/>
          </a:xfrm>
        </p:spPr>
        <p:txBody>
          <a:bodyPr/>
          <a:lstStyle/>
          <a:p>
            <a:r>
              <a:rPr lang="en-GB" altLang="en-US"/>
              <a:t>C-Code for quadratic Probing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25" y="365125"/>
            <a:ext cx="11014075" cy="828040"/>
          </a:xfrm>
        </p:spPr>
        <p:txBody>
          <a:bodyPr/>
          <a:lstStyle/>
          <a:p>
            <a:r>
              <a:rPr lang="en-IN" altLang="en-GB" b="1">
                <a:solidFill>
                  <a:srgbClr val="FF0000"/>
                </a:solidFill>
                <a:sym typeface="+mn-ea"/>
              </a:rPr>
              <a:t>7.2.</a:t>
            </a:r>
            <a:r>
              <a:rPr lang="en-GB" altLang="en-US" b="1">
                <a:solidFill>
                  <a:srgbClr val="FF0000"/>
                </a:solidFill>
                <a:sym typeface="+mn-ea"/>
              </a:rPr>
              <a:t>3. </a:t>
            </a:r>
            <a:r>
              <a:rPr lang="en-US" b="1">
                <a:solidFill>
                  <a:srgbClr val="FF0000"/>
                </a:solidFill>
                <a:sym typeface="+mn-ea"/>
              </a:rPr>
              <a:t>Double hashing:</a:t>
            </a:r>
          </a:p>
        </p:txBody>
      </p:sp>
      <p:sp>
        <p:nvSpPr>
          <p:cNvPr id="3" name="Text Box 2"/>
          <p:cNvSpPr txBox="1"/>
          <p:nvPr/>
        </p:nvSpPr>
        <p:spPr>
          <a:xfrm>
            <a:off x="339090" y="1204595"/>
            <a:ext cx="11630660" cy="2553335"/>
          </a:xfrm>
          <a:prstGeom prst="rect">
            <a:avLst/>
          </a:prstGeom>
          <a:noFill/>
        </p:spPr>
        <p:txBody>
          <a:bodyPr wrap="square" rtlCol="0" anchor="t">
            <a:spAutoFit/>
          </a:bodyPr>
          <a:lstStyle/>
          <a:p>
            <a:r>
              <a:rPr lang="en-US" sz="3200">
                <a:sym typeface="+mn-ea"/>
              </a:rPr>
              <a:t> In this, </a:t>
            </a:r>
            <a:r>
              <a:rPr lang="en-GB" altLang="en-US" sz="3200">
                <a:sym typeface="+mn-ea"/>
              </a:rPr>
              <a:t>we </a:t>
            </a:r>
            <a:r>
              <a:rPr lang="en-US" sz="3200">
                <a:sym typeface="+mn-ea"/>
              </a:rPr>
              <a:t>employ a different hashing algorithm, and in the </a:t>
            </a:r>
            <a:r>
              <a:rPr lang="en-US" sz="3200" b="1">
                <a:solidFill>
                  <a:srgbClr val="00B0F0"/>
                </a:solidFill>
                <a:sym typeface="+mn-ea"/>
              </a:rPr>
              <a:t>ith iteration</a:t>
            </a:r>
            <a:r>
              <a:rPr lang="en-US" sz="3200">
                <a:sym typeface="+mn-ea"/>
              </a:rPr>
              <a:t>, </a:t>
            </a:r>
            <a:r>
              <a:rPr lang="en-GB" altLang="en-US" sz="3200">
                <a:sym typeface="+mn-ea"/>
              </a:rPr>
              <a:t>we </a:t>
            </a:r>
            <a:r>
              <a:rPr lang="en-US" sz="3200">
                <a:sym typeface="+mn-ea"/>
              </a:rPr>
              <a:t>look for </a:t>
            </a:r>
            <a:r>
              <a:rPr lang="en-US" sz="3200" b="1">
                <a:solidFill>
                  <a:srgbClr val="FF0000"/>
                </a:solidFill>
                <a:sym typeface="+mn-ea"/>
              </a:rPr>
              <a:t>(</a:t>
            </a:r>
            <a:r>
              <a:rPr lang="en-GB" altLang="en-US" sz="3200" b="1">
                <a:solidFill>
                  <a:srgbClr val="FF0000"/>
                </a:solidFill>
                <a:sym typeface="+mn-ea"/>
              </a:rPr>
              <a:t>hash(x) + </a:t>
            </a:r>
            <a:r>
              <a:rPr lang="en-US" sz="3200" b="1">
                <a:solidFill>
                  <a:srgbClr val="FF0000"/>
                </a:solidFill>
                <a:sym typeface="+mn-ea"/>
              </a:rPr>
              <a:t>i * hash 2(x))</a:t>
            </a:r>
            <a:r>
              <a:rPr lang="en-GB" altLang="en-US" sz="3200" b="1">
                <a:solidFill>
                  <a:srgbClr val="FF0000"/>
                </a:solidFill>
                <a:sym typeface="+mn-ea"/>
              </a:rPr>
              <a:t> % S</a:t>
            </a:r>
            <a:r>
              <a:rPr lang="en-US" sz="3200">
                <a:sym typeface="+mn-ea"/>
              </a:rPr>
              <a:t>. </a:t>
            </a:r>
          </a:p>
          <a:p>
            <a:r>
              <a:rPr lang="en-US" sz="3200">
                <a:sym typeface="+mn-ea"/>
              </a:rPr>
              <a:t>The determination of two hash functions requires more time. Although there is no clustering issue, the performance of the cache is relatively poor when using double probing.</a:t>
            </a:r>
          </a:p>
        </p:txBody>
      </p:sp>
      <p:sp>
        <p:nvSpPr>
          <p:cNvPr id="4" name="Text Box 3"/>
          <p:cNvSpPr txBox="1"/>
          <p:nvPr/>
        </p:nvSpPr>
        <p:spPr>
          <a:xfrm>
            <a:off x="-635" y="3881755"/>
            <a:ext cx="12117705" cy="2184400"/>
          </a:xfrm>
          <a:prstGeom prst="rect">
            <a:avLst/>
          </a:prstGeom>
          <a:noFill/>
        </p:spPr>
        <p:txBody>
          <a:bodyPr wrap="square" rtlCol="0" anchor="t">
            <a:noAutofit/>
          </a:bodyPr>
          <a:lstStyle/>
          <a:p>
            <a:r>
              <a:rPr lang="en-US" sz="3200"/>
              <a:t>let hash(x) be the slot index computed using hash function.</a:t>
            </a:r>
            <a:r>
              <a:rPr lang="en-US" sz="2800"/>
              <a:t>  </a:t>
            </a:r>
          </a:p>
          <a:p>
            <a:pPr algn="l">
              <a:buClrTx/>
              <a:buSzTx/>
              <a:buFontTx/>
            </a:pPr>
            <a:r>
              <a:rPr lang="en-US" sz="2800"/>
              <a:t> </a:t>
            </a:r>
            <a:r>
              <a:rPr lang="en-GB" altLang="en-US" sz="2800"/>
              <a:t>    </a:t>
            </a:r>
            <a:r>
              <a:rPr lang="en-US" sz="2800"/>
              <a:t>If </a:t>
            </a:r>
            <a:r>
              <a:rPr lang="en-US" sz="2800" b="1">
                <a:solidFill>
                  <a:srgbClr val="FF0000"/>
                </a:solidFill>
              </a:rPr>
              <a:t>slot hash(x) % S </a:t>
            </a:r>
            <a:r>
              <a:rPr lang="en-US" sz="2800"/>
              <a:t>is full, then we try </a:t>
            </a:r>
            <a:r>
              <a:rPr lang="en-US" sz="2800" b="1">
                <a:solidFill>
                  <a:srgbClr val="FF0000"/>
                </a:solidFill>
              </a:rPr>
              <a:t>(hash(x) + 1*hash2(x)) % S</a:t>
            </a:r>
          </a:p>
          <a:p>
            <a:r>
              <a:rPr lang="en-US" sz="2800"/>
              <a:t> </a:t>
            </a:r>
            <a:r>
              <a:rPr lang="en-GB" altLang="en-US" sz="2800"/>
              <a:t>    </a:t>
            </a:r>
            <a:r>
              <a:rPr lang="en-US" sz="2800"/>
              <a:t>If </a:t>
            </a:r>
            <a:r>
              <a:rPr lang="en-US" sz="2800" b="1">
                <a:solidFill>
                  <a:srgbClr val="00B0F0"/>
                </a:solidFill>
              </a:rPr>
              <a:t>(hash(x) + 1*hash2(x)) % S</a:t>
            </a:r>
            <a:r>
              <a:rPr lang="en-US" sz="2800"/>
              <a:t> is </a:t>
            </a:r>
            <a:r>
              <a:rPr lang="en-US" sz="2800" b="1"/>
              <a:t>also full</a:t>
            </a:r>
            <a:r>
              <a:rPr lang="en-US" sz="2800"/>
              <a:t>, then we try </a:t>
            </a:r>
            <a:r>
              <a:rPr lang="en-US" sz="2800" b="1">
                <a:solidFill>
                  <a:srgbClr val="00B0F0"/>
                </a:solidFill>
              </a:rPr>
              <a:t>(hash(x) + 2*hash2(x)) % S</a:t>
            </a:r>
          </a:p>
          <a:p>
            <a:r>
              <a:rPr lang="en-US" sz="2800"/>
              <a:t> </a:t>
            </a:r>
            <a:r>
              <a:rPr lang="en-GB" altLang="en-US" sz="2800"/>
              <a:t>    </a:t>
            </a:r>
            <a:r>
              <a:rPr lang="en-US" sz="2800"/>
              <a:t>If </a:t>
            </a:r>
            <a:r>
              <a:rPr lang="en-US" sz="2800" b="1">
                <a:solidFill>
                  <a:srgbClr val="FF0000"/>
                </a:solidFill>
              </a:rPr>
              <a:t>(hash(x) + 2*hash2(x)) % S</a:t>
            </a:r>
            <a:r>
              <a:rPr lang="en-US" sz="2800"/>
              <a:t> is </a:t>
            </a:r>
            <a:r>
              <a:rPr lang="en-US" sz="2800" b="1"/>
              <a:t>also full</a:t>
            </a:r>
            <a:r>
              <a:rPr lang="en-US" sz="2800"/>
              <a:t>, then we try </a:t>
            </a:r>
            <a:r>
              <a:rPr lang="en-US" sz="2800" b="1">
                <a:solidFill>
                  <a:srgbClr val="FF0000"/>
                </a:solidFill>
              </a:rPr>
              <a:t>(hash(x) + 3*hash2(x)) %</a:t>
            </a:r>
            <a:r>
              <a:rPr lang="en-US" sz="2800"/>
              <a:t> 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42570" y="215265"/>
            <a:ext cx="6214110" cy="2611755"/>
          </a:xfrm>
          <a:prstGeom prst="rect">
            <a:avLst/>
          </a:prstGeom>
          <a:noFill/>
        </p:spPr>
        <p:txBody>
          <a:bodyPr wrap="square" rtlCol="0" anchor="t">
            <a:noAutofit/>
          </a:bodyPr>
          <a:lstStyle/>
          <a:p>
            <a:r>
              <a:rPr lang="en-US" sz="2400"/>
              <a:t>Example: Insert the</a:t>
            </a:r>
            <a:r>
              <a:rPr lang="en-US" sz="2400" b="1">
                <a:solidFill>
                  <a:srgbClr val="00B0F0"/>
                </a:solidFill>
              </a:rPr>
              <a:t> keys 27, 43, 692, 72</a:t>
            </a:r>
            <a:r>
              <a:rPr lang="en-US" sz="2400"/>
              <a:t> into the </a:t>
            </a:r>
            <a:r>
              <a:rPr lang="en-US" sz="2400" b="1">
                <a:solidFill>
                  <a:srgbClr val="FF0000"/>
                </a:solidFill>
              </a:rPr>
              <a:t>Hash Table of size 7</a:t>
            </a:r>
            <a:r>
              <a:rPr lang="en-US" sz="2400"/>
              <a:t>. </a:t>
            </a:r>
          </a:p>
          <a:p>
            <a:r>
              <a:rPr lang="en-US" sz="2400"/>
              <a:t>where </a:t>
            </a:r>
            <a:r>
              <a:rPr lang="en-US" sz="2400" b="1">
                <a:solidFill>
                  <a:srgbClr val="00B0F0"/>
                </a:solidFill>
              </a:rPr>
              <a:t>first hash-function is h1​(k) = k mod 7 </a:t>
            </a:r>
            <a:r>
              <a:rPr lang="en-US" sz="2400"/>
              <a:t>and second </a:t>
            </a:r>
            <a:r>
              <a:rPr lang="en-US" sz="2400" b="1">
                <a:solidFill>
                  <a:srgbClr val="FF0000"/>
                </a:solidFill>
              </a:rPr>
              <a:t>hash-function is h2(k) = 1 + (k mod 5)</a:t>
            </a:r>
            <a:endParaRPr lang="en-US" sz="2400"/>
          </a:p>
          <a:p>
            <a:endParaRPr lang="en-US"/>
          </a:p>
          <a:p>
            <a:pPr algn="l">
              <a:buClrTx/>
              <a:buSzTx/>
              <a:buFontTx/>
            </a:pPr>
            <a:r>
              <a:rPr lang="en-US"/>
              <a:t> </a:t>
            </a:r>
            <a:r>
              <a:rPr lang="en-US" sz="2400" b="1"/>
              <a:t>Step 1:</a:t>
            </a:r>
            <a:r>
              <a:rPr lang="en-US" sz="2400"/>
              <a:t> Insert </a:t>
            </a:r>
            <a:r>
              <a:rPr lang="en-US" sz="2400" b="1">
                <a:solidFill>
                  <a:srgbClr val="00B0F0"/>
                </a:solidFill>
              </a:rPr>
              <a:t>27</a:t>
            </a:r>
            <a:r>
              <a:rPr lang="en-GB" altLang="en-US" sz="2400"/>
              <a:t>, </a:t>
            </a:r>
            <a:r>
              <a:rPr lang="en-US" sz="2400"/>
              <a:t> </a:t>
            </a:r>
            <a:r>
              <a:rPr lang="en-US" sz="2400" b="1">
                <a:solidFill>
                  <a:srgbClr val="FF0000"/>
                </a:solidFill>
              </a:rPr>
              <a:t>27 % 7 = 6, location 6</a:t>
            </a:r>
            <a:r>
              <a:rPr lang="en-US" sz="2400"/>
              <a:t> is </a:t>
            </a:r>
            <a:r>
              <a:rPr lang="en-GB" altLang="en-US" sz="2400"/>
              <a:t>  </a:t>
            </a:r>
          </a:p>
          <a:p>
            <a:pPr algn="l">
              <a:buClrTx/>
              <a:buSzTx/>
              <a:buFontTx/>
            </a:pPr>
            <a:r>
              <a:rPr lang="en-GB" altLang="en-US" sz="2400"/>
              <a:t>               </a:t>
            </a:r>
            <a:r>
              <a:rPr lang="en-US" sz="2400"/>
              <a:t>empty so insert </a:t>
            </a:r>
            <a:r>
              <a:rPr lang="en-US" sz="2400" b="1">
                <a:solidFill>
                  <a:srgbClr val="00B0F0"/>
                </a:solidFill>
              </a:rPr>
              <a:t>27 into 6 slot.</a:t>
            </a:r>
            <a:endParaRPr lang="en-US" sz="2400"/>
          </a:p>
        </p:txBody>
      </p:sp>
      <p:pic>
        <p:nvPicPr>
          <p:cNvPr id="111" name="Picture 110"/>
          <p:cNvPicPr/>
          <p:nvPr/>
        </p:nvPicPr>
        <p:blipFill>
          <a:blip r:embed="rId2"/>
          <a:stretch>
            <a:fillRect/>
          </a:stretch>
        </p:blipFill>
        <p:spPr>
          <a:xfrm>
            <a:off x="1206500" y="2848610"/>
            <a:ext cx="3152140" cy="3696970"/>
          </a:xfrm>
          <a:prstGeom prst="rect">
            <a:avLst/>
          </a:prstGeom>
          <a:noFill/>
          <a:ln w="9525">
            <a:noFill/>
          </a:ln>
        </p:spPr>
      </p:pic>
      <p:sp>
        <p:nvSpPr>
          <p:cNvPr id="4" name="Text Box 3"/>
          <p:cNvSpPr txBox="1"/>
          <p:nvPr/>
        </p:nvSpPr>
        <p:spPr>
          <a:xfrm>
            <a:off x="6543040" y="306070"/>
            <a:ext cx="6298565" cy="1198880"/>
          </a:xfrm>
          <a:prstGeom prst="rect">
            <a:avLst/>
          </a:prstGeom>
          <a:noFill/>
        </p:spPr>
        <p:txBody>
          <a:bodyPr wrap="square" rtlCol="0" anchor="t">
            <a:spAutoFit/>
          </a:bodyPr>
          <a:lstStyle/>
          <a:p>
            <a:r>
              <a:rPr lang="en-US" sz="2400" b="1"/>
              <a:t>Step 2:</a:t>
            </a:r>
            <a:r>
              <a:rPr lang="en-US" sz="2400"/>
              <a:t> Insert </a:t>
            </a:r>
            <a:r>
              <a:rPr lang="en-US" sz="2400" b="1">
                <a:solidFill>
                  <a:srgbClr val="00B0F0"/>
                </a:solidFill>
              </a:rPr>
              <a:t>43</a:t>
            </a:r>
            <a:endParaRPr lang="en-US" sz="2400"/>
          </a:p>
          <a:p>
            <a:r>
              <a:rPr lang="en-GB" altLang="en-US" sz="2400"/>
              <a:t>           </a:t>
            </a:r>
            <a:r>
              <a:rPr lang="en-US" sz="2400"/>
              <a:t>  </a:t>
            </a:r>
            <a:r>
              <a:rPr lang="en-US" sz="2400" b="1">
                <a:solidFill>
                  <a:srgbClr val="FF0000"/>
                </a:solidFill>
              </a:rPr>
              <a:t>43 % 7 = 1, location 1 is empty</a:t>
            </a:r>
            <a:endParaRPr lang="en-US" sz="2400"/>
          </a:p>
          <a:p>
            <a:r>
              <a:rPr lang="en-US" sz="2400"/>
              <a:t> </a:t>
            </a:r>
            <a:r>
              <a:rPr lang="en-GB" altLang="en-US" sz="2400"/>
              <a:t>            </a:t>
            </a:r>
            <a:r>
              <a:rPr lang="en-US" sz="2400"/>
              <a:t> so insert </a:t>
            </a:r>
            <a:r>
              <a:rPr lang="en-US" sz="2400" b="1">
                <a:solidFill>
                  <a:srgbClr val="00B0F0"/>
                </a:solidFill>
              </a:rPr>
              <a:t>43 into 1 slot</a:t>
            </a:r>
          </a:p>
        </p:txBody>
      </p:sp>
      <p:pic>
        <p:nvPicPr>
          <p:cNvPr id="112" name="Picture 111"/>
          <p:cNvPicPr/>
          <p:nvPr/>
        </p:nvPicPr>
        <p:blipFill>
          <a:blip r:embed="rId3"/>
          <a:stretch>
            <a:fillRect/>
          </a:stretch>
        </p:blipFill>
        <p:spPr>
          <a:xfrm>
            <a:off x="7540625" y="2848610"/>
            <a:ext cx="3051810" cy="369697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7155" y="344805"/>
            <a:ext cx="10698480" cy="1476375"/>
          </a:xfrm>
          <a:prstGeom prst="rect">
            <a:avLst/>
          </a:prstGeom>
          <a:noFill/>
        </p:spPr>
        <p:txBody>
          <a:bodyPr wrap="square" rtlCol="0" anchor="t">
            <a:spAutoFit/>
          </a:bodyPr>
          <a:lstStyle/>
          <a:p>
            <a:endParaRPr lang="en-US"/>
          </a:p>
          <a:p>
            <a:r>
              <a:rPr lang="en-US"/>
              <a:t>    </a:t>
            </a:r>
            <a:r>
              <a:rPr lang="en-US" sz="2400" b="1"/>
              <a:t>Step 3:</a:t>
            </a:r>
            <a:r>
              <a:rPr lang="en-US" sz="2400"/>
              <a:t> Insert </a:t>
            </a:r>
            <a:r>
              <a:rPr lang="en-US" sz="2400" b="1">
                <a:solidFill>
                  <a:srgbClr val="00B0F0"/>
                </a:solidFill>
              </a:rPr>
              <a:t>692</a:t>
            </a:r>
            <a:endParaRPr lang="en-US" sz="2400"/>
          </a:p>
          <a:p>
            <a:r>
              <a:rPr lang="en-US" sz="2400"/>
              <a:t>      </a:t>
            </a:r>
            <a:r>
              <a:rPr lang="en-GB" altLang="en-US" sz="2400"/>
              <a:t>	</a:t>
            </a:r>
            <a:r>
              <a:rPr lang="en-US" sz="2400"/>
              <a:t>  </a:t>
            </a:r>
            <a:r>
              <a:rPr lang="en-US" sz="2400" b="1">
                <a:solidFill>
                  <a:srgbClr val="FF0000"/>
                </a:solidFill>
              </a:rPr>
              <a:t>692 % 7 = 6,</a:t>
            </a:r>
            <a:r>
              <a:rPr lang="en-US" sz="2400"/>
              <a:t> but </a:t>
            </a:r>
            <a:r>
              <a:rPr lang="en-US" sz="2400" b="1">
                <a:solidFill>
                  <a:srgbClr val="00B0F0"/>
                </a:solidFill>
              </a:rPr>
              <a:t>location</a:t>
            </a:r>
            <a:r>
              <a:rPr lang="en-US" sz="2400"/>
              <a:t> </a:t>
            </a:r>
            <a:r>
              <a:rPr lang="en-US" sz="2400" b="1">
                <a:solidFill>
                  <a:srgbClr val="00B0F0"/>
                </a:solidFill>
              </a:rPr>
              <a:t>6 </a:t>
            </a:r>
            <a:r>
              <a:rPr lang="en-US" sz="2400"/>
              <a:t>is already being occupied and </a:t>
            </a:r>
            <a:r>
              <a:rPr lang="en-US" sz="2400" b="1">
                <a:solidFill>
                  <a:srgbClr val="FF0000"/>
                </a:solidFill>
              </a:rPr>
              <a:t>this is</a:t>
            </a:r>
            <a:r>
              <a:rPr lang="en-GB" altLang="en-US" sz="2400" b="1">
                <a:solidFill>
                  <a:srgbClr val="FF0000"/>
                </a:solidFill>
              </a:rPr>
              <a:t> </a:t>
            </a:r>
            <a:r>
              <a:rPr lang="en-US" sz="2400" b="1">
                <a:solidFill>
                  <a:srgbClr val="FF0000"/>
                </a:solidFill>
              </a:rPr>
              <a:t>a collision</a:t>
            </a:r>
            <a:r>
              <a:rPr lang="en-GB" altLang="en-US" sz="2400"/>
              <a:t>. 	  </a:t>
            </a:r>
            <a:r>
              <a:rPr lang="en-US" sz="2400"/>
              <a:t>So we need to resolve this collision using</a:t>
            </a:r>
            <a:r>
              <a:rPr lang="en-US" sz="2400" b="1">
                <a:solidFill>
                  <a:srgbClr val="00B0F0"/>
                </a:solidFill>
              </a:rPr>
              <a:t> double hashing.</a:t>
            </a:r>
          </a:p>
        </p:txBody>
      </p:sp>
      <p:sp>
        <p:nvSpPr>
          <p:cNvPr id="5" name="Text Box 4"/>
          <p:cNvSpPr txBox="1"/>
          <p:nvPr/>
        </p:nvSpPr>
        <p:spPr>
          <a:xfrm>
            <a:off x="97155" y="1980565"/>
            <a:ext cx="9136380" cy="2944495"/>
          </a:xfrm>
          <a:prstGeom prst="rect">
            <a:avLst/>
          </a:prstGeom>
          <a:noFill/>
        </p:spPr>
        <p:txBody>
          <a:bodyPr wrap="square" rtlCol="0" anchor="t">
            <a:noAutofit/>
          </a:bodyPr>
          <a:lstStyle/>
          <a:p>
            <a:r>
              <a:rPr lang="en-US" sz="2400"/>
              <a:t> </a:t>
            </a:r>
            <a:r>
              <a:rPr lang="en-US" sz="2400" b="1">
                <a:solidFill>
                  <a:srgbClr val="00B0F0"/>
                </a:solidFill>
              </a:rPr>
              <a:t>hnew</a:t>
            </a:r>
            <a:r>
              <a:rPr lang="en-US" sz="2400"/>
              <a:t> = [</a:t>
            </a:r>
            <a:r>
              <a:rPr lang="en-US" sz="2400" b="1">
                <a:solidFill>
                  <a:srgbClr val="FF0000"/>
                </a:solidFill>
              </a:rPr>
              <a:t>h1(692)</a:t>
            </a:r>
            <a:r>
              <a:rPr lang="en-US" sz="2400"/>
              <a:t> + i * </a:t>
            </a:r>
            <a:r>
              <a:rPr lang="en-US" sz="2400" b="1">
                <a:solidFill>
                  <a:srgbClr val="00B0F0"/>
                </a:solidFill>
              </a:rPr>
              <a:t>(h2(692)</a:t>
            </a:r>
            <a:r>
              <a:rPr lang="en-US" sz="2400"/>
              <a:t>] % 7</a:t>
            </a:r>
            <a:r>
              <a:rPr lang="en-GB" altLang="en-US" sz="2400"/>
              <a:t>   </a:t>
            </a:r>
            <a:endParaRPr lang="en-US" sz="2400"/>
          </a:p>
          <a:p>
            <a:r>
              <a:rPr lang="en-US" sz="2400"/>
              <a:t> </a:t>
            </a:r>
            <a:r>
              <a:rPr lang="en-GB" altLang="en-US" sz="2400"/>
              <a:t>          </a:t>
            </a:r>
            <a:r>
              <a:rPr lang="en-US" sz="2400"/>
              <a:t> = [</a:t>
            </a:r>
            <a:r>
              <a:rPr lang="en-US" sz="2400" b="1">
                <a:solidFill>
                  <a:srgbClr val="FF0000"/>
                </a:solidFill>
              </a:rPr>
              <a:t>6</a:t>
            </a:r>
            <a:r>
              <a:rPr lang="en-US" sz="2400"/>
              <a:t> + 1 * (</a:t>
            </a:r>
            <a:r>
              <a:rPr lang="en-US" sz="2400" b="1">
                <a:solidFill>
                  <a:srgbClr val="00B0F0"/>
                </a:solidFill>
              </a:rPr>
              <a:t>1 + 692 % 5</a:t>
            </a:r>
            <a:r>
              <a:rPr lang="en-US" sz="2400"/>
              <a:t>)] % 7</a:t>
            </a:r>
            <a:r>
              <a:rPr lang="en-GB" altLang="en-US" sz="2400"/>
              <a:t> { </a:t>
            </a:r>
            <a:r>
              <a:rPr lang="en-US" sz="2400" b="1">
                <a:solidFill>
                  <a:srgbClr val="00B0F0"/>
                </a:solidFill>
              </a:rPr>
              <a:t>i=1</a:t>
            </a:r>
            <a:r>
              <a:rPr lang="en-GB" altLang="en-US" sz="2400"/>
              <a:t>, </a:t>
            </a:r>
            <a:r>
              <a:rPr lang="en-GB" altLang="en-US" sz="2400" b="1"/>
              <a:t>k=692</a:t>
            </a:r>
            <a:r>
              <a:rPr lang="en-GB" altLang="en-US" sz="2400"/>
              <a:t> &amp; </a:t>
            </a:r>
            <a:r>
              <a:rPr lang="en-US" sz="2400" b="1">
                <a:solidFill>
                  <a:srgbClr val="FF0000"/>
                </a:solidFill>
                <a:sym typeface="+mn-ea"/>
              </a:rPr>
              <a:t>h2(</a:t>
            </a:r>
            <a:r>
              <a:rPr lang="en-GB" altLang="en-US" sz="2400" b="1">
                <a:solidFill>
                  <a:srgbClr val="FF0000"/>
                </a:solidFill>
                <a:sym typeface="+mn-ea"/>
              </a:rPr>
              <a:t>k</a:t>
            </a:r>
            <a:r>
              <a:rPr lang="en-US" sz="2400" b="1">
                <a:solidFill>
                  <a:srgbClr val="FF0000"/>
                </a:solidFill>
                <a:sym typeface="+mn-ea"/>
              </a:rPr>
              <a:t>) = 1 + (k mod 5)</a:t>
            </a:r>
            <a:r>
              <a:rPr lang="en-GB" altLang="en-US" sz="2400" b="1">
                <a:solidFill>
                  <a:srgbClr val="FF0000"/>
                </a:solidFill>
                <a:sym typeface="+mn-ea"/>
              </a:rPr>
              <a:t> </a:t>
            </a:r>
            <a:r>
              <a:rPr lang="en-US" sz="2400">
                <a:sym typeface="+mn-ea"/>
              </a:rPr>
              <a:t>}</a:t>
            </a:r>
            <a:endParaRPr lang="en-US" sz="2400"/>
          </a:p>
          <a:p>
            <a:r>
              <a:rPr lang="en-GB" altLang="en-US" sz="2400"/>
              <a:t>           </a:t>
            </a:r>
            <a:r>
              <a:rPr lang="en-US" sz="2400"/>
              <a:t> = 9% 7</a:t>
            </a:r>
          </a:p>
          <a:p>
            <a:r>
              <a:rPr lang="en-US" sz="2400"/>
              <a:t>   </a:t>
            </a:r>
            <a:r>
              <a:rPr lang="en-GB" altLang="en-US" sz="2400"/>
              <a:t>        </a:t>
            </a:r>
            <a:r>
              <a:rPr lang="en-US" sz="2400"/>
              <a:t> = 2</a:t>
            </a:r>
          </a:p>
          <a:p>
            <a:r>
              <a:rPr lang="en-US" sz="2400"/>
              <a:t> Now, </a:t>
            </a:r>
            <a:r>
              <a:rPr lang="en-US" sz="2400" b="1">
                <a:solidFill>
                  <a:srgbClr val="00B0F0"/>
                </a:solidFill>
              </a:rPr>
              <a:t>as 2 is an empty slot</a:t>
            </a:r>
            <a:r>
              <a:rPr lang="en-US" sz="2400"/>
              <a:t>,  so we can insert </a:t>
            </a:r>
            <a:r>
              <a:rPr lang="en-US" sz="2400" b="1">
                <a:solidFill>
                  <a:srgbClr val="FF0000"/>
                </a:solidFill>
              </a:rPr>
              <a:t>692 into 2nd slot.</a:t>
            </a:r>
          </a:p>
        </p:txBody>
      </p:sp>
      <p:pic>
        <p:nvPicPr>
          <p:cNvPr id="113" name="Picture 112"/>
          <p:cNvPicPr/>
          <p:nvPr/>
        </p:nvPicPr>
        <p:blipFill>
          <a:blip r:embed="rId2"/>
          <a:stretch>
            <a:fillRect/>
          </a:stretch>
        </p:blipFill>
        <p:spPr>
          <a:xfrm>
            <a:off x="8749665" y="3027045"/>
            <a:ext cx="2686050" cy="373380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1620" y="176530"/>
            <a:ext cx="10751185" cy="1198880"/>
          </a:xfrm>
          <a:prstGeom prst="rect">
            <a:avLst/>
          </a:prstGeom>
          <a:noFill/>
        </p:spPr>
        <p:txBody>
          <a:bodyPr wrap="square" rtlCol="0" anchor="t">
            <a:spAutoFit/>
          </a:bodyPr>
          <a:lstStyle/>
          <a:p>
            <a:r>
              <a:rPr lang="en-US"/>
              <a:t>    </a:t>
            </a:r>
            <a:r>
              <a:rPr lang="en-US" sz="2400" b="1"/>
              <a:t>Step 4: </a:t>
            </a:r>
            <a:r>
              <a:rPr lang="en-US" sz="2400"/>
              <a:t>Insert </a:t>
            </a:r>
            <a:r>
              <a:rPr lang="en-US" sz="2400" b="1">
                <a:solidFill>
                  <a:srgbClr val="00B0F0"/>
                </a:solidFill>
              </a:rPr>
              <a:t>72</a:t>
            </a:r>
          </a:p>
          <a:p>
            <a:r>
              <a:rPr lang="en-US" sz="2400"/>
              <a:t>       </a:t>
            </a:r>
            <a:r>
              <a:rPr lang="en-GB" altLang="en-US" sz="2400"/>
              <a:t>	  </a:t>
            </a:r>
            <a:r>
              <a:rPr lang="en-US" sz="2400"/>
              <a:t> </a:t>
            </a:r>
            <a:r>
              <a:rPr lang="en-US" sz="2400" b="1">
                <a:solidFill>
                  <a:srgbClr val="FF0000"/>
                </a:solidFill>
              </a:rPr>
              <a:t>72 % 7 = 2</a:t>
            </a:r>
            <a:r>
              <a:rPr lang="en-US" sz="2400"/>
              <a:t>, but </a:t>
            </a:r>
            <a:r>
              <a:rPr lang="en-US" sz="2400" b="1">
                <a:solidFill>
                  <a:srgbClr val="FF0000"/>
                </a:solidFill>
              </a:rPr>
              <a:t>location 2</a:t>
            </a:r>
            <a:r>
              <a:rPr lang="en-US" sz="2400"/>
              <a:t> is already </a:t>
            </a:r>
            <a:r>
              <a:rPr lang="en-US" sz="2400" b="1">
                <a:solidFill>
                  <a:srgbClr val="00B0F0"/>
                </a:solidFill>
              </a:rPr>
              <a:t>being occupied</a:t>
            </a:r>
            <a:r>
              <a:rPr lang="en-US" sz="2400"/>
              <a:t> and </a:t>
            </a:r>
            <a:r>
              <a:rPr lang="en-US" sz="2400" b="1">
                <a:solidFill>
                  <a:srgbClr val="FF0000"/>
                </a:solidFill>
              </a:rPr>
              <a:t>this is a collision</a:t>
            </a:r>
            <a:r>
              <a:rPr lang="en-US" sz="2400"/>
              <a:t>. </a:t>
            </a:r>
          </a:p>
          <a:p>
            <a:r>
              <a:rPr lang="en-US" sz="2400"/>
              <a:t>        </a:t>
            </a:r>
            <a:r>
              <a:rPr lang="en-GB" altLang="en-US" sz="2400"/>
              <a:t>	   </a:t>
            </a:r>
            <a:r>
              <a:rPr lang="en-US" sz="2400"/>
              <a:t>So we need to resolve this collision using double hashing.</a:t>
            </a:r>
          </a:p>
        </p:txBody>
      </p:sp>
      <p:sp>
        <p:nvSpPr>
          <p:cNvPr id="4" name="Text Box 3"/>
          <p:cNvSpPr txBox="1"/>
          <p:nvPr/>
        </p:nvSpPr>
        <p:spPr>
          <a:xfrm>
            <a:off x="303530" y="1375410"/>
            <a:ext cx="8952865" cy="1938020"/>
          </a:xfrm>
          <a:prstGeom prst="rect">
            <a:avLst/>
          </a:prstGeom>
          <a:noFill/>
        </p:spPr>
        <p:txBody>
          <a:bodyPr wrap="square" rtlCol="0" anchor="t">
            <a:spAutoFit/>
          </a:bodyPr>
          <a:lstStyle/>
          <a:p>
            <a:r>
              <a:rPr lang="en-US"/>
              <a:t> </a:t>
            </a:r>
            <a:r>
              <a:rPr lang="en-GB" altLang="en-US"/>
              <a:t> </a:t>
            </a:r>
            <a:r>
              <a:rPr lang="en-US" sz="2400" b="1"/>
              <a:t>hnew</a:t>
            </a:r>
            <a:r>
              <a:rPr lang="en-US" sz="2400"/>
              <a:t> = [</a:t>
            </a:r>
            <a:r>
              <a:rPr lang="en-US" sz="2400" b="1">
                <a:solidFill>
                  <a:srgbClr val="FF0000"/>
                </a:solidFill>
              </a:rPr>
              <a:t>h1(72)</a:t>
            </a:r>
            <a:r>
              <a:rPr lang="en-US" sz="2400"/>
              <a:t> </a:t>
            </a:r>
            <a:r>
              <a:rPr lang="en-US" sz="2400" b="1">
                <a:solidFill>
                  <a:srgbClr val="FF0000"/>
                </a:solidFill>
              </a:rPr>
              <a:t>+ i</a:t>
            </a:r>
            <a:r>
              <a:rPr lang="en-US" sz="2400"/>
              <a:t> * </a:t>
            </a:r>
            <a:r>
              <a:rPr lang="en-US" sz="2400" b="1">
                <a:solidFill>
                  <a:srgbClr val="00B0F0"/>
                </a:solidFill>
              </a:rPr>
              <a:t>(h2(72)</a:t>
            </a:r>
            <a:r>
              <a:rPr lang="en-US" sz="2400"/>
              <a:t>] % 7</a:t>
            </a:r>
          </a:p>
          <a:p>
            <a:r>
              <a:rPr lang="en-US" sz="2400"/>
              <a:t>  </a:t>
            </a:r>
            <a:r>
              <a:rPr lang="en-GB" altLang="en-US" sz="2400"/>
              <a:t>         </a:t>
            </a:r>
            <a:r>
              <a:rPr lang="en-US" sz="2400"/>
              <a:t> = [</a:t>
            </a:r>
            <a:r>
              <a:rPr lang="en-US" sz="2400" b="1">
                <a:solidFill>
                  <a:srgbClr val="FF0000"/>
                </a:solidFill>
              </a:rPr>
              <a:t>2 + 1</a:t>
            </a:r>
            <a:r>
              <a:rPr lang="en-US" sz="2400"/>
              <a:t> * </a:t>
            </a:r>
            <a:r>
              <a:rPr lang="en-US" sz="2400" b="1">
                <a:solidFill>
                  <a:srgbClr val="00B0F0"/>
                </a:solidFill>
              </a:rPr>
              <a:t>(1 + 72 % 5)</a:t>
            </a:r>
            <a:r>
              <a:rPr lang="en-US" sz="2400"/>
              <a:t>] % 7</a:t>
            </a:r>
            <a:r>
              <a:rPr lang="en-GB" altLang="en-US" sz="2400"/>
              <a:t> </a:t>
            </a:r>
            <a:r>
              <a:rPr lang="en-GB" altLang="en-US" sz="2400">
                <a:sym typeface="+mn-ea"/>
              </a:rPr>
              <a:t>{ </a:t>
            </a:r>
            <a:r>
              <a:rPr lang="en-US" sz="2400" b="1">
                <a:solidFill>
                  <a:srgbClr val="00B0F0"/>
                </a:solidFill>
                <a:sym typeface="+mn-ea"/>
              </a:rPr>
              <a:t>i=1</a:t>
            </a:r>
            <a:r>
              <a:rPr lang="en-GB" altLang="en-US" sz="2400">
                <a:sym typeface="+mn-ea"/>
              </a:rPr>
              <a:t>, </a:t>
            </a:r>
            <a:r>
              <a:rPr lang="en-GB" altLang="en-US" sz="2400" b="1">
                <a:sym typeface="+mn-ea"/>
              </a:rPr>
              <a:t>k=72</a:t>
            </a:r>
            <a:r>
              <a:rPr lang="en-GB" altLang="en-US" sz="2400">
                <a:sym typeface="+mn-ea"/>
              </a:rPr>
              <a:t> &amp; </a:t>
            </a:r>
            <a:r>
              <a:rPr lang="en-US" sz="2400" b="1">
                <a:solidFill>
                  <a:srgbClr val="FF0000"/>
                </a:solidFill>
                <a:sym typeface="+mn-ea"/>
              </a:rPr>
              <a:t>h2(</a:t>
            </a:r>
            <a:r>
              <a:rPr lang="en-GB" altLang="en-US" sz="2400" b="1">
                <a:solidFill>
                  <a:srgbClr val="FF0000"/>
                </a:solidFill>
                <a:sym typeface="+mn-ea"/>
              </a:rPr>
              <a:t>k</a:t>
            </a:r>
            <a:r>
              <a:rPr lang="en-US" sz="2400" b="1">
                <a:solidFill>
                  <a:srgbClr val="FF0000"/>
                </a:solidFill>
                <a:sym typeface="+mn-ea"/>
              </a:rPr>
              <a:t>) = 1 + (k mod 5)</a:t>
            </a:r>
            <a:r>
              <a:rPr lang="en-GB" altLang="en-US" sz="2400" b="1">
                <a:solidFill>
                  <a:srgbClr val="FF0000"/>
                </a:solidFill>
                <a:sym typeface="+mn-ea"/>
              </a:rPr>
              <a:t> </a:t>
            </a:r>
            <a:r>
              <a:rPr lang="en-US" sz="2400">
                <a:sym typeface="+mn-ea"/>
              </a:rPr>
              <a:t>}</a:t>
            </a:r>
            <a:endParaRPr lang="en-US" sz="2400"/>
          </a:p>
          <a:p>
            <a:r>
              <a:rPr lang="en-US" sz="2400"/>
              <a:t>   </a:t>
            </a:r>
            <a:r>
              <a:rPr lang="en-GB" altLang="en-US" sz="2400"/>
              <a:t>        </a:t>
            </a:r>
            <a:r>
              <a:rPr lang="en-US" sz="2400"/>
              <a:t> = 5 % 7</a:t>
            </a:r>
          </a:p>
          <a:p>
            <a:r>
              <a:rPr lang="en-US" sz="2400"/>
              <a:t>   </a:t>
            </a:r>
            <a:r>
              <a:rPr lang="en-GB" altLang="en-US" sz="2400"/>
              <a:t>        </a:t>
            </a:r>
            <a:r>
              <a:rPr lang="en-US" sz="2400"/>
              <a:t> = 5, </a:t>
            </a:r>
          </a:p>
          <a:p>
            <a:r>
              <a:rPr lang="en-US" sz="2400"/>
              <a:t> Now, as </a:t>
            </a:r>
            <a:r>
              <a:rPr lang="en-US" sz="2400" b="1">
                <a:solidFill>
                  <a:srgbClr val="FF0000"/>
                </a:solidFill>
              </a:rPr>
              <a:t>5 is an empty slot</a:t>
            </a:r>
            <a:r>
              <a:rPr lang="en-US" sz="2400"/>
              <a:t>,  so we can insert</a:t>
            </a:r>
            <a:r>
              <a:rPr lang="en-US" sz="2400" b="1">
                <a:solidFill>
                  <a:srgbClr val="00B0F0"/>
                </a:solidFill>
              </a:rPr>
              <a:t> 72 into 5th slot.</a:t>
            </a:r>
          </a:p>
        </p:txBody>
      </p:sp>
      <p:pic>
        <p:nvPicPr>
          <p:cNvPr id="114" name="Picture 113"/>
          <p:cNvPicPr/>
          <p:nvPr/>
        </p:nvPicPr>
        <p:blipFill>
          <a:blip r:embed="rId2"/>
          <a:stretch>
            <a:fillRect/>
          </a:stretch>
        </p:blipFill>
        <p:spPr>
          <a:xfrm>
            <a:off x="9256395" y="3035935"/>
            <a:ext cx="2603500" cy="370967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 y="365125"/>
            <a:ext cx="10515600" cy="829310"/>
          </a:xfrm>
        </p:spPr>
        <p:txBody>
          <a:bodyPr/>
          <a:lstStyle/>
          <a:p>
            <a:r>
              <a:rPr lang="en-GB" altLang="en-US"/>
              <a:t>Exersize on double hashing</a:t>
            </a:r>
          </a:p>
        </p:txBody>
      </p:sp>
      <p:sp>
        <p:nvSpPr>
          <p:cNvPr id="3" name="Text Box 2"/>
          <p:cNvSpPr txBox="1"/>
          <p:nvPr/>
        </p:nvSpPr>
        <p:spPr>
          <a:xfrm>
            <a:off x="440055" y="1384300"/>
            <a:ext cx="11167745" cy="3997960"/>
          </a:xfrm>
          <a:prstGeom prst="rect">
            <a:avLst/>
          </a:prstGeom>
          <a:noFill/>
        </p:spPr>
        <p:txBody>
          <a:bodyPr wrap="square" rtlCol="0">
            <a:noAutofit/>
          </a:bodyPr>
          <a:lstStyle/>
          <a:p>
            <a:r>
              <a:rPr lang="en-GB" altLang="en-US" sz="3200">
                <a:solidFill>
                  <a:srgbClr val="000000"/>
                </a:solidFill>
                <a:latin typeface="Arial" panose="020B0604020202020204" pitchFamily="34" charset="0"/>
                <a:sym typeface="+mn-ea"/>
              </a:rPr>
              <a:t>Show the hash table contents at every step of  i</a:t>
            </a:r>
            <a:r>
              <a:rPr lang="en-US" sz="3200">
                <a:solidFill>
                  <a:srgbClr val="000000"/>
                </a:solidFill>
                <a:latin typeface="Arial" panose="020B0604020202020204" pitchFamily="34" charset="0"/>
                <a:sym typeface="+mn-ea"/>
              </a:rPr>
              <a:t>nsert</a:t>
            </a:r>
            <a:r>
              <a:rPr lang="en-GB" altLang="en-US" sz="3200">
                <a:solidFill>
                  <a:srgbClr val="000000"/>
                </a:solidFill>
                <a:latin typeface="Arial" panose="020B0604020202020204" pitchFamily="34" charset="0"/>
                <a:sym typeface="+mn-ea"/>
              </a:rPr>
              <a:t>ion operation with respect to</a:t>
            </a:r>
            <a:r>
              <a:rPr lang="en-US" sz="3200">
                <a:solidFill>
                  <a:srgbClr val="000000"/>
                </a:solidFill>
                <a:latin typeface="Arial" panose="020B0604020202020204" pitchFamily="34" charset="0"/>
                <a:sym typeface="+mn-ea"/>
              </a:rPr>
              <a:t> the following  keys </a:t>
            </a:r>
            <a:r>
              <a:rPr lang="en-US" sz="3200" b="1">
                <a:solidFill>
                  <a:srgbClr val="00B0F0"/>
                </a:solidFill>
                <a:sym typeface="+mn-ea"/>
              </a:rPr>
              <a:t>50, 700, 76, 85, 92, 73, 101.</a:t>
            </a:r>
            <a:r>
              <a:rPr lang="en-GB" altLang="en-US" sz="3200" b="1">
                <a:solidFill>
                  <a:srgbClr val="00B0F0"/>
                </a:solidFill>
                <a:sym typeface="+mn-ea"/>
              </a:rPr>
              <a:t>22, 84, 35 62.  </a:t>
            </a:r>
            <a:r>
              <a:rPr lang="en-US" sz="3200">
                <a:solidFill>
                  <a:srgbClr val="000000"/>
                </a:solidFill>
                <a:latin typeface="Arial" panose="020B0604020202020204" pitchFamily="34" charset="0"/>
                <a:sym typeface="+mn-ea"/>
              </a:rPr>
              <a:t> into</a:t>
            </a:r>
            <a:r>
              <a:rPr lang="en-GB" altLang="en-US" sz="3200">
                <a:solidFill>
                  <a:srgbClr val="000000"/>
                </a:solidFill>
                <a:latin typeface="Arial" panose="020B0604020202020204" pitchFamily="34" charset="0"/>
                <a:sym typeface="+mn-ea"/>
              </a:rPr>
              <a:t> the </a:t>
            </a:r>
            <a:r>
              <a:rPr lang="en-US" sz="3200">
                <a:latin typeface="Arial" panose="020B0604020202020204" pitchFamily="34" charset="0"/>
                <a:sym typeface="+mn-ea"/>
              </a:rPr>
              <a:t>hash table of </a:t>
            </a:r>
            <a:r>
              <a:rPr lang="en-GB" altLang="en-US" sz="3200" b="1">
                <a:solidFill>
                  <a:srgbClr val="FF0000"/>
                </a:solidFill>
                <a:sym typeface="+mn-ea"/>
              </a:rPr>
              <a:t>size - 11</a:t>
            </a:r>
            <a:r>
              <a:rPr lang="en-GB" altLang="en-US" sz="3200">
                <a:latin typeface="Arial" panose="020B0604020202020204" pitchFamily="34" charset="0"/>
                <a:sym typeface="+mn-ea"/>
              </a:rPr>
              <a:t>. Use double hashing to resolve the collision. </a:t>
            </a:r>
            <a:r>
              <a:rPr lang="en-GB" altLang="en-IN" sz="3200">
                <a:sym typeface="+mn-ea"/>
              </a:rPr>
              <a:t>Assume the following two functions :</a:t>
            </a:r>
          </a:p>
          <a:p>
            <a:pPr marL="779145" lvl="1" indent="-321945">
              <a:buFont typeface="Arial" panose="020B0604020202020204" pitchFamily="34" charset="0"/>
              <a:buChar char="•"/>
            </a:pPr>
            <a:r>
              <a:rPr lang="en-GB" altLang="en-IN" sz="3200">
                <a:sym typeface="+mn-ea"/>
              </a:rPr>
              <a:t> </a:t>
            </a:r>
            <a:r>
              <a:rPr lang="en-GB" altLang="en-IN" sz="3200" b="1">
                <a:sym typeface="+mn-ea"/>
              </a:rPr>
              <a:t>First hash function</a:t>
            </a:r>
            <a:r>
              <a:rPr lang="en-GB" altLang="en-IN" sz="3200">
                <a:sym typeface="+mn-ea"/>
              </a:rPr>
              <a:t> </a:t>
            </a:r>
            <a:r>
              <a:rPr lang="en-GB" altLang="en-IN" sz="3200" b="1">
                <a:sym typeface="+mn-ea"/>
              </a:rPr>
              <a:t>as </a:t>
            </a:r>
            <a:r>
              <a:rPr lang="en-GB" altLang="en-IN" sz="3200">
                <a:sym typeface="+mn-ea"/>
              </a:rPr>
              <a:t>-  </a:t>
            </a:r>
            <a:r>
              <a:rPr lang="en-GB" altLang="en-US" sz="3200" b="1">
                <a:solidFill>
                  <a:srgbClr val="FF0000"/>
                </a:solidFill>
                <a:sym typeface="+mn-ea"/>
              </a:rPr>
              <a:t>hash_one(key) = key mod 11 and</a:t>
            </a:r>
          </a:p>
          <a:p>
            <a:pPr marL="779145" lvl="1" indent="-321945">
              <a:buFont typeface="Arial" panose="020B0604020202020204" pitchFamily="34" charset="0"/>
              <a:buChar char="•"/>
            </a:pPr>
            <a:r>
              <a:rPr lang="en-GB" altLang="en-IN" sz="3200" b="1">
                <a:sym typeface="+mn-ea"/>
              </a:rPr>
              <a:t>Second hash function</a:t>
            </a:r>
            <a:r>
              <a:rPr lang="en-GB" altLang="en-US" sz="3200" b="1">
                <a:solidFill>
                  <a:srgbClr val="FF0000"/>
                </a:solidFill>
                <a:sym typeface="+mn-ea"/>
              </a:rPr>
              <a:t> </a:t>
            </a:r>
            <a:r>
              <a:rPr lang="en-GB" altLang="en-IN" sz="3200" b="1">
                <a:sym typeface="+mn-ea"/>
              </a:rPr>
              <a:t>as</a:t>
            </a:r>
            <a:r>
              <a:rPr lang="en-GB" altLang="en-US" sz="3200" b="1">
                <a:solidFill>
                  <a:srgbClr val="FF0000"/>
                </a:solidFill>
                <a:sym typeface="+mn-ea"/>
              </a:rPr>
              <a:t> -  </a:t>
            </a:r>
            <a:r>
              <a:rPr lang="en-US" sz="3200" b="1">
                <a:solidFill>
                  <a:srgbClr val="00B0F0"/>
                </a:solidFill>
                <a:sym typeface="+mn-ea"/>
              </a:rPr>
              <a:t>hash_two(key) = 1 + key mod 9</a:t>
            </a:r>
          </a:p>
          <a:p>
            <a:endParaRPr lang="en-US" sz="3200" b="1">
              <a:solidFill>
                <a:srgbClr val="00B0F0"/>
              </a:solidFill>
              <a:sym typeface="+mn-ea"/>
            </a:endParaRPr>
          </a:p>
          <a:p>
            <a:r>
              <a:rPr lang="en-US">
                <a:sym typeface="+mn-ea"/>
              </a:rPr>
              <a:t> </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127000"/>
            <a:ext cx="10515600" cy="402590"/>
          </a:xfrm>
        </p:spPr>
        <p:txBody>
          <a:bodyPr>
            <a:normAutofit fontScale="90000"/>
          </a:bodyPr>
          <a:lstStyle/>
          <a:p>
            <a:r>
              <a:rPr lang="en-IN" altLang="en-US" sz="4000" b="1">
                <a:solidFill>
                  <a:srgbClr val="00B0F0"/>
                </a:solidFill>
              </a:rPr>
              <a:t>8. Comparision of Collision Resolution Techniques</a:t>
            </a:r>
          </a:p>
        </p:txBody>
      </p:sp>
      <p:graphicFrame>
        <p:nvGraphicFramePr>
          <p:cNvPr id="3" name="Table 2"/>
          <p:cNvGraphicFramePr/>
          <p:nvPr/>
        </p:nvGraphicFramePr>
        <p:xfrm>
          <a:off x="221615" y="691515"/>
          <a:ext cx="11728450" cy="5887720"/>
        </p:xfrm>
        <a:graphic>
          <a:graphicData uri="http://schemas.openxmlformats.org/drawingml/2006/table">
            <a:tbl>
              <a:tblPr firstRow="1" bandRow="1">
                <a:tableStyleId>{5C22544A-7EE6-4342-B048-85BDC9FD1C3A}</a:tableStyleId>
              </a:tblPr>
              <a:tblGrid>
                <a:gridCol w="1008380">
                  <a:extLst>
                    <a:ext uri="{9D8B030D-6E8A-4147-A177-3AD203B41FA5}">
                      <a16:colId xmlns:a16="http://schemas.microsoft.com/office/drawing/2014/main" val="20000"/>
                    </a:ext>
                  </a:extLst>
                </a:gridCol>
                <a:gridCol w="4797425">
                  <a:extLst>
                    <a:ext uri="{9D8B030D-6E8A-4147-A177-3AD203B41FA5}">
                      <a16:colId xmlns:a16="http://schemas.microsoft.com/office/drawing/2014/main" val="20001"/>
                    </a:ext>
                  </a:extLst>
                </a:gridCol>
                <a:gridCol w="5922645">
                  <a:extLst>
                    <a:ext uri="{9D8B030D-6E8A-4147-A177-3AD203B41FA5}">
                      <a16:colId xmlns:a16="http://schemas.microsoft.com/office/drawing/2014/main" val="20002"/>
                    </a:ext>
                  </a:extLst>
                </a:gridCol>
              </a:tblGrid>
              <a:tr h="548640">
                <a:tc>
                  <a:txBody>
                    <a:bodyPr/>
                    <a:lstStyle/>
                    <a:p>
                      <a:pPr>
                        <a:buNone/>
                      </a:pPr>
                      <a:r>
                        <a:rPr lang="en-IN" altLang="en-US" sz="2800"/>
                        <a:t>S.N o</a:t>
                      </a:r>
                    </a:p>
                  </a:txBody>
                  <a:tcPr/>
                </a:tc>
                <a:tc>
                  <a:txBody>
                    <a:bodyPr/>
                    <a:lstStyle/>
                    <a:p>
                      <a:pPr>
                        <a:buNone/>
                      </a:pPr>
                      <a:r>
                        <a:rPr lang="en-US" sz="2800">
                          <a:sym typeface="+mn-ea"/>
                        </a:rPr>
                        <a:t>Separate Chaining </a:t>
                      </a:r>
                    </a:p>
                  </a:txBody>
                  <a:tcPr/>
                </a:tc>
                <a:tc>
                  <a:txBody>
                    <a:bodyPr/>
                    <a:lstStyle/>
                    <a:p>
                      <a:pPr>
                        <a:buNone/>
                      </a:pPr>
                      <a:r>
                        <a:rPr lang="en-IN" altLang="en-US" sz="2800"/>
                        <a:t> </a:t>
                      </a:r>
                      <a:r>
                        <a:rPr lang="en-US" sz="2800">
                          <a:sym typeface="+mn-ea"/>
                        </a:rPr>
                        <a:t>Open Addressing</a:t>
                      </a:r>
                      <a:endParaRPr lang="en-IN" altLang="en-US" sz="2800"/>
                    </a:p>
                  </a:txBody>
                  <a:tcPr/>
                </a:tc>
                <a:extLst>
                  <a:ext uri="{0D108BD9-81ED-4DB2-BD59-A6C34878D82A}">
                    <a16:rowId xmlns:a16="http://schemas.microsoft.com/office/drawing/2014/main" val="10000"/>
                  </a:ext>
                </a:extLst>
              </a:tr>
              <a:tr h="501015">
                <a:tc>
                  <a:txBody>
                    <a:bodyPr/>
                    <a:lstStyle/>
                    <a:p>
                      <a:pPr>
                        <a:buNone/>
                      </a:pPr>
                      <a:r>
                        <a:rPr lang="en-IN" altLang="en-US" sz="2000"/>
                        <a:t>1</a:t>
                      </a:r>
                    </a:p>
                  </a:txBody>
                  <a:tcPr/>
                </a:tc>
                <a:tc>
                  <a:txBody>
                    <a:bodyPr/>
                    <a:lstStyle/>
                    <a:p>
                      <a:pPr>
                        <a:buNone/>
                      </a:pPr>
                      <a:r>
                        <a:rPr lang="en-US" sz="2000">
                          <a:sym typeface="+mn-ea"/>
                        </a:rPr>
                        <a:t>Chaining is Simpler to implement</a:t>
                      </a:r>
                    </a:p>
                  </a:txBody>
                  <a:tcPr/>
                </a:tc>
                <a:tc>
                  <a:txBody>
                    <a:bodyPr/>
                    <a:lstStyle/>
                    <a:p>
                      <a:pPr>
                        <a:buNone/>
                      </a:pPr>
                      <a:r>
                        <a:rPr lang="en-US" sz="2000">
                          <a:sym typeface="+mn-ea"/>
                        </a:rPr>
                        <a:t>Open Addressing requires more computation.</a:t>
                      </a:r>
                    </a:p>
                  </a:txBody>
                  <a:tcPr/>
                </a:tc>
                <a:extLst>
                  <a:ext uri="{0D108BD9-81ED-4DB2-BD59-A6C34878D82A}">
                    <a16:rowId xmlns:a16="http://schemas.microsoft.com/office/drawing/2014/main" val="10001"/>
                  </a:ext>
                </a:extLst>
              </a:tr>
              <a:tr h="640080">
                <a:tc>
                  <a:txBody>
                    <a:bodyPr/>
                    <a:lstStyle/>
                    <a:p>
                      <a:pPr>
                        <a:buNone/>
                      </a:pPr>
                      <a:r>
                        <a:rPr lang="en-IN" altLang="en-US" sz="2000"/>
                        <a:t>2.</a:t>
                      </a:r>
                    </a:p>
                  </a:txBody>
                  <a:tcPr/>
                </a:tc>
                <a:tc>
                  <a:txBody>
                    <a:bodyPr/>
                    <a:lstStyle/>
                    <a:p>
                      <a:pPr>
                        <a:buNone/>
                      </a:pPr>
                      <a:r>
                        <a:rPr lang="en-US" sz="2000">
                          <a:sym typeface="+mn-ea"/>
                        </a:rPr>
                        <a:t>In chaining, Hash table never fills up, we can always add more elements to chain.</a:t>
                      </a:r>
                    </a:p>
                  </a:txBody>
                  <a:tcPr/>
                </a:tc>
                <a:tc>
                  <a:txBody>
                    <a:bodyPr/>
                    <a:lstStyle/>
                    <a:p>
                      <a:pPr>
                        <a:buNone/>
                      </a:pPr>
                      <a:r>
                        <a:rPr lang="en-US" sz="2000">
                          <a:sym typeface="+mn-ea"/>
                        </a:rPr>
                        <a:t>In open addressing, table may become full.</a:t>
                      </a:r>
                      <a:br>
                        <a:rPr lang="en-US" sz="2000">
                          <a:sym typeface="+mn-ea"/>
                        </a:rPr>
                      </a:br>
                      <a:endParaRPr lang="en-US" sz="2000">
                        <a:sym typeface="+mn-ea"/>
                      </a:endParaRPr>
                    </a:p>
                  </a:txBody>
                  <a:tcPr/>
                </a:tc>
                <a:extLst>
                  <a:ext uri="{0D108BD9-81ED-4DB2-BD59-A6C34878D82A}">
                    <a16:rowId xmlns:a16="http://schemas.microsoft.com/office/drawing/2014/main" val="10002"/>
                  </a:ext>
                </a:extLst>
              </a:tr>
              <a:tr h="807085">
                <a:tc>
                  <a:txBody>
                    <a:bodyPr/>
                    <a:lstStyle/>
                    <a:p>
                      <a:pPr>
                        <a:buNone/>
                      </a:pPr>
                      <a:r>
                        <a:rPr lang="en-IN" altLang="en-US" sz="2000"/>
                        <a:t>3</a:t>
                      </a:r>
                    </a:p>
                  </a:txBody>
                  <a:tcPr/>
                </a:tc>
                <a:tc>
                  <a:txBody>
                    <a:bodyPr/>
                    <a:lstStyle/>
                    <a:p>
                      <a:pPr>
                        <a:buNone/>
                      </a:pPr>
                      <a:r>
                        <a:rPr lang="en-US" sz="2000">
                          <a:sym typeface="+mn-ea"/>
                        </a:rPr>
                        <a:t>Chaining is Less sensitive to the hash function or load factors</a:t>
                      </a:r>
                    </a:p>
                  </a:txBody>
                  <a:tcPr/>
                </a:tc>
                <a:tc>
                  <a:txBody>
                    <a:bodyPr/>
                    <a:lstStyle/>
                    <a:p>
                      <a:pPr>
                        <a:buNone/>
                      </a:pPr>
                      <a:r>
                        <a:rPr lang="en-US" sz="2000">
                          <a:sym typeface="+mn-ea"/>
                        </a:rPr>
                        <a:t>Open addressing requires extra care to avoid clustering and load factor.</a:t>
                      </a:r>
                    </a:p>
                  </a:txBody>
                  <a:tcPr/>
                </a:tc>
                <a:extLst>
                  <a:ext uri="{0D108BD9-81ED-4DB2-BD59-A6C34878D82A}">
                    <a16:rowId xmlns:a16="http://schemas.microsoft.com/office/drawing/2014/main" val="10003"/>
                  </a:ext>
                </a:extLst>
              </a:tr>
              <a:tr h="640080">
                <a:tc>
                  <a:txBody>
                    <a:bodyPr/>
                    <a:lstStyle/>
                    <a:p>
                      <a:pPr>
                        <a:buNone/>
                      </a:pPr>
                      <a:r>
                        <a:rPr lang="en-IN" altLang="en-US" sz="2000"/>
                        <a:t>4</a:t>
                      </a:r>
                    </a:p>
                  </a:txBody>
                  <a:tcPr/>
                </a:tc>
                <a:tc>
                  <a:txBody>
                    <a:bodyPr/>
                    <a:lstStyle/>
                    <a:p>
                      <a:pPr>
                        <a:buNone/>
                      </a:pPr>
                      <a:r>
                        <a:rPr lang="en-US" sz="2000">
                          <a:sym typeface="+mn-ea"/>
                        </a:rPr>
                        <a:t>Chaining is mostly used when it is unknown how many and how frequently keys may be inserted or deleted.</a:t>
                      </a:r>
                    </a:p>
                  </a:txBody>
                  <a:tcPr/>
                </a:tc>
                <a:tc>
                  <a:txBody>
                    <a:bodyPr/>
                    <a:lstStyle/>
                    <a:p>
                      <a:pPr>
                        <a:buNone/>
                      </a:pPr>
                      <a:r>
                        <a:rPr lang="en-US" sz="2000">
                          <a:sym typeface="+mn-ea"/>
                        </a:rPr>
                        <a:t>Open addressing is used when the frequency and number of keys is known.</a:t>
                      </a:r>
                      <a:br>
                        <a:rPr lang="en-US" sz="2000">
                          <a:sym typeface="+mn-ea"/>
                        </a:rPr>
                      </a:br>
                      <a:endParaRPr lang="en-US" sz="2000">
                        <a:sym typeface="+mn-ea"/>
                      </a:endParaRPr>
                    </a:p>
                  </a:txBody>
                  <a:tcPr/>
                </a:tc>
                <a:extLst>
                  <a:ext uri="{0D108BD9-81ED-4DB2-BD59-A6C34878D82A}">
                    <a16:rowId xmlns:a16="http://schemas.microsoft.com/office/drawing/2014/main" val="10004"/>
                  </a:ext>
                </a:extLst>
              </a:tr>
              <a:tr h="856615">
                <a:tc>
                  <a:txBody>
                    <a:bodyPr/>
                    <a:lstStyle/>
                    <a:p>
                      <a:pPr>
                        <a:buNone/>
                      </a:pPr>
                      <a:r>
                        <a:rPr lang="en-IN" altLang="en-US" sz="2000"/>
                        <a:t>5</a:t>
                      </a:r>
                    </a:p>
                  </a:txBody>
                  <a:tcPr/>
                </a:tc>
                <a:tc>
                  <a:txBody>
                    <a:bodyPr/>
                    <a:lstStyle/>
                    <a:p>
                      <a:pPr>
                        <a:buNone/>
                      </a:pPr>
                      <a:r>
                        <a:rPr lang="en-US" sz="2000">
                          <a:sym typeface="+mn-ea"/>
                        </a:rPr>
                        <a:t>Cache performance of chaining is not good as keys are stored using linked list.</a:t>
                      </a:r>
                    </a:p>
                  </a:txBody>
                  <a:tcPr/>
                </a:tc>
                <a:tc>
                  <a:txBody>
                    <a:bodyPr/>
                    <a:lstStyle/>
                    <a:p>
                      <a:pPr>
                        <a:buNone/>
                      </a:pPr>
                      <a:r>
                        <a:rPr lang="en-US" sz="2000">
                          <a:sym typeface="+mn-ea"/>
                        </a:rPr>
                        <a:t>Open addressing provides better cache performance as everything is stored in the same table.</a:t>
                      </a:r>
                    </a:p>
                  </a:txBody>
                  <a:tcPr/>
                </a:tc>
                <a:extLst>
                  <a:ext uri="{0D108BD9-81ED-4DB2-BD59-A6C34878D82A}">
                    <a16:rowId xmlns:a16="http://schemas.microsoft.com/office/drawing/2014/main" val="10005"/>
                  </a:ext>
                </a:extLst>
              </a:tr>
              <a:tr h="827405">
                <a:tc>
                  <a:txBody>
                    <a:bodyPr/>
                    <a:lstStyle/>
                    <a:p>
                      <a:pPr>
                        <a:buNone/>
                      </a:pPr>
                      <a:r>
                        <a:rPr lang="en-IN" altLang="en-US" sz="2000"/>
                        <a:t>6</a:t>
                      </a:r>
                    </a:p>
                  </a:txBody>
                  <a:tcPr/>
                </a:tc>
                <a:tc>
                  <a:txBody>
                    <a:bodyPr/>
                    <a:lstStyle/>
                    <a:p>
                      <a:pPr>
                        <a:buNone/>
                      </a:pPr>
                      <a:r>
                        <a:rPr lang="en-US" sz="2000">
                          <a:sym typeface="+mn-ea"/>
                        </a:rPr>
                        <a:t>Wastage of Space (Some Parts of hash table in chaining are never used).</a:t>
                      </a:r>
                    </a:p>
                  </a:txBody>
                  <a:tcPr/>
                </a:tc>
                <a:tc>
                  <a:txBody>
                    <a:bodyPr/>
                    <a:lstStyle/>
                    <a:p>
                      <a:pPr>
                        <a:buNone/>
                      </a:pPr>
                      <a:r>
                        <a:rPr lang="en-US" sz="2000">
                          <a:sym typeface="+mn-ea"/>
                        </a:rPr>
                        <a:t>In Open addressing, a slot can be used even if an input doesn’t map to it.</a:t>
                      </a:r>
                    </a:p>
                  </a:txBody>
                  <a:tcPr/>
                </a:tc>
                <a:extLst>
                  <a:ext uri="{0D108BD9-81ED-4DB2-BD59-A6C34878D82A}">
                    <a16:rowId xmlns:a16="http://schemas.microsoft.com/office/drawing/2014/main" val="10006"/>
                  </a:ext>
                </a:extLst>
              </a:tr>
              <a:tr h="640080">
                <a:tc>
                  <a:txBody>
                    <a:bodyPr/>
                    <a:lstStyle/>
                    <a:p>
                      <a:pPr>
                        <a:buNone/>
                      </a:pPr>
                      <a:r>
                        <a:rPr lang="en-IN" altLang="en-US" sz="2000"/>
                        <a:t>7</a:t>
                      </a:r>
                    </a:p>
                  </a:txBody>
                  <a:tcPr/>
                </a:tc>
                <a:tc>
                  <a:txBody>
                    <a:bodyPr/>
                    <a:lstStyle/>
                    <a:p>
                      <a:pPr>
                        <a:buNone/>
                      </a:pPr>
                      <a:r>
                        <a:rPr lang="en-US" sz="2000"/>
                        <a:t>Chaining uses extra space for links. </a:t>
                      </a:r>
                    </a:p>
                  </a:txBody>
                  <a:tcPr/>
                </a:tc>
                <a:tc>
                  <a:txBody>
                    <a:bodyPr/>
                    <a:lstStyle/>
                    <a:p>
                      <a:pPr>
                        <a:buNone/>
                      </a:pPr>
                      <a:r>
                        <a:rPr lang="en-US" sz="2000"/>
                        <a:t>No links in Open addressing</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6855" y="1397000"/>
            <a:ext cx="11614785" cy="2269490"/>
          </a:xfrm>
          <a:prstGeom prst="rect">
            <a:avLst/>
          </a:prstGeom>
          <a:noFill/>
        </p:spPr>
        <p:txBody>
          <a:bodyPr wrap="square" rtlCol="0" anchor="t">
            <a:noAutofit/>
          </a:bodyPr>
          <a:lstStyle/>
          <a:p>
            <a:pPr marL="29210" lvl="1" indent="427990"/>
            <a:r>
              <a:rPr lang="en-US" sz="3200"/>
              <a:t>Open addressing is a collision handling technique used in hashing where, when a collision occurs (i.e., when two or more keys map to the same slot), the algorithm looks for another empty slot in the hash table to store the collided key.</a:t>
            </a:r>
          </a:p>
          <a:p>
            <a:endParaRPr lang="en-US" sz="3200"/>
          </a:p>
          <a:p>
            <a:r>
              <a:rPr lang="en-US" sz="3200"/>
              <a:t>       </a:t>
            </a:r>
          </a:p>
        </p:txBody>
      </p:sp>
      <p:sp>
        <p:nvSpPr>
          <p:cNvPr id="2" name="Title 1"/>
          <p:cNvSpPr>
            <a:spLocks noGrp="1"/>
          </p:cNvSpPr>
          <p:nvPr>
            <p:ph type="title"/>
          </p:nvPr>
        </p:nvSpPr>
        <p:spPr>
          <a:xfrm>
            <a:off x="125730" y="181610"/>
            <a:ext cx="11904980" cy="984885"/>
          </a:xfrm>
        </p:spPr>
        <p:txBody>
          <a:bodyPr>
            <a:normAutofit fontScale="90000"/>
          </a:bodyPr>
          <a:lstStyle/>
          <a:p>
            <a:r>
              <a:rPr lang="en-IN" altLang="en-US" sz="4400" b="1">
                <a:solidFill>
                  <a:srgbClr val="FF0000"/>
                </a:solidFill>
                <a:sym typeface="+mn-ea"/>
              </a:rPr>
              <a:t>9. Comparison of collision resolution by Open Addressing stretegies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3"/>
          <p:cNvPicPr>
            <a:picLocks noChangeAspect="1"/>
          </p:cNvPicPr>
          <p:nvPr/>
        </p:nvPicPr>
        <p:blipFill>
          <a:blip r:embed="rId2"/>
          <a:stretch>
            <a:fillRect/>
          </a:stretch>
        </p:blipFill>
        <p:spPr>
          <a:xfrm>
            <a:off x="1594168" y="819150"/>
            <a:ext cx="8748712" cy="5949950"/>
          </a:xfrm>
          <a:prstGeom prst="rect">
            <a:avLst/>
          </a:prstGeom>
          <a:noFill/>
          <a:ln w="9525">
            <a:noFill/>
          </a:ln>
        </p:spPr>
      </p:pic>
      <p:sp>
        <p:nvSpPr>
          <p:cNvPr id="2" name="Title 1"/>
          <p:cNvSpPr>
            <a:spLocks noGrp="1"/>
          </p:cNvSpPr>
          <p:nvPr>
            <p:ph type="title"/>
          </p:nvPr>
        </p:nvSpPr>
        <p:spPr>
          <a:xfrm>
            <a:off x="133985" y="365125"/>
            <a:ext cx="10781665" cy="522605"/>
          </a:xfrm>
        </p:spPr>
        <p:txBody>
          <a:bodyPr>
            <a:normAutofit fontScale="90000"/>
          </a:bodyPr>
          <a:lstStyle/>
          <a:p>
            <a:pPr algn="l">
              <a:buClrTx/>
              <a:buSzTx/>
              <a:buFontTx/>
            </a:pPr>
            <a:r>
              <a:rPr lang="en-IN" altLang="en-US" sz="4000" b="1">
                <a:solidFill>
                  <a:srgbClr val="FF0000"/>
                </a:solidFill>
              </a:rPr>
              <a:t>Example-2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p:nvPr/>
        </p:nvGraphicFramePr>
        <p:xfrm>
          <a:off x="126365" y="66675"/>
          <a:ext cx="11852910" cy="6567805"/>
        </p:xfrm>
        <a:graphic>
          <a:graphicData uri="http://schemas.openxmlformats.org/drawingml/2006/table">
            <a:tbl>
              <a:tblPr firstRow="1" bandRow="1">
                <a:tableStyleId>{5C22544A-7EE6-4342-B048-85BDC9FD1C3A}</a:tableStyleId>
              </a:tblPr>
              <a:tblGrid>
                <a:gridCol w="3889375">
                  <a:extLst>
                    <a:ext uri="{9D8B030D-6E8A-4147-A177-3AD203B41FA5}">
                      <a16:colId xmlns:a16="http://schemas.microsoft.com/office/drawing/2014/main" val="20000"/>
                    </a:ext>
                  </a:extLst>
                </a:gridCol>
                <a:gridCol w="3823970">
                  <a:extLst>
                    <a:ext uri="{9D8B030D-6E8A-4147-A177-3AD203B41FA5}">
                      <a16:colId xmlns:a16="http://schemas.microsoft.com/office/drawing/2014/main" val="20001"/>
                    </a:ext>
                  </a:extLst>
                </a:gridCol>
                <a:gridCol w="4139565">
                  <a:extLst>
                    <a:ext uri="{9D8B030D-6E8A-4147-A177-3AD203B41FA5}">
                      <a16:colId xmlns:a16="http://schemas.microsoft.com/office/drawing/2014/main" val="20002"/>
                    </a:ext>
                  </a:extLst>
                </a:gridCol>
              </a:tblGrid>
              <a:tr h="475615">
                <a:tc>
                  <a:txBody>
                    <a:bodyPr/>
                    <a:lstStyle/>
                    <a:p>
                      <a:pPr>
                        <a:buNone/>
                      </a:pPr>
                      <a:r>
                        <a:rPr lang="en-IN" altLang="en-US" sz="2400"/>
                        <a:t>Linear Probing</a:t>
                      </a:r>
                    </a:p>
                  </a:txBody>
                  <a:tcPr/>
                </a:tc>
                <a:tc>
                  <a:txBody>
                    <a:bodyPr/>
                    <a:lstStyle/>
                    <a:p>
                      <a:pPr>
                        <a:buNone/>
                      </a:pPr>
                      <a:r>
                        <a:rPr lang="en-IN" altLang="en-US" sz="2400"/>
                        <a:t>Quadratic Probing</a:t>
                      </a:r>
                    </a:p>
                  </a:txBody>
                  <a:tcPr/>
                </a:tc>
                <a:tc>
                  <a:txBody>
                    <a:bodyPr/>
                    <a:lstStyle/>
                    <a:p>
                      <a:pPr>
                        <a:buNone/>
                      </a:pPr>
                      <a:r>
                        <a:rPr lang="en-IN" altLang="en-US" sz="2400"/>
                        <a:t>Double hashing</a:t>
                      </a:r>
                    </a:p>
                  </a:txBody>
                  <a:tcPr/>
                </a:tc>
                <a:extLst>
                  <a:ext uri="{0D108BD9-81ED-4DB2-BD59-A6C34878D82A}">
                    <a16:rowId xmlns:a16="http://schemas.microsoft.com/office/drawing/2014/main" val="10000"/>
                  </a:ext>
                </a:extLst>
              </a:tr>
              <a:tr h="6092190">
                <a:tc>
                  <a:txBody>
                    <a:bodyPr/>
                    <a:lstStyle/>
                    <a:p>
                      <a:pPr marL="285750" indent="-285750" algn="just">
                        <a:buFont typeface="Arial" panose="020B0604020202020204" pitchFamily="34" charset="0"/>
                        <a:buChar char="•"/>
                      </a:pPr>
                      <a:r>
                        <a:rPr lang="en-US" sz="1800">
                          <a:sym typeface="+mn-ea"/>
                        </a:rPr>
                        <a:t>In linear probing, the algorithm simply looks for the next available slot in the hash table and places the collided key there. </a:t>
                      </a:r>
                    </a:p>
                    <a:p>
                      <a:pPr marL="285750" indent="-285750" algn="just">
                        <a:buFont typeface="Arial" panose="020B0604020202020204" pitchFamily="34" charset="0"/>
                        <a:buChar char="•"/>
                      </a:pPr>
                      <a:r>
                        <a:rPr lang="en-US" sz="1800">
                          <a:sym typeface="+mn-ea"/>
                        </a:rPr>
                        <a:t>If that slot is also occupied, the algorithm continues searching for the next available slot until an empty slot is found. </a:t>
                      </a:r>
                    </a:p>
                    <a:p>
                      <a:pPr marL="285750" indent="-285750" algn="just">
                        <a:buFont typeface="Arial" panose="020B0604020202020204" pitchFamily="34" charset="0"/>
                        <a:buChar char="•"/>
                      </a:pPr>
                      <a:r>
                        <a:rPr lang="en-US" sz="1800">
                          <a:sym typeface="+mn-ea"/>
                        </a:rPr>
                        <a:t>This process is repeated until all collided keys have been stored. </a:t>
                      </a:r>
                    </a:p>
                    <a:p>
                      <a:pPr marL="285750" indent="-285750" algn="just">
                        <a:buFont typeface="Arial" panose="020B0604020202020204" pitchFamily="34" charset="0"/>
                        <a:buChar char="•"/>
                      </a:pPr>
                      <a:r>
                        <a:rPr lang="en-US" sz="1800">
                          <a:sym typeface="+mn-ea"/>
                        </a:rPr>
                        <a:t>Linear probing has the best cache performance but suffers from </a:t>
                      </a:r>
                      <a:r>
                        <a:rPr lang="en-GB" altLang="en-US" sz="1800">
                          <a:sym typeface="+mn-ea"/>
                        </a:rPr>
                        <a:t>primary </a:t>
                      </a:r>
                      <a:r>
                        <a:rPr lang="en-US" sz="1800">
                          <a:sym typeface="+mn-ea"/>
                        </a:rPr>
                        <a:t>clustering. </a:t>
                      </a:r>
                    </a:p>
                    <a:p>
                      <a:pPr marL="285750" indent="-285750" algn="just">
                        <a:buFont typeface="Arial" panose="020B0604020202020204" pitchFamily="34" charset="0"/>
                        <a:buChar char="•"/>
                      </a:pPr>
                      <a:r>
                        <a:rPr lang="en-US" sz="1800">
                          <a:sym typeface="+mn-ea"/>
                        </a:rPr>
                        <a:t>One more advantage of Linear probing is easy to compute. </a:t>
                      </a:r>
                      <a:endParaRPr lang="en-US" sz="1800"/>
                    </a:p>
                    <a:p>
                      <a:pPr marL="285750" indent="-285750" algn="just">
                        <a:buFont typeface="Arial" panose="020B0604020202020204" pitchFamily="34" charset="0"/>
                        <a:buChar char="•"/>
                      </a:pPr>
                      <a:endParaRPr lang="en-IN" altLang="en-US"/>
                    </a:p>
                  </a:txBody>
                  <a:tcPr/>
                </a:tc>
                <a:tc>
                  <a:txBody>
                    <a:bodyPr/>
                    <a:lstStyle/>
                    <a:p>
                      <a:pPr marL="285750" indent="-285750" algn="just">
                        <a:buFont typeface="Arial" panose="020B0604020202020204" pitchFamily="34" charset="0"/>
                        <a:buChar char="•"/>
                      </a:pPr>
                      <a:r>
                        <a:rPr lang="en-US" sz="1800">
                          <a:sym typeface="+mn-ea"/>
                        </a:rPr>
                        <a:t> In quadratic probing, the algorithm searches for slots in a more spaced-out manner. </a:t>
                      </a:r>
                    </a:p>
                    <a:p>
                      <a:pPr marL="285750" indent="-285750" algn="just">
                        <a:buFont typeface="Arial" panose="020B0604020202020204" pitchFamily="34" charset="0"/>
                        <a:buChar char="•"/>
                      </a:pPr>
                      <a:r>
                        <a:rPr lang="en-US" sz="1800">
                          <a:sym typeface="+mn-ea"/>
                        </a:rPr>
                        <a:t>When a collision occurs, the algorithm looks for the next slot using an equation that involves the original hash value and a quadratic function. </a:t>
                      </a:r>
                    </a:p>
                    <a:p>
                      <a:pPr marL="285750" indent="-285750" algn="just">
                        <a:buFont typeface="Arial" panose="020B0604020202020204" pitchFamily="34" charset="0"/>
                        <a:buChar char="•"/>
                      </a:pPr>
                      <a:r>
                        <a:rPr lang="en-US" sz="1800">
                          <a:sym typeface="+mn-ea"/>
                        </a:rPr>
                        <a:t>If that slot is also occupied, the algorithm increments the value of the quadratic function and tries again. </a:t>
                      </a:r>
                    </a:p>
                    <a:p>
                      <a:pPr marL="285750" indent="-285750" algn="just">
                        <a:buFont typeface="Arial" panose="020B0604020202020204" pitchFamily="34" charset="0"/>
                        <a:buChar char="•"/>
                      </a:pPr>
                      <a:r>
                        <a:rPr lang="en-US" sz="1800">
                          <a:sym typeface="+mn-ea"/>
                        </a:rPr>
                        <a:t>This process is repeated until an empty slot is found.</a:t>
                      </a:r>
                    </a:p>
                    <a:p>
                      <a:pPr marL="285750" indent="-285750" algn="just">
                        <a:buFont typeface="Arial" panose="020B0604020202020204" pitchFamily="34" charset="0"/>
                        <a:buChar char="•"/>
                      </a:pPr>
                      <a:r>
                        <a:rPr lang="en-US" sz="1800">
                          <a:sym typeface="+mn-ea"/>
                        </a:rPr>
                        <a:t>Quadratic probing </a:t>
                      </a:r>
                      <a:r>
                        <a:rPr lang="en-GB" altLang="en-US" sz="1800">
                          <a:sym typeface="+mn-ea"/>
                        </a:rPr>
                        <a:t>has better performamnce</a:t>
                      </a:r>
                      <a:r>
                        <a:rPr lang="en-US" sz="1800">
                          <a:sym typeface="+mn-ea"/>
                        </a:rPr>
                        <a:t> in terms of cache and</a:t>
                      </a:r>
                      <a:r>
                        <a:rPr lang="en-GB" altLang="en-US" sz="1800">
                          <a:sym typeface="+mn-ea"/>
                        </a:rPr>
                        <a:t> suffers from secondary</a:t>
                      </a:r>
                      <a:r>
                        <a:rPr lang="en-US" sz="1800">
                          <a:sym typeface="+mn-ea"/>
                        </a:rPr>
                        <a:t> clustering. </a:t>
                      </a:r>
                      <a:endParaRPr lang="en-US" sz="1800"/>
                    </a:p>
                    <a:p>
                      <a:pPr>
                        <a:buNone/>
                      </a:pPr>
                      <a:endParaRPr lang="en-IN" altLang="en-US"/>
                    </a:p>
                  </a:txBody>
                  <a:tcPr/>
                </a:tc>
                <a:tc>
                  <a:txBody>
                    <a:bodyPr/>
                    <a:lstStyle/>
                    <a:p>
                      <a:pPr marL="285750" indent="-285750" algn="just">
                        <a:buFont typeface="Arial" panose="020B0604020202020204" pitchFamily="34" charset="0"/>
                        <a:buChar char="•"/>
                      </a:pPr>
                      <a:r>
                        <a:rPr lang="en-US" sz="1800">
                          <a:sym typeface="+mn-ea"/>
                        </a:rPr>
                        <a:t>In double hashing, the algorithm uses a second hash function to determine the next slot to check when a collision occurs. </a:t>
                      </a:r>
                    </a:p>
                    <a:p>
                      <a:pPr marL="285750" indent="-285750" algn="just">
                        <a:buFont typeface="Arial" panose="020B0604020202020204" pitchFamily="34" charset="0"/>
                        <a:buChar char="•"/>
                      </a:pPr>
                      <a:r>
                        <a:rPr lang="en-US" sz="1800">
                          <a:sym typeface="+mn-ea"/>
                        </a:rPr>
                        <a:t>The algorithm calculates a hash value using the original hash function, then uses the second hash function to calculate an offset. </a:t>
                      </a:r>
                    </a:p>
                    <a:p>
                      <a:pPr marL="285750" indent="-285750" algn="just">
                        <a:buFont typeface="Arial" panose="020B0604020202020204" pitchFamily="34" charset="0"/>
                        <a:buChar char="•"/>
                      </a:pPr>
                      <a:r>
                        <a:rPr lang="en-US" sz="1800">
                          <a:sym typeface="+mn-ea"/>
                        </a:rPr>
                        <a:t>The algorithm then checks the slot that is the sum of the original hash value and the offset. </a:t>
                      </a:r>
                    </a:p>
                    <a:p>
                      <a:pPr marL="285750" indent="-285750" algn="just">
                        <a:buFont typeface="Arial" panose="020B0604020202020204" pitchFamily="34" charset="0"/>
                        <a:buChar char="•"/>
                      </a:pPr>
                      <a:r>
                        <a:rPr lang="en-US" sz="1800">
                          <a:sym typeface="+mn-ea"/>
                        </a:rPr>
                        <a:t>If that slot is occupied, the algorithm increments the offset and tries again. This process is repeated until an empty slot is found.  </a:t>
                      </a:r>
                    </a:p>
                    <a:p>
                      <a:pPr marL="285750" indent="-285750" algn="just">
                        <a:buFont typeface="Arial" panose="020B0604020202020204" pitchFamily="34" charset="0"/>
                        <a:buChar char="•"/>
                      </a:pPr>
                      <a:r>
                        <a:rPr lang="en-US" sz="1800">
                          <a:sym typeface="+mn-ea"/>
                        </a:rPr>
                        <a:t>Double hashing has poor cache performance but no clustering. </a:t>
                      </a:r>
                    </a:p>
                    <a:p>
                      <a:pPr marL="285750" indent="-285750" algn="just">
                        <a:buFont typeface="Arial" panose="020B0604020202020204" pitchFamily="34" charset="0"/>
                        <a:buChar char="•"/>
                      </a:pPr>
                      <a:r>
                        <a:rPr lang="en-US" sz="1800">
                          <a:sym typeface="+mn-ea"/>
                        </a:rPr>
                        <a:t>Double hashing requires more computation time as two hash functions need to be computed. </a:t>
                      </a:r>
                      <a:endParaRPr lang="en-US" sz="1800"/>
                    </a:p>
                    <a:p>
                      <a:pPr algn="just">
                        <a:buNone/>
                      </a:pPr>
                      <a:endParaRPr lang="en-IN" altLang="en-US"/>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11455" y="662940"/>
            <a:ext cx="11837670" cy="6000750"/>
          </a:xfrm>
          <a:prstGeom prst="rect">
            <a:avLst/>
          </a:prstGeom>
          <a:noFill/>
        </p:spPr>
        <p:txBody>
          <a:bodyPr wrap="square" rtlCol="0" anchor="t">
            <a:spAutoFit/>
          </a:bodyPr>
          <a:lstStyle/>
          <a:p>
            <a:pPr algn="just"/>
            <a:r>
              <a:rPr lang="en-US"/>
              <a:t>  </a:t>
            </a:r>
            <a:r>
              <a:rPr lang="en-US" sz="3200"/>
              <a:t> </a:t>
            </a:r>
            <a:r>
              <a:rPr lang="en-GB" altLang="en-US" sz="3200"/>
              <a:t>1. </a:t>
            </a:r>
            <a:r>
              <a:rPr lang="en-US" sz="3200" b="1">
                <a:solidFill>
                  <a:srgbClr val="FF0000"/>
                </a:solidFill>
              </a:rPr>
              <a:t>Key-value support:</a:t>
            </a:r>
            <a:r>
              <a:rPr lang="en-US" sz="3200"/>
              <a:t> Hashing is ideal for implementing key-value </a:t>
            </a:r>
          </a:p>
          <a:p>
            <a:pPr algn="just"/>
            <a:r>
              <a:rPr lang="en-US" sz="3200"/>
              <a:t> </a:t>
            </a:r>
            <a:r>
              <a:rPr lang="en-GB" altLang="en-US" sz="3200"/>
              <a:t>     </a:t>
            </a:r>
            <a:r>
              <a:rPr lang="en-US" sz="3200"/>
              <a:t>data structures.</a:t>
            </a:r>
          </a:p>
          <a:p>
            <a:pPr algn="just"/>
            <a:r>
              <a:rPr lang="en-US" sz="3200"/>
              <a:t> </a:t>
            </a:r>
            <a:r>
              <a:rPr lang="en-GB" altLang="en-US" sz="3200" b="1">
                <a:solidFill>
                  <a:srgbClr val="00B0F0"/>
                </a:solidFill>
              </a:rPr>
              <a:t> 2.</a:t>
            </a:r>
            <a:r>
              <a:rPr lang="en-US" sz="3200" b="1">
                <a:solidFill>
                  <a:srgbClr val="00B0F0"/>
                </a:solidFill>
              </a:rPr>
              <a:t> Fast data retrieval:</a:t>
            </a:r>
            <a:r>
              <a:rPr lang="en-US" sz="3200"/>
              <a:t> Hashing allows for quick access to elements </a:t>
            </a:r>
          </a:p>
          <a:p>
            <a:pPr algn="just"/>
            <a:r>
              <a:rPr lang="en-US" sz="3200"/>
              <a:t> </a:t>
            </a:r>
            <a:r>
              <a:rPr lang="en-GB" altLang="en-US" sz="3200"/>
              <a:t>     </a:t>
            </a:r>
            <a:r>
              <a:rPr lang="en-US" sz="3200"/>
              <a:t>with constant-time complexity.</a:t>
            </a:r>
          </a:p>
          <a:p>
            <a:pPr algn="just"/>
            <a:r>
              <a:rPr lang="en-US" sz="3200"/>
              <a:t>  </a:t>
            </a:r>
            <a:r>
              <a:rPr lang="en-US" sz="3200" b="1">
                <a:solidFill>
                  <a:srgbClr val="FF0000"/>
                </a:solidFill>
              </a:rPr>
              <a:t>3. Efficiency: </a:t>
            </a:r>
            <a:r>
              <a:rPr lang="en-US" sz="3200"/>
              <a:t>Insertion, deletion, and searching operations are highly </a:t>
            </a:r>
          </a:p>
          <a:p>
            <a:pPr algn="just"/>
            <a:r>
              <a:rPr lang="en-US" sz="3200"/>
              <a:t> </a:t>
            </a:r>
            <a:r>
              <a:rPr lang="en-GB" altLang="en-US" sz="3200"/>
              <a:t>      </a:t>
            </a:r>
            <a:r>
              <a:rPr lang="en-US" sz="3200"/>
              <a:t>efficient.</a:t>
            </a:r>
          </a:p>
          <a:p>
            <a:pPr algn="just"/>
            <a:r>
              <a:rPr lang="en-US" sz="3200"/>
              <a:t>  </a:t>
            </a:r>
            <a:r>
              <a:rPr lang="en-US" sz="3200" b="1">
                <a:solidFill>
                  <a:srgbClr val="00B0F0"/>
                </a:solidFill>
              </a:rPr>
              <a:t>4. Memory usage reduction:</a:t>
            </a:r>
            <a:r>
              <a:rPr lang="en-US" sz="3200"/>
              <a:t> Hashing requires less memory as it </a:t>
            </a:r>
          </a:p>
          <a:p>
            <a:pPr algn="just"/>
            <a:r>
              <a:rPr lang="en-US" sz="3200"/>
              <a:t> </a:t>
            </a:r>
            <a:r>
              <a:rPr lang="en-GB" altLang="en-US" sz="3200"/>
              <a:t>     </a:t>
            </a:r>
            <a:r>
              <a:rPr lang="en-US" sz="3200"/>
              <a:t>allocates a fixed space for storing elements.</a:t>
            </a:r>
          </a:p>
          <a:p>
            <a:pPr algn="just"/>
            <a:r>
              <a:rPr lang="en-US" sz="3200"/>
              <a:t>  </a:t>
            </a:r>
            <a:r>
              <a:rPr lang="en-US" sz="3200" b="1">
                <a:solidFill>
                  <a:srgbClr val="FF0000"/>
                </a:solidFill>
              </a:rPr>
              <a:t>5. Scalability:</a:t>
            </a:r>
            <a:r>
              <a:rPr lang="en-US" sz="3200"/>
              <a:t> Hashing performs well with large data sets, </a:t>
            </a:r>
            <a:r>
              <a:rPr lang="en-GB" altLang="en-US" sz="3200"/>
              <a:t> </a:t>
            </a:r>
          </a:p>
          <a:p>
            <a:pPr algn="just"/>
            <a:r>
              <a:rPr lang="en-GB" altLang="en-US" sz="3200"/>
              <a:t>      </a:t>
            </a:r>
            <a:r>
              <a:rPr lang="en-US" sz="3200"/>
              <a:t>maintaining </a:t>
            </a:r>
            <a:r>
              <a:rPr lang="en-GB" altLang="en-US" sz="3200"/>
              <a:t> </a:t>
            </a:r>
            <a:r>
              <a:rPr lang="en-US" sz="3200"/>
              <a:t>constant access time.</a:t>
            </a:r>
          </a:p>
          <a:p>
            <a:pPr algn="just"/>
            <a:r>
              <a:rPr lang="en-US" sz="3200"/>
              <a:t>  </a:t>
            </a:r>
            <a:r>
              <a:rPr lang="en-US" sz="3200" b="1">
                <a:solidFill>
                  <a:srgbClr val="00B0F0"/>
                </a:solidFill>
              </a:rPr>
              <a:t>6. Security and encryption:</a:t>
            </a:r>
            <a:r>
              <a:rPr lang="en-US" sz="3200"/>
              <a:t> Hashing is essential for secure data </a:t>
            </a:r>
            <a:r>
              <a:rPr lang="en-GB" altLang="en-US" sz="3200"/>
              <a:t>  </a:t>
            </a:r>
          </a:p>
          <a:p>
            <a:pPr algn="just"/>
            <a:r>
              <a:rPr lang="en-GB" altLang="en-US" sz="3200"/>
              <a:t>      </a:t>
            </a:r>
            <a:r>
              <a:rPr lang="en-US" sz="3200"/>
              <a:t>storage and integrity verification.</a:t>
            </a:r>
          </a:p>
        </p:txBody>
      </p:sp>
      <p:sp>
        <p:nvSpPr>
          <p:cNvPr id="4" name="Title 3"/>
          <p:cNvSpPr>
            <a:spLocks noGrp="1"/>
          </p:cNvSpPr>
          <p:nvPr>
            <p:ph type="title"/>
          </p:nvPr>
        </p:nvSpPr>
        <p:spPr>
          <a:xfrm>
            <a:off x="286385" y="-6350"/>
            <a:ext cx="11067415" cy="811530"/>
          </a:xfrm>
        </p:spPr>
        <p:txBody>
          <a:bodyPr/>
          <a:lstStyle/>
          <a:p>
            <a:r>
              <a:rPr lang="en-IN" altLang="en-US" b="1">
                <a:solidFill>
                  <a:srgbClr val="00B0F0"/>
                </a:solidFill>
                <a:sym typeface="+mn-ea"/>
              </a:rPr>
              <a:t>10. </a:t>
            </a:r>
            <a:r>
              <a:rPr lang="en-US" b="1">
                <a:solidFill>
                  <a:srgbClr val="00B0F0"/>
                </a:solidFill>
                <a:sym typeface="+mn-ea"/>
              </a:rPr>
              <a:t>Advantages of Hashing in Data Structures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20775" y="2821305"/>
            <a:ext cx="10552430" cy="1701800"/>
          </a:xfrm>
          <a:prstGeom prst="rect">
            <a:avLst/>
          </a:prstGeom>
          <a:noFill/>
        </p:spPr>
        <p:txBody>
          <a:bodyPr wrap="square" rtlCol="0" anchor="t">
            <a:noAutofit/>
          </a:bodyPr>
          <a:lstStyle/>
          <a:p>
            <a:pPr algn="just"/>
            <a:r>
              <a:rPr lang="en-GB" altLang="en-US" sz="6600" b="1">
                <a:solidFill>
                  <a:srgbClr val="00B0F0"/>
                </a:solidFill>
              </a:rPr>
              <a:t>             END of UNIT-V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85" y="31750"/>
            <a:ext cx="11598275" cy="718185"/>
          </a:xfrm>
        </p:spPr>
        <p:txBody>
          <a:bodyPr>
            <a:normAutofit/>
          </a:bodyPr>
          <a:lstStyle/>
          <a:p>
            <a:r>
              <a:rPr lang="en-GB" altLang="en-US" sz="3600" b="1">
                <a:solidFill>
                  <a:srgbClr val="00B0F0"/>
                </a:solidFill>
                <a:latin typeface="+mn-lt"/>
                <a:ea typeface="+mn-ea"/>
                <a:cs typeface="+mn-cs"/>
                <a:sym typeface="+mn-ea"/>
              </a:rPr>
              <a:t>2. Need for Hash data structure</a:t>
            </a:r>
          </a:p>
        </p:txBody>
      </p:sp>
      <p:sp>
        <p:nvSpPr>
          <p:cNvPr id="3" name="Text Box 2"/>
          <p:cNvSpPr txBox="1"/>
          <p:nvPr/>
        </p:nvSpPr>
        <p:spPr>
          <a:xfrm>
            <a:off x="88900" y="600710"/>
            <a:ext cx="11908155" cy="6027420"/>
          </a:xfrm>
          <a:prstGeom prst="rect">
            <a:avLst/>
          </a:prstGeom>
          <a:noFill/>
        </p:spPr>
        <p:txBody>
          <a:bodyPr wrap="square" rtlCol="0" anchor="t">
            <a:noAutofit/>
          </a:bodyPr>
          <a:lstStyle/>
          <a:p>
            <a:pPr marL="914400" lvl="1" indent="-457200">
              <a:buFont typeface="Arial" panose="020B0604020202020204" pitchFamily="34" charset="0"/>
              <a:buChar char="•"/>
            </a:pPr>
            <a:r>
              <a:rPr lang="en-US" sz="2400"/>
              <a:t>The amount of data on the internet is growing exponentially every day, making it difficult to store it all effectively. </a:t>
            </a:r>
          </a:p>
          <a:p>
            <a:pPr marL="914400" lvl="1" indent="-457200">
              <a:buFont typeface="Arial" panose="020B0604020202020204" pitchFamily="34" charset="0"/>
              <a:buChar char="•"/>
            </a:pPr>
            <a:r>
              <a:rPr lang="en-US" sz="2400"/>
              <a:t>In day-to-day programming, this amount of data might not be that big, but still, it needs to be stored, accessed, and processed easily and efficiently. </a:t>
            </a:r>
          </a:p>
          <a:p>
            <a:pPr marL="914400" lvl="1" indent="-457200">
              <a:buFont typeface="Arial" panose="020B0604020202020204" pitchFamily="34" charset="0"/>
              <a:buChar char="•"/>
            </a:pPr>
            <a:r>
              <a:rPr lang="en-US" sz="2400"/>
              <a:t>A very common data structure that is used for such a purpose is the Array data structure.</a:t>
            </a:r>
            <a:r>
              <a:rPr lang="en-IN" altLang="en-US" sz="2400"/>
              <a:t> </a:t>
            </a:r>
          </a:p>
          <a:p>
            <a:pPr marL="914400" lvl="1" indent="-457200">
              <a:buFont typeface="Arial" panose="020B0604020202020204" pitchFamily="34" charset="0"/>
              <a:buChar char="•"/>
            </a:pPr>
            <a:r>
              <a:rPr lang="en-US" sz="2400"/>
              <a:t>Now the question arises if Array was already there, what was the need for a new data structure! The answer to this is in the word “efficiency“. </a:t>
            </a:r>
          </a:p>
          <a:p>
            <a:pPr marL="914400" lvl="1" indent="-457200" algn="l">
              <a:buClrTx/>
              <a:buSzTx/>
              <a:buFont typeface="Arial" panose="020B0604020202020204" pitchFamily="34" charset="0"/>
              <a:buChar char="•"/>
            </a:pPr>
            <a:r>
              <a:rPr lang="en-US" sz="2400"/>
              <a:t>Though storing in Array takes O(1) time, searching in it takes at least O(log n) time. </a:t>
            </a:r>
          </a:p>
          <a:p>
            <a:pPr marL="914400" lvl="1" indent="-457200" algn="l">
              <a:buClrTx/>
              <a:buSzTx/>
              <a:buFont typeface="Arial" panose="020B0604020202020204" pitchFamily="34" charset="0"/>
              <a:buChar char="•"/>
            </a:pPr>
            <a:r>
              <a:rPr lang="en-US" sz="2400"/>
              <a:t>This time appears to be small, but for a large data set, it can cause a lot of problems and this, in turn, makes the Array data structure inefficient. </a:t>
            </a:r>
          </a:p>
          <a:p>
            <a:pPr marL="914400" lvl="1" indent="-457200" algn="l">
              <a:buClrTx/>
              <a:buSzTx/>
              <a:buFont typeface="Arial" panose="020B0604020202020204" pitchFamily="34" charset="0"/>
              <a:buChar char="•"/>
            </a:pPr>
            <a:r>
              <a:rPr lang="en-US" sz="2400">
                <a:sym typeface="+mn-ea"/>
              </a:rPr>
              <a:t>So now we are looking for a data structure that can store the data and search in it in constant time, i.e. in O(1) time.</a:t>
            </a:r>
          </a:p>
          <a:p>
            <a:pPr marL="914400" lvl="1" indent="-457200" algn="l">
              <a:buClrTx/>
              <a:buSzTx/>
              <a:buFont typeface="Arial" panose="020B0604020202020204" pitchFamily="34" charset="0"/>
              <a:buChar char="•"/>
            </a:pPr>
            <a:r>
              <a:rPr lang="en-US" sz="2400">
                <a:sym typeface="+mn-ea"/>
              </a:rPr>
              <a:t> This is how Hashing data structure came into play. </a:t>
            </a:r>
          </a:p>
          <a:p>
            <a:pPr marL="914400" lvl="1" indent="-457200" algn="l">
              <a:buClrTx/>
              <a:buSzTx/>
              <a:buFont typeface="Arial" panose="020B0604020202020204" pitchFamily="34" charset="0"/>
              <a:buChar char="•"/>
            </a:pPr>
            <a:r>
              <a:rPr lang="en-US" sz="2400">
                <a:sym typeface="+mn-ea"/>
              </a:rPr>
              <a:t>With the introduction of the Hash data structure, it is now possible to easily store data in constant time and retrieve them in constant time as well.</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120" y="365125"/>
            <a:ext cx="11632565" cy="434340"/>
          </a:xfrm>
        </p:spPr>
        <p:txBody>
          <a:bodyPr>
            <a:normAutofit fontScale="90000"/>
          </a:bodyPr>
          <a:lstStyle/>
          <a:p>
            <a:r>
              <a:rPr lang="en-IN" altLang="en-US" b="1">
                <a:solidFill>
                  <a:srgbClr val="FF0000"/>
                </a:solidFill>
                <a:sym typeface="+mn-ea"/>
              </a:rPr>
              <a:t>3. Components of Hashing</a:t>
            </a:r>
            <a:endParaRPr lang="en-IN" altLang="en-US" b="1">
              <a:solidFill>
                <a:srgbClr val="FF0000"/>
              </a:solidFill>
            </a:endParaRPr>
          </a:p>
        </p:txBody>
      </p:sp>
      <p:sp>
        <p:nvSpPr>
          <p:cNvPr id="3" name="Text Box 2"/>
          <p:cNvSpPr txBox="1"/>
          <p:nvPr/>
        </p:nvSpPr>
        <p:spPr>
          <a:xfrm>
            <a:off x="188595" y="799465"/>
            <a:ext cx="6990080" cy="5826760"/>
          </a:xfrm>
          <a:prstGeom prst="rect">
            <a:avLst/>
          </a:prstGeom>
          <a:noFill/>
        </p:spPr>
        <p:txBody>
          <a:bodyPr wrap="square" rtlCol="0" anchor="t">
            <a:noAutofit/>
          </a:bodyPr>
          <a:lstStyle/>
          <a:p>
            <a:r>
              <a:rPr lang="en-US" sz="3200"/>
              <a:t>There are majorly three components of hashing:</a:t>
            </a:r>
          </a:p>
          <a:p>
            <a:pPr marL="457200" indent="-457200" algn="just">
              <a:buAutoNum type="arabicPeriod"/>
            </a:pPr>
            <a:r>
              <a:rPr lang="en-US" sz="2400"/>
              <a:t>Key: A Key can be anything string or integer which is fed as input in the hash function the technique that determines an index or location for storage of an item in a data structure. </a:t>
            </a:r>
          </a:p>
          <a:p>
            <a:pPr marL="514350" lvl="0" indent="-514350" algn="just">
              <a:buAutoNum type="arabicPeriod"/>
            </a:pPr>
            <a:r>
              <a:rPr lang="en-US" sz="2400"/>
              <a:t>Hash Function: The hash function receives the input key and returns the index of an element in an array called a hash table. The index is known as the hash index.</a:t>
            </a:r>
          </a:p>
          <a:p>
            <a:pPr marL="514350" lvl="0" indent="-514350" algn="just">
              <a:buAutoNum type="arabicPeriod"/>
            </a:pPr>
            <a:r>
              <a:rPr lang="en-US" sz="2400"/>
              <a:t> Hash Table: Hash table is a data structure that maps keys to values using a special function called a hash function. Hash stores the data in an associative manner in an array where each data value has its own unique index.</a:t>
            </a:r>
          </a:p>
        </p:txBody>
      </p:sp>
      <p:pic>
        <p:nvPicPr>
          <p:cNvPr id="101" name="Picture 100"/>
          <p:cNvPicPr/>
          <p:nvPr/>
        </p:nvPicPr>
        <p:blipFill>
          <a:blip r:embed="rId2"/>
          <a:stretch>
            <a:fillRect/>
          </a:stretch>
        </p:blipFill>
        <p:spPr>
          <a:xfrm>
            <a:off x="7208520" y="819150"/>
            <a:ext cx="4749800" cy="58261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365125"/>
            <a:ext cx="10953750" cy="899795"/>
          </a:xfrm>
        </p:spPr>
        <p:txBody>
          <a:bodyPr/>
          <a:lstStyle/>
          <a:p>
            <a:r>
              <a:rPr lang="en-IN" altLang="en-GB" sz="3600" b="1">
                <a:solidFill>
                  <a:srgbClr val="00B0F0"/>
                </a:solidFill>
                <a:latin typeface="+mn-lt"/>
                <a:ea typeface="+mn-ea"/>
                <a:cs typeface="+mn-cs"/>
              </a:rPr>
              <a:t>4. </a:t>
            </a:r>
            <a:r>
              <a:rPr lang="en-GB" altLang="en-US" sz="3600" b="1">
                <a:solidFill>
                  <a:srgbClr val="00B0F0"/>
                </a:solidFill>
                <a:latin typeface="+mn-lt"/>
                <a:ea typeface="+mn-ea"/>
                <a:cs typeface="+mn-cs"/>
              </a:rPr>
              <a:t>Hashing Methods or</a:t>
            </a:r>
            <a:r>
              <a:rPr lang="en-IN" altLang="en-GB" sz="3600" b="1">
                <a:solidFill>
                  <a:srgbClr val="00B0F0"/>
                </a:solidFill>
                <a:latin typeface="+mn-lt"/>
                <a:ea typeface="+mn-ea"/>
                <a:cs typeface="+mn-cs"/>
              </a:rPr>
              <a:t> Types of Hash</a:t>
            </a:r>
            <a:r>
              <a:rPr lang="en-GB" altLang="en-US" sz="3600" b="1">
                <a:solidFill>
                  <a:srgbClr val="00B0F0"/>
                </a:solidFill>
                <a:latin typeface="+mn-lt"/>
                <a:ea typeface="+mn-ea"/>
                <a:cs typeface="+mn-cs"/>
              </a:rPr>
              <a:t> Functions</a:t>
            </a:r>
          </a:p>
        </p:txBody>
      </p:sp>
      <p:sp>
        <p:nvSpPr>
          <p:cNvPr id="3" name="Text Box 2"/>
          <p:cNvSpPr txBox="1"/>
          <p:nvPr/>
        </p:nvSpPr>
        <p:spPr>
          <a:xfrm>
            <a:off x="400050" y="1509395"/>
            <a:ext cx="11463655" cy="3691890"/>
          </a:xfrm>
          <a:prstGeom prst="rect">
            <a:avLst/>
          </a:prstGeom>
          <a:noFill/>
        </p:spPr>
        <p:txBody>
          <a:bodyPr wrap="square" rtlCol="0">
            <a:noAutofit/>
          </a:bodyPr>
          <a:lstStyle/>
          <a:p>
            <a:r>
              <a:rPr lang="en-US" sz="3200"/>
              <a:t>There are many hash functions that use numeric or alphanumeric keys. </a:t>
            </a:r>
            <a:r>
              <a:rPr lang="en-IN" altLang="en-US" sz="3200"/>
              <a:t>We will </a:t>
            </a:r>
            <a:r>
              <a:rPr lang="en-US" sz="3200"/>
              <a:t> focu</a:t>
            </a:r>
            <a:r>
              <a:rPr lang="en-GB" altLang="en-US" sz="3200"/>
              <a:t>s </a:t>
            </a:r>
            <a:r>
              <a:rPr lang="en-US" sz="3200"/>
              <a:t> </a:t>
            </a:r>
            <a:r>
              <a:rPr lang="en-IN" altLang="en-US" sz="3200"/>
              <a:t>and </a:t>
            </a:r>
            <a:r>
              <a:rPr lang="en-US" sz="3200"/>
              <a:t> discuss</a:t>
            </a:r>
            <a:r>
              <a:rPr lang="en-IN" altLang="en-US" sz="3200"/>
              <a:t> </a:t>
            </a:r>
            <a:r>
              <a:rPr lang="en-GB" altLang="en-IN" sz="3200"/>
              <a:t>only </a:t>
            </a:r>
            <a:r>
              <a:rPr lang="en-IN" altLang="en-US" sz="3200"/>
              <a:t>the following </a:t>
            </a:r>
            <a:r>
              <a:rPr lang="en-IN" altLang="en-US" sz="3200" b="1">
                <a:solidFill>
                  <a:srgbClr val="00B0F0"/>
                </a:solidFill>
              </a:rPr>
              <a:t>4</a:t>
            </a:r>
            <a:r>
              <a:rPr lang="en-US" sz="3200" b="1">
                <a:solidFill>
                  <a:srgbClr val="00B0F0"/>
                </a:solidFill>
              </a:rPr>
              <a:t> hash functions:</a:t>
            </a:r>
          </a:p>
          <a:p>
            <a:pPr marL="457200" lvl="1" indent="457200"/>
            <a:r>
              <a:rPr lang="en-IN" altLang="en-US" sz="3200" b="1">
                <a:solidFill>
                  <a:srgbClr val="FF0000"/>
                </a:solidFill>
              </a:rPr>
              <a:t>1. </a:t>
            </a:r>
            <a:r>
              <a:rPr lang="en-US" sz="3200" b="1">
                <a:solidFill>
                  <a:srgbClr val="FF0000"/>
                </a:solidFill>
              </a:rPr>
              <a:t>Division Method</a:t>
            </a:r>
            <a:r>
              <a:rPr lang="en-GB" altLang="en-US" sz="3200" b="1">
                <a:solidFill>
                  <a:srgbClr val="FF0000"/>
                </a:solidFill>
              </a:rPr>
              <a:t> or Modulo Division method</a:t>
            </a:r>
            <a:endParaRPr lang="en-US" sz="3200"/>
          </a:p>
          <a:p>
            <a:pPr lvl="2"/>
            <a:r>
              <a:rPr lang="en-IN" altLang="en-US" sz="3200" b="1">
                <a:solidFill>
                  <a:srgbClr val="00B0F0"/>
                </a:solidFill>
              </a:rPr>
              <a:t>2.</a:t>
            </a:r>
            <a:r>
              <a:rPr lang="en-US" sz="3200" b="1">
                <a:solidFill>
                  <a:srgbClr val="00B0F0"/>
                </a:solidFill>
              </a:rPr>
              <a:t> Mid Square Method.</a:t>
            </a:r>
            <a:r>
              <a:rPr lang="en-IN" altLang="en-US" sz="3200"/>
              <a:t> </a:t>
            </a:r>
          </a:p>
          <a:p>
            <a:pPr lvl="2" algn="l">
              <a:buClrTx/>
              <a:buSzTx/>
              <a:buFontTx/>
            </a:pPr>
            <a:r>
              <a:rPr lang="en-US" sz="3200" b="1">
                <a:solidFill>
                  <a:srgbClr val="FF0000"/>
                </a:solidFill>
              </a:rPr>
              <a:t>3. Folding Method or Digit folding Method</a:t>
            </a:r>
          </a:p>
          <a:p>
            <a:pPr lvl="2"/>
            <a:r>
              <a:rPr lang="en-US" sz="3200" b="1">
                <a:solidFill>
                  <a:srgbClr val="00B0F0"/>
                </a:solidFill>
              </a:rPr>
              <a:t>4. Multiplication 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530" y="79375"/>
            <a:ext cx="5996940" cy="954405"/>
          </a:xfrm>
        </p:spPr>
        <p:txBody>
          <a:bodyPr>
            <a:normAutofit/>
          </a:bodyPr>
          <a:lstStyle/>
          <a:p>
            <a:r>
              <a:rPr lang="en-US" sz="3600" b="1">
                <a:solidFill>
                  <a:srgbClr val="FF0000"/>
                </a:solidFill>
                <a:latin typeface="+mn-lt"/>
                <a:ea typeface="+mn-ea"/>
                <a:cs typeface="+mn-cs"/>
                <a:sym typeface="+mn-ea"/>
              </a:rPr>
              <a:t>4.1. Modulo Division Method:</a:t>
            </a:r>
            <a:endParaRPr lang="en-US" sz="3600" b="1">
              <a:solidFill>
                <a:srgbClr val="FF0000"/>
              </a:solidFill>
              <a:latin typeface="+mn-lt"/>
              <a:ea typeface="+mn-ea"/>
              <a:cs typeface="+mn-cs"/>
            </a:endParaRPr>
          </a:p>
        </p:txBody>
      </p:sp>
      <p:sp>
        <p:nvSpPr>
          <p:cNvPr id="3" name="Text Box 2"/>
          <p:cNvSpPr txBox="1"/>
          <p:nvPr/>
        </p:nvSpPr>
        <p:spPr>
          <a:xfrm>
            <a:off x="302895" y="810895"/>
            <a:ext cx="5997575" cy="5841365"/>
          </a:xfrm>
          <a:prstGeom prst="rect">
            <a:avLst/>
          </a:prstGeom>
          <a:noFill/>
        </p:spPr>
        <p:txBody>
          <a:bodyPr wrap="square" rtlCol="0" anchor="t">
            <a:noAutofit/>
          </a:bodyPr>
          <a:lstStyle/>
          <a:p>
            <a:endParaRPr lang="en-US"/>
          </a:p>
          <a:p>
            <a:pPr algn="just"/>
            <a:r>
              <a:rPr lang="en-IN" altLang="en-US" sz="3200"/>
              <a:t>T</a:t>
            </a:r>
            <a:r>
              <a:rPr lang="en-US" sz="3200"/>
              <a:t>his is the most simple and easiest method to </a:t>
            </a:r>
            <a:r>
              <a:rPr lang="en-US" sz="3200" b="1">
                <a:solidFill>
                  <a:srgbClr val="00B0F0"/>
                </a:solidFill>
              </a:rPr>
              <a:t>generate a hash value</a:t>
            </a:r>
            <a:r>
              <a:rPr lang="en-US" sz="3200"/>
              <a:t>. The hash function </a:t>
            </a:r>
            <a:r>
              <a:rPr lang="en-US" sz="3200" b="1">
                <a:solidFill>
                  <a:srgbClr val="FF0000"/>
                </a:solidFill>
              </a:rPr>
              <a:t>divides the value k by M </a:t>
            </a:r>
            <a:r>
              <a:rPr lang="en-US" sz="3200"/>
              <a:t>and then uses the </a:t>
            </a:r>
            <a:r>
              <a:rPr lang="en-US" sz="3200" b="1">
                <a:solidFill>
                  <a:srgbClr val="00B0F0"/>
                </a:solidFill>
              </a:rPr>
              <a:t>remainder </a:t>
            </a:r>
            <a:r>
              <a:rPr lang="en-US" sz="3200"/>
              <a:t>obtained.</a:t>
            </a:r>
          </a:p>
          <a:p>
            <a:pPr algn="just"/>
            <a:r>
              <a:rPr lang="en-US" sz="3200"/>
              <a:t>Formula:</a:t>
            </a:r>
          </a:p>
          <a:p>
            <a:pPr algn="just"/>
            <a:r>
              <a:rPr lang="en-US" sz="3200"/>
              <a:t>    h(K) = k mod M</a:t>
            </a:r>
          </a:p>
          <a:p>
            <a:pPr algn="just"/>
            <a:r>
              <a:rPr lang="en-US" sz="3200"/>
              <a:t>    Here,</a:t>
            </a:r>
          </a:p>
          <a:p>
            <a:pPr algn="just"/>
            <a:r>
              <a:rPr lang="en-US" sz="3200"/>
              <a:t>    </a:t>
            </a:r>
            <a:r>
              <a:rPr lang="en-US" sz="3200" b="1">
                <a:solidFill>
                  <a:srgbClr val="FF0000"/>
                </a:solidFill>
              </a:rPr>
              <a:t>k is the key value</a:t>
            </a:r>
            <a:r>
              <a:rPr lang="en-US" sz="3200"/>
              <a:t>, and </a:t>
            </a:r>
          </a:p>
          <a:p>
            <a:pPr algn="just"/>
            <a:r>
              <a:rPr lang="en-US" sz="3200"/>
              <a:t>   </a:t>
            </a:r>
            <a:r>
              <a:rPr lang="en-US" sz="3200" b="1">
                <a:solidFill>
                  <a:srgbClr val="00B0F0"/>
                </a:solidFill>
              </a:rPr>
              <a:t> M is the size of the hash table.</a:t>
            </a:r>
            <a:endParaRPr lang="en-US" sz="3200"/>
          </a:p>
          <a:p>
            <a:endParaRPr lang="en-US"/>
          </a:p>
          <a:p>
            <a:endParaRPr lang="en-US"/>
          </a:p>
        </p:txBody>
      </p:sp>
      <p:sp>
        <p:nvSpPr>
          <p:cNvPr id="4" name="Text Box 3"/>
          <p:cNvSpPr txBox="1"/>
          <p:nvPr/>
        </p:nvSpPr>
        <p:spPr>
          <a:xfrm>
            <a:off x="6449695" y="70485"/>
            <a:ext cx="5309870" cy="6710045"/>
          </a:xfrm>
          <a:prstGeom prst="rect">
            <a:avLst/>
          </a:prstGeom>
          <a:noFill/>
        </p:spPr>
        <p:txBody>
          <a:bodyPr wrap="square" rtlCol="0" anchor="t">
            <a:noAutofit/>
          </a:bodyPr>
          <a:lstStyle/>
          <a:p>
            <a:r>
              <a:rPr lang="en-IN" altLang="en-US" sz="3200">
                <a:sym typeface="+mn-ea"/>
              </a:rPr>
              <a:t>it</a:t>
            </a:r>
            <a:r>
              <a:rPr lang="en-US" sz="3200">
                <a:sym typeface="+mn-ea"/>
              </a:rPr>
              <a:t> is best suited that M is a prime number as that can make sure the keys are more uniformly distributed. The hash function is dependent upon the remainder of a division. </a:t>
            </a:r>
            <a:endParaRPr lang="en-US" sz="3200"/>
          </a:p>
          <a:p>
            <a:r>
              <a:rPr lang="en-US" sz="3200">
                <a:sym typeface="+mn-ea"/>
              </a:rPr>
              <a:t>Example:</a:t>
            </a:r>
            <a:endParaRPr lang="en-US" sz="3200"/>
          </a:p>
          <a:p>
            <a:r>
              <a:rPr lang="en-US" sz="3200">
                <a:sym typeface="+mn-ea"/>
              </a:rPr>
              <a:t>    k = 12345</a:t>
            </a:r>
            <a:r>
              <a:rPr lang="en-IN" altLang="en-US" sz="3200">
                <a:sym typeface="+mn-ea"/>
              </a:rPr>
              <a:t>, </a:t>
            </a:r>
            <a:r>
              <a:rPr lang="en-US" sz="3200">
                <a:sym typeface="+mn-ea"/>
              </a:rPr>
              <a:t> M = 95</a:t>
            </a:r>
            <a:endParaRPr lang="en-US" sz="3200"/>
          </a:p>
          <a:p>
            <a:r>
              <a:rPr lang="en-US" sz="3200">
                <a:sym typeface="+mn-ea"/>
              </a:rPr>
              <a:t>    h(12345) = 12345 mod 95 </a:t>
            </a:r>
            <a:endParaRPr lang="en-US" sz="3200"/>
          </a:p>
          <a:p>
            <a:r>
              <a:rPr lang="en-US" sz="3200">
                <a:sym typeface="+mn-ea"/>
              </a:rPr>
              <a:t>                  </a:t>
            </a:r>
            <a:r>
              <a:rPr lang="en-IN" altLang="en-US" sz="3200">
                <a:sym typeface="+mn-ea"/>
              </a:rPr>
              <a:t>  </a:t>
            </a:r>
            <a:r>
              <a:rPr lang="en-US" sz="3200">
                <a:sym typeface="+mn-ea"/>
              </a:rPr>
              <a:t> = 90</a:t>
            </a:r>
            <a:endParaRPr lang="en-US" sz="3200"/>
          </a:p>
          <a:p>
            <a:r>
              <a:rPr lang="en-US" sz="3200">
                <a:sym typeface="+mn-ea"/>
              </a:rPr>
              <a:t>    k = 1276</a:t>
            </a:r>
            <a:r>
              <a:rPr lang="en-IN" altLang="en-US" sz="3200">
                <a:sym typeface="+mn-ea"/>
              </a:rPr>
              <a:t>, </a:t>
            </a:r>
            <a:r>
              <a:rPr lang="en-US" sz="3200">
                <a:sym typeface="+mn-ea"/>
              </a:rPr>
              <a:t>  M = 11</a:t>
            </a:r>
            <a:endParaRPr lang="en-US" sz="3200"/>
          </a:p>
          <a:p>
            <a:r>
              <a:rPr lang="en-US" sz="3200">
                <a:sym typeface="+mn-ea"/>
              </a:rPr>
              <a:t>    h(1276) = 1276 mod 11 </a:t>
            </a:r>
            <a:endParaRPr lang="en-US" sz="3200"/>
          </a:p>
          <a:p>
            <a:r>
              <a:rPr lang="en-US" sz="3200">
                <a:sym typeface="+mn-ea"/>
              </a:rPr>
              <a:t>               </a:t>
            </a:r>
            <a:r>
              <a:rPr lang="en-IN" altLang="en-US" sz="3200">
                <a:sym typeface="+mn-ea"/>
              </a:rPr>
              <a:t>  </a:t>
            </a:r>
            <a:r>
              <a:rPr lang="en-US" sz="3200">
                <a:sym typeface="+mn-ea"/>
              </a:rPr>
              <a:t>  = 0</a:t>
            </a:r>
            <a:endParaRPr lang="en-US" sz="3200"/>
          </a:p>
          <a:p>
            <a:endParaRPr lang="en-US" sz="3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4792</Words>
  <Application>Microsoft Office PowerPoint</Application>
  <PresentationFormat>Widescreen</PresentationFormat>
  <Paragraphs>395</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SimSun</vt:lpstr>
      <vt:lpstr>Arial</vt:lpstr>
      <vt:lpstr>Calibri</vt:lpstr>
      <vt:lpstr>Calibri Light</vt:lpstr>
      <vt:lpstr>FairfieldLH-Medium</vt:lpstr>
      <vt:lpstr>Microsoft Sans Serif</vt:lpstr>
      <vt:lpstr>Times New Roman</vt:lpstr>
      <vt:lpstr>Office Theme</vt:lpstr>
      <vt:lpstr>Topics to be covered :</vt:lpstr>
      <vt:lpstr>Topics to be Covered</vt:lpstr>
      <vt:lpstr>1. What is Hashing?</vt:lpstr>
      <vt:lpstr>Examples on Hash Data Structure</vt:lpstr>
      <vt:lpstr>Example-2</vt:lpstr>
      <vt:lpstr>2. Need for Hash data structure</vt:lpstr>
      <vt:lpstr>3. Components of Hashing</vt:lpstr>
      <vt:lpstr>4. Hashing Methods or Types of Hash Functions</vt:lpstr>
      <vt:lpstr>4.1. Modulo Division Method:</vt:lpstr>
      <vt:lpstr>PowerPoint Presentation</vt:lpstr>
      <vt:lpstr>C-Code for Modulo Division Hashing Fuction</vt:lpstr>
      <vt:lpstr> 4.2 Mid Square Method:</vt:lpstr>
      <vt:lpstr>  </vt:lpstr>
      <vt:lpstr>C -Code for Mid Square Hashing Function Assumption : Table size =10 and r =1 </vt:lpstr>
      <vt:lpstr>4.3. Folding Method or Digit folding Method</vt:lpstr>
      <vt:lpstr>Example:</vt:lpstr>
      <vt:lpstr>C - Code for Constatnt Folding hashing Function</vt:lpstr>
      <vt:lpstr>4.4. Multiplication Method</vt:lpstr>
      <vt:lpstr>PowerPoint Presentation</vt:lpstr>
      <vt:lpstr>PowerPoint Presentation</vt:lpstr>
      <vt:lpstr>5. Basic Operations of Hashing in data structure </vt:lpstr>
      <vt:lpstr>C-Code for Insertion operation</vt:lpstr>
      <vt:lpstr>C-code for searching key data item in Hash Table</vt:lpstr>
      <vt:lpstr>6. What is Collision?</vt:lpstr>
      <vt:lpstr>What is Collision?</vt:lpstr>
      <vt:lpstr>7. Methods of resolving the collisions and with examples</vt:lpstr>
      <vt:lpstr>PowerPoint Presentation</vt:lpstr>
      <vt:lpstr>Example on separate Chaining -    In this technique if two keys maps to a same hash value the elements are chained together as shown in the following figure</vt:lpstr>
      <vt:lpstr>Example on Separate chaining </vt:lpstr>
      <vt:lpstr>PowerPoint Presentation</vt:lpstr>
      <vt:lpstr>PowerPoint Presentation</vt:lpstr>
      <vt:lpstr>PowerPoint Presentation</vt:lpstr>
      <vt:lpstr>PowerPoint Presentation</vt:lpstr>
      <vt:lpstr>  </vt:lpstr>
      <vt:lpstr>7.2.1. Linear Probing : </vt:lpstr>
      <vt:lpstr>PowerPoint Presentation</vt:lpstr>
      <vt:lpstr>Advantages and Disadvantages of Linear Probing</vt:lpstr>
      <vt:lpstr>C-Code for Linear Probing</vt:lpstr>
      <vt:lpstr>7.2.2. Quadratic Probing: </vt:lpstr>
      <vt:lpstr>PowerPoint Presentation</vt:lpstr>
      <vt:lpstr>PowerPoint Presentation</vt:lpstr>
      <vt:lpstr>C-Code for quadratic Probing</vt:lpstr>
      <vt:lpstr>7.2.3. Double hashing:</vt:lpstr>
      <vt:lpstr>PowerPoint Presentation</vt:lpstr>
      <vt:lpstr>PowerPoint Presentation</vt:lpstr>
      <vt:lpstr>PowerPoint Presentation</vt:lpstr>
      <vt:lpstr>Exersize on double hashing</vt:lpstr>
      <vt:lpstr>8. Comparision of Collision Resolution Techniques</vt:lpstr>
      <vt:lpstr>9. Comparison of collision resolution by Open Addressing stretegies</vt:lpstr>
      <vt:lpstr>PowerPoint Presentation</vt:lpstr>
      <vt:lpstr>10. Advantages of Hashing in Data Structures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Diksha Gunaji</cp:lastModifiedBy>
  <cp:revision>168</cp:revision>
  <dcterms:created xsi:type="dcterms:W3CDTF">2023-08-03T03:56:00Z</dcterms:created>
  <dcterms:modified xsi:type="dcterms:W3CDTF">2024-03-25T11:53:10Z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161149886984485682A0536E422D24F4_13</vt:lpwstr>
  </property>
  <property fmtid="{D5CDD505-2E9C-101B-9397-08002B2CF9AE}" pid="3" name="KSOProductBuildVer">
    <vt:lpwstr>1033-12.2.0.13359</vt:lpwstr>
  </property>
</Properties>
</file>