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258" r:id="rId4"/>
    <p:sldId id="259" r:id="rId5"/>
    <p:sldId id="260" r:id="rId6"/>
    <p:sldId id="261" r:id="rId7"/>
    <p:sldId id="262" r:id="rId8"/>
    <p:sldId id="263" r:id="rId9"/>
    <p:sldId id="290" r:id="rId10"/>
    <p:sldId id="264" r:id="rId11"/>
    <p:sldId id="291" r:id="rId12"/>
    <p:sldId id="292" r:id="rId13"/>
    <p:sldId id="293" r:id="rId14"/>
    <p:sldId id="294" r:id="rId15"/>
    <p:sldId id="265" r:id="rId16"/>
    <p:sldId id="266" r:id="rId17"/>
    <p:sldId id="267" r:id="rId18"/>
    <p:sldId id="268" r:id="rId19"/>
    <p:sldId id="269" r:id="rId20"/>
    <p:sldId id="295" r:id="rId21"/>
    <p:sldId id="270" r:id="rId22"/>
    <p:sldId id="296" r:id="rId23"/>
    <p:sldId id="271" r:id="rId24"/>
    <p:sldId id="272" r:id="rId25"/>
    <p:sldId id="273" r:id="rId26"/>
    <p:sldId id="274" r:id="rId27"/>
    <p:sldId id="287" r:id="rId28"/>
    <p:sldId id="275" r:id="rId29"/>
    <p:sldId id="276" r:id="rId30"/>
    <p:sldId id="288" r:id="rId31"/>
    <p:sldId id="289" r:id="rId32"/>
    <p:sldId id="277" r:id="rId33"/>
    <p:sldId id="278" r:id="rId34"/>
    <p:sldId id="279" r:id="rId35"/>
    <p:sldId id="280" r:id="rId36"/>
    <p:sldId id="284" r:id="rId37"/>
    <p:sldId id="285" r:id="rId38"/>
    <p:sldId id="281" r:id="rId39"/>
    <p:sldId id="282" r:id="rId40"/>
    <p:sldId id="283" r:id="rId41"/>
    <p:sldId id="286" r:id="rId42"/>
    <p:sldId id="297" r:id="rId43"/>
    <p:sldId id="298" r:id="rId44"/>
    <p:sldId id="299" r:id="rId45"/>
    <p:sldId id="30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59B316-3ADA-419B-A157-93B95266E2EB}" type="datetimeFigureOut">
              <a:rPr lang="en-IN" smtClean="0"/>
              <a:t>20-11-2023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209806-6DDB-4E0F-982B-902F98DB5416}" type="slidenum">
              <a:rPr lang="en-IN" smtClean="0"/>
              <a:t>‹#›</a:t>
            </a:fld>
            <a:endParaRPr lang="en-IN"/>
          </a:p>
        </p:txBody>
      </p:sp>
    </p:spTree>
    <p:extLst>
      <p:ext uri="{BB962C8B-B14F-4D97-AF65-F5344CB8AC3E}">
        <p14:creationId xmlns:p14="http://schemas.microsoft.com/office/powerpoint/2010/main" val="1943804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CB209806-6DDB-4E0F-982B-902F98DB5416}" type="slidenum">
              <a:rPr lang="en-IN" smtClean="0"/>
              <a:t>6</a:t>
            </a:fld>
            <a:endParaRPr lang="en-IN"/>
          </a:p>
        </p:txBody>
      </p:sp>
    </p:spTree>
    <p:extLst>
      <p:ext uri="{BB962C8B-B14F-4D97-AF65-F5344CB8AC3E}">
        <p14:creationId xmlns:p14="http://schemas.microsoft.com/office/powerpoint/2010/main" val="760349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B209806-6DDB-4E0F-982B-902F98DB5416}" type="slidenum">
              <a:rPr lang="en-IN" smtClean="0"/>
              <a:t>10</a:t>
            </a:fld>
            <a:endParaRPr lang="en-IN"/>
          </a:p>
        </p:txBody>
      </p:sp>
    </p:spTree>
    <p:extLst>
      <p:ext uri="{BB962C8B-B14F-4D97-AF65-F5344CB8AC3E}">
        <p14:creationId xmlns:p14="http://schemas.microsoft.com/office/powerpoint/2010/main" val="2422752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B209806-6DDB-4E0F-982B-902F98DB5416}" type="slidenum">
              <a:rPr lang="en-IN" smtClean="0"/>
              <a:t>25</a:t>
            </a:fld>
            <a:endParaRPr lang="en-IN"/>
          </a:p>
        </p:txBody>
      </p:sp>
    </p:spTree>
    <p:extLst>
      <p:ext uri="{BB962C8B-B14F-4D97-AF65-F5344CB8AC3E}">
        <p14:creationId xmlns:p14="http://schemas.microsoft.com/office/powerpoint/2010/main" val="3101542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B209806-6DDB-4E0F-982B-902F98DB5416}" type="slidenum">
              <a:rPr lang="en-IN" smtClean="0"/>
              <a:t>29</a:t>
            </a:fld>
            <a:endParaRPr lang="en-IN"/>
          </a:p>
        </p:txBody>
      </p:sp>
    </p:spTree>
    <p:extLst>
      <p:ext uri="{BB962C8B-B14F-4D97-AF65-F5344CB8AC3E}">
        <p14:creationId xmlns:p14="http://schemas.microsoft.com/office/powerpoint/2010/main" val="1262676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B209806-6DDB-4E0F-982B-902F98DB5416}" type="slidenum">
              <a:rPr lang="en-IN" smtClean="0"/>
              <a:t>34</a:t>
            </a:fld>
            <a:endParaRPr lang="en-IN"/>
          </a:p>
        </p:txBody>
      </p:sp>
    </p:spTree>
    <p:extLst>
      <p:ext uri="{BB962C8B-B14F-4D97-AF65-F5344CB8AC3E}">
        <p14:creationId xmlns:p14="http://schemas.microsoft.com/office/powerpoint/2010/main" val="1511270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B8A9F24-9FBF-49D8-9650-EFABA11DBDF5}" type="datetimeFigureOut">
              <a:rPr lang="en-IN" smtClean="0"/>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C7C54C-690F-4DD0-A042-3F8FC6F0F6AB}" type="slidenum">
              <a:rPr lang="en-IN" smtClean="0"/>
              <a:t>‹#›</a:t>
            </a:fld>
            <a:endParaRPr lang="en-IN"/>
          </a:p>
        </p:txBody>
      </p:sp>
    </p:spTree>
    <p:extLst>
      <p:ext uri="{BB962C8B-B14F-4D97-AF65-F5344CB8AC3E}">
        <p14:creationId xmlns:p14="http://schemas.microsoft.com/office/powerpoint/2010/main" val="3573962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B8A9F24-9FBF-49D8-9650-EFABA11DBDF5}" type="datetimeFigureOut">
              <a:rPr lang="en-IN" smtClean="0"/>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C7C54C-690F-4DD0-A042-3F8FC6F0F6AB}" type="slidenum">
              <a:rPr lang="en-IN" smtClean="0"/>
              <a:t>‹#›</a:t>
            </a:fld>
            <a:endParaRPr lang="en-IN"/>
          </a:p>
        </p:txBody>
      </p:sp>
    </p:spTree>
    <p:extLst>
      <p:ext uri="{BB962C8B-B14F-4D97-AF65-F5344CB8AC3E}">
        <p14:creationId xmlns:p14="http://schemas.microsoft.com/office/powerpoint/2010/main" val="1821167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B8A9F24-9FBF-49D8-9650-EFABA11DBDF5}" type="datetimeFigureOut">
              <a:rPr lang="en-IN" smtClean="0"/>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C7C54C-690F-4DD0-A042-3F8FC6F0F6AB}" type="slidenum">
              <a:rPr lang="en-IN" smtClean="0"/>
              <a:t>‹#›</a:t>
            </a:fld>
            <a:endParaRPr lang="en-IN"/>
          </a:p>
        </p:txBody>
      </p:sp>
    </p:spTree>
    <p:extLst>
      <p:ext uri="{BB962C8B-B14F-4D97-AF65-F5344CB8AC3E}">
        <p14:creationId xmlns:p14="http://schemas.microsoft.com/office/powerpoint/2010/main" val="2891618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B8A9F24-9FBF-49D8-9650-EFABA11DBDF5}" type="datetimeFigureOut">
              <a:rPr lang="en-IN" smtClean="0"/>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C7C54C-690F-4DD0-A042-3F8FC6F0F6AB}" type="slidenum">
              <a:rPr lang="en-IN" smtClean="0"/>
              <a:t>‹#›</a:t>
            </a:fld>
            <a:endParaRPr lang="en-IN"/>
          </a:p>
        </p:txBody>
      </p:sp>
    </p:spTree>
    <p:extLst>
      <p:ext uri="{BB962C8B-B14F-4D97-AF65-F5344CB8AC3E}">
        <p14:creationId xmlns:p14="http://schemas.microsoft.com/office/powerpoint/2010/main" val="3485563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B8A9F24-9FBF-49D8-9650-EFABA11DBDF5}" type="datetimeFigureOut">
              <a:rPr lang="en-IN" smtClean="0"/>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C7C54C-690F-4DD0-A042-3F8FC6F0F6AB}" type="slidenum">
              <a:rPr lang="en-IN" smtClean="0"/>
              <a:t>‹#›</a:t>
            </a:fld>
            <a:endParaRPr lang="en-IN"/>
          </a:p>
        </p:txBody>
      </p:sp>
    </p:spTree>
    <p:extLst>
      <p:ext uri="{BB962C8B-B14F-4D97-AF65-F5344CB8AC3E}">
        <p14:creationId xmlns:p14="http://schemas.microsoft.com/office/powerpoint/2010/main" val="1107161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B8A9F24-9FBF-49D8-9650-EFABA11DBDF5}" type="datetimeFigureOut">
              <a:rPr lang="en-IN" smtClean="0"/>
              <a:t>20-11-2023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C7C54C-690F-4DD0-A042-3F8FC6F0F6AB}" type="slidenum">
              <a:rPr lang="en-IN" smtClean="0"/>
              <a:t>‹#›</a:t>
            </a:fld>
            <a:endParaRPr lang="en-IN"/>
          </a:p>
        </p:txBody>
      </p:sp>
    </p:spTree>
    <p:extLst>
      <p:ext uri="{BB962C8B-B14F-4D97-AF65-F5344CB8AC3E}">
        <p14:creationId xmlns:p14="http://schemas.microsoft.com/office/powerpoint/2010/main" val="613282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B8A9F24-9FBF-49D8-9650-EFABA11DBDF5}" type="datetimeFigureOut">
              <a:rPr lang="en-IN" smtClean="0"/>
              <a:t>20-11-2023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DC7C54C-690F-4DD0-A042-3F8FC6F0F6AB}" type="slidenum">
              <a:rPr lang="en-IN" smtClean="0"/>
              <a:t>‹#›</a:t>
            </a:fld>
            <a:endParaRPr lang="en-IN"/>
          </a:p>
        </p:txBody>
      </p:sp>
    </p:spTree>
    <p:extLst>
      <p:ext uri="{BB962C8B-B14F-4D97-AF65-F5344CB8AC3E}">
        <p14:creationId xmlns:p14="http://schemas.microsoft.com/office/powerpoint/2010/main" val="3833605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B8A9F24-9FBF-49D8-9650-EFABA11DBDF5}" type="datetimeFigureOut">
              <a:rPr lang="en-IN" smtClean="0"/>
              <a:t>20-11-2023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C7C54C-690F-4DD0-A042-3F8FC6F0F6AB}" type="slidenum">
              <a:rPr lang="en-IN" smtClean="0"/>
              <a:t>‹#›</a:t>
            </a:fld>
            <a:endParaRPr lang="en-IN"/>
          </a:p>
        </p:txBody>
      </p:sp>
    </p:spTree>
    <p:extLst>
      <p:ext uri="{BB962C8B-B14F-4D97-AF65-F5344CB8AC3E}">
        <p14:creationId xmlns:p14="http://schemas.microsoft.com/office/powerpoint/2010/main" val="776048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8A9F24-9FBF-49D8-9650-EFABA11DBDF5}" type="datetimeFigureOut">
              <a:rPr lang="en-IN" smtClean="0"/>
              <a:t>20-11-2023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DC7C54C-690F-4DD0-A042-3F8FC6F0F6AB}" type="slidenum">
              <a:rPr lang="en-IN" smtClean="0"/>
              <a:t>‹#›</a:t>
            </a:fld>
            <a:endParaRPr lang="en-IN"/>
          </a:p>
        </p:txBody>
      </p:sp>
    </p:spTree>
    <p:extLst>
      <p:ext uri="{BB962C8B-B14F-4D97-AF65-F5344CB8AC3E}">
        <p14:creationId xmlns:p14="http://schemas.microsoft.com/office/powerpoint/2010/main" val="627364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B8A9F24-9FBF-49D8-9650-EFABA11DBDF5}" type="datetimeFigureOut">
              <a:rPr lang="en-IN" smtClean="0"/>
              <a:t>20-11-2023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C7C54C-690F-4DD0-A042-3F8FC6F0F6AB}" type="slidenum">
              <a:rPr lang="en-IN" smtClean="0"/>
              <a:t>‹#›</a:t>
            </a:fld>
            <a:endParaRPr lang="en-IN"/>
          </a:p>
        </p:txBody>
      </p:sp>
    </p:spTree>
    <p:extLst>
      <p:ext uri="{BB962C8B-B14F-4D97-AF65-F5344CB8AC3E}">
        <p14:creationId xmlns:p14="http://schemas.microsoft.com/office/powerpoint/2010/main" val="3407499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B8A9F24-9FBF-49D8-9650-EFABA11DBDF5}" type="datetimeFigureOut">
              <a:rPr lang="en-IN" smtClean="0"/>
              <a:t>20-11-2023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C7C54C-690F-4DD0-A042-3F8FC6F0F6AB}" type="slidenum">
              <a:rPr lang="en-IN" smtClean="0"/>
              <a:t>‹#›</a:t>
            </a:fld>
            <a:endParaRPr lang="en-IN"/>
          </a:p>
        </p:txBody>
      </p:sp>
    </p:spTree>
    <p:extLst>
      <p:ext uri="{BB962C8B-B14F-4D97-AF65-F5344CB8AC3E}">
        <p14:creationId xmlns:p14="http://schemas.microsoft.com/office/powerpoint/2010/main" val="421086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8A9F24-9FBF-49D8-9650-EFABA11DBDF5}" type="datetimeFigureOut">
              <a:rPr lang="en-IN" smtClean="0"/>
              <a:t>20-11-2023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C7C54C-690F-4DD0-A042-3F8FC6F0F6AB}" type="slidenum">
              <a:rPr lang="en-IN" smtClean="0"/>
              <a:t>‹#›</a:t>
            </a:fld>
            <a:endParaRPr lang="en-IN"/>
          </a:p>
        </p:txBody>
      </p:sp>
    </p:spTree>
    <p:extLst>
      <p:ext uri="{BB962C8B-B14F-4D97-AF65-F5344CB8AC3E}">
        <p14:creationId xmlns:p14="http://schemas.microsoft.com/office/powerpoint/2010/main" val="1006398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9807" y="1122363"/>
            <a:ext cx="10142483" cy="1263485"/>
          </a:xfrm>
        </p:spPr>
        <p:txBody>
          <a:bodyPr>
            <a:normAutofit/>
          </a:bodyPr>
          <a:lstStyle/>
          <a:p>
            <a:r>
              <a:rPr lang="en-US" sz="4400" b="1" dirty="0">
                <a:solidFill>
                  <a:prstClr val="black"/>
                </a:solidFill>
              </a:rPr>
              <a:t>UNIT-II</a:t>
            </a:r>
            <a:endParaRPr lang="en-IN" dirty="0"/>
          </a:p>
        </p:txBody>
      </p:sp>
      <p:sp>
        <p:nvSpPr>
          <p:cNvPr id="3" name="Subtitle 2"/>
          <p:cNvSpPr>
            <a:spLocks noGrp="1"/>
          </p:cNvSpPr>
          <p:nvPr>
            <p:ph type="subTitle" idx="1"/>
          </p:nvPr>
        </p:nvSpPr>
        <p:spPr>
          <a:xfrm>
            <a:off x="2480442" y="2921876"/>
            <a:ext cx="7020910" cy="1124608"/>
          </a:xfrm>
        </p:spPr>
        <p:txBody>
          <a:bodyPr>
            <a:noAutofit/>
          </a:bodyPr>
          <a:lstStyle/>
          <a:p>
            <a:r>
              <a:rPr lang="en-US" sz="5400" b="1" dirty="0">
                <a:solidFill>
                  <a:prstClr val="black"/>
                </a:solidFill>
                <a:latin typeface="+mj-lt"/>
                <a:ea typeface="+mj-ea"/>
                <a:cs typeface="+mj-cs"/>
              </a:rPr>
              <a:t>Methods and classes</a:t>
            </a:r>
            <a:endParaRPr lang="en-IN" sz="5400" b="1" dirty="0">
              <a:solidFill>
                <a:prstClr val="black"/>
              </a:solidFill>
              <a:latin typeface="+mj-lt"/>
              <a:ea typeface="+mj-ea"/>
              <a:cs typeface="+mj-cs"/>
            </a:endParaRPr>
          </a:p>
        </p:txBody>
      </p:sp>
    </p:spTree>
    <p:extLst>
      <p:ext uri="{BB962C8B-B14F-4D97-AF65-F5344CB8AC3E}">
        <p14:creationId xmlns:p14="http://schemas.microsoft.com/office/powerpoint/2010/main" val="2677752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3658" y="522755"/>
            <a:ext cx="5429582" cy="6078767"/>
          </a:xfrm>
        </p:spPr>
        <p:txBody>
          <a:bodyPr>
            <a:noAutofit/>
          </a:bodyPr>
          <a:lstStyle/>
          <a:p>
            <a:pPr marL="0" indent="0">
              <a:buNone/>
            </a:pPr>
            <a:r>
              <a:rPr lang="en-US" sz="1200" b="1" dirty="0"/>
              <a:t>class Vehicle{</a:t>
            </a:r>
          </a:p>
          <a:p>
            <a:pPr marL="0" indent="0">
              <a:buNone/>
            </a:pPr>
            <a:r>
              <a:rPr lang="en-US" sz="1200" b="1" dirty="0"/>
              <a:t>	</a:t>
            </a:r>
            <a:r>
              <a:rPr lang="en-US" sz="1200" b="1" dirty="0" err="1"/>
              <a:t>int</a:t>
            </a:r>
            <a:r>
              <a:rPr lang="en-US" sz="1200" b="1" dirty="0"/>
              <a:t> passengers;</a:t>
            </a:r>
          </a:p>
          <a:p>
            <a:pPr marL="0" indent="0">
              <a:buNone/>
            </a:pPr>
            <a:r>
              <a:rPr lang="en-US" sz="1200" b="1" dirty="0"/>
              <a:t>	</a:t>
            </a:r>
            <a:r>
              <a:rPr lang="en-US" sz="1200" b="1" dirty="0" err="1"/>
              <a:t>int</a:t>
            </a:r>
            <a:r>
              <a:rPr lang="en-US" sz="1200" b="1" dirty="0"/>
              <a:t> </a:t>
            </a:r>
            <a:r>
              <a:rPr lang="en-US" sz="1200" b="1" dirty="0" err="1"/>
              <a:t>fulecap</a:t>
            </a:r>
            <a:r>
              <a:rPr lang="en-US" sz="1200" b="1" dirty="0"/>
              <a:t>;</a:t>
            </a:r>
          </a:p>
          <a:p>
            <a:pPr marL="0" indent="0">
              <a:buNone/>
            </a:pPr>
            <a:r>
              <a:rPr lang="en-US" sz="1200" b="1" dirty="0"/>
              <a:t>	</a:t>
            </a:r>
            <a:r>
              <a:rPr lang="en-US" sz="1200" b="1" dirty="0" err="1"/>
              <a:t>int</a:t>
            </a:r>
            <a:r>
              <a:rPr lang="en-US" sz="1200" b="1" dirty="0"/>
              <a:t> mpg;</a:t>
            </a:r>
          </a:p>
          <a:p>
            <a:pPr marL="0" indent="0">
              <a:buNone/>
            </a:pPr>
            <a:r>
              <a:rPr lang="en-US" sz="1200" b="1" dirty="0">
                <a:solidFill>
                  <a:srgbClr val="00B050"/>
                </a:solidFill>
              </a:rPr>
              <a:t>Vehicle(</a:t>
            </a:r>
            <a:r>
              <a:rPr lang="en-US" sz="1200" b="1" dirty="0" err="1">
                <a:solidFill>
                  <a:srgbClr val="00B050"/>
                </a:solidFill>
              </a:rPr>
              <a:t>int</a:t>
            </a:r>
            <a:r>
              <a:rPr lang="en-US" sz="1200" b="1" dirty="0">
                <a:solidFill>
                  <a:srgbClr val="00B050"/>
                </a:solidFill>
              </a:rPr>
              <a:t> </a:t>
            </a:r>
            <a:r>
              <a:rPr lang="en-US" sz="1200" b="1" dirty="0" err="1">
                <a:solidFill>
                  <a:srgbClr val="00B050"/>
                </a:solidFill>
              </a:rPr>
              <a:t>p,int</a:t>
            </a:r>
            <a:r>
              <a:rPr lang="en-US" sz="1200" b="1" dirty="0">
                <a:solidFill>
                  <a:srgbClr val="00B050"/>
                </a:solidFill>
              </a:rPr>
              <a:t> f, </a:t>
            </a:r>
            <a:r>
              <a:rPr lang="en-US" sz="1200" b="1" dirty="0" err="1">
                <a:solidFill>
                  <a:srgbClr val="00B050"/>
                </a:solidFill>
              </a:rPr>
              <a:t>int</a:t>
            </a:r>
            <a:r>
              <a:rPr lang="en-US" sz="1200" b="1" dirty="0">
                <a:solidFill>
                  <a:srgbClr val="00B050"/>
                </a:solidFill>
              </a:rPr>
              <a:t> m) { //constructor for Vehicle</a:t>
            </a:r>
          </a:p>
          <a:p>
            <a:pPr marL="0" indent="0">
              <a:buNone/>
            </a:pPr>
            <a:r>
              <a:rPr lang="en-US" sz="1200" b="1" dirty="0" err="1">
                <a:solidFill>
                  <a:srgbClr val="00B050"/>
                </a:solidFill>
              </a:rPr>
              <a:t>passangers</a:t>
            </a:r>
            <a:r>
              <a:rPr lang="en-US" sz="1200" b="1" dirty="0">
                <a:solidFill>
                  <a:srgbClr val="00B050"/>
                </a:solidFill>
              </a:rPr>
              <a:t>=p;</a:t>
            </a:r>
          </a:p>
          <a:p>
            <a:pPr marL="0" indent="0">
              <a:buNone/>
            </a:pPr>
            <a:r>
              <a:rPr lang="en-US" sz="1200" b="1" dirty="0" err="1">
                <a:solidFill>
                  <a:srgbClr val="00B050"/>
                </a:solidFill>
              </a:rPr>
              <a:t>fuleCap</a:t>
            </a:r>
            <a:r>
              <a:rPr lang="en-US" sz="1200" b="1" dirty="0">
                <a:solidFill>
                  <a:srgbClr val="00B050"/>
                </a:solidFill>
              </a:rPr>
              <a:t>=f;</a:t>
            </a:r>
          </a:p>
          <a:p>
            <a:pPr marL="0" indent="0">
              <a:buNone/>
            </a:pPr>
            <a:r>
              <a:rPr lang="en-US" sz="1200" b="1" dirty="0">
                <a:solidFill>
                  <a:srgbClr val="00B050"/>
                </a:solidFill>
              </a:rPr>
              <a:t>mpg=m; }</a:t>
            </a:r>
          </a:p>
          <a:p>
            <a:pPr marL="0" indent="0">
              <a:buNone/>
            </a:pPr>
            <a:r>
              <a:rPr lang="en-US" sz="1200" b="1" dirty="0">
                <a:solidFill>
                  <a:schemeClr val="accent2">
                    <a:lumMod val="75000"/>
                  </a:schemeClr>
                </a:solidFill>
              </a:rPr>
              <a:t>//Return the range</a:t>
            </a:r>
          </a:p>
          <a:p>
            <a:pPr marL="0" indent="0">
              <a:buNone/>
            </a:pPr>
            <a:r>
              <a:rPr lang="en-US" sz="1200" b="1" dirty="0" err="1">
                <a:solidFill>
                  <a:schemeClr val="accent2">
                    <a:lumMod val="75000"/>
                  </a:schemeClr>
                </a:solidFill>
              </a:rPr>
              <a:t>int</a:t>
            </a:r>
            <a:r>
              <a:rPr lang="en-US" sz="1200" b="1" dirty="0">
                <a:solidFill>
                  <a:schemeClr val="accent2">
                    <a:lumMod val="75000"/>
                  </a:schemeClr>
                </a:solidFill>
              </a:rPr>
              <a:t> range(){</a:t>
            </a:r>
          </a:p>
          <a:p>
            <a:pPr marL="0" indent="0">
              <a:buNone/>
            </a:pPr>
            <a:r>
              <a:rPr lang="en-US" sz="1200" b="1" dirty="0">
                <a:solidFill>
                  <a:schemeClr val="accent2">
                    <a:lumMod val="75000"/>
                  </a:schemeClr>
                </a:solidFill>
              </a:rPr>
              <a:t>return mpg*</a:t>
            </a:r>
            <a:r>
              <a:rPr lang="en-US" sz="1200" b="1" dirty="0" err="1">
                <a:solidFill>
                  <a:schemeClr val="accent2">
                    <a:lumMod val="75000"/>
                  </a:schemeClr>
                </a:solidFill>
              </a:rPr>
              <a:t>fuleCap</a:t>
            </a:r>
            <a:r>
              <a:rPr lang="en-US" sz="1200" b="1" dirty="0">
                <a:solidFill>
                  <a:schemeClr val="accent2">
                    <a:lumMod val="75000"/>
                  </a:schemeClr>
                </a:solidFill>
              </a:rPr>
              <a:t>; }</a:t>
            </a:r>
          </a:p>
          <a:p>
            <a:pPr marL="0" indent="0">
              <a:buNone/>
            </a:pPr>
            <a:r>
              <a:rPr lang="en-US" sz="1200" b="1" dirty="0">
                <a:solidFill>
                  <a:schemeClr val="accent6">
                    <a:lumMod val="50000"/>
                  </a:schemeClr>
                </a:solidFill>
              </a:rPr>
              <a:t>//compute </a:t>
            </a:r>
            <a:r>
              <a:rPr lang="en-US" sz="1200" b="1" dirty="0" err="1">
                <a:solidFill>
                  <a:schemeClr val="accent6">
                    <a:lumMod val="50000"/>
                  </a:schemeClr>
                </a:solidFill>
              </a:rPr>
              <a:t>fule</a:t>
            </a:r>
            <a:r>
              <a:rPr lang="en-US" sz="1200" b="1" dirty="0">
                <a:solidFill>
                  <a:schemeClr val="accent6">
                    <a:lumMod val="50000"/>
                  </a:schemeClr>
                </a:solidFill>
              </a:rPr>
              <a:t> needed for a given distance.</a:t>
            </a:r>
          </a:p>
          <a:p>
            <a:pPr marL="0" indent="0">
              <a:buNone/>
            </a:pPr>
            <a:r>
              <a:rPr lang="en-US" sz="1200" b="1" dirty="0">
                <a:solidFill>
                  <a:schemeClr val="accent6">
                    <a:lumMod val="50000"/>
                  </a:schemeClr>
                </a:solidFill>
              </a:rPr>
              <a:t>double </a:t>
            </a:r>
            <a:r>
              <a:rPr lang="en-US" sz="1400" b="1" dirty="0" err="1">
                <a:solidFill>
                  <a:schemeClr val="accent6">
                    <a:lumMod val="50000"/>
                  </a:schemeClr>
                </a:solidFill>
              </a:rPr>
              <a:t>fuleNeeded</a:t>
            </a:r>
            <a:r>
              <a:rPr lang="en-US" sz="1200" b="1" dirty="0">
                <a:solidFill>
                  <a:schemeClr val="accent6">
                    <a:lumMod val="50000"/>
                  </a:schemeClr>
                </a:solidFill>
              </a:rPr>
              <a:t>(</a:t>
            </a:r>
            <a:r>
              <a:rPr lang="en-US" sz="1200" b="1" dirty="0" err="1">
                <a:solidFill>
                  <a:schemeClr val="accent6">
                    <a:lumMod val="50000"/>
                  </a:schemeClr>
                </a:solidFill>
              </a:rPr>
              <a:t>int</a:t>
            </a:r>
            <a:r>
              <a:rPr lang="en-US" sz="1200" b="1" dirty="0">
                <a:solidFill>
                  <a:schemeClr val="accent6">
                    <a:lumMod val="50000"/>
                  </a:schemeClr>
                </a:solidFill>
              </a:rPr>
              <a:t> miles){</a:t>
            </a:r>
          </a:p>
          <a:p>
            <a:pPr marL="0" indent="0">
              <a:buNone/>
            </a:pPr>
            <a:r>
              <a:rPr lang="en-US" sz="1200" b="1" dirty="0">
                <a:solidFill>
                  <a:schemeClr val="accent6">
                    <a:lumMod val="50000"/>
                  </a:schemeClr>
                </a:solidFill>
              </a:rPr>
              <a:t>return(double) miles/mpg; }</a:t>
            </a:r>
          </a:p>
          <a:p>
            <a:pPr marL="0" indent="0">
              <a:buNone/>
            </a:pPr>
            <a:r>
              <a:rPr lang="en-US" sz="1200" b="1" dirty="0">
                <a:solidFill>
                  <a:schemeClr val="accent6">
                    <a:lumMod val="50000"/>
                  </a:schemeClr>
                </a:solidFill>
              </a:rPr>
              <a:t>}</a:t>
            </a:r>
          </a:p>
          <a:p>
            <a:pPr marL="0" indent="0">
              <a:buNone/>
            </a:pPr>
            <a:r>
              <a:rPr lang="en-US" sz="1200" b="1" dirty="0"/>
              <a:t>class </a:t>
            </a:r>
            <a:r>
              <a:rPr lang="en-US" sz="1200" b="1" dirty="0" err="1"/>
              <a:t>VehicleConstructorDemo</a:t>
            </a:r>
            <a:r>
              <a:rPr lang="en-US" sz="1200" b="1" dirty="0"/>
              <a:t>{</a:t>
            </a:r>
          </a:p>
          <a:p>
            <a:pPr marL="0" indent="0">
              <a:buNone/>
            </a:pPr>
            <a:r>
              <a:rPr lang="en-US" sz="1200" b="1" dirty="0"/>
              <a:t>public static void main(String[] </a:t>
            </a:r>
            <a:r>
              <a:rPr lang="en-US" sz="1200" b="1" dirty="0" err="1"/>
              <a:t>args</a:t>
            </a:r>
            <a:r>
              <a:rPr lang="en-US" sz="1200" b="1" dirty="0"/>
              <a:t>){</a:t>
            </a:r>
          </a:p>
          <a:p>
            <a:pPr marL="0" indent="0">
              <a:buNone/>
            </a:pPr>
            <a:r>
              <a:rPr lang="en-US" sz="1200" b="1" dirty="0"/>
              <a:t>	Vehicle minivan= new Vehicle(7, 16, 21);</a:t>
            </a:r>
          </a:p>
          <a:p>
            <a:pPr marL="0" indent="0">
              <a:buNone/>
            </a:pPr>
            <a:r>
              <a:rPr lang="en-US" sz="1200" b="1" dirty="0"/>
              <a:t>	Vehicle </a:t>
            </a:r>
            <a:r>
              <a:rPr lang="en-US" sz="1200" b="1" dirty="0" err="1"/>
              <a:t>sportscar</a:t>
            </a:r>
            <a:r>
              <a:rPr lang="en-US" sz="1200" b="1" dirty="0"/>
              <a:t>= new Vehicle(2, 14, 12);</a:t>
            </a:r>
          </a:p>
          <a:p>
            <a:pPr marL="0" indent="0">
              <a:buNone/>
            </a:pPr>
            <a:r>
              <a:rPr lang="en-US" sz="1200" b="1" dirty="0"/>
              <a:t>	double gallons;</a:t>
            </a:r>
          </a:p>
          <a:p>
            <a:pPr marL="0" indent="0">
              <a:buNone/>
            </a:pPr>
            <a:r>
              <a:rPr lang="en-US" sz="1200" b="1" dirty="0"/>
              <a:t>	</a:t>
            </a:r>
            <a:r>
              <a:rPr lang="en-US" sz="1200" b="1" dirty="0" err="1"/>
              <a:t>int</a:t>
            </a:r>
            <a:r>
              <a:rPr lang="en-US" sz="1200" b="1" dirty="0"/>
              <a:t> </a:t>
            </a:r>
            <a:r>
              <a:rPr lang="en-US" sz="1200" b="1" dirty="0" err="1"/>
              <a:t>dist</a:t>
            </a:r>
            <a:r>
              <a:rPr lang="en-US" sz="1200" b="1" dirty="0"/>
              <a:t> =252;</a:t>
            </a:r>
          </a:p>
          <a:p>
            <a:pPr marL="0" indent="0">
              <a:buNone/>
            </a:pPr>
            <a:r>
              <a:rPr lang="en-US" sz="1200" b="1" dirty="0"/>
              <a:t>	</a:t>
            </a:r>
            <a:endParaRPr lang="en-IN" sz="1200" b="1" dirty="0"/>
          </a:p>
        </p:txBody>
      </p:sp>
      <p:sp>
        <p:nvSpPr>
          <p:cNvPr id="4" name="Rectangle 3"/>
          <p:cNvSpPr/>
          <p:nvPr/>
        </p:nvSpPr>
        <p:spPr>
          <a:xfrm>
            <a:off x="6896166" y="1341699"/>
            <a:ext cx="4882176" cy="3725122"/>
          </a:xfrm>
          <a:prstGeom prst="rect">
            <a:avLst/>
          </a:prstGeom>
        </p:spPr>
        <p:txBody>
          <a:bodyPr wrap="square">
            <a:spAutoFit/>
          </a:bodyPr>
          <a:lstStyle/>
          <a:p>
            <a:pPr lvl="0">
              <a:lnSpc>
                <a:spcPct val="90000"/>
              </a:lnSpc>
              <a:spcBef>
                <a:spcPts val="1000"/>
              </a:spcBef>
            </a:pPr>
            <a:r>
              <a:rPr lang="en-US" sz="1600" b="1" dirty="0">
                <a:solidFill>
                  <a:prstClr val="black"/>
                </a:solidFill>
              </a:rPr>
              <a:t>gallons=</a:t>
            </a:r>
            <a:r>
              <a:rPr lang="en-US" sz="1600" b="1" dirty="0" err="1">
                <a:solidFill>
                  <a:prstClr val="black"/>
                </a:solidFill>
              </a:rPr>
              <a:t>minivan.fuleNeeded</a:t>
            </a:r>
            <a:r>
              <a:rPr lang="en-US" sz="1600" b="1" dirty="0">
                <a:solidFill>
                  <a:prstClr val="black"/>
                </a:solidFill>
              </a:rPr>
              <a:t>(</a:t>
            </a:r>
            <a:r>
              <a:rPr lang="en-US" sz="1600" b="1" dirty="0" err="1">
                <a:solidFill>
                  <a:prstClr val="black"/>
                </a:solidFill>
              </a:rPr>
              <a:t>dist</a:t>
            </a:r>
            <a:r>
              <a:rPr lang="en-US" sz="1600" b="1" dirty="0">
                <a:solidFill>
                  <a:prstClr val="black"/>
                </a:solidFill>
              </a:rPr>
              <a:t>);</a:t>
            </a:r>
          </a:p>
          <a:p>
            <a:pPr lvl="0">
              <a:lnSpc>
                <a:spcPct val="90000"/>
              </a:lnSpc>
              <a:spcBef>
                <a:spcPts val="1000"/>
              </a:spcBef>
            </a:pPr>
            <a:r>
              <a:rPr lang="en-US" sz="1600" b="1" dirty="0">
                <a:solidFill>
                  <a:prstClr val="black"/>
                </a:solidFill>
              </a:rPr>
              <a:t>	</a:t>
            </a:r>
            <a:r>
              <a:rPr lang="en-US" sz="1600" b="1" dirty="0" err="1">
                <a:solidFill>
                  <a:prstClr val="black"/>
                </a:solidFill>
              </a:rPr>
              <a:t>System.out.println</a:t>
            </a:r>
            <a:r>
              <a:rPr lang="en-US" sz="1600" b="1" dirty="0">
                <a:solidFill>
                  <a:prstClr val="black"/>
                </a:solidFill>
              </a:rPr>
              <a:t>(“To go ”+ </a:t>
            </a:r>
            <a:r>
              <a:rPr lang="en-US" sz="1600" b="1" dirty="0" err="1">
                <a:solidFill>
                  <a:prstClr val="black"/>
                </a:solidFill>
              </a:rPr>
              <a:t>dist</a:t>
            </a:r>
            <a:r>
              <a:rPr lang="en-US" sz="1600" b="1" dirty="0">
                <a:solidFill>
                  <a:prstClr val="black"/>
                </a:solidFill>
              </a:rPr>
              <a:t> + “miles minivan needs” + gallons + ”gallons of </a:t>
            </a:r>
            <a:r>
              <a:rPr lang="en-US" sz="1600" b="1" dirty="0" err="1">
                <a:solidFill>
                  <a:prstClr val="black"/>
                </a:solidFill>
              </a:rPr>
              <a:t>fule</a:t>
            </a:r>
            <a:r>
              <a:rPr lang="en-US" sz="1600" b="1" dirty="0">
                <a:solidFill>
                  <a:prstClr val="black"/>
                </a:solidFill>
              </a:rPr>
              <a:t>”);</a:t>
            </a:r>
            <a:endParaRPr lang="en-IN" sz="1600" b="1" dirty="0">
              <a:solidFill>
                <a:prstClr val="black"/>
              </a:solidFill>
            </a:endParaRPr>
          </a:p>
          <a:p>
            <a:pPr lvl="0">
              <a:lnSpc>
                <a:spcPct val="90000"/>
              </a:lnSpc>
              <a:spcBef>
                <a:spcPts val="1000"/>
              </a:spcBef>
            </a:pPr>
            <a:r>
              <a:rPr lang="en-IN" sz="2400" b="1" dirty="0"/>
              <a:t> </a:t>
            </a:r>
            <a:endParaRPr lang="en-IN" sz="1600" b="1" dirty="0">
              <a:solidFill>
                <a:prstClr val="black"/>
              </a:solidFill>
            </a:endParaRPr>
          </a:p>
          <a:p>
            <a:pPr lvl="0">
              <a:lnSpc>
                <a:spcPct val="90000"/>
              </a:lnSpc>
              <a:spcBef>
                <a:spcPts val="1000"/>
              </a:spcBef>
            </a:pPr>
            <a:r>
              <a:rPr lang="en-US" sz="1600" b="1" dirty="0">
                <a:solidFill>
                  <a:prstClr val="black"/>
                </a:solidFill>
              </a:rPr>
              <a:t>gallons=</a:t>
            </a:r>
            <a:r>
              <a:rPr lang="en-US" sz="1600" b="1" dirty="0" err="1">
                <a:solidFill>
                  <a:prstClr val="black"/>
                </a:solidFill>
              </a:rPr>
              <a:t>sportscar.fuleNeeded</a:t>
            </a:r>
            <a:r>
              <a:rPr lang="en-US" sz="1600" b="1" dirty="0">
                <a:solidFill>
                  <a:prstClr val="black"/>
                </a:solidFill>
              </a:rPr>
              <a:t>(</a:t>
            </a:r>
            <a:r>
              <a:rPr lang="en-US" sz="1600" b="1" dirty="0" err="1">
                <a:solidFill>
                  <a:prstClr val="black"/>
                </a:solidFill>
              </a:rPr>
              <a:t>dist</a:t>
            </a:r>
            <a:r>
              <a:rPr lang="en-US" sz="1600" b="1" dirty="0">
                <a:solidFill>
                  <a:prstClr val="black"/>
                </a:solidFill>
              </a:rPr>
              <a:t>);</a:t>
            </a:r>
          </a:p>
          <a:p>
            <a:pPr lvl="0">
              <a:lnSpc>
                <a:spcPct val="90000"/>
              </a:lnSpc>
              <a:spcBef>
                <a:spcPts val="1000"/>
              </a:spcBef>
            </a:pPr>
            <a:r>
              <a:rPr lang="en-US" sz="1600" b="1" dirty="0">
                <a:solidFill>
                  <a:prstClr val="black"/>
                </a:solidFill>
              </a:rPr>
              <a:t>	</a:t>
            </a:r>
            <a:r>
              <a:rPr lang="en-US" sz="1600" b="1" dirty="0" err="1">
                <a:solidFill>
                  <a:prstClr val="black"/>
                </a:solidFill>
              </a:rPr>
              <a:t>System.out.println</a:t>
            </a:r>
            <a:r>
              <a:rPr lang="en-US" sz="1600" b="1" dirty="0">
                <a:solidFill>
                  <a:prstClr val="black"/>
                </a:solidFill>
              </a:rPr>
              <a:t>(“To go ”+ </a:t>
            </a:r>
            <a:r>
              <a:rPr lang="en-US" sz="1600" b="1" dirty="0" err="1">
                <a:solidFill>
                  <a:prstClr val="black"/>
                </a:solidFill>
              </a:rPr>
              <a:t>dist</a:t>
            </a:r>
            <a:r>
              <a:rPr lang="en-US" sz="1600" b="1" dirty="0">
                <a:solidFill>
                  <a:prstClr val="black"/>
                </a:solidFill>
              </a:rPr>
              <a:t> + “miles </a:t>
            </a:r>
            <a:r>
              <a:rPr lang="en-US" sz="1600" b="1" dirty="0" err="1">
                <a:solidFill>
                  <a:prstClr val="black"/>
                </a:solidFill>
              </a:rPr>
              <a:t>sportscar</a:t>
            </a:r>
            <a:r>
              <a:rPr lang="en-US" sz="1600" b="1" dirty="0">
                <a:solidFill>
                  <a:prstClr val="black"/>
                </a:solidFill>
              </a:rPr>
              <a:t> needs” + gallons + ”gallons of </a:t>
            </a:r>
            <a:r>
              <a:rPr lang="en-US" sz="1600" b="1" dirty="0" err="1">
                <a:solidFill>
                  <a:prstClr val="black"/>
                </a:solidFill>
              </a:rPr>
              <a:t>fule</a:t>
            </a:r>
            <a:r>
              <a:rPr lang="en-US" sz="1600" b="1" dirty="0">
                <a:solidFill>
                  <a:prstClr val="black"/>
                </a:solidFill>
              </a:rPr>
              <a:t>”); </a:t>
            </a:r>
          </a:p>
          <a:p>
            <a:pPr lvl="0">
              <a:lnSpc>
                <a:spcPct val="90000"/>
              </a:lnSpc>
              <a:spcBef>
                <a:spcPts val="1000"/>
              </a:spcBef>
            </a:pPr>
            <a:r>
              <a:rPr lang="en-US" sz="1600" b="1" dirty="0">
                <a:solidFill>
                  <a:prstClr val="black"/>
                </a:solidFill>
              </a:rPr>
              <a:t>}</a:t>
            </a:r>
            <a:endParaRPr lang="en-IN" sz="1600" b="1" dirty="0">
              <a:solidFill>
                <a:prstClr val="black"/>
              </a:solidFill>
            </a:endParaRPr>
          </a:p>
          <a:p>
            <a:endParaRPr lang="en-US" sz="2400" b="1" dirty="0"/>
          </a:p>
          <a:p>
            <a:endParaRPr lang="en-US" sz="2400" b="1" dirty="0"/>
          </a:p>
          <a:p>
            <a:endParaRPr lang="en-US" sz="2400" b="1" dirty="0"/>
          </a:p>
        </p:txBody>
      </p:sp>
      <p:sp>
        <p:nvSpPr>
          <p:cNvPr id="5" name="Rectangle 4"/>
          <p:cNvSpPr/>
          <p:nvPr/>
        </p:nvSpPr>
        <p:spPr>
          <a:xfrm>
            <a:off x="497094" y="153423"/>
            <a:ext cx="3835794" cy="369332"/>
          </a:xfrm>
          <a:prstGeom prst="rect">
            <a:avLst/>
          </a:prstGeom>
        </p:spPr>
        <p:txBody>
          <a:bodyPr wrap="none">
            <a:spAutoFit/>
          </a:bodyPr>
          <a:lstStyle/>
          <a:p>
            <a:r>
              <a:rPr lang="en-US" b="1" dirty="0"/>
              <a:t>ADDING Constructors for Vehicle Class</a:t>
            </a:r>
            <a:endParaRPr lang="en-IN" b="1" dirty="0"/>
          </a:p>
        </p:txBody>
      </p:sp>
    </p:spTree>
    <p:extLst>
      <p:ext uri="{BB962C8B-B14F-4D97-AF65-F5344CB8AC3E}">
        <p14:creationId xmlns:p14="http://schemas.microsoft.com/office/powerpoint/2010/main" val="996511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9" end="19"/>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0" end="0"/>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3" end="3"/>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
                                            <p:txEl>
                                              <p:pRg st="4" end="4"/>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Constructor</a:t>
            </a:r>
            <a:endParaRPr lang="en-IN" dirty="0"/>
          </a:p>
        </p:txBody>
      </p:sp>
      <p:sp>
        <p:nvSpPr>
          <p:cNvPr id="3" name="Content Placeholder 2"/>
          <p:cNvSpPr>
            <a:spLocks noGrp="1"/>
          </p:cNvSpPr>
          <p:nvPr>
            <p:ph idx="1"/>
          </p:nvPr>
        </p:nvSpPr>
        <p:spPr/>
        <p:txBody>
          <a:bodyPr/>
          <a:lstStyle/>
          <a:p>
            <a:r>
              <a:rPr lang="en-IN" dirty="0"/>
              <a:t>Java provides a default constructor for the classes</a:t>
            </a:r>
          </a:p>
          <a:p>
            <a:endParaRPr lang="en-IN" dirty="0"/>
          </a:p>
          <a:p>
            <a:endParaRPr lang="en-IN" dirty="0"/>
          </a:p>
          <a:p>
            <a:endParaRPr lang="en-IN" dirty="0"/>
          </a:p>
          <a:p>
            <a:r>
              <a:rPr lang="en-IN" dirty="0"/>
              <a:t> default constructor is only available when no constructor are defined for the class.</a:t>
            </a:r>
          </a:p>
        </p:txBody>
      </p:sp>
      <p:pic>
        <p:nvPicPr>
          <p:cNvPr id="4" name="Picture 3"/>
          <p:cNvPicPr>
            <a:picLocks noChangeAspect="1"/>
          </p:cNvPicPr>
          <p:nvPr/>
        </p:nvPicPr>
        <p:blipFill>
          <a:blip r:embed="rId2"/>
          <a:stretch>
            <a:fillRect/>
          </a:stretch>
        </p:blipFill>
        <p:spPr>
          <a:xfrm>
            <a:off x="1230261" y="2349910"/>
            <a:ext cx="7696200" cy="1066800"/>
          </a:xfrm>
          <a:prstGeom prst="rect">
            <a:avLst/>
          </a:prstGeom>
        </p:spPr>
      </p:pic>
    </p:spTree>
    <p:extLst>
      <p:ext uri="{BB962C8B-B14F-4D97-AF65-F5344CB8AC3E}">
        <p14:creationId xmlns:p14="http://schemas.microsoft.com/office/powerpoint/2010/main" val="107927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7"/>
            <a:ext cx="8438535" cy="1120879"/>
          </a:xfrm>
        </p:spPr>
        <p:txBody>
          <a:bodyPr/>
          <a:lstStyle/>
          <a:p>
            <a:r>
              <a:rPr lang="en-US" dirty="0"/>
              <a:t>Multiple Constructor</a:t>
            </a:r>
            <a:endParaRPr lang="en-IN" dirty="0"/>
          </a:p>
        </p:txBody>
      </p:sp>
      <p:pic>
        <p:nvPicPr>
          <p:cNvPr id="4" name="Content Placeholder 3"/>
          <p:cNvPicPr>
            <a:picLocks noGrp="1" noChangeAspect="1"/>
          </p:cNvPicPr>
          <p:nvPr>
            <p:ph idx="1"/>
          </p:nvPr>
        </p:nvPicPr>
        <p:blipFill>
          <a:blip r:embed="rId2"/>
          <a:stretch>
            <a:fillRect/>
          </a:stretch>
        </p:blipFill>
        <p:spPr>
          <a:xfrm>
            <a:off x="707922" y="1474839"/>
            <a:ext cx="10559845" cy="4664817"/>
          </a:xfrm>
          <a:prstGeom prst="rect">
            <a:avLst/>
          </a:prstGeom>
        </p:spPr>
      </p:pic>
    </p:spTree>
    <p:extLst>
      <p:ext uri="{BB962C8B-B14F-4D97-AF65-F5344CB8AC3E}">
        <p14:creationId xmlns:p14="http://schemas.microsoft.com/office/powerpoint/2010/main" val="3696096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Constructor</a:t>
            </a:r>
            <a:endParaRPr lang="en-IN" dirty="0"/>
          </a:p>
        </p:txBody>
      </p:sp>
      <p:pic>
        <p:nvPicPr>
          <p:cNvPr id="4" name="Content Placeholder 3"/>
          <p:cNvPicPr>
            <a:picLocks noGrp="1" noChangeAspect="1"/>
          </p:cNvPicPr>
          <p:nvPr>
            <p:ph idx="1"/>
          </p:nvPr>
        </p:nvPicPr>
        <p:blipFill>
          <a:blip r:embed="rId2"/>
          <a:stretch>
            <a:fillRect/>
          </a:stretch>
        </p:blipFill>
        <p:spPr>
          <a:xfrm>
            <a:off x="2238375" y="1843881"/>
            <a:ext cx="7715250" cy="4314825"/>
          </a:xfrm>
          <a:prstGeom prst="rect">
            <a:avLst/>
          </a:prstGeom>
        </p:spPr>
      </p:pic>
    </p:spTree>
    <p:extLst>
      <p:ext uri="{BB962C8B-B14F-4D97-AF65-F5344CB8AC3E}">
        <p14:creationId xmlns:p14="http://schemas.microsoft.com/office/powerpoint/2010/main" val="2257344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Constructor</a:t>
            </a:r>
            <a:endParaRPr lang="en-IN" dirty="0"/>
          </a:p>
        </p:txBody>
      </p:sp>
      <p:pic>
        <p:nvPicPr>
          <p:cNvPr id="4" name="Content Placeholder 3"/>
          <p:cNvPicPr>
            <a:picLocks noGrp="1" noChangeAspect="1"/>
          </p:cNvPicPr>
          <p:nvPr>
            <p:ph idx="1"/>
          </p:nvPr>
        </p:nvPicPr>
        <p:blipFill>
          <a:blip r:embed="rId2"/>
          <a:stretch>
            <a:fillRect/>
          </a:stretch>
        </p:blipFill>
        <p:spPr>
          <a:xfrm>
            <a:off x="838200" y="1430594"/>
            <a:ext cx="10370574" cy="4718587"/>
          </a:xfrm>
          <a:prstGeom prst="rect">
            <a:avLst/>
          </a:prstGeom>
        </p:spPr>
      </p:pic>
    </p:spTree>
    <p:extLst>
      <p:ext uri="{BB962C8B-B14F-4D97-AF65-F5344CB8AC3E}">
        <p14:creationId xmlns:p14="http://schemas.microsoft.com/office/powerpoint/2010/main" val="2324049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059"/>
            <a:ext cx="8997176" cy="992459"/>
          </a:xfrm>
        </p:spPr>
        <p:txBody>
          <a:bodyPr/>
          <a:lstStyle/>
          <a:p>
            <a:r>
              <a:rPr lang="en-US" dirty="0">
                <a:latin typeface="Calibri" panose="020F0502020204030204" pitchFamily="34" charset="0"/>
                <a:ea typeface="Times New Roman" panose="02020603050405020304" pitchFamily="18" charset="0"/>
              </a:rPr>
              <a:t>the new operator revisited</a:t>
            </a:r>
            <a:endParaRPr lang="en-IN" dirty="0"/>
          </a:p>
        </p:txBody>
      </p:sp>
      <p:sp>
        <p:nvSpPr>
          <p:cNvPr id="3" name="Content Placeholder 2"/>
          <p:cNvSpPr>
            <a:spLocks noGrp="1"/>
          </p:cNvSpPr>
          <p:nvPr>
            <p:ph idx="1"/>
          </p:nvPr>
        </p:nvSpPr>
        <p:spPr>
          <a:xfrm>
            <a:off x="838200" y="1215483"/>
            <a:ext cx="10515600" cy="5397190"/>
          </a:xfrm>
        </p:spPr>
        <p:txBody>
          <a:bodyPr>
            <a:normAutofit lnSpcReduction="10000"/>
          </a:bodyPr>
          <a:lstStyle/>
          <a:p>
            <a:r>
              <a:rPr lang="en-US" dirty="0"/>
              <a:t>The "new" operator in Java is used to create an instance of an object.</a:t>
            </a:r>
          </a:p>
          <a:p>
            <a:r>
              <a:rPr lang="en-US" dirty="0"/>
              <a:t>It creates an object on the heap memory and returns a reference to that object. </a:t>
            </a:r>
          </a:p>
          <a:p>
            <a:r>
              <a:rPr lang="en-US" dirty="0"/>
              <a:t>The new operator is followed by a constructor of the class, and it creates an instance of the class with the specified arguments.</a:t>
            </a:r>
          </a:p>
          <a:p>
            <a:r>
              <a:rPr lang="en-US" dirty="0"/>
              <a:t>Syntax:</a:t>
            </a:r>
          </a:p>
          <a:p>
            <a:pPr marL="0" indent="0">
              <a:buNone/>
            </a:pPr>
            <a:r>
              <a:rPr lang="en-US" b="1" dirty="0"/>
              <a:t>	</a:t>
            </a:r>
            <a:r>
              <a:rPr lang="en-US" b="1" dirty="0" err="1"/>
              <a:t>class_name</a:t>
            </a:r>
            <a:r>
              <a:rPr lang="en-US" b="1" dirty="0"/>
              <a:t> </a:t>
            </a:r>
            <a:r>
              <a:rPr lang="en-US" b="1" dirty="0" err="1"/>
              <a:t>object_name</a:t>
            </a:r>
            <a:r>
              <a:rPr lang="en-US" b="1" dirty="0"/>
              <a:t> = new </a:t>
            </a:r>
            <a:r>
              <a:rPr lang="en-US" b="1" dirty="0" err="1"/>
              <a:t>class_name</a:t>
            </a:r>
            <a:r>
              <a:rPr lang="en-US" b="1" dirty="0"/>
              <a:t>(arguments);</a:t>
            </a:r>
          </a:p>
          <a:p>
            <a:r>
              <a:rPr lang="en-US" dirty="0"/>
              <a:t>Example:</a:t>
            </a:r>
          </a:p>
          <a:p>
            <a:pPr marL="0" indent="0">
              <a:buNone/>
            </a:pPr>
            <a:r>
              <a:rPr lang="en-US" b="1" dirty="0"/>
              <a:t>	Person person1 = new Person("John Doe", 25);</a:t>
            </a:r>
          </a:p>
          <a:p>
            <a:r>
              <a:rPr lang="en-US" dirty="0"/>
              <a:t>In the example above, "Person" is the class name, "person1" is the object name, and "new Person("John Doe", 25)" is the constructor with arguments.</a:t>
            </a:r>
          </a:p>
          <a:p>
            <a:pPr marL="0" indent="0">
              <a:buNone/>
            </a:pPr>
            <a:endParaRPr lang="en-IN" dirty="0"/>
          </a:p>
        </p:txBody>
      </p:sp>
    </p:spTree>
    <p:extLst>
      <p:ext uri="{BB962C8B-B14F-4D97-AF65-F5344CB8AC3E}">
        <p14:creationId xmlns:p14="http://schemas.microsoft.com/office/powerpoint/2010/main" val="3304928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664"/>
            <a:ext cx="10515600" cy="802888"/>
          </a:xfrm>
        </p:spPr>
        <p:txBody>
          <a:bodyPr/>
          <a:lstStyle/>
          <a:p>
            <a:r>
              <a:rPr lang="en-US" dirty="0">
                <a:latin typeface="Calibri" panose="020F0502020204030204" pitchFamily="34" charset="0"/>
                <a:ea typeface="Times New Roman" panose="02020603050405020304" pitchFamily="18" charset="0"/>
              </a:rPr>
              <a:t>garbage collection and finalizers</a:t>
            </a:r>
            <a:endParaRPr lang="en-IN" dirty="0"/>
          </a:p>
        </p:txBody>
      </p:sp>
      <p:sp>
        <p:nvSpPr>
          <p:cNvPr id="3" name="Content Placeholder 2"/>
          <p:cNvSpPr>
            <a:spLocks noGrp="1"/>
          </p:cNvSpPr>
          <p:nvPr>
            <p:ph idx="1"/>
          </p:nvPr>
        </p:nvSpPr>
        <p:spPr>
          <a:xfrm>
            <a:off x="206829" y="925552"/>
            <a:ext cx="11843657" cy="5251411"/>
          </a:xfrm>
        </p:spPr>
        <p:txBody>
          <a:bodyPr>
            <a:normAutofit/>
          </a:bodyPr>
          <a:lstStyle/>
          <a:p>
            <a:r>
              <a:rPr lang="en-US" dirty="0"/>
              <a:t>A you have seen objects are dynamically allocated from a pool of free memory by using the new operator.</a:t>
            </a:r>
          </a:p>
          <a:p>
            <a:r>
              <a:rPr lang="en-US" dirty="0"/>
              <a:t>Memory is not infinite, and free memory can be exhausted, hence memory has to be freed after its usage.</a:t>
            </a:r>
          </a:p>
          <a:p>
            <a:r>
              <a:rPr lang="en-US" dirty="0"/>
              <a:t>In Java, garbage collection is a mechanism that automatically frees objects that are no longer being used by the program,</a:t>
            </a:r>
          </a:p>
          <a:p>
            <a:r>
              <a:rPr lang="en-US" dirty="0"/>
              <a:t>It work like this: When no references to an object exist that object is assumed to be no longer needed, and the memory occupied by the object is </a:t>
            </a:r>
            <a:r>
              <a:rPr lang="en-US"/>
              <a:t>released . This </a:t>
            </a:r>
            <a:r>
              <a:rPr lang="en-US" dirty="0"/>
              <a:t>memory can then be used for a subsequent allocation.</a:t>
            </a:r>
          </a:p>
          <a:p>
            <a:r>
              <a:rPr lang="en-US" dirty="0"/>
              <a:t> The garbage collector will usually run only when two conditions are met:</a:t>
            </a:r>
          </a:p>
          <a:p>
            <a:r>
              <a:rPr lang="en-US" dirty="0"/>
              <a:t>There are objects to recycle, and there is a need to recycle them..</a:t>
            </a:r>
            <a:endParaRPr lang="en-IN" dirty="0"/>
          </a:p>
        </p:txBody>
      </p:sp>
    </p:spTree>
    <p:extLst>
      <p:ext uri="{BB962C8B-B14F-4D97-AF65-F5344CB8AC3E}">
        <p14:creationId xmlns:p14="http://schemas.microsoft.com/office/powerpoint/2010/main" val="2172880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327"/>
            <a:ext cx="10515600" cy="646771"/>
          </a:xfrm>
        </p:spPr>
        <p:txBody>
          <a:bodyPr>
            <a:normAutofit fontScale="90000"/>
          </a:bodyPr>
          <a:lstStyle/>
          <a:p>
            <a:r>
              <a:rPr lang="en-US" dirty="0"/>
              <a:t>The Finalize() Method</a:t>
            </a:r>
            <a:endParaRPr lang="en-IN" dirty="0"/>
          </a:p>
        </p:txBody>
      </p:sp>
      <p:sp>
        <p:nvSpPr>
          <p:cNvPr id="3" name="Content Placeholder 2"/>
          <p:cNvSpPr>
            <a:spLocks noGrp="1"/>
          </p:cNvSpPr>
          <p:nvPr>
            <p:ph idx="1"/>
          </p:nvPr>
        </p:nvSpPr>
        <p:spPr>
          <a:xfrm>
            <a:off x="838200" y="992459"/>
            <a:ext cx="10515600" cy="5184504"/>
          </a:xfrm>
        </p:spPr>
        <p:txBody>
          <a:bodyPr/>
          <a:lstStyle/>
          <a:p>
            <a:r>
              <a:rPr lang="en-US" dirty="0"/>
              <a:t>Finalizers are a mechanism for releasing resources associated with an object before it is garbage collected. </a:t>
            </a:r>
            <a:r>
              <a:rPr lang="en-US" dirty="0" err="1"/>
              <a:t>Ie</a:t>
            </a:r>
            <a:r>
              <a:rPr lang="en-US" dirty="0"/>
              <a:t> </a:t>
            </a:r>
            <a:r>
              <a:rPr lang="en-US" dirty="0" err="1"/>
              <a:t>finializer</a:t>
            </a:r>
            <a:r>
              <a:rPr lang="en-US" dirty="0"/>
              <a:t> will be called just before an object’s  final destruction by the garbage collector.</a:t>
            </a:r>
          </a:p>
          <a:p>
            <a:r>
              <a:rPr lang="en-US" dirty="0"/>
              <a:t>They are implemented as a method called "finalize()", and it can be used in very specialized cases to ensure that object terminates cleanly.</a:t>
            </a:r>
          </a:p>
          <a:p>
            <a:r>
              <a:rPr lang="en-US"/>
              <a:t>However</a:t>
            </a:r>
            <a:r>
              <a:rPr lang="en-US" dirty="0"/>
              <a:t>, the use of finalizers is generally discouraged because they can make it difficult to predict when resources will be released, and they can lead to performance problems if not used carefully.</a:t>
            </a:r>
            <a:endParaRPr lang="en-IN" dirty="0"/>
          </a:p>
        </p:txBody>
      </p:sp>
    </p:spTree>
    <p:extLst>
      <p:ext uri="{BB962C8B-B14F-4D97-AF65-F5344CB8AC3E}">
        <p14:creationId xmlns:p14="http://schemas.microsoft.com/office/powerpoint/2010/main" val="3062223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5.jpeg"/>
          <p:cNvPicPr>
            <a:picLocks noGrp="1"/>
          </p:cNvPicPr>
          <p:nvPr>
            <p:ph idx="1"/>
          </p:nvPr>
        </p:nvPicPr>
        <p:blipFill>
          <a:blip r:embed="rId2" cstate="print"/>
          <a:stretch>
            <a:fillRect/>
          </a:stretch>
        </p:blipFill>
        <p:spPr>
          <a:xfrm>
            <a:off x="990600" y="808211"/>
            <a:ext cx="5105400" cy="2065618"/>
          </a:xfrm>
          <a:prstGeom prst="rect">
            <a:avLst/>
          </a:prstGeom>
        </p:spPr>
      </p:pic>
      <p:sp>
        <p:nvSpPr>
          <p:cNvPr id="5" name="Rectangle 4"/>
          <p:cNvSpPr/>
          <p:nvPr/>
        </p:nvSpPr>
        <p:spPr>
          <a:xfrm>
            <a:off x="122663" y="3081933"/>
            <a:ext cx="11808079" cy="3276666"/>
          </a:xfrm>
          <a:prstGeom prst="rect">
            <a:avLst/>
          </a:prstGeom>
        </p:spPr>
        <p:txBody>
          <a:bodyPr wrap="square">
            <a:spAutoFit/>
          </a:bodyPr>
          <a:lstStyle/>
          <a:p>
            <a:pPr marL="342900" lvl="0" indent="-342900" algn="just">
              <a:spcBef>
                <a:spcPts val="40"/>
              </a:spcBef>
              <a:spcAft>
                <a:spcPts val="0"/>
              </a:spcAft>
              <a:buSzPts val="1200"/>
              <a:buFont typeface="Symbol" panose="05050102010706020507" pitchFamily="18" charset="2"/>
              <a:buChar char=""/>
              <a:tabLst>
                <a:tab pos="521335" algn="l"/>
              </a:tabLst>
            </a:pPr>
            <a:r>
              <a:rPr lang="en-US" sz="2000" dirty="0">
                <a:latin typeface="Times New Roman" panose="02020603050405020304" pitchFamily="18" charset="0"/>
                <a:ea typeface="Symbol" panose="05050102010706020507" pitchFamily="18" charset="2"/>
                <a:cs typeface="Symbol" panose="05050102010706020507" pitchFamily="18" charset="2"/>
              </a:rPr>
              <a:t>To</a:t>
            </a:r>
            <a:r>
              <a:rPr lang="en-US" sz="2000" spc="-5" dirty="0">
                <a:latin typeface="Times New Roman" panose="02020603050405020304" pitchFamily="18" charset="0"/>
                <a:ea typeface="Symbol" panose="05050102010706020507" pitchFamily="18" charset="2"/>
                <a:cs typeface="Symbol" panose="05050102010706020507" pitchFamily="18" charset="2"/>
              </a:rPr>
              <a:t> </a:t>
            </a:r>
            <a:r>
              <a:rPr lang="en-US" sz="2000" dirty="0">
                <a:latin typeface="Times New Roman" panose="02020603050405020304" pitchFamily="18" charset="0"/>
                <a:ea typeface="Symbol" panose="05050102010706020507" pitchFamily="18" charset="2"/>
                <a:cs typeface="Symbol" panose="05050102010706020507" pitchFamily="18" charset="2"/>
              </a:rPr>
              <a:t>add</a:t>
            </a:r>
            <a:r>
              <a:rPr lang="en-US" sz="2000" spc="-5" dirty="0">
                <a:latin typeface="Times New Roman" panose="02020603050405020304" pitchFamily="18" charset="0"/>
                <a:ea typeface="Symbol" panose="05050102010706020507" pitchFamily="18" charset="2"/>
                <a:cs typeface="Symbol" panose="05050102010706020507" pitchFamily="18" charset="2"/>
              </a:rPr>
              <a:t> </a:t>
            </a:r>
            <a:r>
              <a:rPr lang="en-US" sz="2000" dirty="0">
                <a:latin typeface="Times New Roman" panose="02020603050405020304" pitchFamily="18" charset="0"/>
                <a:ea typeface="Symbol" panose="05050102010706020507" pitchFamily="18" charset="2"/>
                <a:cs typeface="Symbol" panose="05050102010706020507" pitchFamily="18" charset="2"/>
              </a:rPr>
              <a:t>a</a:t>
            </a:r>
            <a:r>
              <a:rPr lang="en-US" sz="2000" spc="-5" dirty="0">
                <a:latin typeface="Times New Roman" panose="02020603050405020304" pitchFamily="18" charset="0"/>
                <a:ea typeface="Symbol" panose="05050102010706020507" pitchFamily="18" charset="2"/>
                <a:cs typeface="Symbol" panose="05050102010706020507" pitchFamily="18" charset="2"/>
              </a:rPr>
              <a:t> </a:t>
            </a:r>
            <a:r>
              <a:rPr lang="en-US" sz="2000" dirty="0">
                <a:latin typeface="Times New Roman" panose="02020603050405020304" pitchFamily="18" charset="0"/>
                <a:ea typeface="Symbol" panose="05050102010706020507" pitchFamily="18" charset="2"/>
                <a:cs typeface="Symbol" panose="05050102010706020507" pitchFamily="18" charset="2"/>
              </a:rPr>
              <a:t>finalizer</a:t>
            </a:r>
            <a:r>
              <a:rPr lang="en-US" sz="2000" spc="-5" dirty="0">
                <a:latin typeface="Times New Roman" panose="02020603050405020304" pitchFamily="18" charset="0"/>
                <a:ea typeface="Symbol" panose="05050102010706020507" pitchFamily="18" charset="2"/>
                <a:cs typeface="Symbol" panose="05050102010706020507" pitchFamily="18" charset="2"/>
              </a:rPr>
              <a:t> </a:t>
            </a:r>
            <a:r>
              <a:rPr lang="en-US" sz="2000" dirty="0">
                <a:latin typeface="Times New Roman" panose="02020603050405020304" pitchFamily="18" charset="0"/>
                <a:ea typeface="Symbol" panose="05050102010706020507" pitchFamily="18" charset="2"/>
                <a:cs typeface="Symbol" panose="05050102010706020507" pitchFamily="18" charset="2"/>
              </a:rPr>
              <a:t>to</a:t>
            </a:r>
            <a:r>
              <a:rPr lang="en-US" sz="2000" spc="-5" dirty="0">
                <a:latin typeface="Times New Roman" panose="02020603050405020304" pitchFamily="18" charset="0"/>
                <a:ea typeface="Symbol" panose="05050102010706020507" pitchFamily="18" charset="2"/>
                <a:cs typeface="Symbol" panose="05050102010706020507" pitchFamily="18" charset="2"/>
              </a:rPr>
              <a:t> </a:t>
            </a:r>
            <a:r>
              <a:rPr lang="en-US" sz="2000" dirty="0">
                <a:latin typeface="Times New Roman" panose="02020603050405020304" pitchFamily="18" charset="0"/>
                <a:ea typeface="Symbol" panose="05050102010706020507" pitchFamily="18" charset="2"/>
                <a:cs typeface="Symbol" panose="05050102010706020507" pitchFamily="18" charset="2"/>
              </a:rPr>
              <a:t>a class,</a:t>
            </a:r>
            <a:r>
              <a:rPr lang="en-US" sz="2000" spc="-5" dirty="0">
                <a:latin typeface="Times New Roman" panose="02020603050405020304" pitchFamily="18" charset="0"/>
                <a:ea typeface="Symbol" panose="05050102010706020507" pitchFamily="18" charset="2"/>
                <a:cs typeface="Symbol" panose="05050102010706020507" pitchFamily="18" charset="2"/>
              </a:rPr>
              <a:t> </a:t>
            </a:r>
            <a:r>
              <a:rPr lang="en-US" sz="2000" dirty="0">
                <a:latin typeface="Times New Roman" panose="02020603050405020304" pitchFamily="18" charset="0"/>
                <a:ea typeface="Symbol" panose="05050102010706020507" pitchFamily="18" charset="2"/>
                <a:cs typeface="Symbol" panose="05050102010706020507" pitchFamily="18" charset="2"/>
              </a:rPr>
              <a:t>you</a:t>
            </a:r>
            <a:r>
              <a:rPr lang="en-US" sz="2000" spc="-5" dirty="0">
                <a:latin typeface="Times New Roman" panose="02020603050405020304" pitchFamily="18" charset="0"/>
                <a:ea typeface="Symbol" panose="05050102010706020507" pitchFamily="18" charset="2"/>
                <a:cs typeface="Symbol" panose="05050102010706020507" pitchFamily="18" charset="2"/>
              </a:rPr>
              <a:t> </a:t>
            </a:r>
            <a:r>
              <a:rPr lang="en-US" sz="2000" dirty="0">
                <a:latin typeface="Times New Roman" panose="02020603050405020304" pitchFamily="18" charset="0"/>
                <a:ea typeface="Symbol" panose="05050102010706020507" pitchFamily="18" charset="2"/>
                <a:cs typeface="Symbol" panose="05050102010706020507" pitchFamily="18" charset="2"/>
              </a:rPr>
              <a:t>simply define</a:t>
            </a:r>
            <a:r>
              <a:rPr lang="en-US" sz="2000" spc="-5" dirty="0">
                <a:latin typeface="Times New Roman" panose="02020603050405020304" pitchFamily="18" charset="0"/>
                <a:ea typeface="Symbol" panose="05050102010706020507" pitchFamily="18" charset="2"/>
                <a:cs typeface="Symbol" panose="05050102010706020507" pitchFamily="18" charset="2"/>
              </a:rPr>
              <a:t> </a:t>
            </a:r>
            <a:r>
              <a:rPr lang="en-US" sz="2000" dirty="0">
                <a:latin typeface="Times New Roman" panose="02020603050405020304" pitchFamily="18" charset="0"/>
                <a:ea typeface="Symbol" panose="05050102010706020507" pitchFamily="18" charset="2"/>
                <a:cs typeface="Symbol" panose="05050102010706020507" pitchFamily="18" charset="2"/>
              </a:rPr>
              <a:t>the</a:t>
            </a:r>
            <a:r>
              <a:rPr lang="en-US" sz="2000" spc="-5" dirty="0">
                <a:latin typeface="Times New Roman" panose="02020603050405020304" pitchFamily="18" charset="0"/>
                <a:ea typeface="Symbol" panose="05050102010706020507" pitchFamily="18" charset="2"/>
                <a:cs typeface="Symbol" panose="05050102010706020507" pitchFamily="18" charset="2"/>
              </a:rPr>
              <a:t> </a:t>
            </a:r>
            <a:r>
              <a:rPr lang="en-US" sz="2000" dirty="0">
                <a:latin typeface="Times New Roman" panose="02020603050405020304" pitchFamily="18" charset="0"/>
                <a:ea typeface="Symbol" panose="05050102010706020507" pitchFamily="18" charset="2"/>
                <a:cs typeface="Symbol" panose="05050102010706020507" pitchFamily="18" charset="2"/>
              </a:rPr>
              <a:t>finalize(</a:t>
            </a:r>
            <a:r>
              <a:rPr lang="en-US" sz="2000" spc="-5" dirty="0">
                <a:latin typeface="Times New Roman" panose="02020603050405020304" pitchFamily="18" charset="0"/>
                <a:ea typeface="Symbol" panose="05050102010706020507" pitchFamily="18" charset="2"/>
                <a:cs typeface="Symbol" panose="05050102010706020507" pitchFamily="18" charset="2"/>
              </a:rPr>
              <a:t> </a:t>
            </a:r>
            <a:r>
              <a:rPr lang="en-US" sz="2000" dirty="0">
                <a:latin typeface="Times New Roman" panose="02020603050405020304" pitchFamily="18" charset="0"/>
                <a:ea typeface="Symbol" panose="05050102010706020507" pitchFamily="18" charset="2"/>
                <a:cs typeface="Symbol" panose="05050102010706020507" pitchFamily="18" charset="2"/>
              </a:rPr>
              <a:t>)</a:t>
            </a:r>
            <a:r>
              <a:rPr lang="en-US" sz="2000" spc="-15" dirty="0">
                <a:latin typeface="Times New Roman" panose="02020603050405020304" pitchFamily="18" charset="0"/>
                <a:ea typeface="Symbol" panose="05050102010706020507" pitchFamily="18" charset="2"/>
                <a:cs typeface="Symbol" panose="05050102010706020507" pitchFamily="18" charset="2"/>
              </a:rPr>
              <a:t> </a:t>
            </a:r>
            <a:r>
              <a:rPr lang="en-US" sz="2000" dirty="0">
                <a:latin typeface="Times New Roman" panose="02020603050405020304" pitchFamily="18" charset="0"/>
                <a:ea typeface="Symbol" panose="05050102010706020507" pitchFamily="18" charset="2"/>
                <a:cs typeface="Symbol" panose="05050102010706020507" pitchFamily="18" charset="2"/>
              </a:rPr>
              <a:t>method.</a:t>
            </a:r>
            <a:endParaRPr lang="en-IN" dirty="0">
              <a:latin typeface="Times New Roman" panose="02020603050405020304" pitchFamily="18" charset="0"/>
              <a:ea typeface="Symbol" panose="05050102010706020507" pitchFamily="18" charset="2"/>
              <a:cs typeface="Symbol" panose="05050102010706020507" pitchFamily="18" charset="2"/>
            </a:endParaRPr>
          </a:p>
          <a:p>
            <a:pPr marL="342900" marR="674370" lvl="0" indent="-342900" algn="just">
              <a:lnSpc>
                <a:spcPct val="106000"/>
              </a:lnSpc>
              <a:spcBef>
                <a:spcPts val="100"/>
              </a:spcBef>
              <a:spcAft>
                <a:spcPts val="0"/>
              </a:spcAft>
              <a:buSzPts val="1200"/>
              <a:buFont typeface="Symbol" panose="05050102010706020507" pitchFamily="18" charset="2"/>
              <a:buChar char=""/>
              <a:tabLst>
                <a:tab pos="521335" algn="l"/>
              </a:tabLst>
            </a:pPr>
            <a:r>
              <a:rPr lang="en-US" sz="2000" dirty="0">
                <a:latin typeface="Times New Roman" panose="02020603050405020304" pitchFamily="18" charset="0"/>
                <a:ea typeface="Symbol" panose="05050102010706020507" pitchFamily="18" charset="2"/>
                <a:cs typeface="Symbol" panose="05050102010706020507" pitchFamily="18" charset="2"/>
              </a:rPr>
              <a:t>The Java run time calls that method whenever it is about to recycle an object of that</a:t>
            </a:r>
            <a:r>
              <a:rPr lang="en-US" sz="2000" spc="5" dirty="0">
                <a:latin typeface="Times New Roman" panose="02020603050405020304" pitchFamily="18" charset="0"/>
                <a:ea typeface="Symbol" panose="05050102010706020507" pitchFamily="18" charset="2"/>
                <a:cs typeface="Symbol" panose="05050102010706020507" pitchFamily="18" charset="2"/>
              </a:rPr>
              <a:t> </a:t>
            </a:r>
            <a:r>
              <a:rPr lang="en-US" sz="2000" dirty="0">
                <a:latin typeface="Times New Roman" panose="02020603050405020304" pitchFamily="18" charset="0"/>
                <a:ea typeface="Symbol" panose="05050102010706020507" pitchFamily="18" charset="2"/>
                <a:cs typeface="Symbol" panose="05050102010706020507" pitchFamily="18" charset="2"/>
              </a:rPr>
              <a:t>class. Inside the finalize( ) method, actions that must be performed before an object is</a:t>
            </a:r>
            <a:r>
              <a:rPr lang="en-US" sz="2000" spc="5" dirty="0">
                <a:latin typeface="Times New Roman" panose="02020603050405020304" pitchFamily="18" charset="0"/>
                <a:ea typeface="Symbol" panose="05050102010706020507" pitchFamily="18" charset="2"/>
                <a:cs typeface="Symbol" panose="05050102010706020507" pitchFamily="18" charset="2"/>
              </a:rPr>
              <a:t> </a:t>
            </a:r>
            <a:r>
              <a:rPr lang="en-US" sz="2000" dirty="0">
                <a:latin typeface="Times New Roman" panose="02020603050405020304" pitchFamily="18" charset="0"/>
                <a:ea typeface="Symbol" panose="05050102010706020507" pitchFamily="18" charset="2"/>
                <a:cs typeface="Symbol" panose="05050102010706020507" pitchFamily="18" charset="2"/>
              </a:rPr>
              <a:t>destroyed</a:t>
            </a:r>
            <a:r>
              <a:rPr lang="en-US" sz="2000" spc="-5" dirty="0">
                <a:latin typeface="Times New Roman" panose="02020603050405020304" pitchFamily="18" charset="0"/>
                <a:ea typeface="Symbol" panose="05050102010706020507" pitchFamily="18" charset="2"/>
                <a:cs typeface="Symbol" panose="05050102010706020507" pitchFamily="18" charset="2"/>
              </a:rPr>
              <a:t> </a:t>
            </a:r>
            <a:r>
              <a:rPr lang="en-US" sz="2000" dirty="0">
                <a:latin typeface="Times New Roman" panose="02020603050405020304" pitchFamily="18" charset="0"/>
                <a:ea typeface="Symbol" panose="05050102010706020507" pitchFamily="18" charset="2"/>
                <a:cs typeface="Symbol" panose="05050102010706020507" pitchFamily="18" charset="2"/>
              </a:rPr>
              <a:t>will be</a:t>
            </a:r>
            <a:r>
              <a:rPr lang="en-US" sz="2000" spc="-5" dirty="0">
                <a:latin typeface="Times New Roman" panose="02020603050405020304" pitchFamily="18" charset="0"/>
                <a:ea typeface="Symbol" panose="05050102010706020507" pitchFamily="18" charset="2"/>
                <a:cs typeface="Symbol" panose="05050102010706020507" pitchFamily="18" charset="2"/>
              </a:rPr>
              <a:t> </a:t>
            </a:r>
            <a:r>
              <a:rPr lang="en-US" sz="2000" dirty="0">
                <a:latin typeface="Times New Roman" panose="02020603050405020304" pitchFamily="18" charset="0"/>
                <a:ea typeface="Symbol" panose="05050102010706020507" pitchFamily="18" charset="2"/>
                <a:cs typeface="Symbol" panose="05050102010706020507" pitchFamily="18" charset="2"/>
              </a:rPr>
              <a:t>specified.</a:t>
            </a:r>
            <a:endParaRPr lang="en-IN" dirty="0">
              <a:latin typeface="Times New Roman" panose="02020603050405020304" pitchFamily="18" charset="0"/>
              <a:ea typeface="Symbol" panose="05050102010706020507" pitchFamily="18" charset="2"/>
              <a:cs typeface="Symbol" panose="05050102010706020507" pitchFamily="18" charset="2"/>
            </a:endParaRPr>
          </a:p>
          <a:p>
            <a:pPr marL="342900" marR="671830" lvl="0" indent="-342900" algn="just">
              <a:lnSpc>
                <a:spcPct val="105000"/>
              </a:lnSpc>
              <a:spcBef>
                <a:spcPts val="35"/>
              </a:spcBef>
              <a:spcAft>
                <a:spcPts val="0"/>
              </a:spcAft>
              <a:buSzPts val="1200"/>
              <a:buFont typeface="Symbol" panose="05050102010706020507" pitchFamily="18" charset="2"/>
              <a:buChar char=""/>
              <a:tabLst>
                <a:tab pos="521335" algn="l"/>
              </a:tabLst>
            </a:pPr>
            <a:r>
              <a:rPr lang="en-US" sz="2000" dirty="0">
                <a:latin typeface="Times New Roman" panose="02020603050405020304" pitchFamily="18" charset="0"/>
                <a:ea typeface="Symbol" panose="05050102010706020507" pitchFamily="18" charset="2"/>
                <a:cs typeface="Symbol" panose="05050102010706020507" pitchFamily="18" charset="2"/>
              </a:rPr>
              <a:t>The</a:t>
            </a:r>
            <a:r>
              <a:rPr lang="en-US" sz="2000" spc="5" dirty="0">
                <a:latin typeface="Times New Roman" panose="02020603050405020304" pitchFamily="18" charset="0"/>
                <a:ea typeface="Symbol" panose="05050102010706020507" pitchFamily="18" charset="2"/>
                <a:cs typeface="Symbol" panose="05050102010706020507" pitchFamily="18" charset="2"/>
              </a:rPr>
              <a:t> </a:t>
            </a:r>
            <a:r>
              <a:rPr lang="en-US" sz="2000" dirty="0">
                <a:latin typeface="Times New Roman" panose="02020603050405020304" pitchFamily="18" charset="0"/>
                <a:ea typeface="Symbol" panose="05050102010706020507" pitchFamily="18" charset="2"/>
                <a:cs typeface="Symbol" panose="05050102010706020507" pitchFamily="18" charset="2"/>
              </a:rPr>
              <a:t>garbage</a:t>
            </a:r>
            <a:r>
              <a:rPr lang="en-US" sz="2000" spc="5" dirty="0">
                <a:latin typeface="Times New Roman" panose="02020603050405020304" pitchFamily="18" charset="0"/>
                <a:ea typeface="Symbol" panose="05050102010706020507" pitchFamily="18" charset="2"/>
                <a:cs typeface="Symbol" panose="05050102010706020507" pitchFamily="18" charset="2"/>
              </a:rPr>
              <a:t> </a:t>
            </a:r>
            <a:r>
              <a:rPr lang="en-US" sz="2000" dirty="0">
                <a:latin typeface="Times New Roman" panose="02020603050405020304" pitchFamily="18" charset="0"/>
                <a:ea typeface="Symbol" panose="05050102010706020507" pitchFamily="18" charset="2"/>
                <a:cs typeface="Symbol" panose="05050102010706020507" pitchFamily="18" charset="2"/>
              </a:rPr>
              <a:t>collector</a:t>
            </a:r>
            <a:r>
              <a:rPr lang="en-US" sz="2000" spc="5" dirty="0">
                <a:latin typeface="Times New Roman" panose="02020603050405020304" pitchFamily="18" charset="0"/>
                <a:ea typeface="Symbol" panose="05050102010706020507" pitchFamily="18" charset="2"/>
                <a:cs typeface="Symbol" panose="05050102010706020507" pitchFamily="18" charset="2"/>
              </a:rPr>
              <a:t> </a:t>
            </a:r>
            <a:r>
              <a:rPr lang="en-US" sz="2000" dirty="0">
                <a:latin typeface="Times New Roman" panose="02020603050405020304" pitchFamily="18" charset="0"/>
                <a:ea typeface="Symbol" panose="05050102010706020507" pitchFamily="18" charset="2"/>
                <a:cs typeface="Symbol" panose="05050102010706020507" pitchFamily="18" charset="2"/>
              </a:rPr>
              <a:t>runs</a:t>
            </a:r>
            <a:r>
              <a:rPr lang="en-US" sz="2000" spc="5" dirty="0">
                <a:latin typeface="Times New Roman" panose="02020603050405020304" pitchFamily="18" charset="0"/>
                <a:ea typeface="Symbol" panose="05050102010706020507" pitchFamily="18" charset="2"/>
                <a:cs typeface="Symbol" panose="05050102010706020507" pitchFamily="18" charset="2"/>
              </a:rPr>
              <a:t> </a:t>
            </a:r>
            <a:r>
              <a:rPr lang="en-US" sz="2000" dirty="0">
                <a:latin typeface="Times New Roman" panose="02020603050405020304" pitchFamily="18" charset="0"/>
                <a:ea typeface="Symbol" panose="05050102010706020507" pitchFamily="18" charset="2"/>
                <a:cs typeface="Symbol" panose="05050102010706020507" pitchFamily="18" charset="2"/>
              </a:rPr>
              <a:t>periodically,</a:t>
            </a:r>
            <a:r>
              <a:rPr lang="en-US" sz="2000" spc="5" dirty="0">
                <a:latin typeface="Times New Roman" panose="02020603050405020304" pitchFamily="18" charset="0"/>
                <a:ea typeface="Symbol" panose="05050102010706020507" pitchFamily="18" charset="2"/>
                <a:cs typeface="Symbol" panose="05050102010706020507" pitchFamily="18" charset="2"/>
              </a:rPr>
              <a:t> </a:t>
            </a:r>
            <a:r>
              <a:rPr lang="en-US" sz="2000" dirty="0">
                <a:latin typeface="Times New Roman" panose="02020603050405020304" pitchFamily="18" charset="0"/>
                <a:ea typeface="Symbol" panose="05050102010706020507" pitchFamily="18" charset="2"/>
                <a:cs typeface="Symbol" panose="05050102010706020507" pitchFamily="18" charset="2"/>
              </a:rPr>
              <a:t>checking</a:t>
            </a:r>
            <a:r>
              <a:rPr lang="en-US" sz="2000" spc="5" dirty="0">
                <a:latin typeface="Times New Roman" panose="02020603050405020304" pitchFamily="18" charset="0"/>
                <a:ea typeface="Symbol" panose="05050102010706020507" pitchFamily="18" charset="2"/>
                <a:cs typeface="Symbol" panose="05050102010706020507" pitchFamily="18" charset="2"/>
              </a:rPr>
              <a:t> </a:t>
            </a:r>
            <a:r>
              <a:rPr lang="en-US" sz="2000" dirty="0">
                <a:latin typeface="Times New Roman" panose="02020603050405020304" pitchFamily="18" charset="0"/>
                <a:ea typeface="Symbol" panose="05050102010706020507" pitchFamily="18" charset="2"/>
                <a:cs typeface="Symbol" panose="05050102010706020507" pitchFamily="18" charset="2"/>
              </a:rPr>
              <a:t>for</a:t>
            </a:r>
            <a:r>
              <a:rPr lang="en-US" sz="2000" spc="5" dirty="0">
                <a:latin typeface="Times New Roman" panose="02020603050405020304" pitchFamily="18" charset="0"/>
                <a:ea typeface="Symbol" panose="05050102010706020507" pitchFamily="18" charset="2"/>
                <a:cs typeface="Symbol" panose="05050102010706020507" pitchFamily="18" charset="2"/>
              </a:rPr>
              <a:t> </a:t>
            </a:r>
            <a:r>
              <a:rPr lang="en-US" sz="2000" dirty="0">
                <a:latin typeface="Times New Roman" panose="02020603050405020304" pitchFamily="18" charset="0"/>
                <a:ea typeface="Symbol" panose="05050102010706020507" pitchFamily="18" charset="2"/>
                <a:cs typeface="Symbol" panose="05050102010706020507" pitchFamily="18" charset="2"/>
              </a:rPr>
              <a:t>objects</a:t>
            </a:r>
            <a:r>
              <a:rPr lang="en-US" sz="2000" spc="5" dirty="0">
                <a:latin typeface="Times New Roman" panose="02020603050405020304" pitchFamily="18" charset="0"/>
                <a:ea typeface="Symbol" panose="05050102010706020507" pitchFamily="18" charset="2"/>
                <a:cs typeface="Symbol" panose="05050102010706020507" pitchFamily="18" charset="2"/>
              </a:rPr>
              <a:t> </a:t>
            </a:r>
            <a:r>
              <a:rPr lang="en-US" sz="2000" dirty="0">
                <a:latin typeface="Times New Roman" panose="02020603050405020304" pitchFamily="18" charset="0"/>
                <a:ea typeface="Symbol" panose="05050102010706020507" pitchFamily="18" charset="2"/>
                <a:cs typeface="Symbol" panose="05050102010706020507" pitchFamily="18" charset="2"/>
              </a:rPr>
              <a:t>that</a:t>
            </a:r>
            <a:r>
              <a:rPr lang="en-US" sz="2000" spc="5" dirty="0">
                <a:latin typeface="Times New Roman" panose="02020603050405020304" pitchFamily="18" charset="0"/>
                <a:ea typeface="Symbol" panose="05050102010706020507" pitchFamily="18" charset="2"/>
                <a:cs typeface="Symbol" panose="05050102010706020507" pitchFamily="18" charset="2"/>
              </a:rPr>
              <a:t> </a:t>
            </a:r>
            <a:r>
              <a:rPr lang="en-US" sz="2000" dirty="0">
                <a:latin typeface="Times New Roman" panose="02020603050405020304" pitchFamily="18" charset="0"/>
                <a:ea typeface="Symbol" panose="05050102010706020507" pitchFamily="18" charset="2"/>
                <a:cs typeface="Symbol" panose="05050102010706020507" pitchFamily="18" charset="2"/>
              </a:rPr>
              <a:t>are</a:t>
            </a:r>
            <a:r>
              <a:rPr lang="en-US" sz="2000" spc="5" dirty="0">
                <a:latin typeface="Times New Roman" panose="02020603050405020304" pitchFamily="18" charset="0"/>
                <a:ea typeface="Symbol" panose="05050102010706020507" pitchFamily="18" charset="2"/>
                <a:cs typeface="Symbol" panose="05050102010706020507" pitchFamily="18" charset="2"/>
              </a:rPr>
              <a:t> </a:t>
            </a:r>
            <a:r>
              <a:rPr lang="en-US" sz="2000" dirty="0">
                <a:latin typeface="Times New Roman" panose="02020603050405020304" pitchFamily="18" charset="0"/>
                <a:ea typeface="Symbol" panose="05050102010706020507" pitchFamily="18" charset="2"/>
                <a:cs typeface="Symbol" panose="05050102010706020507" pitchFamily="18" charset="2"/>
              </a:rPr>
              <a:t>no</a:t>
            </a:r>
            <a:r>
              <a:rPr lang="en-US" sz="2000" spc="5" dirty="0">
                <a:latin typeface="Times New Roman" panose="02020603050405020304" pitchFamily="18" charset="0"/>
                <a:ea typeface="Symbol" panose="05050102010706020507" pitchFamily="18" charset="2"/>
                <a:cs typeface="Symbol" panose="05050102010706020507" pitchFamily="18" charset="2"/>
              </a:rPr>
              <a:t> </a:t>
            </a:r>
            <a:r>
              <a:rPr lang="en-US" sz="2000" dirty="0">
                <a:latin typeface="Times New Roman" panose="02020603050405020304" pitchFamily="18" charset="0"/>
                <a:ea typeface="Symbol" panose="05050102010706020507" pitchFamily="18" charset="2"/>
                <a:cs typeface="Symbol" panose="05050102010706020507" pitchFamily="18" charset="2"/>
              </a:rPr>
              <a:t>longer</a:t>
            </a:r>
            <a:r>
              <a:rPr lang="en-US" sz="2000" spc="5" dirty="0">
                <a:latin typeface="Times New Roman" panose="02020603050405020304" pitchFamily="18" charset="0"/>
                <a:ea typeface="Symbol" panose="05050102010706020507" pitchFamily="18" charset="2"/>
                <a:cs typeface="Symbol" panose="05050102010706020507" pitchFamily="18" charset="2"/>
              </a:rPr>
              <a:t> </a:t>
            </a:r>
            <a:r>
              <a:rPr lang="en-US" sz="2000" dirty="0">
                <a:latin typeface="Times New Roman" panose="02020603050405020304" pitchFamily="18" charset="0"/>
                <a:ea typeface="Symbol" panose="05050102010706020507" pitchFamily="18" charset="2"/>
                <a:cs typeface="Symbol" panose="05050102010706020507" pitchFamily="18" charset="2"/>
              </a:rPr>
              <a:t>referenced</a:t>
            </a:r>
            <a:r>
              <a:rPr lang="en-US" sz="2000" spc="-5" dirty="0">
                <a:latin typeface="Times New Roman" panose="02020603050405020304" pitchFamily="18" charset="0"/>
                <a:ea typeface="Symbol" panose="05050102010706020507" pitchFamily="18" charset="2"/>
                <a:cs typeface="Symbol" panose="05050102010706020507" pitchFamily="18" charset="2"/>
              </a:rPr>
              <a:t> </a:t>
            </a:r>
            <a:r>
              <a:rPr lang="en-US" sz="2000" dirty="0">
                <a:latin typeface="Times New Roman" panose="02020603050405020304" pitchFamily="18" charset="0"/>
                <a:ea typeface="Symbol" panose="05050102010706020507" pitchFamily="18" charset="2"/>
                <a:cs typeface="Symbol" panose="05050102010706020507" pitchFamily="18" charset="2"/>
              </a:rPr>
              <a:t>by</a:t>
            </a:r>
            <a:r>
              <a:rPr lang="en-US" sz="2000" spc="5" dirty="0">
                <a:latin typeface="Times New Roman" panose="02020603050405020304" pitchFamily="18" charset="0"/>
                <a:ea typeface="Symbol" panose="05050102010706020507" pitchFamily="18" charset="2"/>
                <a:cs typeface="Symbol" panose="05050102010706020507" pitchFamily="18" charset="2"/>
              </a:rPr>
              <a:t> </a:t>
            </a:r>
            <a:r>
              <a:rPr lang="en-US" sz="2000" dirty="0">
                <a:latin typeface="Times New Roman" panose="02020603050405020304" pitchFamily="18" charset="0"/>
                <a:ea typeface="Symbol" panose="05050102010706020507" pitchFamily="18" charset="2"/>
                <a:cs typeface="Symbol" panose="05050102010706020507" pitchFamily="18" charset="2"/>
              </a:rPr>
              <a:t>any</a:t>
            </a:r>
            <a:r>
              <a:rPr lang="en-US" sz="2000" spc="5" dirty="0">
                <a:latin typeface="Times New Roman" panose="02020603050405020304" pitchFamily="18" charset="0"/>
                <a:ea typeface="Symbol" panose="05050102010706020507" pitchFamily="18" charset="2"/>
                <a:cs typeface="Symbol" panose="05050102010706020507" pitchFamily="18" charset="2"/>
              </a:rPr>
              <a:t> </a:t>
            </a:r>
            <a:r>
              <a:rPr lang="en-US" sz="2000" dirty="0">
                <a:latin typeface="Times New Roman" panose="02020603050405020304" pitchFamily="18" charset="0"/>
                <a:ea typeface="Symbol" panose="05050102010706020507" pitchFamily="18" charset="2"/>
                <a:cs typeface="Symbol" panose="05050102010706020507" pitchFamily="18" charset="2"/>
              </a:rPr>
              <a:t>running state</a:t>
            </a:r>
            <a:r>
              <a:rPr lang="en-US" sz="2000" spc="-5" dirty="0">
                <a:latin typeface="Times New Roman" panose="02020603050405020304" pitchFamily="18" charset="0"/>
                <a:ea typeface="Symbol" panose="05050102010706020507" pitchFamily="18" charset="2"/>
                <a:cs typeface="Symbol" panose="05050102010706020507" pitchFamily="18" charset="2"/>
              </a:rPr>
              <a:t> </a:t>
            </a:r>
            <a:r>
              <a:rPr lang="en-US" sz="2000" dirty="0">
                <a:latin typeface="Times New Roman" panose="02020603050405020304" pitchFamily="18" charset="0"/>
                <a:ea typeface="Symbol" panose="05050102010706020507" pitchFamily="18" charset="2"/>
                <a:cs typeface="Symbol" panose="05050102010706020507" pitchFamily="18" charset="2"/>
              </a:rPr>
              <a:t>or</a:t>
            </a:r>
            <a:r>
              <a:rPr lang="en-US" sz="2000" spc="-5" dirty="0">
                <a:latin typeface="Times New Roman" panose="02020603050405020304" pitchFamily="18" charset="0"/>
                <a:ea typeface="Symbol" panose="05050102010706020507" pitchFamily="18" charset="2"/>
                <a:cs typeface="Symbol" panose="05050102010706020507" pitchFamily="18" charset="2"/>
              </a:rPr>
              <a:t> </a:t>
            </a:r>
            <a:r>
              <a:rPr lang="en-US" sz="2000" dirty="0">
                <a:latin typeface="Times New Roman" panose="02020603050405020304" pitchFamily="18" charset="0"/>
                <a:ea typeface="Symbol" panose="05050102010706020507" pitchFamily="18" charset="2"/>
                <a:cs typeface="Symbol" panose="05050102010706020507" pitchFamily="18" charset="2"/>
              </a:rPr>
              <a:t>indirectly through other</a:t>
            </a:r>
            <a:r>
              <a:rPr lang="en-US" sz="2000" spc="-15" dirty="0">
                <a:latin typeface="Times New Roman" panose="02020603050405020304" pitchFamily="18" charset="0"/>
                <a:ea typeface="Symbol" panose="05050102010706020507" pitchFamily="18" charset="2"/>
                <a:cs typeface="Symbol" panose="05050102010706020507" pitchFamily="18" charset="2"/>
              </a:rPr>
              <a:t> </a:t>
            </a:r>
            <a:r>
              <a:rPr lang="en-US" sz="2000" dirty="0">
                <a:latin typeface="Times New Roman" panose="02020603050405020304" pitchFamily="18" charset="0"/>
                <a:ea typeface="Symbol" panose="05050102010706020507" pitchFamily="18" charset="2"/>
                <a:cs typeface="Symbol" panose="05050102010706020507" pitchFamily="18" charset="2"/>
              </a:rPr>
              <a:t>referenced objects</a:t>
            </a:r>
          </a:p>
          <a:p>
            <a:pPr marL="342900" marR="671830" lvl="0" indent="-342900" algn="just">
              <a:lnSpc>
                <a:spcPct val="105000"/>
              </a:lnSpc>
              <a:spcBef>
                <a:spcPts val="35"/>
              </a:spcBef>
              <a:spcAft>
                <a:spcPts val="0"/>
              </a:spcAft>
              <a:buSzPts val="1200"/>
              <a:buFont typeface="Symbol" panose="05050102010706020507" pitchFamily="18" charset="2"/>
              <a:buChar char=""/>
              <a:tabLst>
                <a:tab pos="521335" algn="l"/>
              </a:tabLst>
            </a:pPr>
            <a:r>
              <a:rPr lang="en-US" sz="2000" dirty="0">
                <a:latin typeface="Times New Roman" panose="02020603050405020304" pitchFamily="18" charset="0"/>
                <a:ea typeface="Symbol" panose="05050102010706020507" pitchFamily="18" charset="2"/>
                <a:cs typeface="Symbol" panose="05050102010706020507" pitchFamily="18" charset="2"/>
              </a:rPr>
              <a:t>The keyword protected is a specifier that prevents access to finalize( ) by code defined outside its class</a:t>
            </a:r>
            <a:endParaRPr lang="en-IN" sz="2000" dirty="0">
              <a:latin typeface="Times New Roman" panose="02020603050405020304" pitchFamily="18" charset="0"/>
              <a:ea typeface="Symbol" panose="05050102010706020507" pitchFamily="18" charset="2"/>
              <a:cs typeface="Symbol" panose="05050102010706020507" pitchFamily="18" charset="2"/>
            </a:endParaRPr>
          </a:p>
          <a:p>
            <a:pPr marL="342900" marR="671830" lvl="0" indent="-342900" algn="just">
              <a:lnSpc>
                <a:spcPct val="105000"/>
              </a:lnSpc>
              <a:spcBef>
                <a:spcPts val="35"/>
              </a:spcBef>
              <a:spcAft>
                <a:spcPts val="0"/>
              </a:spcAft>
              <a:buSzPts val="1200"/>
              <a:buFont typeface="Symbol" panose="05050102010706020507" pitchFamily="18" charset="2"/>
              <a:buChar char=""/>
              <a:tabLst>
                <a:tab pos="521335" algn="l"/>
              </a:tabLst>
            </a:pPr>
            <a:r>
              <a:rPr lang="en-US" sz="2000" dirty="0">
                <a:latin typeface="Times New Roman" panose="02020603050405020304" pitchFamily="18" charset="0"/>
                <a:ea typeface="Symbol" panose="05050102010706020507" pitchFamily="18" charset="2"/>
                <a:cs typeface="Symbol" panose="05050102010706020507" pitchFamily="18" charset="2"/>
              </a:rPr>
              <a:t>It is important to understand that finalize( ) is only called just prior to garbage collection.</a:t>
            </a:r>
            <a:endParaRPr lang="en-IN" sz="2000" dirty="0">
              <a:latin typeface="Times New Roman" panose="02020603050405020304" pitchFamily="18" charset="0"/>
              <a:ea typeface="Symbol" panose="05050102010706020507" pitchFamily="18" charset="2"/>
              <a:cs typeface="Symbol" panose="05050102010706020507" pitchFamily="18" charset="2"/>
            </a:endParaRPr>
          </a:p>
          <a:p>
            <a:pPr marL="342900" marR="671830" lvl="0" indent="-342900" algn="just">
              <a:lnSpc>
                <a:spcPct val="105000"/>
              </a:lnSpc>
              <a:spcBef>
                <a:spcPts val="35"/>
              </a:spcBef>
              <a:spcAft>
                <a:spcPts val="0"/>
              </a:spcAft>
              <a:buSzPts val="1200"/>
              <a:buFont typeface="Symbol" panose="05050102010706020507" pitchFamily="18" charset="2"/>
              <a:buChar char=""/>
              <a:tabLst>
                <a:tab pos="521335" algn="l"/>
              </a:tabLst>
            </a:pPr>
            <a:r>
              <a:rPr lang="en-US" sz="2000" dirty="0">
                <a:latin typeface="Times New Roman" panose="02020603050405020304" pitchFamily="18" charset="0"/>
                <a:ea typeface="Symbol" panose="05050102010706020507" pitchFamily="18" charset="2"/>
                <a:cs typeface="Symbol" panose="05050102010706020507" pitchFamily="18" charset="2"/>
              </a:rPr>
              <a:t>It is not called when an object goes out-of-scope, for example. This means that you cannot know when—or even if—finalize( ) will be executed</a:t>
            </a:r>
            <a:endParaRPr lang="en-IN" sz="2000" dirty="0">
              <a:latin typeface="Times New Roman" panose="02020603050405020304" pitchFamily="18" charset="0"/>
              <a:ea typeface="Symbol" panose="05050102010706020507" pitchFamily="18" charset="2"/>
              <a:cs typeface="Symbol" panose="05050102010706020507" pitchFamily="18" charset="2"/>
            </a:endParaRPr>
          </a:p>
          <a:p>
            <a:pPr marL="342900" marR="671830" lvl="0" indent="-342900" algn="just">
              <a:lnSpc>
                <a:spcPct val="105000"/>
              </a:lnSpc>
              <a:spcBef>
                <a:spcPts val="35"/>
              </a:spcBef>
              <a:spcAft>
                <a:spcPts val="0"/>
              </a:spcAft>
              <a:buSzPts val="1200"/>
              <a:buFont typeface="Symbol" panose="05050102010706020507" pitchFamily="18" charset="2"/>
              <a:buChar char=""/>
              <a:tabLst>
                <a:tab pos="521335" algn="l"/>
              </a:tabLst>
            </a:pPr>
            <a:endParaRPr lang="en-IN" dirty="0">
              <a:effectLst/>
              <a:latin typeface="Times New Roman" panose="02020603050405020304" pitchFamily="18" charset="0"/>
              <a:ea typeface="Symbol" panose="05050102010706020507" pitchFamily="18" charset="2"/>
              <a:cs typeface="Symbol" panose="05050102010706020507" pitchFamily="18" charset="2"/>
            </a:endParaRPr>
          </a:p>
        </p:txBody>
      </p:sp>
    </p:spTree>
    <p:extLst>
      <p:ext uri="{BB962C8B-B14F-4D97-AF65-F5344CB8AC3E}">
        <p14:creationId xmlns:p14="http://schemas.microsoft.com/office/powerpoint/2010/main" val="1426905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this Keyword</a:t>
            </a:r>
            <a:br>
              <a:rPr lang="en-IN" b="1" dirty="0"/>
            </a:br>
            <a:endParaRPr lang="en-IN" dirty="0"/>
          </a:p>
        </p:txBody>
      </p:sp>
      <p:sp>
        <p:nvSpPr>
          <p:cNvPr id="3" name="Content Placeholder 2"/>
          <p:cNvSpPr>
            <a:spLocks noGrp="1"/>
          </p:cNvSpPr>
          <p:nvPr>
            <p:ph idx="1"/>
          </p:nvPr>
        </p:nvSpPr>
        <p:spPr>
          <a:xfrm>
            <a:off x="838200" y="1415845"/>
            <a:ext cx="10515600" cy="5250426"/>
          </a:xfrm>
        </p:spPr>
        <p:txBody>
          <a:bodyPr/>
          <a:lstStyle/>
          <a:p>
            <a:r>
              <a:rPr lang="en-US" dirty="0"/>
              <a:t> this keyword can be used inside any method to refer to the current object. That is, this is always a reference to the object on which the method was invoked</a:t>
            </a:r>
          </a:p>
          <a:p>
            <a:endParaRPr lang="en-US" dirty="0"/>
          </a:p>
          <a:p>
            <a:endParaRPr lang="en-US" dirty="0"/>
          </a:p>
          <a:p>
            <a:endParaRPr lang="en-US" dirty="0"/>
          </a:p>
          <a:p>
            <a:endParaRPr lang="en-US" dirty="0"/>
          </a:p>
          <a:p>
            <a:endParaRPr lang="en-US" dirty="0"/>
          </a:p>
          <a:p>
            <a:r>
              <a:rPr lang="en-US" dirty="0"/>
              <a:t>The use of this is redundant, but perfectly correct. Inside Box( ), this will always refer to the invoking object. While it is redundant in this case, this is useful in other contexts</a:t>
            </a:r>
            <a:endParaRPr lang="en-IN" dirty="0"/>
          </a:p>
          <a:p>
            <a:pPr lvl="0"/>
            <a:endParaRPr lang="en-IN" dirty="0"/>
          </a:p>
          <a:p>
            <a:endParaRPr lang="en-IN" dirty="0"/>
          </a:p>
        </p:txBody>
      </p:sp>
      <p:pic>
        <p:nvPicPr>
          <p:cNvPr id="7" name="image6.png"/>
          <p:cNvPicPr/>
          <p:nvPr/>
        </p:nvPicPr>
        <p:blipFill>
          <a:blip r:embed="rId2" cstate="print"/>
          <a:stretch>
            <a:fillRect/>
          </a:stretch>
        </p:blipFill>
        <p:spPr>
          <a:xfrm>
            <a:off x="2990928" y="3126658"/>
            <a:ext cx="4265278" cy="1725561"/>
          </a:xfrm>
          <a:prstGeom prst="rect">
            <a:avLst/>
          </a:prstGeom>
        </p:spPr>
      </p:pic>
    </p:spTree>
    <p:extLst>
      <p:ext uri="{BB962C8B-B14F-4D97-AF65-F5344CB8AC3E}">
        <p14:creationId xmlns:p14="http://schemas.microsoft.com/office/powerpoint/2010/main" val="1679416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00935659"/>
              </p:ext>
            </p:extLst>
          </p:nvPr>
        </p:nvGraphicFramePr>
        <p:xfrm>
          <a:off x="735980" y="1338148"/>
          <a:ext cx="10526752" cy="4304370"/>
        </p:xfrm>
        <a:graphic>
          <a:graphicData uri="http://schemas.openxmlformats.org/drawingml/2006/table">
            <a:tbl>
              <a:tblPr firstRow="1" firstCol="1" bandRow="1"/>
              <a:tblGrid>
                <a:gridCol w="5503954">
                  <a:extLst>
                    <a:ext uri="{9D8B030D-6E8A-4147-A177-3AD203B41FA5}">
                      <a16:colId xmlns:a16="http://schemas.microsoft.com/office/drawing/2014/main" val="1001234640"/>
                    </a:ext>
                  </a:extLst>
                </a:gridCol>
                <a:gridCol w="5022798">
                  <a:extLst>
                    <a:ext uri="{9D8B030D-6E8A-4147-A177-3AD203B41FA5}">
                      <a16:colId xmlns:a16="http://schemas.microsoft.com/office/drawing/2014/main" val="2397844346"/>
                    </a:ext>
                  </a:extLst>
                </a:gridCol>
              </a:tblGrid>
              <a:tr h="825544">
                <a:tc>
                  <a:txBody>
                    <a:bodyPr/>
                    <a:lstStyle/>
                    <a:p>
                      <a:pPr marL="0" algn="just" defTabSz="914400" rtl="0" eaLnBrk="1" latinLnBrk="0" hangingPunct="1">
                        <a:spcAft>
                          <a:spcPts val="0"/>
                        </a:spcAft>
                      </a:pPr>
                      <a:r>
                        <a:rPr lang="en-US" sz="2800" b="1" kern="1200" dirty="0">
                          <a:solidFill>
                            <a:schemeClr val="tx1"/>
                          </a:solidFill>
                          <a:effectLst/>
                          <a:latin typeface="Calibri" panose="020F0502020204030204" pitchFamily="34" charset="0"/>
                          <a:ea typeface="Times New Roman" panose="02020603050405020304" pitchFamily="18" charset="0"/>
                          <a:cs typeface="+mn-cs"/>
                        </a:rPr>
                        <a:t>Unit – II</a:t>
                      </a:r>
                      <a:endParaRPr lang="en-IN" sz="2800" b="1" kern="1200" dirty="0">
                        <a:solidFill>
                          <a:schemeClr val="tx1"/>
                        </a:solidFill>
                        <a:effectLst/>
                        <a:latin typeface="Calibri" panose="020F0502020204030204" pitchFamily="34" charset="0"/>
                        <a:ea typeface="Times New Roman" panose="02020603050405020304" pitchFamily="18" charset="0"/>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just" defTabSz="914400" rtl="0" eaLnBrk="1" latinLnBrk="0" hangingPunct="1">
                        <a:spcAft>
                          <a:spcPts val="0"/>
                        </a:spcAft>
                      </a:pPr>
                      <a:r>
                        <a:rPr lang="en-US" sz="2800" b="1" kern="1200" dirty="0">
                          <a:solidFill>
                            <a:schemeClr val="tx1"/>
                          </a:solidFill>
                          <a:effectLst/>
                          <a:latin typeface="Calibri" panose="020F0502020204030204" pitchFamily="34" charset="0"/>
                          <a:ea typeface="Times New Roman" panose="02020603050405020304" pitchFamily="18" charset="0"/>
                          <a:cs typeface="+mn-cs"/>
                        </a:rPr>
                        <a:t>Contact Hours = 8 Hours</a:t>
                      </a:r>
                      <a:endParaRPr lang="en-IN" sz="2800" b="1" kern="1200" dirty="0">
                        <a:solidFill>
                          <a:schemeClr val="tx1"/>
                        </a:solidFill>
                        <a:effectLst/>
                        <a:latin typeface="Calibri" panose="020F0502020204030204" pitchFamily="34" charset="0"/>
                        <a:ea typeface="Times New Roman" panose="02020603050405020304" pitchFamily="18" charset="0"/>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8456693"/>
                  </a:ext>
                </a:extLst>
              </a:tr>
              <a:tr h="3478826">
                <a:tc gridSpan="2">
                  <a:txBody>
                    <a:bodyPr/>
                    <a:lstStyle/>
                    <a:p>
                      <a:pPr algn="just">
                        <a:spcAft>
                          <a:spcPts val="0"/>
                        </a:spcAft>
                      </a:pPr>
                      <a:endParaRPr lang="en-US" sz="3200" b="1" dirty="0">
                        <a:effectLst/>
                        <a:latin typeface="Calibri" panose="020F0502020204030204" pitchFamily="34" charset="0"/>
                        <a:ea typeface="Times New Roman" panose="02020603050405020304" pitchFamily="18" charset="0"/>
                      </a:endParaRPr>
                    </a:p>
                    <a:p>
                      <a:pPr algn="just">
                        <a:spcAft>
                          <a:spcPts val="0"/>
                        </a:spcAft>
                      </a:pPr>
                      <a:r>
                        <a:rPr lang="en-US" sz="3200" b="1" dirty="0">
                          <a:effectLst/>
                          <a:latin typeface="Calibri" panose="020F0502020204030204" pitchFamily="34" charset="0"/>
                          <a:ea typeface="Times New Roman" panose="02020603050405020304" pitchFamily="18" charset="0"/>
                        </a:rPr>
                        <a:t>Methods and classes</a:t>
                      </a:r>
                      <a:r>
                        <a:rPr lang="en-US" sz="3200" dirty="0">
                          <a:effectLst/>
                          <a:latin typeface="Calibri" panose="020F0502020204030204" pitchFamily="34" charset="0"/>
                          <a:ea typeface="Times New Roman" panose="02020603050405020304" pitchFamily="18" charset="0"/>
                        </a:rPr>
                        <a:t>: methods, returning from a method, returning a value, using parameters, constructors, parameterized constructors, the new operator revisited, garbage collection and finalizers, this keyword, controlling access to class members, pass objects to methods, argument passing, returning objects, method overloading.</a:t>
                      </a:r>
                      <a:endParaRPr lang="en-IN" sz="32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722010687"/>
                  </a:ext>
                </a:extLst>
              </a:tr>
            </a:tbl>
          </a:graphicData>
        </a:graphic>
      </p:graphicFrame>
    </p:spTree>
    <p:extLst>
      <p:ext uri="{BB962C8B-B14F-4D97-AF65-F5344CB8AC3E}">
        <p14:creationId xmlns:p14="http://schemas.microsoft.com/office/powerpoint/2010/main" val="19392743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4746"/>
          </a:xfrm>
        </p:spPr>
        <p:txBody>
          <a:bodyPr>
            <a:normAutofit fontScale="90000"/>
          </a:bodyPr>
          <a:lstStyle/>
          <a:p>
            <a:r>
              <a:rPr lang="en-US" b="1" dirty="0"/>
              <a:t>The this Keyword </a:t>
            </a:r>
            <a:r>
              <a:rPr lang="en-US" b="1" dirty="0" err="1"/>
              <a:t>cont</a:t>
            </a:r>
            <a:r>
              <a:rPr lang="en-US" b="1" dirty="0"/>
              <a:t>…</a:t>
            </a:r>
            <a:br>
              <a:rPr lang="en-IN" b="1" dirty="0"/>
            </a:br>
            <a:endParaRPr lang="en-IN" dirty="0"/>
          </a:p>
        </p:txBody>
      </p:sp>
      <p:sp>
        <p:nvSpPr>
          <p:cNvPr id="3" name="Content Placeholder 2"/>
          <p:cNvSpPr>
            <a:spLocks noGrp="1"/>
          </p:cNvSpPr>
          <p:nvPr>
            <p:ph idx="1"/>
          </p:nvPr>
        </p:nvSpPr>
        <p:spPr>
          <a:xfrm>
            <a:off x="838200" y="1179872"/>
            <a:ext cx="10515600" cy="4997091"/>
          </a:xfrm>
        </p:spPr>
        <p:txBody>
          <a:bodyPr>
            <a:normAutofit/>
          </a:bodyPr>
          <a:lstStyle/>
          <a:p>
            <a:pPr marL="0" indent="0">
              <a:buNone/>
            </a:pPr>
            <a:r>
              <a:rPr lang="en-IN" b="1" dirty="0"/>
              <a:t>The this Keyword:</a:t>
            </a:r>
            <a:endParaRPr lang="en-IN" dirty="0"/>
          </a:p>
          <a:p>
            <a:pPr lvl="0" fontAlgn="ctr"/>
            <a:r>
              <a:rPr lang="en-IN" b="1" dirty="0"/>
              <a:t>It is used to refer the current object.</a:t>
            </a:r>
            <a:endParaRPr lang="en-IN" dirty="0"/>
          </a:p>
          <a:p>
            <a:pPr lvl="0" fontAlgn="ctr"/>
            <a:r>
              <a:rPr lang="en-IN" b="1" dirty="0"/>
              <a:t>It is a reference to an object.</a:t>
            </a:r>
            <a:endParaRPr lang="en-IN" dirty="0"/>
          </a:p>
          <a:p>
            <a:pPr lvl="0" fontAlgn="ctr"/>
            <a:r>
              <a:rPr lang="en-IN" b="1" dirty="0"/>
              <a:t>It is used to resolve any Namespace collision between instance variables &amp; local variables.</a:t>
            </a:r>
            <a:endParaRPr lang="en-IN" dirty="0"/>
          </a:p>
          <a:p>
            <a:pPr lvl="0" fontAlgn="ctr"/>
            <a:r>
              <a:rPr lang="en-IN" b="1" dirty="0"/>
              <a:t>In java , you can have local variables including formal parameters to method to overlap. When this is the case, local variables hide the instance variables.</a:t>
            </a:r>
            <a:endParaRPr lang="en-IN" dirty="0"/>
          </a:p>
          <a:p>
            <a:r>
              <a:rPr lang="en-IN" b="1" dirty="0"/>
              <a:t>The problem of instance variable hiding can be overcome by the use of this keyword. </a:t>
            </a:r>
            <a:endParaRPr lang="en-IN" dirty="0"/>
          </a:p>
          <a:p>
            <a:endParaRPr lang="en-IN" dirty="0"/>
          </a:p>
        </p:txBody>
      </p:sp>
    </p:spTree>
    <p:extLst>
      <p:ext uri="{BB962C8B-B14F-4D97-AF65-F5344CB8AC3E}">
        <p14:creationId xmlns:p14="http://schemas.microsoft.com/office/powerpoint/2010/main" val="1321943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Instance Variable Hiding</a:t>
            </a:r>
            <a:br>
              <a:rPr lang="en-IN" b="1" dirty="0"/>
            </a:br>
            <a:endParaRPr lang="en-IN" dirty="0"/>
          </a:p>
        </p:txBody>
      </p:sp>
      <p:sp>
        <p:nvSpPr>
          <p:cNvPr id="3" name="Content Placeholder 2"/>
          <p:cNvSpPr>
            <a:spLocks noGrp="1"/>
          </p:cNvSpPr>
          <p:nvPr>
            <p:ph idx="1"/>
          </p:nvPr>
        </p:nvSpPr>
        <p:spPr>
          <a:xfrm>
            <a:off x="838200" y="1237785"/>
            <a:ext cx="10515600" cy="4939178"/>
          </a:xfrm>
        </p:spPr>
        <p:txBody>
          <a:bodyPr/>
          <a:lstStyle/>
          <a:p>
            <a:pPr lvl="0"/>
            <a:r>
              <a:rPr lang="en-US" sz="2400" dirty="0"/>
              <a:t>It is illegal in Java to declare two local variables with the same name inside the same or enclosing scopes</a:t>
            </a:r>
            <a:endParaRPr lang="en-IN" sz="2400" dirty="0"/>
          </a:p>
          <a:p>
            <a:pPr lvl="0"/>
            <a:r>
              <a:rPr lang="en-US" sz="2400" dirty="0"/>
              <a:t>Interestingly, you can have local variables, including formal parameters to methods, which overlap with the names of the class’ instance variables</a:t>
            </a:r>
            <a:endParaRPr lang="en-IN" sz="2400" dirty="0"/>
          </a:p>
          <a:p>
            <a:pPr lvl="0"/>
            <a:r>
              <a:rPr lang="en-US" sz="2400" dirty="0"/>
              <a:t>When a local variable has the same name as an instance variable, the local variable hides the instance variable</a:t>
            </a:r>
            <a:endParaRPr lang="en-IN" sz="2400" dirty="0"/>
          </a:p>
          <a:p>
            <a:pPr lvl="0"/>
            <a:r>
              <a:rPr lang="en-US" sz="2400" dirty="0"/>
              <a:t>For example, here is another version of Box( ), which uses width, height, and depth for parameter names and then uses this to access the instance variables by the same name</a:t>
            </a:r>
            <a:endParaRPr lang="en-IN" sz="2400" dirty="0"/>
          </a:p>
          <a:p>
            <a:endParaRPr lang="en-IN" dirty="0"/>
          </a:p>
        </p:txBody>
      </p:sp>
      <p:pic>
        <p:nvPicPr>
          <p:cNvPr id="4" name="image7.png"/>
          <p:cNvPicPr>
            <a:picLocks/>
          </p:cNvPicPr>
          <p:nvPr/>
        </p:nvPicPr>
        <p:blipFill>
          <a:blip r:embed="rId2" cstate="print"/>
          <a:stretch>
            <a:fillRect/>
          </a:stretch>
        </p:blipFill>
        <p:spPr>
          <a:xfrm>
            <a:off x="2118251" y="4910296"/>
            <a:ext cx="5323809" cy="1266667"/>
          </a:xfrm>
          <a:prstGeom prst="rect">
            <a:avLst/>
          </a:prstGeom>
        </p:spPr>
      </p:pic>
      <p:sp>
        <p:nvSpPr>
          <p:cNvPr id="5" name="Rectangle 4"/>
          <p:cNvSpPr/>
          <p:nvPr/>
        </p:nvSpPr>
        <p:spPr>
          <a:xfrm>
            <a:off x="921308" y="6176963"/>
            <a:ext cx="5086008" cy="369332"/>
          </a:xfrm>
          <a:prstGeom prst="rect">
            <a:avLst/>
          </a:prstGeom>
        </p:spPr>
        <p:txBody>
          <a:bodyPr wrap="none">
            <a:spAutoFit/>
          </a:bodyPr>
          <a:lstStyle/>
          <a:p>
            <a:pPr marL="342900" lvl="0" indent="-342900">
              <a:spcBef>
                <a:spcPts val="240"/>
              </a:spcBef>
              <a:spcAft>
                <a:spcPts val="0"/>
              </a:spcAft>
              <a:buSzPts val="1200"/>
              <a:buFont typeface="Symbol" panose="05050102010706020507" pitchFamily="18" charset="2"/>
              <a:buChar char=""/>
              <a:tabLst>
                <a:tab pos="520700" algn="l"/>
                <a:tab pos="521335" algn="l"/>
              </a:tabLst>
            </a:pPr>
            <a:r>
              <a:rPr lang="en-US" dirty="0">
                <a:latin typeface="Times New Roman" panose="02020603050405020304" pitchFamily="18" charset="0"/>
                <a:ea typeface="Symbol" panose="05050102010706020507" pitchFamily="18" charset="2"/>
                <a:cs typeface="Symbol" panose="05050102010706020507" pitchFamily="18" charset="2"/>
              </a:rPr>
              <a:t>Use</a:t>
            </a:r>
            <a:r>
              <a:rPr lang="en-US" spc="-10" dirty="0">
                <a:latin typeface="Times New Roman" panose="02020603050405020304" pitchFamily="18" charset="0"/>
                <a:ea typeface="Symbol" panose="05050102010706020507" pitchFamily="18" charset="2"/>
                <a:cs typeface="Symbol" panose="05050102010706020507" pitchFamily="18" charset="2"/>
              </a:rPr>
              <a:t> </a:t>
            </a:r>
            <a:r>
              <a:rPr lang="en-US" dirty="0">
                <a:latin typeface="Times New Roman" panose="02020603050405020304" pitchFamily="18" charset="0"/>
                <a:ea typeface="Symbol" panose="05050102010706020507" pitchFamily="18" charset="2"/>
                <a:cs typeface="Symbol" panose="05050102010706020507" pitchFamily="18" charset="2"/>
              </a:rPr>
              <a:t>this</a:t>
            </a:r>
            <a:r>
              <a:rPr lang="en-US" spc="-5" dirty="0">
                <a:latin typeface="Times New Roman" panose="02020603050405020304" pitchFamily="18" charset="0"/>
                <a:ea typeface="Symbol" panose="05050102010706020507" pitchFamily="18" charset="2"/>
                <a:cs typeface="Symbol" panose="05050102010706020507" pitchFamily="18" charset="2"/>
              </a:rPr>
              <a:t> </a:t>
            </a:r>
            <a:r>
              <a:rPr lang="en-US" dirty="0">
                <a:latin typeface="Times New Roman" panose="02020603050405020304" pitchFamily="18" charset="0"/>
                <a:ea typeface="Symbol" panose="05050102010706020507" pitchFamily="18" charset="2"/>
                <a:cs typeface="Symbol" panose="05050102010706020507" pitchFamily="18" charset="2"/>
              </a:rPr>
              <a:t>to</a:t>
            </a:r>
            <a:r>
              <a:rPr lang="en-US" spc="-5" dirty="0">
                <a:latin typeface="Times New Roman" panose="02020603050405020304" pitchFamily="18" charset="0"/>
                <a:ea typeface="Symbol" panose="05050102010706020507" pitchFamily="18" charset="2"/>
                <a:cs typeface="Symbol" panose="05050102010706020507" pitchFamily="18" charset="2"/>
              </a:rPr>
              <a:t> </a:t>
            </a:r>
            <a:r>
              <a:rPr lang="en-US" dirty="0">
                <a:latin typeface="Times New Roman" panose="02020603050405020304" pitchFamily="18" charset="0"/>
                <a:ea typeface="Symbol" panose="05050102010706020507" pitchFamily="18" charset="2"/>
                <a:cs typeface="Symbol" panose="05050102010706020507" pitchFamily="18" charset="2"/>
              </a:rPr>
              <a:t>overcome</a:t>
            </a:r>
            <a:r>
              <a:rPr lang="en-US" spc="-5" dirty="0">
                <a:latin typeface="Times New Roman" panose="02020603050405020304" pitchFamily="18" charset="0"/>
                <a:ea typeface="Symbol" panose="05050102010706020507" pitchFamily="18" charset="2"/>
                <a:cs typeface="Symbol" panose="05050102010706020507" pitchFamily="18" charset="2"/>
              </a:rPr>
              <a:t> </a:t>
            </a:r>
            <a:r>
              <a:rPr lang="en-US" dirty="0">
                <a:latin typeface="Times New Roman" panose="02020603050405020304" pitchFamily="18" charset="0"/>
                <a:ea typeface="Symbol" panose="05050102010706020507" pitchFamily="18" charset="2"/>
                <a:cs typeface="Symbol" panose="05050102010706020507" pitchFamily="18" charset="2"/>
              </a:rPr>
              <a:t>the instance</a:t>
            </a:r>
            <a:r>
              <a:rPr lang="en-US" spc="-10" dirty="0">
                <a:latin typeface="Times New Roman" panose="02020603050405020304" pitchFamily="18" charset="0"/>
                <a:ea typeface="Symbol" panose="05050102010706020507" pitchFamily="18" charset="2"/>
                <a:cs typeface="Symbol" panose="05050102010706020507" pitchFamily="18" charset="2"/>
              </a:rPr>
              <a:t> </a:t>
            </a:r>
            <a:r>
              <a:rPr lang="en-US" dirty="0">
                <a:latin typeface="Times New Roman" panose="02020603050405020304" pitchFamily="18" charset="0"/>
                <a:ea typeface="Symbol" panose="05050102010706020507" pitchFamily="18" charset="2"/>
                <a:cs typeface="Symbol" panose="05050102010706020507" pitchFamily="18" charset="2"/>
              </a:rPr>
              <a:t>variable</a:t>
            </a:r>
            <a:r>
              <a:rPr lang="en-US" spc="5" dirty="0">
                <a:latin typeface="Times New Roman" panose="02020603050405020304" pitchFamily="18" charset="0"/>
                <a:ea typeface="Symbol" panose="05050102010706020507" pitchFamily="18" charset="2"/>
                <a:cs typeface="Symbol" panose="05050102010706020507" pitchFamily="18" charset="2"/>
              </a:rPr>
              <a:t> </a:t>
            </a:r>
            <a:r>
              <a:rPr lang="en-US" dirty="0">
                <a:latin typeface="Times New Roman" panose="02020603050405020304" pitchFamily="18" charset="0"/>
                <a:ea typeface="Symbol" panose="05050102010706020507" pitchFamily="18" charset="2"/>
                <a:cs typeface="Symbol" panose="05050102010706020507" pitchFamily="18" charset="2"/>
              </a:rPr>
              <a:t>hiding</a:t>
            </a:r>
            <a:endParaRPr lang="en-IN" sz="1600" dirty="0">
              <a:effectLst/>
              <a:latin typeface="Times New Roman" panose="02020603050405020304" pitchFamily="18" charset="0"/>
              <a:ea typeface="Symbol" panose="05050102010706020507" pitchFamily="18" charset="2"/>
              <a:cs typeface="Symbol" panose="05050102010706020507" pitchFamily="18" charset="2"/>
            </a:endParaRPr>
          </a:p>
        </p:txBody>
      </p:sp>
    </p:spTree>
    <p:extLst>
      <p:ext uri="{BB962C8B-B14F-4D97-AF65-F5344CB8AC3E}">
        <p14:creationId xmlns:p14="http://schemas.microsoft.com/office/powerpoint/2010/main" val="2887000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Times New Roman" panose="02020603050405020304" pitchFamily="18" charset="0"/>
              </a:rPr>
              <a:t>Controlling access to class members</a:t>
            </a:r>
            <a:endParaRPr lang="en-IN" dirty="0"/>
          </a:p>
        </p:txBody>
      </p:sp>
      <p:pic>
        <p:nvPicPr>
          <p:cNvPr id="4" name="Content Placeholder 3"/>
          <p:cNvPicPr>
            <a:picLocks noGrp="1" noChangeAspect="1"/>
          </p:cNvPicPr>
          <p:nvPr>
            <p:ph idx="1"/>
          </p:nvPr>
        </p:nvPicPr>
        <p:blipFill>
          <a:blip r:embed="rId2"/>
          <a:stretch>
            <a:fillRect/>
          </a:stretch>
        </p:blipFill>
        <p:spPr>
          <a:xfrm>
            <a:off x="1165737" y="1690688"/>
            <a:ext cx="8267700" cy="4133850"/>
          </a:xfrm>
          <a:prstGeom prst="rect">
            <a:avLst/>
          </a:prstGeom>
        </p:spPr>
      </p:pic>
    </p:spTree>
    <p:extLst>
      <p:ext uri="{BB962C8B-B14F-4D97-AF65-F5344CB8AC3E}">
        <p14:creationId xmlns:p14="http://schemas.microsoft.com/office/powerpoint/2010/main" val="3023467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Controlling Access to Class Members</a:t>
            </a:r>
            <a:br>
              <a:rPr lang="en-IN" b="1" dirty="0"/>
            </a:br>
            <a:endParaRPr lang="en-IN" dirty="0"/>
          </a:p>
        </p:txBody>
      </p:sp>
      <p:sp>
        <p:nvSpPr>
          <p:cNvPr id="3" name="Content Placeholder 2"/>
          <p:cNvSpPr>
            <a:spLocks noGrp="1"/>
          </p:cNvSpPr>
          <p:nvPr>
            <p:ph idx="1"/>
          </p:nvPr>
        </p:nvSpPr>
        <p:spPr/>
        <p:txBody>
          <a:bodyPr>
            <a:normAutofit fontScale="77500" lnSpcReduction="20000"/>
          </a:bodyPr>
          <a:lstStyle/>
          <a:p>
            <a:pPr lvl="0"/>
            <a:r>
              <a:rPr lang="en-US" dirty="0"/>
              <a:t>As you know, encapsulation links data with the code that manipulates it. However, encapsulation provides another important attribute: access control.</a:t>
            </a:r>
            <a:endParaRPr lang="en-IN" dirty="0"/>
          </a:p>
          <a:p>
            <a:pPr lvl="0"/>
            <a:r>
              <a:rPr lang="en-US" dirty="0"/>
              <a:t>How a member can be accessed is determined by the access specifier that modifies its declaration.</a:t>
            </a:r>
            <a:endParaRPr lang="en-IN" dirty="0"/>
          </a:p>
          <a:p>
            <a:pPr lvl="0"/>
            <a:r>
              <a:rPr lang="en-US" dirty="0"/>
              <a:t>Java supplies a rich set of access specifiers. Some aspects of access control are related mostly to inheritance or packages. (A package is, essentially, a grouping of classes.)</a:t>
            </a:r>
            <a:endParaRPr lang="en-IN" dirty="0"/>
          </a:p>
          <a:p>
            <a:pPr lvl="0"/>
            <a:r>
              <a:rPr lang="en-US" dirty="0"/>
              <a:t>Member access control is achieved through the use of three access specifiers/modifiers are </a:t>
            </a:r>
            <a:r>
              <a:rPr lang="en-US" b="1" dirty="0"/>
              <a:t>public</a:t>
            </a:r>
            <a:r>
              <a:rPr lang="en-US" dirty="0"/>
              <a:t>, </a:t>
            </a:r>
            <a:r>
              <a:rPr lang="en-US" b="1" dirty="0"/>
              <a:t>private</a:t>
            </a:r>
            <a:r>
              <a:rPr lang="en-US" dirty="0"/>
              <a:t>, and </a:t>
            </a:r>
            <a:r>
              <a:rPr lang="en-US" b="1" dirty="0"/>
              <a:t>protected</a:t>
            </a:r>
            <a:r>
              <a:rPr lang="en-US" dirty="0"/>
              <a:t>. Java also defines a default access level. </a:t>
            </a:r>
            <a:r>
              <a:rPr lang="en-US" b="1" dirty="0"/>
              <a:t>protected </a:t>
            </a:r>
            <a:r>
              <a:rPr lang="en-US" dirty="0"/>
              <a:t>applies only when inheritance is involved</a:t>
            </a:r>
            <a:endParaRPr lang="en-IN" dirty="0"/>
          </a:p>
          <a:p>
            <a:pPr lvl="0"/>
            <a:r>
              <a:rPr lang="en-US" dirty="0"/>
              <a:t>When a member of a class is modified by the </a:t>
            </a:r>
            <a:r>
              <a:rPr lang="en-US" b="1" dirty="0"/>
              <a:t>public </a:t>
            </a:r>
            <a:r>
              <a:rPr lang="en-US" dirty="0"/>
              <a:t>specifier, then that member can be accessed by any other code</a:t>
            </a:r>
            <a:endParaRPr lang="en-IN" dirty="0"/>
          </a:p>
          <a:p>
            <a:pPr lvl="0"/>
            <a:r>
              <a:rPr lang="en-US" dirty="0"/>
              <a:t>When a member of a class is specified as </a:t>
            </a:r>
            <a:r>
              <a:rPr lang="en-US" b="1" dirty="0"/>
              <a:t>private</a:t>
            </a:r>
            <a:r>
              <a:rPr lang="en-US" dirty="0"/>
              <a:t>, then that member can only be accessed by other members of its class.</a:t>
            </a:r>
            <a:endParaRPr lang="en-IN" dirty="0"/>
          </a:p>
          <a:p>
            <a:r>
              <a:rPr lang="en-US" dirty="0"/>
              <a:t>For example,</a:t>
            </a:r>
            <a:endParaRPr lang="en-IN" dirty="0"/>
          </a:p>
          <a:p>
            <a:endParaRPr lang="en-IN" dirty="0"/>
          </a:p>
        </p:txBody>
      </p:sp>
    </p:spTree>
    <p:extLst>
      <p:ext uri="{BB962C8B-B14F-4D97-AF65-F5344CB8AC3E}">
        <p14:creationId xmlns:p14="http://schemas.microsoft.com/office/powerpoint/2010/main" val="338768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8.png"/>
          <p:cNvPicPr>
            <a:picLocks noGrp="1"/>
          </p:cNvPicPr>
          <p:nvPr>
            <p:ph idx="1"/>
          </p:nvPr>
        </p:nvPicPr>
        <p:blipFill>
          <a:blip r:embed="rId2" cstate="print"/>
          <a:stretch>
            <a:fillRect/>
          </a:stretch>
        </p:blipFill>
        <p:spPr>
          <a:xfrm>
            <a:off x="245327" y="554385"/>
            <a:ext cx="5754029" cy="5723751"/>
          </a:xfrm>
          <a:prstGeom prst="rect">
            <a:avLst/>
          </a:prstGeom>
        </p:spPr>
      </p:pic>
      <p:sp>
        <p:nvSpPr>
          <p:cNvPr id="5" name="Rectangle 4"/>
          <p:cNvSpPr/>
          <p:nvPr/>
        </p:nvSpPr>
        <p:spPr>
          <a:xfrm>
            <a:off x="6359912" y="998437"/>
            <a:ext cx="6096000" cy="1560364"/>
          </a:xfrm>
          <a:prstGeom prst="rect">
            <a:avLst/>
          </a:prstGeom>
        </p:spPr>
        <p:txBody>
          <a:bodyPr>
            <a:spAutoFit/>
          </a:bodyPr>
          <a:lstStyle/>
          <a:p>
            <a:pPr marL="342900" marR="672465" lvl="0" indent="-342900" algn="just">
              <a:lnSpc>
                <a:spcPct val="106000"/>
              </a:lnSpc>
              <a:spcBef>
                <a:spcPts val="395"/>
              </a:spcBef>
              <a:spcAft>
                <a:spcPts val="0"/>
              </a:spcAft>
              <a:buSzPts val="1200"/>
              <a:buFont typeface="Symbol" panose="05050102010706020507" pitchFamily="18" charset="2"/>
              <a:buChar char=""/>
              <a:tabLst>
                <a:tab pos="521335" algn="l"/>
              </a:tabLst>
            </a:pPr>
            <a:r>
              <a:rPr lang="en-US" dirty="0">
                <a:latin typeface="Times New Roman" panose="02020603050405020304" pitchFamily="18" charset="0"/>
                <a:ea typeface="Symbol" panose="05050102010706020507" pitchFamily="18" charset="2"/>
                <a:cs typeface="Symbol" panose="05050102010706020507" pitchFamily="18" charset="2"/>
              </a:rPr>
              <a:t>Member</a:t>
            </a:r>
            <a:r>
              <a:rPr lang="en-US" spc="-75" dirty="0">
                <a:latin typeface="Times New Roman" panose="02020603050405020304" pitchFamily="18" charset="0"/>
                <a:ea typeface="Symbol" panose="05050102010706020507" pitchFamily="18" charset="2"/>
                <a:cs typeface="Symbol" panose="05050102010706020507" pitchFamily="18" charset="2"/>
              </a:rPr>
              <a:t> </a:t>
            </a:r>
            <a:r>
              <a:rPr lang="en-US" b="1" dirty="0">
                <a:latin typeface="Times New Roman" panose="02020603050405020304" pitchFamily="18" charset="0"/>
                <a:ea typeface="Symbol" panose="05050102010706020507" pitchFamily="18" charset="2"/>
                <a:cs typeface="Symbol" panose="05050102010706020507" pitchFamily="18" charset="2"/>
              </a:rPr>
              <a:t>c</a:t>
            </a:r>
            <a:r>
              <a:rPr lang="en-US" b="1" spc="-55" dirty="0">
                <a:latin typeface="Times New Roman" panose="02020603050405020304" pitchFamily="18" charset="0"/>
                <a:ea typeface="Symbol" panose="05050102010706020507" pitchFamily="18" charset="2"/>
                <a:cs typeface="Symbol" panose="05050102010706020507" pitchFamily="18" charset="2"/>
              </a:rPr>
              <a:t> </a:t>
            </a:r>
            <a:r>
              <a:rPr lang="en-US" dirty="0">
                <a:latin typeface="Times New Roman" panose="02020603050405020304" pitchFamily="18" charset="0"/>
                <a:ea typeface="Symbol" panose="05050102010706020507" pitchFamily="18" charset="2"/>
                <a:cs typeface="Symbol" panose="05050102010706020507" pitchFamily="18" charset="2"/>
              </a:rPr>
              <a:t>is</a:t>
            </a:r>
            <a:r>
              <a:rPr lang="en-US" spc="-65" dirty="0">
                <a:latin typeface="Times New Roman" panose="02020603050405020304" pitchFamily="18" charset="0"/>
                <a:ea typeface="Symbol" panose="05050102010706020507" pitchFamily="18" charset="2"/>
                <a:cs typeface="Symbol" panose="05050102010706020507" pitchFamily="18" charset="2"/>
              </a:rPr>
              <a:t> </a:t>
            </a:r>
            <a:r>
              <a:rPr lang="en-US" dirty="0">
                <a:latin typeface="Times New Roman" panose="02020603050405020304" pitchFamily="18" charset="0"/>
                <a:ea typeface="Symbol" panose="05050102010706020507" pitchFamily="18" charset="2"/>
                <a:cs typeface="Symbol" panose="05050102010706020507" pitchFamily="18" charset="2"/>
              </a:rPr>
              <a:t>given</a:t>
            </a:r>
            <a:r>
              <a:rPr lang="en-US" spc="-65" dirty="0">
                <a:latin typeface="Times New Roman" panose="02020603050405020304" pitchFamily="18" charset="0"/>
                <a:ea typeface="Symbol" panose="05050102010706020507" pitchFamily="18" charset="2"/>
                <a:cs typeface="Symbol" panose="05050102010706020507" pitchFamily="18" charset="2"/>
              </a:rPr>
              <a:t> </a:t>
            </a:r>
            <a:r>
              <a:rPr lang="en-US" dirty="0">
                <a:latin typeface="Times New Roman" panose="02020603050405020304" pitchFamily="18" charset="0"/>
                <a:ea typeface="Symbol" panose="05050102010706020507" pitchFamily="18" charset="2"/>
                <a:cs typeface="Symbol" panose="05050102010706020507" pitchFamily="18" charset="2"/>
              </a:rPr>
              <a:t>private</a:t>
            </a:r>
            <a:r>
              <a:rPr lang="en-US" spc="-65" dirty="0">
                <a:latin typeface="Times New Roman" panose="02020603050405020304" pitchFamily="18" charset="0"/>
                <a:ea typeface="Symbol" panose="05050102010706020507" pitchFamily="18" charset="2"/>
                <a:cs typeface="Symbol" panose="05050102010706020507" pitchFamily="18" charset="2"/>
              </a:rPr>
              <a:t> </a:t>
            </a:r>
            <a:r>
              <a:rPr lang="en-US" dirty="0">
                <a:latin typeface="Times New Roman" panose="02020603050405020304" pitchFamily="18" charset="0"/>
                <a:ea typeface="Symbol" panose="05050102010706020507" pitchFamily="18" charset="2"/>
                <a:cs typeface="Symbol" panose="05050102010706020507" pitchFamily="18" charset="2"/>
              </a:rPr>
              <a:t>access.</a:t>
            </a:r>
            <a:r>
              <a:rPr lang="en-US" spc="-60" dirty="0">
                <a:latin typeface="Times New Roman" panose="02020603050405020304" pitchFamily="18" charset="0"/>
                <a:ea typeface="Symbol" panose="05050102010706020507" pitchFamily="18" charset="2"/>
                <a:cs typeface="Symbol" panose="05050102010706020507" pitchFamily="18" charset="2"/>
              </a:rPr>
              <a:t> </a:t>
            </a:r>
            <a:r>
              <a:rPr lang="en-US" dirty="0">
                <a:latin typeface="Times New Roman" panose="02020603050405020304" pitchFamily="18" charset="0"/>
                <a:ea typeface="Symbol" panose="05050102010706020507" pitchFamily="18" charset="2"/>
                <a:cs typeface="Symbol" panose="05050102010706020507" pitchFamily="18" charset="2"/>
              </a:rPr>
              <a:t>This</a:t>
            </a:r>
            <a:r>
              <a:rPr lang="en-US" spc="-60" dirty="0">
                <a:latin typeface="Times New Roman" panose="02020603050405020304" pitchFamily="18" charset="0"/>
                <a:ea typeface="Symbol" panose="05050102010706020507" pitchFamily="18" charset="2"/>
                <a:cs typeface="Symbol" panose="05050102010706020507" pitchFamily="18" charset="2"/>
              </a:rPr>
              <a:t> </a:t>
            </a:r>
            <a:r>
              <a:rPr lang="en-US" dirty="0">
                <a:latin typeface="Times New Roman" panose="02020603050405020304" pitchFamily="18" charset="0"/>
                <a:ea typeface="Symbol" panose="05050102010706020507" pitchFamily="18" charset="2"/>
                <a:cs typeface="Symbol" panose="05050102010706020507" pitchFamily="18" charset="2"/>
              </a:rPr>
              <a:t>means</a:t>
            </a:r>
            <a:r>
              <a:rPr lang="en-US" spc="-65" dirty="0">
                <a:latin typeface="Times New Roman" panose="02020603050405020304" pitchFamily="18" charset="0"/>
                <a:ea typeface="Symbol" panose="05050102010706020507" pitchFamily="18" charset="2"/>
                <a:cs typeface="Symbol" panose="05050102010706020507" pitchFamily="18" charset="2"/>
              </a:rPr>
              <a:t> </a:t>
            </a:r>
            <a:r>
              <a:rPr lang="en-US" dirty="0">
                <a:latin typeface="Times New Roman" panose="02020603050405020304" pitchFamily="18" charset="0"/>
                <a:ea typeface="Symbol" panose="05050102010706020507" pitchFamily="18" charset="2"/>
                <a:cs typeface="Symbol" panose="05050102010706020507" pitchFamily="18" charset="2"/>
              </a:rPr>
              <a:t>that</a:t>
            </a:r>
            <a:r>
              <a:rPr lang="en-US" spc="-50" dirty="0">
                <a:latin typeface="Times New Roman" panose="02020603050405020304" pitchFamily="18" charset="0"/>
                <a:ea typeface="Symbol" panose="05050102010706020507" pitchFamily="18" charset="2"/>
                <a:cs typeface="Symbol" panose="05050102010706020507" pitchFamily="18" charset="2"/>
              </a:rPr>
              <a:t> </a:t>
            </a:r>
            <a:r>
              <a:rPr lang="en-US" dirty="0">
                <a:latin typeface="Times New Roman" panose="02020603050405020304" pitchFamily="18" charset="0"/>
                <a:ea typeface="Symbol" panose="05050102010706020507" pitchFamily="18" charset="2"/>
                <a:cs typeface="Symbol" panose="05050102010706020507" pitchFamily="18" charset="2"/>
              </a:rPr>
              <a:t>it</a:t>
            </a:r>
            <a:r>
              <a:rPr lang="en-US" spc="-60" dirty="0">
                <a:latin typeface="Times New Roman" panose="02020603050405020304" pitchFamily="18" charset="0"/>
                <a:ea typeface="Symbol" panose="05050102010706020507" pitchFamily="18" charset="2"/>
                <a:cs typeface="Symbol" panose="05050102010706020507" pitchFamily="18" charset="2"/>
              </a:rPr>
              <a:t> </a:t>
            </a:r>
            <a:r>
              <a:rPr lang="en-US" dirty="0">
                <a:latin typeface="Times New Roman" panose="02020603050405020304" pitchFamily="18" charset="0"/>
                <a:ea typeface="Symbol" panose="05050102010706020507" pitchFamily="18" charset="2"/>
                <a:cs typeface="Symbol" panose="05050102010706020507" pitchFamily="18" charset="2"/>
              </a:rPr>
              <a:t>cannot</a:t>
            </a:r>
            <a:r>
              <a:rPr lang="en-US" spc="-60" dirty="0">
                <a:latin typeface="Times New Roman" panose="02020603050405020304" pitchFamily="18" charset="0"/>
                <a:ea typeface="Symbol" panose="05050102010706020507" pitchFamily="18" charset="2"/>
                <a:cs typeface="Symbol" panose="05050102010706020507" pitchFamily="18" charset="2"/>
              </a:rPr>
              <a:t> </a:t>
            </a:r>
            <a:r>
              <a:rPr lang="en-US" dirty="0">
                <a:latin typeface="Times New Roman" panose="02020603050405020304" pitchFamily="18" charset="0"/>
                <a:ea typeface="Symbol" panose="05050102010706020507" pitchFamily="18" charset="2"/>
                <a:cs typeface="Symbol" panose="05050102010706020507" pitchFamily="18" charset="2"/>
              </a:rPr>
              <a:t>be</a:t>
            </a:r>
            <a:r>
              <a:rPr lang="en-US" spc="-55" dirty="0">
                <a:latin typeface="Times New Roman" panose="02020603050405020304" pitchFamily="18" charset="0"/>
                <a:ea typeface="Symbol" panose="05050102010706020507" pitchFamily="18" charset="2"/>
                <a:cs typeface="Symbol" panose="05050102010706020507" pitchFamily="18" charset="2"/>
              </a:rPr>
              <a:t> </a:t>
            </a:r>
            <a:r>
              <a:rPr lang="en-US" dirty="0">
                <a:latin typeface="Times New Roman" panose="02020603050405020304" pitchFamily="18" charset="0"/>
                <a:ea typeface="Symbol" panose="05050102010706020507" pitchFamily="18" charset="2"/>
                <a:cs typeface="Symbol" panose="05050102010706020507" pitchFamily="18" charset="2"/>
              </a:rPr>
              <a:t>accessed</a:t>
            </a:r>
            <a:r>
              <a:rPr lang="en-US" spc="-70" dirty="0">
                <a:latin typeface="Times New Roman" panose="02020603050405020304" pitchFamily="18" charset="0"/>
                <a:ea typeface="Symbol" panose="05050102010706020507" pitchFamily="18" charset="2"/>
                <a:cs typeface="Symbol" panose="05050102010706020507" pitchFamily="18" charset="2"/>
              </a:rPr>
              <a:t> </a:t>
            </a:r>
            <a:r>
              <a:rPr lang="en-US" dirty="0">
                <a:latin typeface="Times New Roman" panose="02020603050405020304" pitchFamily="18" charset="0"/>
                <a:ea typeface="Symbol" panose="05050102010706020507" pitchFamily="18" charset="2"/>
                <a:cs typeface="Symbol" panose="05050102010706020507" pitchFamily="18" charset="2"/>
              </a:rPr>
              <a:t>by</a:t>
            </a:r>
            <a:r>
              <a:rPr lang="en-US" spc="-50" dirty="0">
                <a:latin typeface="Times New Roman" panose="02020603050405020304" pitchFamily="18" charset="0"/>
                <a:ea typeface="Symbol" panose="05050102010706020507" pitchFamily="18" charset="2"/>
                <a:cs typeface="Symbol" panose="05050102010706020507" pitchFamily="18" charset="2"/>
              </a:rPr>
              <a:t> </a:t>
            </a:r>
            <a:r>
              <a:rPr lang="en-US" dirty="0">
                <a:latin typeface="Times New Roman" panose="02020603050405020304" pitchFamily="18" charset="0"/>
                <a:ea typeface="Symbol" panose="05050102010706020507" pitchFamily="18" charset="2"/>
                <a:cs typeface="Symbol" panose="05050102010706020507" pitchFamily="18" charset="2"/>
              </a:rPr>
              <a:t>code</a:t>
            </a:r>
            <a:r>
              <a:rPr lang="en-US" spc="-70" dirty="0">
                <a:latin typeface="Times New Roman" panose="02020603050405020304" pitchFamily="18" charset="0"/>
                <a:ea typeface="Symbol" panose="05050102010706020507" pitchFamily="18" charset="2"/>
                <a:cs typeface="Symbol" panose="05050102010706020507" pitchFamily="18" charset="2"/>
              </a:rPr>
              <a:t> </a:t>
            </a:r>
            <a:r>
              <a:rPr lang="en-US" dirty="0">
                <a:latin typeface="Times New Roman" panose="02020603050405020304" pitchFamily="18" charset="0"/>
                <a:ea typeface="Symbol" panose="05050102010706020507" pitchFamily="18" charset="2"/>
                <a:cs typeface="Symbol" panose="05050102010706020507" pitchFamily="18" charset="2"/>
              </a:rPr>
              <a:t>outside</a:t>
            </a:r>
            <a:r>
              <a:rPr lang="en-US" spc="-285" dirty="0">
                <a:latin typeface="Times New Roman" panose="02020603050405020304" pitchFamily="18" charset="0"/>
                <a:ea typeface="Symbol" panose="05050102010706020507" pitchFamily="18" charset="2"/>
                <a:cs typeface="Symbol" panose="05050102010706020507" pitchFamily="18" charset="2"/>
              </a:rPr>
              <a:t> </a:t>
            </a:r>
            <a:r>
              <a:rPr lang="en-US" dirty="0">
                <a:latin typeface="Times New Roman" panose="02020603050405020304" pitchFamily="18" charset="0"/>
                <a:ea typeface="Symbol" panose="05050102010706020507" pitchFamily="18" charset="2"/>
                <a:cs typeface="Symbol" panose="05050102010706020507" pitchFamily="18" charset="2"/>
              </a:rPr>
              <a:t>of its class. So, inside the </a:t>
            </a:r>
            <a:r>
              <a:rPr lang="en-US" b="1" dirty="0" err="1">
                <a:latin typeface="Times New Roman" panose="02020603050405020304" pitchFamily="18" charset="0"/>
                <a:ea typeface="Symbol" panose="05050102010706020507" pitchFamily="18" charset="2"/>
                <a:cs typeface="Symbol" panose="05050102010706020507" pitchFamily="18" charset="2"/>
              </a:rPr>
              <a:t>AccessTest</a:t>
            </a:r>
            <a:r>
              <a:rPr lang="en-US" b="1" dirty="0">
                <a:latin typeface="Times New Roman" panose="02020603050405020304" pitchFamily="18" charset="0"/>
                <a:ea typeface="Symbol" panose="05050102010706020507" pitchFamily="18" charset="2"/>
                <a:cs typeface="Symbol" panose="05050102010706020507" pitchFamily="18" charset="2"/>
              </a:rPr>
              <a:t> </a:t>
            </a:r>
            <a:r>
              <a:rPr lang="en-US" dirty="0">
                <a:latin typeface="Times New Roman" panose="02020603050405020304" pitchFamily="18" charset="0"/>
                <a:ea typeface="Symbol" panose="05050102010706020507" pitchFamily="18" charset="2"/>
                <a:cs typeface="Symbol" panose="05050102010706020507" pitchFamily="18" charset="2"/>
              </a:rPr>
              <a:t>class, </a:t>
            </a:r>
            <a:r>
              <a:rPr lang="en-US" b="1" dirty="0">
                <a:latin typeface="Times New Roman" panose="02020603050405020304" pitchFamily="18" charset="0"/>
                <a:ea typeface="Symbol" panose="05050102010706020507" pitchFamily="18" charset="2"/>
                <a:cs typeface="Symbol" panose="05050102010706020507" pitchFamily="18" charset="2"/>
              </a:rPr>
              <a:t>c </a:t>
            </a:r>
            <a:r>
              <a:rPr lang="en-US" dirty="0">
                <a:latin typeface="Times New Roman" panose="02020603050405020304" pitchFamily="18" charset="0"/>
                <a:ea typeface="Symbol" panose="05050102010706020507" pitchFamily="18" charset="2"/>
                <a:cs typeface="Symbol" panose="05050102010706020507" pitchFamily="18" charset="2"/>
              </a:rPr>
              <a:t>cannot be used directly. It must be</a:t>
            </a:r>
            <a:r>
              <a:rPr lang="en-US" spc="5" dirty="0">
                <a:latin typeface="Times New Roman" panose="02020603050405020304" pitchFamily="18" charset="0"/>
                <a:ea typeface="Symbol" panose="05050102010706020507" pitchFamily="18" charset="2"/>
                <a:cs typeface="Symbol" panose="05050102010706020507" pitchFamily="18" charset="2"/>
              </a:rPr>
              <a:t> </a:t>
            </a:r>
            <a:r>
              <a:rPr lang="en-US" dirty="0">
                <a:latin typeface="Times New Roman" panose="02020603050405020304" pitchFamily="18" charset="0"/>
                <a:ea typeface="Symbol" panose="05050102010706020507" pitchFamily="18" charset="2"/>
                <a:cs typeface="Symbol" panose="05050102010706020507" pitchFamily="18" charset="2"/>
              </a:rPr>
              <a:t>accessed</a:t>
            </a:r>
            <a:r>
              <a:rPr lang="en-US" spc="-5" dirty="0">
                <a:latin typeface="Times New Roman" panose="02020603050405020304" pitchFamily="18" charset="0"/>
                <a:ea typeface="Symbol" panose="05050102010706020507" pitchFamily="18" charset="2"/>
                <a:cs typeface="Symbol" panose="05050102010706020507" pitchFamily="18" charset="2"/>
              </a:rPr>
              <a:t> </a:t>
            </a:r>
            <a:r>
              <a:rPr lang="en-US" dirty="0">
                <a:latin typeface="Times New Roman" panose="02020603050405020304" pitchFamily="18" charset="0"/>
                <a:ea typeface="Symbol" panose="05050102010706020507" pitchFamily="18" charset="2"/>
                <a:cs typeface="Symbol" panose="05050102010706020507" pitchFamily="18" charset="2"/>
              </a:rPr>
              <a:t>through its public methods:</a:t>
            </a:r>
            <a:r>
              <a:rPr lang="en-US" spc="10" dirty="0">
                <a:latin typeface="Times New Roman" panose="02020603050405020304" pitchFamily="18" charset="0"/>
                <a:ea typeface="Symbol" panose="05050102010706020507" pitchFamily="18" charset="2"/>
                <a:cs typeface="Symbol" panose="05050102010706020507" pitchFamily="18" charset="2"/>
              </a:rPr>
              <a:t> </a:t>
            </a:r>
            <a:r>
              <a:rPr lang="en-US" b="1" dirty="0" err="1">
                <a:latin typeface="Times New Roman" panose="02020603050405020304" pitchFamily="18" charset="0"/>
                <a:ea typeface="Symbol" panose="05050102010706020507" pitchFamily="18" charset="2"/>
                <a:cs typeface="Symbol" panose="05050102010706020507" pitchFamily="18" charset="2"/>
              </a:rPr>
              <a:t>setc</a:t>
            </a:r>
            <a:r>
              <a:rPr lang="en-US" b="1" dirty="0">
                <a:latin typeface="Times New Roman" panose="02020603050405020304" pitchFamily="18" charset="0"/>
                <a:ea typeface="Symbol" panose="05050102010706020507" pitchFamily="18" charset="2"/>
                <a:cs typeface="Symbol" panose="05050102010706020507" pitchFamily="18" charset="2"/>
              </a:rPr>
              <a:t>( ) </a:t>
            </a:r>
            <a:r>
              <a:rPr lang="en-US" dirty="0">
                <a:latin typeface="Times New Roman" panose="02020603050405020304" pitchFamily="18" charset="0"/>
                <a:ea typeface="Symbol" panose="05050102010706020507" pitchFamily="18" charset="2"/>
                <a:cs typeface="Symbol" panose="05050102010706020507" pitchFamily="18" charset="2"/>
              </a:rPr>
              <a:t>and </a:t>
            </a:r>
            <a:r>
              <a:rPr lang="en-US" b="1" dirty="0" err="1">
                <a:latin typeface="Times New Roman" panose="02020603050405020304" pitchFamily="18" charset="0"/>
                <a:ea typeface="Symbol" panose="05050102010706020507" pitchFamily="18" charset="2"/>
                <a:cs typeface="Symbol" panose="05050102010706020507" pitchFamily="18" charset="2"/>
              </a:rPr>
              <a:t>getc</a:t>
            </a:r>
            <a:r>
              <a:rPr lang="en-US" b="1" dirty="0">
                <a:latin typeface="Times New Roman" panose="02020603050405020304" pitchFamily="18" charset="0"/>
                <a:ea typeface="Symbol" panose="05050102010706020507" pitchFamily="18" charset="2"/>
                <a:cs typeface="Symbol" panose="05050102010706020507" pitchFamily="18" charset="2"/>
              </a:rPr>
              <a:t>(</a:t>
            </a:r>
            <a:r>
              <a:rPr lang="en-US" b="1" spc="5" dirty="0">
                <a:latin typeface="Times New Roman" panose="02020603050405020304" pitchFamily="18" charset="0"/>
                <a:ea typeface="Symbol" panose="05050102010706020507" pitchFamily="18" charset="2"/>
                <a:cs typeface="Symbol" panose="05050102010706020507" pitchFamily="18" charset="2"/>
              </a:rPr>
              <a:t> </a:t>
            </a:r>
            <a:r>
              <a:rPr lang="en-US" b="1" dirty="0">
                <a:latin typeface="Times New Roman" panose="02020603050405020304" pitchFamily="18" charset="0"/>
                <a:ea typeface="Symbol" panose="05050102010706020507" pitchFamily="18" charset="2"/>
                <a:cs typeface="Symbol" panose="05050102010706020507" pitchFamily="18" charset="2"/>
              </a:rPr>
              <a:t>)</a:t>
            </a:r>
            <a:endParaRPr lang="en-IN" sz="1600" dirty="0">
              <a:effectLst/>
              <a:latin typeface="Times New Roman" panose="02020603050405020304" pitchFamily="18" charset="0"/>
              <a:ea typeface="Symbol" panose="05050102010706020507" pitchFamily="18" charset="2"/>
              <a:cs typeface="Symbol" panose="05050102010706020507" pitchFamily="18" charset="2"/>
            </a:endParaRPr>
          </a:p>
        </p:txBody>
      </p:sp>
    </p:spTree>
    <p:extLst>
      <p:ext uri="{BB962C8B-B14F-4D97-AF65-F5344CB8AC3E}">
        <p14:creationId xmlns:p14="http://schemas.microsoft.com/office/powerpoint/2010/main" val="42614778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020"/>
            <a:ext cx="10515600" cy="906114"/>
          </a:xfrm>
        </p:spPr>
        <p:txBody>
          <a:bodyPr/>
          <a:lstStyle/>
          <a:p>
            <a:r>
              <a:rPr lang="en-US" b="1" dirty="0"/>
              <a:t>Pass Objects to Methods</a:t>
            </a:r>
            <a:endParaRPr lang="en-IN" dirty="0"/>
          </a:p>
        </p:txBody>
      </p:sp>
      <p:sp>
        <p:nvSpPr>
          <p:cNvPr id="3" name="Content Placeholder 2"/>
          <p:cNvSpPr>
            <a:spLocks noGrp="1"/>
          </p:cNvSpPr>
          <p:nvPr>
            <p:ph idx="1"/>
          </p:nvPr>
        </p:nvSpPr>
        <p:spPr>
          <a:xfrm>
            <a:off x="838200" y="1115122"/>
            <a:ext cx="10515600" cy="5061841"/>
          </a:xfrm>
        </p:spPr>
        <p:txBody>
          <a:bodyPr/>
          <a:lstStyle/>
          <a:p>
            <a:pPr lvl="0"/>
            <a:r>
              <a:rPr lang="en-US" sz="2400" dirty="0"/>
              <a:t>So far, we have only been using primitive types such as </a:t>
            </a:r>
            <a:r>
              <a:rPr lang="en-US" sz="2400" b="1" dirty="0" err="1"/>
              <a:t>int</a:t>
            </a:r>
            <a:r>
              <a:rPr lang="en-US" sz="2400" b="1" dirty="0"/>
              <a:t> </a:t>
            </a:r>
            <a:r>
              <a:rPr lang="en-US" sz="2400" dirty="0"/>
              <a:t>as parameters to methods. However, it is both correct and common to pass objects to methods.</a:t>
            </a:r>
            <a:endParaRPr lang="en-IN" sz="2400" dirty="0"/>
          </a:p>
          <a:p>
            <a:r>
              <a:rPr lang="en-US" sz="2400" dirty="0"/>
              <a:t>For example,</a:t>
            </a:r>
            <a:endParaRPr lang="en-IN" sz="2400" dirty="0"/>
          </a:p>
          <a:p>
            <a:endParaRPr lang="en-IN" dirty="0"/>
          </a:p>
        </p:txBody>
      </p:sp>
      <p:pic>
        <p:nvPicPr>
          <p:cNvPr id="4" name="image9.png"/>
          <p:cNvPicPr/>
          <p:nvPr/>
        </p:nvPicPr>
        <p:blipFill>
          <a:blip r:embed="rId3" cstate="print"/>
          <a:stretch>
            <a:fillRect/>
          </a:stretch>
        </p:blipFill>
        <p:spPr>
          <a:xfrm>
            <a:off x="1031875" y="2355212"/>
            <a:ext cx="5064125" cy="4394434"/>
          </a:xfrm>
          <a:prstGeom prst="rect">
            <a:avLst/>
          </a:prstGeom>
        </p:spPr>
      </p:pic>
      <p:sp>
        <p:nvSpPr>
          <p:cNvPr id="6" name="Rectangle 5"/>
          <p:cNvSpPr/>
          <p:nvPr/>
        </p:nvSpPr>
        <p:spPr>
          <a:xfrm>
            <a:off x="7642860" y="2445713"/>
            <a:ext cx="3181350" cy="1200329"/>
          </a:xfrm>
          <a:prstGeom prst="rect">
            <a:avLst/>
          </a:prstGeom>
        </p:spPr>
        <p:txBody>
          <a:bodyPr wrap="square">
            <a:spAutoFit/>
          </a:bodyPr>
          <a:lstStyle/>
          <a:p>
            <a:r>
              <a:rPr lang="en-US" b="1" dirty="0"/>
              <a:t>Output</a:t>
            </a:r>
            <a:r>
              <a:rPr lang="en-US" dirty="0"/>
              <a:t>:</a:t>
            </a:r>
            <a:endParaRPr lang="en-IN" b="1" dirty="0"/>
          </a:p>
          <a:p>
            <a:br>
              <a:rPr lang="en-US" dirty="0"/>
            </a:br>
            <a:r>
              <a:rPr lang="en-US" dirty="0"/>
              <a:t> Objects are equal </a:t>
            </a:r>
          </a:p>
          <a:p>
            <a:r>
              <a:rPr lang="en-US" dirty="0"/>
              <a:t>Objects are not equal</a:t>
            </a:r>
            <a:endParaRPr lang="en-IN" dirty="0"/>
          </a:p>
        </p:txBody>
      </p:sp>
      <p:sp>
        <p:nvSpPr>
          <p:cNvPr id="7" name="Rectangle 6"/>
          <p:cNvSpPr/>
          <p:nvPr/>
        </p:nvSpPr>
        <p:spPr>
          <a:xfrm>
            <a:off x="7040880" y="4188598"/>
            <a:ext cx="4823460" cy="2734788"/>
          </a:xfrm>
          <a:prstGeom prst="rect">
            <a:avLst/>
          </a:prstGeom>
        </p:spPr>
        <p:txBody>
          <a:bodyPr wrap="square">
            <a:spAutoFit/>
          </a:bodyPr>
          <a:lstStyle/>
          <a:p>
            <a:pPr marL="342900" marR="669925" lvl="0" indent="-342900" algn="just">
              <a:lnSpc>
                <a:spcPct val="106000"/>
              </a:lnSpc>
              <a:spcBef>
                <a:spcPts val="15"/>
              </a:spcBef>
              <a:spcAft>
                <a:spcPts val="0"/>
              </a:spcAft>
              <a:buSzPts val="1200"/>
              <a:buFont typeface="Symbol" panose="05050102010706020507" pitchFamily="18" charset="2"/>
              <a:buChar char=""/>
              <a:tabLst>
                <a:tab pos="521335" algn="l"/>
              </a:tabLst>
            </a:pPr>
            <a:r>
              <a:rPr lang="en-US" dirty="0">
                <a:latin typeface="Times New Roman" panose="02020603050405020304" pitchFamily="18" charset="0"/>
                <a:ea typeface="Symbol" panose="05050102010706020507" pitchFamily="18" charset="2"/>
                <a:cs typeface="Symbol" panose="05050102010706020507" pitchFamily="18" charset="2"/>
              </a:rPr>
              <a:t>The</a:t>
            </a:r>
            <a:r>
              <a:rPr lang="en-US" spc="5" dirty="0">
                <a:latin typeface="Times New Roman" panose="02020603050405020304" pitchFamily="18" charset="0"/>
                <a:ea typeface="Symbol" panose="05050102010706020507" pitchFamily="18" charset="2"/>
                <a:cs typeface="Symbol" panose="05050102010706020507" pitchFamily="18" charset="2"/>
              </a:rPr>
              <a:t> </a:t>
            </a:r>
            <a:r>
              <a:rPr lang="en-US" b="1" dirty="0" err="1">
                <a:latin typeface="Times New Roman" panose="02020603050405020304" pitchFamily="18" charset="0"/>
                <a:ea typeface="Symbol" panose="05050102010706020507" pitchFamily="18" charset="2"/>
                <a:cs typeface="Symbol" panose="05050102010706020507" pitchFamily="18" charset="2"/>
              </a:rPr>
              <a:t>check_equality</a:t>
            </a:r>
            <a:r>
              <a:rPr lang="en-US" b="1" dirty="0">
                <a:latin typeface="Times New Roman" panose="02020603050405020304" pitchFamily="18" charset="0"/>
                <a:ea typeface="Symbol" panose="05050102010706020507" pitchFamily="18" charset="2"/>
                <a:cs typeface="Symbol" panose="05050102010706020507" pitchFamily="18" charset="2"/>
              </a:rPr>
              <a:t>(</a:t>
            </a:r>
            <a:r>
              <a:rPr lang="en-US" b="1" spc="5" dirty="0">
                <a:latin typeface="Times New Roman" panose="02020603050405020304" pitchFamily="18" charset="0"/>
                <a:ea typeface="Symbol" panose="05050102010706020507" pitchFamily="18" charset="2"/>
                <a:cs typeface="Symbol" panose="05050102010706020507" pitchFamily="18" charset="2"/>
              </a:rPr>
              <a:t> </a:t>
            </a:r>
            <a:r>
              <a:rPr lang="en-US" b="1" dirty="0">
                <a:latin typeface="Times New Roman" panose="02020603050405020304" pitchFamily="18" charset="0"/>
                <a:ea typeface="Symbol" panose="05050102010706020507" pitchFamily="18" charset="2"/>
                <a:cs typeface="Symbol" panose="05050102010706020507" pitchFamily="18" charset="2"/>
              </a:rPr>
              <a:t>)</a:t>
            </a:r>
            <a:r>
              <a:rPr lang="en-US" b="1" spc="5" dirty="0">
                <a:latin typeface="Times New Roman" panose="02020603050405020304" pitchFamily="18" charset="0"/>
                <a:ea typeface="Symbol" panose="05050102010706020507" pitchFamily="18" charset="2"/>
                <a:cs typeface="Symbol" panose="05050102010706020507" pitchFamily="18" charset="2"/>
              </a:rPr>
              <a:t> </a:t>
            </a:r>
            <a:r>
              <a:rPr lang="en-US" dirty="0">
                <a:latin typeface="Times New Roman" panose="02020603050405020304" pitchFamily="18" charset="0"/>
                <a:ea typeface="Symbol" panose="05050102010706020507" pitchFamily="18" charset="2"/>
                <a:cs typeface="Symbol" panose="05050102010706020507" pitchFamily="18" charset="2"/>
              </a:rPr>
              <a:t>method</a:t>
            </a:r>
            <a:r>
              <a:rPr lang="en-US" spc="5" dirty="0">
                <a:latin typeface="Times New Roman" panose="02020603050405020304" pitchFamily="18" charset="0"/>
                <a:ea typeface="Symbol" panose="05050102010706020507" pitchFamily="18" charset="2"/>
                <a:cs typeface="Symbol" panose="05050102010706020507" pitchFamily="18" charset="2"/>
              </a:rPr>
              <a:t> </a:t>
            </a:r>
            <a:r>
              <a:rPr lang="en-US" dirty="0">
                <a:latin typeface="Times New Roman" panose="02020603050405020304" pitchFamily="18" charset="0"/>
                <a:ea typeface="Symbol" panose="05050102010706020507" pitchFamily="18" charset="2"/>
                <a:cs typeface="Symbol" panose="05050102010706020507" pitchFamily="18" charset="2"/>
              </a:rPr>
              <a:t>inside</a:t>
            </a:r>
            <a:r>
              <a:rPr lang="en-US" spc="5" dirty="0">
                <a:latin typeface="Times New Roman" panose="02020603050405020304" pitchFamily="18" charset="0"/>
                <a:ea typeface="Symbol" panose="05050102010706020507" pitchFamily="18" charset="2"/>
                <a:cs typeface="Symbol" panose="05050102010706020507" pitchFamily="18" charset="2"/>
              </a:rPr>
              <a:t> </a:t>
            </a:r>
            <a:r>
              <a:rPr lang="en-US" b="1" dirty="0" err="1">
                <a:latin typeface="Times New Roman" panose="02020603050405020304" pitchFamily="18" charset="0"/>
                <a:ea typeface="Symbol" panose="05050102010706020507" pitchFamily="18" charset="2"/>
                <a:cs typeface="Symbol" panose="05050102010706020507" pitchFamily="18" charset="2"/>
              </a:rPr>
              <a:t>Object_Method</a:t>
            </a:r>
            <a:r>
              <a:rPr lang="en-US" b="1" spc="5" dirty="0">
                <a:latin typeface="Times New Roman" panose="02020603050405020304" pitchFamily="18" charset="0"/>
                <a:ea typeface="Symbol" panose="05050102010706020507" pitchFamily="18" charset="2"/>
                <a:cs typeface="Symbol" panose="05050102010706020507" pitchFamily="18" charset="2"/>
              </a:rPr>
              <a:t> </a:t>
            </a:r>
            <a:r>
              <a:rPr lang="en-US" dirty="0">
                <a:latin typeface="Times New Roman" panose="02020603050405020304" pitchFamily="18" charset="0"/>
                <a:ea typeface="Symbol" panose="05050102010706020507" pitchFamily="18" charset="2"/>
                <a:cs typeface="Symbol" panose="05050102010706020507" pitchFamily="18" charset="2"/>
              </a:rPr>
              <a:t>compares</a:t>
            </a:r>
            <a:r>
              <a:rPr lang="en-US" spc="5" dirty="0">
                <a:latin typeface="Times New Roman" panose="02020603050405020304" pitchFamily="18" charset="0"/>
                <a:ea typeface="Symbol" panose="05050102010706020507" pitchFamily="18" charset="2"/>
                <a:cs typeface="Symbol" panose="05050102010706020507" pitchFamily="18" charset="2"/>
              </a:rPr>
              <a:t> </a:t>
            </a:r>
            <a:r>
              <a:rPr lang="en-US" dirty="0">
                <a:latin typeface="Times New Roman" panose="02020603050405020304" pitchFamily="18" charset="0"/>
                <a:ea typeface="Symbol" panose="05050102010706020507" pitchFamily="18" charset="2"/>
                <a:cs typeface="Symbol" panose="05050102010706020507" pitchFamily="18" charset="2"/>
              </a:rPr>
              <a:t>two</a:t>
            </a:r>
            <a:r>
              <a:rPr lang="en-US" spc="5" dirty="0">
                <a:latin typeface="Times New Roman" panose="02020603050405020304" pitchFamily="18" charset="0"/>
                <a:ea typeface="Symbol" panose="05050102010706020507" pitchFamily="18" charset="2"/>
                <a:cs typeface="Symbol" panose="05050102010706020507" pitchFamily="18" charset="2"/>
              </a:rPr>
              <a:t> </a:t>
            </a:r>
            <a:r>
              <a:rPr lang="en-US" dirty="0">
                <a:latin typeface="Times New Roman" panose="02020603050405020304" pitchFamily="18" charset="0"/>
                <a:ea typeface="Symbol" panose="05050102010706020507" pitchFamily="18" charset="2"/>
                <a:cs typeface="Symbol" panose="05050102010706020507" pitchFamily="18" charset="2"/>
              </a:rPr>
              <a:t>objects</a:t>
            </a:r>
            <a:r>
              <a:rPr lang="en-US" spc="5" dirty="0">
                <a:latin typeface="Times New Roman" panose="02020603050405020304" pitchFamily="18" charset="0"/>
                <a:ea typeface="Symbol" panose="05050102010706020507" pitchFamily="18" charset="2"/>
                <a:cs typeface="Symbol" panose="05050102010706020507" pitchFamily="18" charset="2"/>
              </a:rPr>
              <a:t> </a:t>
            </a:r>
            <a:r>
              <a:rPr lang="en-US" dirty="0">
                <a:latin typeface="Times New Roman" panose="02020603050405020304" pitchFamily="18" charset="0"/>
                <a:ea typeface="Symbol" panose="05050102010706020507" pitchFamily="18" charset="2"/>
                <a:cs typeface="Symbol" panose="05050102010706020507" pitchFamily="18" charset="2"/>
              </a:rPr>
              <a:t>for</a:t>
            </a:r>
            <a:r>
              <a:rPr lang="en-US" spc="-285" dirty="0">
                <a:latin typeface="Times New Roman" panose="02020603050405020304" pitchFamily="18" charset="0"/>
                <a:ea typeface="Symbol" panose="05050102010706020507" pitchFamily="18" charset="2"/>
                <a:cs typeface="Symbol" panose="05050102010706020507" pitchFamily="18" charset="2"/>
              </a:rPr>
              <a:t> </a:t>
            </a:r>
            <a:r>
              <a:rPr lang="en-US" dirty="0">
                <a:latin typeface="Times New Roman" panose="02020603050405020304" pitchFamily="18" charset="0"/>
                <a:ea typeface="Symbol" panose="05050102010706020507" pitchFamily="18" charset="2"/>
                <a:cs typeface="Symbol" panose="05050102010706020507" pitchFamily="18" charset="2"/>
              </a:rPr>
              <a:t>equality and displays the result. That is, it compares the invoking object with the one</a:t>
            </a:r>
            <a:r>
              <a:rPr lang="en-US" spc="5" dirty="0">
                <a:latin typeface="Times New Roman" panose="02020603050405020304" pitchFamily="18" charset="0"/>
                <a:ea typeface="Symbol" panose="05050102010706020507" pitchFamily="18" charset="2"/>
                <a:cs typeface="Symbol" panose="05050102010706020507" pitchFamily="18" charset="2"/>
              </a:rPr>
              <a:t> </a:t>
            </a:r>
            <a:r>
              <a:rPr lang="en-US" dirty="0">
                <a:latin typeface="Times New Roman" panose="02020603050405020304" pitchFamily="18" charset="0"/>
                <a:ea typeface="Symbol" panose="05050102010706020507" pitchFamily="18" charset="2"/>
                <a:cs typeface="Symbol" panose="05050102010706020507" pitchFamily="18" charset="2"/>
              </a:rPr>
              <a:t>that it is passed. If they contain the same values, then the method displays objects are</a:t>
            </a:r>
            <a:r>
              <a:rPr lang="en-US" spc="5" dirty="0">
                <a:latin typeface="Times New Roman" panose="02020603050405020304" pitchFamily="18" charset="0"/>
                <a:ea typeface="Symbol" panose="05050102010706020507" pitchFamily="18" charset="2"/>
                <a:cs typeface="Symbol" panose="05050102010706020507" pitchFamily="18" charset="2"/>
              </a:rPr>
              <a:t> </a:t>
            </a:r>
            <a:r>
              <a:rPr lang="en-US" dirty="0">
                <a:latin typeface="Times New Roman" panose="02020603050405020304" pitchFamily="18" charset="0"/>
                <a:ea typeface="Symbol" panose="05050102010706020507" pitchFamily="18" charset="2"/>
                <a:cs typeface="Symbol" panose="05050102010706020507" pitchFamily="18" charset="2"/>
              </a:rPr>
              <a:t>equal.</a:t>
            </a:r>
            <a:r>
              <a:rPr lang="en-US" spc="-5" dirty="0">
                <a:latin typeface="Times New Roman" panose="02020603050405020304" pitchFamily="18" charset="0"/>
                <a:ea typeface="Symbol" panose="05050102010706020507" pitchFamily="18" charset="2"/>
                <a:cs typeface="Symbol" panose="05050102010706020507" pitchFamily="18" charset="2"/>
              </a:rPr>
              <a:t> </a:t>
            </a:r>
            <a:r>
              <a:rPr lang="en-US" dirty="0">
                <a:latin typeface="Times New Roman" panose="02020603050405020304" pitchFamily="18" charset="0"/>
                <a:ea typeface="Symbol" panose="05050102010706020507" pitchFamily="18" charset="2"/>
                <a:cs typeface="Symbol" panose="05050102010706020507" pitchFamily="18" charset="2"/>
              </a:rPr>
              <a:t>Otherwise, it</a:t>
            </a:r>
            <a:r>
              <a:rPr lang="en-US" spc="5" dirty="0">
                <a:latin typeface="Times New Roman" panose="02020603050405020304" pitchFamily="18" charset="0"/>
                <a:ea typeface="Symbol" panose="05050102010706020507" pitchFamily="18" charset="2"/>
                <a:cs typeface="Symbol" panose="05050102010706020507" pitchFamily="18" charset="2"/>
              </a:rPr>
              <a:t> </a:t>
            </a:r>
            <a:r>
              <a:rPr lang="en-US" dirty="0">
                <a:latin typeface="Times New Roman" panose="02020603050405020304" pitchFamily="18" charset="0"/>
                <a:ea typeface="Symbol" panose="05050102010706020507" pitchFamily="18" charset="2"/>
                <a:cs typeface="Symbol" panose="05050102010706020507" pitchFamily="18" charset="2"/>
              </a:rPr>
              <a:t>displays objects are</a:t>
            </a:r>
            <a:r>
              <a:rPr lang="en-US" spc="-5" dirty="0">
                <a:latin typeface="Times New Roman" panose="02020603050405020304" pitchFamily="18" charset="0"/>
                <a:ea typeface="Symbol" panose="05050102010706020507" pitchFamily="18" charset="2"/>
                <a:cs typeface="Symbol" panose="05050102010706020507" pitchFamily="18" charset="2"/>
              </a:rPr>
              <a:t> </a:t>
            </a:r>
            <a:r>
              <a:rPr lang="en-US" dirty="0">
                <a:latin typeface="Times New Roman" panose="02020603050405020304" pitchFamily="18" charset="0"/>
                <a:ea typeface="Symbol" panose="05050102010706020507" pitchFamily="18" charset="2"/>
                <a:cs typeface="Symbol" panose="05050102010706020507" pitchFamily="18" charset="2"/>
              </a:rPr>
              <a:t>not equal</a:t>
            </a:r>
            <a:endParaRPr lang="en-IN" sz="1600" dirty="0">
              <a:effectLst/>
              <a:latin typeface="Times New Roman" panose="02020603050405020304" pitchFamily="18" charset="0"/>
              <a:ea typeface="Symbol" panose="05050102010706020507" pitchFamily="18" charset="2"/>
              <a:cs typeface="Symbol" panose="05050102010706020507" pitchFamily="18" charset="2"/>
            </a:endParaRPr>
          </a:p>
        </p:txBody>
      </p:sp>
    </p:spTree>
    <p:extLst>
      <p:ext uri="{BB962C8B-B14F-4D97-AF65-F5344CB8AC3E}">
        <p14:creationId xmlns:p14="http://schemas.microsoft.com/office/powerpoint/2010/main" val="1888891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0755"/>
          </a:xfrm>
        </p:spPr>
        <p:txBody>
          <a:bodyPr/>
          <a:lstStyle/>
          <a:p>
            <a:r>
              <a:rPr lang="en-US" b="1" dirty="0"/>
              <a:t>How Arguments are Passed</a:t>
            </a:r>
            <a:endParaRPr lang="en-IN" dirty="0"/>
          </a:p>
        </p:txBody>
      </p:sp>
      <p:sp>
        <p:nvSpPr>
          <p:cNvPr id="3" name="Content Placeholder 2"/>
          <p:cNvSpPr>
            <a:spLocks noGrp="1"/>
          </p:cNvSpPr>
          <p:nvPr>
            <p:ph idx="1"/>
          </p:nvPr>
        </p:nvSpPr>
        <p:spPr>
          <a:xfrm>
            <a:off x="632460" y="1174114"/>
            <a:ext cx="10515600" cy="5329555"/>
          </a:xfrm>
        </p:spPr>
        <p:txBody>
          <a:bodyPr>
            <a:normAutofit/>
          </a:bodyPr>
          <a:lstStyle/>
          <a:p>
            <a:pPr lvl="0"/>
            <a:r>
              <a:rPr lang="en-US" dirty="0"/>
              <a:t>There are two ways in which an argument can be passed to a subroutine/method</a:t>
            </a:r>
            <a:endParaRPr lang="en-IN" sz="2400" dirty="0"/>
          </a:p>
          <a:p>
            <a:pPr lvl="0"/>
            <a:r>
              <a:rPr lang="en-US" b="1" dirty="0"/>
              <a:t>Call-by-value:</a:t>
            </a:r>
            <a:endParaRPr lang="en-IN" b="1" dirty="0"/>
          </a:p>
          <a:p>
            <a:pPr lvl="1"/>
            <a:r>
              <a:rPr lang="en-US" dirty="0"/>
              <a:t>Copies the value of an argument into the formal parameter of the subroutine.</a:t>
            </a:r>
            <a:endParaRPr lang="en-IN" sz="2000" dirty="0"/>
          </a:p>
          <a:p>
            <a:pPr lvl="1"/>
            <a:r>
              <a:rPr lang="en-US" dirty="0"/>
              <a:t>Therefore, changes made to the parameter of the subroutine have no effect on the argument.</a:t>
            </a:r>
            <a:endParaRPr lang="en-IN" sz="2000" dirty="0"/>
          </a:p>
          <a:p>
            <a:pPr lvl="0"/>
            <a:r>
              <a:rPr lang="en-US" b="1" dirty="0"/>
              <a:t>Call-by-reference:</a:t>
            </a:r>
            <a:endParaRPr lang="en-IN" b="1" dirty="0"/>
          </a:p>
          <a:p>
            <a:pPr lvl="1"/>
            <a:r>
              <a:rPr lang="en-US" dirty="0"/>
              <a:t>Reference to an argument (not the value of the argument) is passed to the parameter</a:t>
            </a:r>
            <a:endParaRPr lang="en-IN" sz="2000" dirty="0"/>
          </a:p>
          <a:p>
            <a:pPr lvl="1"/>
            <a:r>
              <a:rPr lang="en-US" dirty="0"/>
              <a:t>Inside the subroutine, this reference is used to access the actual argument specified in the call. Changes made to the parameter will affect the argument used to call the subroutine.</a:t>
            </a:r>
            <a:endParaRPr lang="en-IN" sz="2000" dirty="0"/>
          </a:p>
          <a:p>
            <a:endParaRPr lang="en-IN" dirty="0"/>
          </a:p>
        </p:txBody>
      </p:sp>
    </p:spTree>
    <p:extLst>
      <p:ext uri="{BB962C8B-B14F-4D97-AF65-F5344CB8AC3E}">
        <p14:creationId xmlns:p14="http://schemas.microsoft.com/office/powerpoint/2010/main" val="685778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1226" y="265470"/>
            <a:ext cx="11132574" cy="6592529"/>
          </a:xfrm>
        </p:spPr>
        <p:txBody>
          <a:bodyPr>
            <a:normAutofit fontScale="70000" lnSpcReduction="20000"/>
          </a:bodyPr>
          <a:lstStyle/>
          <a:p>
            <a:r>
              <a:rPr lang="en-US" b="1" dirty="0"/>
              <a:t>//Call by value and call by reference.</a:t>
            </a:r>
          </a:p>
          <a:p>
            <a:pPr marL="0" indent="0">
              <a:buNone/>
            </a:pPr>
            <a:r>
              <a:rPr lang="en-US" b="1" dirty="0"/>
              <a:t>class a{</a:t>
            </a:r>
          </a:p>
          <a:p>
            <a:pPr marL="0" indent="0">
              <a:buNone/>
            </a:pPr>
            <a:r>
              <a:rPr lang="en-US" b="1" dirty="0" err="1"/>
              <a:t>int</a:t>
            </a:r>
            <a:r>
              <a:rPr lang="en-US" b="1" dirty="0"/>
              <a:t> a=5;</a:t>
            </a:r>
          </a:p>
          <a:p>
            <a:pPr marL="0" indent="0">
              <a:buNone/>
            </a:pPr>
            <a:r>
              <a:rPr lang="en-US" b="1" dirty="0"/>
              <a:t> </a:t>
            </a:r>
            <a:r>
              <a:rPr lang="en-US" b="1" dirty="0" err="1"/>
              <a:t>int</a:t>
            </a:r>
            <a:r>
              <a:rPr lang="en-US" b="1" dirty="0"/>
              <a:t> b=7;</a:t>
            </a:r>
          </a:p>
          <a:p>
            <a:pPr marL="0" indent="0">
              <a:buNone/>
            </a:pPr>
            <a:r>
              <a:rPr lang="en-US" b="1" dirty="0" err="1"/>
              <a:t>int</a:t>
            </a:r>
            <a:r>
              <a:rPr lang="en-US" b="1" dirty="0"/>
              <a:t> sum(</a:t>
            </a:r>
            <a:r>
              <a:rPr lang="en-US" b="1" dirty="0" err="1"/>
              <a:t>int</a:t>
            </a:r>
            <a:r>
              <a:rPr lang="en-US" b="1" dirty="0"/>
              <a:t> c , </a:t>
            </a:r>
            <a:r>
              <a:rPr lang="en-US" b="1" dirty="0" err="1"/>
              <a:t>int</a:t>
            </a:r>
            <a:r>
              <a:rPr lang="en-US" b="1" dirty="0"/>
              <a:t> d)//</a:t>
            </a:r>
            <a:r>
              <a:rPr lang="en-US" b="1" dirty="0" err="1"/>
              <a:t>meathod</a:t>
            </a:r>
            <a:r>
              <a:rPr lang="en-US" b="1" dirty="0"/>
              <a:t> header</a:t>
            </a:r>
          </a:p>
          <a:p>
            <a:pPr marL="0" indent="0">
              <a:buNone/>
            </a:pPr>
            <a:r>
              <a:rPr lang="en-US" b="1" dirty="0"/>
              <a:t>{</a:t>
            </a:r>
          </a:p>
          <a:p>
            <a:pPr marL="0" indent="0">
              <a:buNone/>
            </a:pPr>
            <a:r>
              <a:rPr lang="en-US" b="1" dirty="0" err="1"/>
              <a:t>int</a:t>
            </a:r>
            <a:r>
              <a:rPr lang="en-US" b="1" dirty="0"/>
              <a:t> e= </a:t>
            </a:r>
            <a:r>
              <a:rPr lang="en-US" b="1" dirty="0" err="1"/>
              <a:t>c+d</a:t>
            </a:r>
            <a:r>
              <a:rPr lang="en-US" b="1" dirty="0"/>
              <a:t>;</a:t>
            </a:r>
          </a:p>
          <a:p>
            <a:pPr marL="0" indent="0">
              <a:buNone/>
            </a:pPr>
            <a:r>
              <a:rPr lang="en-US" b="1" dirty="0"/>
              <a:t>return e;}</a:t>
            </a:r>
          </a:p>
          <a:p>
            <a:pPr marL="0" indent="0">
              <a:buNone/>
            </a:pPr>
            <a:r>
              <a:rPr lang="en-US" b="1" dirty="0"/>
              <a:t>void add(</a:t>
            </a:r>
            <a:r>
              <a:rPr lang="en-US" b="1" dirty="0" err="1"/>
              <a:t>int</a:t>
            </a:r>
            <a:r>
              <a:rPr lang="en-US" b="1" dirty="0"/>
              <a:t> f </a:t>
            </a:r>
            <a:r>
              <a:rPr lang="en-US" b="1" dirty="0" err="1"/>
              <a:t>int</a:t>
            </a:r>
            <a:r>
              <a:rPr lang="en-US" b="1" dirty="0"/>
              <a:t> g)</a:t>
            </a:r>
          </a:p>
          <a:p>
            <a:pPr marL="0" indent="0">
              <a:buNone/>
            </a:pPr>
            <a:r>
              <a:rPr lang="en-US" b="1" dirty="0"/>
              <a:t>{</a:t>
            </a:r>
          </a:p>
          <a:p>
            <a:pPr marL="0" indent="0">
              <a:buNone/>
            </a:pPr>
            <a:r>
              <a:rPr lang="en-US" b="1" dirty="0" err="1"/>
              <a:t>System.out.print</a:t>
            </a:r>
            <a:r>
              <a:rPr lang="en-US" b="1" dirty="0"/>
              <a:t>(“sum=“+(</a:t>
            </a:r>
            <a:r>
              <a:rPr lang="en-US" b="1" dirty="0" err="1"/>
              <a:t>f+g</a:t>
            </a:r>
            <a:r>
              <a:rPr lang="en-US" b="1" dirty="0"/>
              <a:t>));</a:t>
            </a:r>
          </a:p>
          <a:p>
            <a:pPr marL="0" indent="0">
              <a:buNone/>
            </a:pPr>
            <a:r>
              <a:rPr lang="en-US" b="1" dirty="0"/>
              <a:t>} }</a:t>
            </a:r>
          </a:p>
          <a:p>
            <a:pPr marL="0" indent="0">
              <a:buNone/>
            </a:pPr>
            <a:r>
              <a:rPr lang="en-US" b="1" dirty="0"/>
              <a:t>class b{</a:t>
            </a:r>
          </a:p>
          <a:p>
            <a:pPr marL="0" indent="0">
              <a:buNone/>
            </a:pPr>
            <a:r>
              <a:rPr lang="en-US" b="1" dirty="0"/>
              <a:t>public static vid main(String[] </a:t>
            </a:r>
            <a:r>
              <a:rPr lang="en-US" b="1" dirty="0" err="1"/>
              <a:t>args</a:t>
            </a:r>
            <a:r>
              <a:rPr lang="en-US" b="1" dirty="0"/>
              <a:t>){</a:t>
            </a:r>
          </a:p>
          <a:p>
            <a:pPr marL="0" indent="0">
              <a:buNone/>
            </a:pPr>
            <a:r>
              <a:rPr lang="en-US" b="1" dirty="0"/>
              <a:t>a </a:t>
            </a:r>
            <a:r>
              <a:rPr lang="en-US" b="1" dirty="0" err="1"/>
              <a:t>ob</a:t>
            </a:r>
            <a:r>
              <a:rPr lang="en-US" b="1" dirty="0"/>
              <a:t>=new a();</a:t>
            </a:r>
          </a:p>
          <a:p>
            <a:pPr marL="0" indent="0">
              <a:buNone/>
            </a:pPr>
            <a:r>
              <a:rPr lang="en-US" b="1" dirty="0" err="1"/>
              <a:t>int</a:t>
            </a:r>
            <a:r>
              <a:rPr lang="en-US" b="1" dirty="0"/>
              <a:t> h= </a:t>
            </a:r>
            <a:r>
              <a:rPr lang="en-US" b="1" dirty="0" err="1"/>
              <a:t>ob.sum</a:t>
            </a:r>
            <a:r>
              <a:rPr lang="en-US" b="1" dirty="0"/>
              <a:t>(15,10);//call by value</a:t>
            </a:r>
          </a:p>
          <a:p>
            <a:pPr marL="0" indent="0">
              <a:buNone/>
            </a:pPr>
            <a:r>
              <a:rPr lang="en-US" b="1" dirty="0"/>
              <a:t>System .</a:t>
            </a:r>
            <a:r>
              <a:rPr lang="en-US" b="1" dirty="0" err="1"/>
              <a:t>out.println</a:t>
            </a:r>
            <a:r>
              <a:rPr lang="en-US" b="1" dirty="0"/>
              <a:t>(h);</a:t>
            </a:r>
          </a:p>
          <a:p>
            <a:pPr marL="0" indent="0">
              <a:buNone/>
            </a:pPr>
            <a:r>
              <a:rPr lang="en-US" b="1" dirty="0" err="1"/>
              <a:t>Ob.add</a:t>
            </a:r>
            <a:r>
              <a:rPr lang="en-US" b="1" dirty="0"/>
              <a:t>(</a:t>
            </a:r>
            <a:r>
              <a:rPr lang="en-US" b="1" dirty="0" err="1"/>
              <a:t>ob.a,ob.b</a:t>
            </a:r>
            <a:r>
              <a:rPr lang="en-US" b="1" dirty="0"/>
              <a:t>);//call by reference</a:t>
            </a:r>
          </a:p>
          <a:p>
            <a:pPr marL="0" indent="0">
              <a:buNone/>
            </a:pPr>
            <a:r>
              <a:rPr lang="en-US" b="1" dirty="0"/>
              <a:t>} }</a:t>
            </a:r>
            <a:endParaRPr lang="en-IN" b="1" dirty="0"/>
          </a:p>
        </p:txBody>
      </p:sp>
    </p:spTree>
    <p:extLst>
      <p:ext uri="{BB962C8B-B14F-4D97-AF65-F5344CB8AC3E}">
        <p14:creationId xmlns:p14="http://schemas.microsoft.com/office/powerpoint/2010/main" val="1049614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4537"/>
            <a:ext cx="10515600" cy="5842426"/>
          </a:xfrm>
        </p:spPr>
        <p:txBody>
          <a:bodyPr/>
          <a:lstStyle/>
          <a:p>
            <a:r>
              <a:rPr lang="en-US" dirty="0"/>
              <a:t>Example for </a:t>
            </a:r>
            <a:r>
              <a:rPr lang="en-US" b="1" dirty="0"/>
              <a:t>call-by-value</a:t>
            </a:r>
            <a:endParaRPr lang="en-IN" dirty="0"/>
          </a:p>
        </p:txBody>
      </p:sp>
      <p:pic>
        <p:nvPicPr>
          <p:cNvPr id="5" name="image10.png"/>
          <p:cNvPicPr/>
          <p:nvPr/>
        </p:nvPicPr>
        <p:blipFill>
          <a:blip r:embed="rId2" cstate="print"/>
          <a:stretch>
            <a:fillRect/>
          </a:stretch>
        </p:blipFill>
        <p:spPr>
          <a:xfrm>
            <a:off x="464455" y="1007182"/>
            <a:ext cx="4676257" cy="2699595"/>
          </a:xfrm>
          <a:prstGeom prst="rect">
            <a:avLst/>
          </a:prstGeom>
        </p:spPr>
      </p:pic>
      <p:sp>
        <p:nvSpPr>
          <p:cNvPr id="6" name="Rectangle 5"/>
          <p:cNvSpPr/>
          <p:nvPr/>
        </p:nvSpPr>
        <p:spPr>
          <a:xfrm>
            <a:off x="6096000" y="1479817"/>
            <a:ext cx="6096000" cy="1569660"/>
          </a:xfrm>
          <a:prstGeom prst="rect">
            <a:avLst/>
          </a:prstGeom>
        </p:spPr>
        <p:txBody>
          <a:bodyPr>
            <a:spAutoFit/>
          </a:bodyPr>
          <a:lstStyle/>
          <a:p>
            <a:pPr marL="63500">
              <a:spcBef>
                <a:spcPts val="450"/>
              </a:spcBef>
              <a:spcAft>
                <a:spcPts val="0"/>
              </a:spcAft>
            </a:pPr>
            <a:r>
              <a:rPr lang="en-US" sz="1600" b="1" dirty="0">
                <a:latin typeface="Times New Roman" panose="02020603050405020304" pitchFamily="18" charset="0"/>
                <a:ea typeface="Times New Roman" panose="02020603050405020304" pitchFamily="18" charset="0"/>
              </a:rPr>
              <a:t>Output:</a:t>
            </a:r>
            <a:endParaRPr lang="en-IN" sz="1600" b="1" dirty="0">
              <a:latin typeface="Times New Roman" panose="02020603050405020304" pitchFamily="18" charset="0"/>
              <a:ea typeface="Times New Roman" panose="02020603050405020304" pitchFamily="18" charset="0"/>
            </a:endParaRPr>
          </a:p>
          <a:p>
            <a:pPr marL="520700">
              <a:spcAft>
                <a:spcPts val="0"/>
              </a:spcAft>
            </a:pPr>
            <a:r>
              <a:rPr lang="en-US" sz="1600" dirty="0">
                <a:latin typeface="Times New Roman" panose="02020603050405020304" pitchFamily="18" charset="0"/>
                <a:ea typeface="Times New Roman" panose="02020603050405020304" pitchFamily="18" charset="0"/>
              </a:rPr>
              <a:t>Values of a and b before call 10 20</a:t>
            </a:r>
            <a:r>
              <a:rPr lang="en-US" sz="1600" spc="-285" dirty="0">
                <a:latin typeface="Times New Roman" panose="02020603050405020304" pitchFamily="18" charset="0"/>
                <a:ea typeface="Times New Roman" panose="02020603050405020304" pitchFamily="18" charset="0"/>
              </a:rPr>
              <a:t> </a:t>
            </a:r>
          </a:p>
          <a:p>
            <a:pPr marL="520700">
              <a:spcAft>
                <a:spcPts val="0"/>
              </a:spcAft>
            </a:pPr>
            <a:r>
              <a:rPr lang="en-US" sz="1600" dirty="0">
                <a:latin typeface="Times New Roman" panose="02020603050405020304" pitchFamily="18" charset="0"/>
                <a:ea typeface="Times New Roman" panose="02020603050405020304" pitchFamily="18" charset="0"/>
              </a:rPr>
              <a:t>Values</a:t>
            </a:r>
            <a:r>
              <a:rPr lang="en-US" sz="1600" spc="-5" dirty="0">
                <a:latin typeface="Times New Roman" panose="02020603050405020304" pitchFamily="18" charset="0"/>
                <a:ea typeface="Times New Roman" panose="02020603050405020304" pitchFamily="18" charset="0"/>
              </a:rPr>
              <a:t> </a:t>
            </a:r>
            <a:r>
              <a:rPr lang="en-US" sz="1600" dirty="0">
                <a:latin typeface="Times New Roman" panose="02020603050405020304" pitchFamily="18" charset="0"/>
                <a:ea typeface="Times New Roman" panose="02020603050405020304" pitchFamily="18" charset="0"/>
              </a:rPr>
              <a:t>of</a:t>
            </a:r>
            <a:r>
              <a:rPr lang="en-US" sz="1600" spc="-5" dirty="0">
                <a:latin typeface="Times New Roman" panose="02020603050405020304" pitchFamily="18" charset="0"/>
                <a:ea typeface="Times New Roman" panose="02020603050405020304" pitchFamily="18" charset="0"/>
              </a:rPr>
              <a:t> </a:t>
            </a:r>
            <a:r>
              <a:rPr lang="en-US" sz="1600" dirty="0">
                <a:latin typeface="Times New Roman" panose="02020603050405020304" pitchFamily="18" charset="0"/>
                <a:ea typeface="Times New Roman" panose="02020603050405020304" pitchFamily="18" charset="0"/>
              </a:rPr>
              <a:t>a</a:t>
            </a:r>
            <a:r>
              <a:rPr lang="en-US" sz="1600" spc="5" dirty="0">
                <a:latin typeface="Times New Roman" panose="02020603050405020304" pitchFamily="18" charset="0"/>
                <a:ea typeface="Times New Roman" panose="02020603050405020304" pitchFamily="18" charset="0"/>
              </a:rPr>
              <a:t> </a:t>
            </a:r>
            <a:r>
              <a:rPr lang="en-US" sz="1600" dirty="0">
                <a:latin typeface="Times New Roman" panose="02020603050405020304" pitchFamily="18" charset="0"/>
                <a:ea typeface="Times New Roman" panose="02020603050405020304" pitchFamily="18" charset="0"/>
              </a:rPr>
              <a:t>and</a:t>
            </a:r>
            <a:r>
              <a:rPr lang="en-US" sz="1600" spc="-5" dirty="0">
                <a:latin typeface="Times New Roman" panose="02020603050405020304" pitchFamily="18" charset="0"/>
                <a:ea typeface="Times New Roman" panose="02020603050405020304" pitchFamily="18" charset="0"/>
              </a:rPr>
              <a:t> </a:t>
            </a:r>
            <a:r>
              <a:rPr lang="en-US" sz="1600" dirty="0">
                <a:latin typeface="Times New Roman" panose="02020603050405020304" pitchFamily="18" charset="0"/>
                <a:ea typeface="Times New Roman" panose="02020603050405020304" pitchFamily="18" charset="0"/>
              </a:rPr>
              <a:t>b after call 10</a:t>
            </a:r>
            <a:r>
              <a:rPr lang="en-US" sz="1600" spc="-5" dirty="0">
                <a:latin typeface="Times New Roman" panose="02020603050405020304" pitchFamily="18" charset="0"/>
                <a:ea typeface="Times New Roman" panose="02020603050405020304" pitchFamily="18" charset="0"/>
              </a:rPr>
              <a:t> </a:t>
            </a:r>
            <a:r>
              <a:rPr lang="en-US" sz="1600" dirty="0">
                <a:latin typeface="Times New Roman" panose="02020603050405020304" pitchFamily="18" charset="0"/>
                <a:ea typeface="Times New Roman" panose="02020603050405020304" pitchFamily="18" charset="0"/>
              </a:rPr>
              <a:t>20</a:t>
            </a:r>
            <a:endParaRPr lang="en-IN" sz="1600" dirty="0">
              <a:latin typeface="Times New Roman" panose="02020603050405020304" pitchFamily="18" charset="0"/>
              <a:ea typeface="Times New Roman" panose="02020603050405020304" pitchFamily="18" charset="0"/>
            </a:endParaRPr>
          </a:p>
          <a:p>
            <a:pPr marL="342900" lvl="0" indent="-342900">
              <a:spcBef>
                <a:spcPts val="10"/>
              </a:spcBef>
              <a:spcAft>
                <a:spcPts val="0"/>
              </a:spcAft>
              <a:buSzPts val="1200"/>
              <a:buFont typeface="Symbol" panose="05050102010706020507" pitchFamily="18" charset="2"/>
              <a:buChar char=""/>
              <a:tabLst>
                <a:tab pos="292100" algn="l"/>
                <a:tab pos="292735" algn="l"/>
              </a:tabLst>
            </a:pPr>
            <a:r>
              <a:rPr lang="en-US" sz="1600" dirty="0">
                <a:latin typeface="Times New Roman" panose="02020603050405020304" pitchFamily="18" charset="0"/>
                <a:ea typeface="Symbol" panose="05050102010706020507" pitchFamily="18" charset="2"/>
                <a:cs typeface="Symbol" panose="05050102010706020507" pitchFamily="18" charset="2"/>
              </a:rPr>
              <a:t>The</a:t>
            </a:r>
            <a:r>
              <a:rPr lang="en-US" sz="1600" spc="-50" dirty="0">
                <a:latin typeface="Times New Roman" panose="02020603050405020304" pitchFamily="18" charset="0"/>
                <a:ea typeface="Symbol" panose="05050102010706020507" pitchFamily="18" charset="2"/>
                <a:cs typeface="Symbol" panose="05050102010706020507" pitchFamily="18" charset="2"/>
              </a:rPr>
              <a:t> </a:t>
            </a:r>
            <a:r>
              <a:rPr lang="en-US" sz="1600" dirty="0">
                <a:latin typeface="Times New Roman" panose="02020603050405020304" pitchFamily="18" charset="0"/>
                <a:ea typeface="Symbol" panose="05050102010706020507" pitchFamily="18" charset="2"/>
                <a:cs typeface="Symbol" panose="05050102010706020507" pitchFamily="18" charset="2"/>
              </a:rPr>
              <a:t>operations</a:t>
            </a:r>
            <a:r>
              <a:rPr lang="en-US" sz="1600" spc="-35" dirty="0">
                <a:latin typeface="Times New Roman" panose="02020603050405020304" pitchFamily="18" charset="0"/>
                <a:ea typeface="Symbol" panose="05050102010706020507" pitchFamily="18" charset="2"/>
                <a:cs typeface="Symbol" panose="05050102010706020507" pitchFamily="18" charset="2"/>
              </a:rPr>
              <a:t> </a:t>
            </a:r>
            <a:r>
              <a:rPr lang="en-US" sz="1600" dirty="0">
                <a:latin typeface="Times New Roman" panose="02020603050405020304" pitchFamily="18" charset="0"/>
                <a:ea typeface="Symbol" panose="05050102010706020507" pitchFamily="18" charset="2"/>
                <a:cs typeface="Symbol" panose="05050102010706020507" pitchFamily="18" charset="2"/>
              </a:rPr>
              <a:t>that</a:t>
            </a:r>
            <a:r>
              <a:rPr lang="en-US" sz="1600" spc="-40" dirty="0">
                <a:latin typeface="Times New Roman" panose="02020603050405020304" pitchFamily="18" charset="0"/>
                <a:ea typeface="Symbol" panose="05050102010706020507" pitchFamily="18" charset="2"/>
                <a:cs typeface="Symbol" panose="05050102010706020507" pitchFamily="18" charset="2"/>
              </a:rPr>
              <a:t> </a:t>
            </a:r>
            <a:r>
              <a:rPr lang="en-US" sz="1600" dirty="0">
                <a:latin typeface="Times New Roman" panose="02020603050405020304" pitchFamily="18" charset="0"/>
                <a:ea typeface="Symbol" panose="05050102010706020507" pitchFamily="18" charset="2"/>
                <a:cs typeface="Symbol" panose="05050102010706020507" pitchFamily="18" charset="2"/>
              </a:rPr>
              <a:t>occur</a:t>
            </a:r>
            <a:r>
              <a:rPr lang="en-US" sz="1600" spc="-35" dirty="0">
                <a:latin typeface="Times New Roman" panose="02020603050405020304" pitchFamily="18" charset="0"/>
                <a:ea typeface="Symbol" panose="05050102010706020507" pitchFamily="18" charset="2"/>
                <a:cs typeface="Symbol" panose="05050102010706020507" pitchFamily="18" charset="2"/>
              </a:rPr>
              <a:t> </a:t>
            </a:r>
            <a:r>
              <a:rPr lang="en-US" sz="1600" dirty="0">
                <a:latin typeface="Times New Roman" panose="02020603050405020304" pitchFamily="18" charset="0"/>
                <a:ea typeface="Symbol" panose="05050102010706020507" pitchFamily="18" charset="2"/>
                <a:cs typeface="Symbol" panose="05050102010706020507" pitchFamily="18" charset="2"/>
              </a:rPr>
              <a:t>inside</a:t>
            </a:r>
            <a:r>
              <a:rPr lang="en-US" sz="1600" spc="-30" dirty="0">
                <a:latin typeface="Times New Roman" panose="02020603050405020304" pitchFamily="18" charset="0"/>
                <a:ea typeface="Symbol" panose="05050102010706020507" pitchFamily="18" charset="2"/>
                <a:cs typeface="Symbol" panose="05050102010706020507" pitchFamily="18" charset="2"/>
              </a:rPr>
              <a:t> </a:t>
            </a:r>
            <a:r>
              <a:rPr lang="en-US" sz="1600" b="1" dirty="0">
                <a:latin typeface="Times New Roman" panose="02020603050405020304" pitchFamily="18" charset="0"/>
                <a:ea typeface="Symbol" panose="05050102010706020507" pitchFamily="18" charset="2"/>
                <a:cs typeface="Symbol" panose="05050102010706020507" pitchFamily="18" charset="2"/>
              </a:rPr>
              <a:t>display(</a:t>
            </a:r>
            <a:r>
              <a:rPr lang="en-US" sz="1600" b="1" spc="-40" dirty="0">
                <a:latin typeface="Times New Roman" panose="02020603050405020304" pitchFamily="18" charset="0"/>
                <a:ea typeface="Symbol" panose="05050102010706020507" pitchFamily="18" charset="2"/>
                <a:cs typeface="Symbol" panose="05050102010706020507" pitchFamily="18" charset="2"/>
              </a:rPr>
              <a:t> </a:t>
            </a:r>
            <a:r>
              <a:rPr lang="en-US" sz="1600" b="1" dirty="0">
                <a:latin typeface="Times New Roman" panose="02020603050405020304" pitchFamily="18" charset="0"/>
                <a:ea typeface="Symbol" panose="05050102010706020507" pitchFamily="18" charset="2"/>
                <a:cs typeface="Symbol" panose="05050102010706020507" pitchFamily="18" charset="2"/>
              </a:rPr>
              <a:t>)</a:t>
            </a:r>
            <a:r>
              <a:rPr lang="en-US" sz="1600" b="1" spc="-45" dirty="0">
                <a:latin typeface="Times New Roman" panose="02020603050405020304" pitchFamily="18" charset="0"/>
                <a:ea typeface="Symbol" panose="05050102010706020507" pitchFamily="18" charset="2"/>
                <a:cs typeface="Symbol" panose="05050102010706020507" pitchFamily="18" charset="2"/>
              </a:rPr>
              <a:t> </a:t>
            </a:r>
            <a:r>
              <a:rPr lang="en-US" sz="1600" dirty="0">
                <a:latin typeface="Times New Roman" panose="02020603050405020304" pitchFamily="18" charset="0"/>
                <a:ea typeface="Symbol" panose="05050102010706020507" pitchFamily="18" charset="2"/>
                <a:cs typeface="Symbol" panose="05050102010706020507" pitchFamily="18" charset="2"/>
              </a:rPr>
              <a:t>have</a:t>
            </a:r>
            <a:r>
              <a:rPr lang="en-US" sz="1600" spc="-45" dirty="0">
                <a:latin typeface="Times New Roman" panose="02020603050405020304" pitchFamily="18" charset="0"/>
                <a:ea typeface="Symbol" panose="05050102010706020507" pitchFamily="18" charset="2"/>
                <a:cs typeface="Symbol" panose="05050102010706020507" pitchFamily="18" charset="2"/>
              </a:rPr>
              <a:t> </a:t>
            </a:r>
            <a:r>
              <a:rPr lang="en-US" sz="1600" dirty="0">
                <a:latin typeface="Times New Roman" panose="02020603050405020304" pitchFamily="18" charset="0"/>
                <a:ea typeface="Symbol" panose="05050102010706020507" pitchFamily="18" charset="2"/>
                <a:cs typeface="Symbol" panose="05050102010706020507" pitchFamily="18" charset="2"/>
              </a:rPr>
              <a:t>no</a:t>
            </a:r>
            <a:r>
              <a:rPr lang="en-US" sz="1600" spc="-30" dirty="0">
                <a:latin typeface="Times New Roman" panose="02020603050405020304" pitchFamily="18" charset="0"/>
                <a:ea typeface="Symbol" panose="05050102010706020507" pitchFamily="18" charset="2"/>
                <a:cs typeface="Symbol" panose="05050102010706020507" pitchFamily="18" charset="2"/>
              </a:rPr>
              <a:t> </a:t>
            </a:r>
            <a:r>
              <a:rPr lang="en-US" sz="1600" dirty="0">
                <a:latin typeface="Times New Roman" panose="02020603050405020304" pitchFamily="18" charset="0"/>
                <a:ea typeface="Symbol" panose="05050102010706020507" pitchFamily="18" charset="2"/>
                <a:cs typeface="Symbol" panose="05050102010706020507" pitchFamily="18" charset="2"/>
              </a:rPr>
              <a:t>effect</a:t>
            </a:r>
            <a:r>
              <a:rPr lang="en-US" sz="1600" spc="-40" dirty="0">
                <a:latin typeface="Times New Roman" panose="02020603050405020304" pitchFamily="18" charset="0"/>
                <a:ea typeface="Symbol" panose="05050102010706020507" pitchFamily="18" charset="2"/>
                <a:cs typeface="Symbol" panose="05050102010706020507" pitchFamily="18" charset="2"/>
              </a:rPr>
              <a:t> </a:t>
            </a:r>
            <a:r>
              <a:rPr lang="en-US" sz="1600" dirty="0">
                <a:latin typeface="Times New Roman" panose="02020603050405020304" pitchFamily="18" charset="0"/>
                <a:ea typeface="Symbol" panose="05050102010706020507" pitchFamily="18" charset="2"/>
                <a:cs typeface="Symbol" panose="05050102010706020507" pitchFamily="18" charset="2"/>
              </a:rPr>
              <a:t>on</a:t>
            </a:r>
            <a:r>
              <a:rPr lang="en-US" sz="1600" spc="-40" dirty="0">
                <a:latin typeface="Times New Roman" panose="02020603050405020304" pitchFamily="18" charset="0"/>
                <a:ea typeface="Symbol" panose="05050102010706020507" pitchFamily="18" charset="2"/>
                <a:cs typeface="Symbol" panose="05050102010706020507" pitchFamily="18" charset="2"/>
              </a:rPr>
              <a:t> </a:t>
            </a:r>
            <a:r>
              <a:rPr lang="en-US" sz="1600" dirty="0">
                <a:latin typeface="Times New Roman" panose="02020603050405020304" pitchFamily="18" charset="0"/>
                <a:ea typeface="Symbol" panose="05050102010706020507" pitchFamily="18" charset="2"/>
                <a:cs typeface="Symbol" panose="05050102010706020507" pitchFamily="18" charset="2"/>
              </a:rPr>
              <a:t>the</a:t>
            </a:r>
            <a:r>
              <a:rPr lang="en-US" sz="1600" spc="-45" dirty="0">
                <a:latin typeface="Times New Roman" panose="02020603050405020304" pitchFamily="18" charset="0"/>
                <a:ea typeface="Symbol" panose="05050102010706020507" pitchFamily="18" charset="2"/>
                <a:cs typeface="Symbol" panose="05050102010706020507" pitchFamily="18" charset="2"/>
              </a:rPr>
              <a:t> </a:t>
            </a:r>
            <a:r>
              <a:rPr lang="en-US" sz="1600" dirty="0">
                <a:latin typeface="Times New Roman" panose="02020603050405020304" pitchFamily="18" charset="0"/>
                <a:ea typeface="Symbol" panose="05050102010706020507" pitchFamily="18" charset="2"/>
                <a:cs typeface="Symbol" panose="05050102010706020507" pitchFamily="18" charset="2"/>
              </a:rPr>
              <a:t>values</a:t>
            </a:r>
            <a:r>
              <a:rPr lang="en-US" sz="1600" spc="-35" dirty="0">
                <a:latin typeface="Times New Roman" panose="02020603050405020304" pitchFamily="18" charset="0"/>
                <a:ea typeface="Symbol" panose="05050102010706020507" pitchFamily="18" charset="2"/>
                <a:cs typeface="Symbol" panose="05050102010706020507" pitchFamily="18" charset="2"/>
              </a:rPr>
              <a:t> </a:t>
            </a:r>
            <a:r>
              <a:rPr lang="en-US" sz="1600" dirty="0">
                <a:latin typeface="Times New Roman" panose="02020603050405020304" pitchFamily="18" charset="0"/>
                <a:ea typeface="Symbol" panose="05050102010706020507" pitchFamily="18" charset="2"/>
                <a:cs typeface="Symbol" panose="05050102010706020507" pitchFamily="18" charset="2"/>
              </a:rPr>
              <a:t>of</a:t>
            </a:r>
            <a:r>
              <a:rPr lang="en-US" sz="1600" spc="-35" dirty="0">
                <a:latin typeface="Times New Roman" panose="02020603050405020304" pitchFamily="18" charset="0"/>
                <a:ea typeface="Symbol" panose="05050102010706020507" pitchFamily="18" charset="2"/>
                <a:cs typeface="Symbol" panose="05050102010706020507" pitchFamily="18" charset="2"/>
              </a:rPr>
              <a:t> </a:t>
            </a:r>
            <a:r>
              <a:rPr lang="en-US" sz="1600" b="1" dirty="0">
                <a:latin typeface="Times New Roman" panose="02020603050405020304" pitchFamily="18" charset="0"/>
                <a:ea typeface="Symbol" panose="05050102010706020507" pitchFamily="18" charset="2"/>
                <a:cs typeface="Symbol" panose="05050102010706020507" pitchFamily="18" charset="2"/>
              </a:rPr>
              <a:t>a</a:t>
            </a:r>
            <a:r>
              <a:rPr lang="en-US" sz="1600" b="1" spc="-25" dirty="0">
                <a:latin typeface="Times New Roman" panose="02020603050405020304" pitchFamily="18" charset="0"/>
                <a:ea typeface="Symbol" panose="05050102010706020507" pitchFamily="18" charset="2"/>
                <a:cs typeface="Symbol" panose="05050102010706020507" pitchFamily="18" charset="2"/>
              </a:rPr>
              <a:t> </a:t>
            </a:r>
            <a:r>
              <a:rPr lang="en-US" sz="1600" dirty="0">
                <a:latin typeface="Times New Roman" panose="02020603050405020304" pitchFamily="18" charset="0"/>
                <a:ea typeface="Symbol" panose="05050102010706020507" pitchFamily="18" charset="2"/>
                <a:cs typeface="Symbol" panose="05050102010706020507" pitchFamily="18" charset="2"/>
              </a:rPr>
              <a:t>and</a:t>
            </a:r>
            <a:r>
              <a:rPr lang="en-IN" sz="1600" dirty="0">
                <a:latin typeface="Times New Roman" panose="02020603050405020304" pitchFamily="18" charset="0"/>
                <a:ea typeface="Symbol" panose="05050102010706020507" pitchFamily="18" charset="2"/>
                <a:cs typeface="Symbol" panose="05050102010706020507" pitchFamily="18" charset="2"/>
              </a:rPr>
              <a:t> </a:t>
            </a:r>
            <a:r>
              <a:rPr lang="en-US" sz="1600" b="1" dirty="0">
                <a:latin typeface="Times New Roman" panose="02020603050405020304" pitchFamily="18" charset="0"/>
                <a:ea typeface="Times New Roman" panose="02020603050405020304" pitchFamily="18" charset="0"/>
              </a:rPr>
              <a:t>b</a:t>
            </a:r>
            <a:r>
              <a:rPr lang="en-US" sz="1600" b="1" spc="-5" dirty="0">
                <a:latin typeface="Times New Roman" panose="02020603050405020304" pitchFamily="18" charset="0"/>
                <a:ea typeface="Times New Roman" panose="02020603050405020304" pitchFamily="18" charset="0"/>
              </a:rPr>
              <a:t> </a:t>
            </a:r>
            <a:r>
              <a:rPr lang="en-US" sz="1600" dirty="0">
                <a:latin typeface="Times New Roman" panose="02020603050405020304" pitchFamily="18" charset="0"/>
                <a:ea typeface="Times New Roman" panose="02020603050405020304" pitchFamily="18" charset="0"/>
              </a:rPr>
              <a:t>used</a:t>
            </a:r>
            <a:r>
              <a:rPr lang="en-US" sz="1600" spc="-5" dirty="0">
                <a:latin typeface="Times New Roman" panose="02020603050405020304" pitchFamily="18" charset="0"/>
                <a:ea typeface="Times New Roman" panose="02020603050405020304" pitchFamily="18" charset="0"/>
              </a:rPr>
              <a:t> </a:t>
            </a:r>
            <a:r>
              <a:rPr lang="en-US" sz="1600" dirty="0">
                <a:latin typeface="Times New Roman" panose="02020603050405020304" pitchFamily="18" charset="0"/>
                <a:ea typeface="Times New Roman" panose="02020603050405020304" pitchFamily="18" charset="0"/>
              </a:rPr>
              <a:t>in the</a:t>
            </a:r>
            <a:r>
              <a:rPr lang="en-US" sz="1600" spc="-10" dirty="0">
                <a:latin typeface="Times New Roman" panose="02020603050405020304" pitchFamily="18" charset="0"/>
                <a:ea typeface="Times New Roman" panose="02020603050405020304" pitchFamily="18" charset="0"/>
              </a:rPr>
              <a:t> </a:t>
            </a:r>
            <a:r>
              <a:rPr lang="en-US" sz="1600" dirty="0">
                <a:latin typeface="Times New Roman" panose="02020603050405020304" pitchFamily="18" charset="0"/>
                <a:ea typeface="Times New Roman" panose="02020603050405020304" pitchFamily="18" charset="0"/>
              </a:rPr>
              <a:t>call;</a:t>
            </a:r>
            <a:r>
              <a:rPr lang="en-US" sz="1600" spc="-5" dirty="0">
                <a:latin typeface="Times New Roman" panose="02020603050405020304" pitchFamily="18" charset="0"/>
                <a:ea typeface="Times New Roman" panose="02020603050405020304" pitchFamily="18" charset="0"/>
              </a:rPr>
              <a:t> </a:t>
            </a:r>
            <a:r>
              <a:rPr lang="en-US" sz="1600" dirty="0">
                <a:latin typeface="Times New Roman" panose="02020603050405020304" pitchFamily="18" charset="0"/>
                <a:ea typeface="Times New Roman" panose="02020603050405020304" pitchFamily="18" charset="0"/>
              </a:rPr>
              <a:t>their values</a:t>
            </a:r>
            <a:r>
              <a:rPr lang="en-US" sz="1600" spc="-5" dirty="0">
                <a:latin typeface="Times New Roman" panose="02020603050405020304" pitchFamily="18" charset="0"/>
                <a:ea typeface="Times New Roman" panose="02020603050405020304" pitchFamily="18" charset="0"/>
              </a:rPr>
              <a:t> </a:t>
            </a:r>
            <a:r>
              <a:rPr lang="en-US" sz="1600" dirty="0">
                <a:latin typeface="Times New Roman" panose="02020603050405020304" pitchFamily="18" charset="0"/>
                <a:ea typeface="Times New Roman" panose="02020603050405020304" pitchFamily="18" charset="0"/>
              </a:rPr>
              <a:t>here</a:t>
            </a:r>
            <a:r>
              <a:rPr lang="en-US" sz="1600" spc="-10" dirty="0">
                <a:latin typeface="Times New Roman" panose="02020603050405020304" pitchFamily="18" charset="0"/>
                <a:ea typeface="Times New Roman" panose="02020603050405020304" pitchFamily="18" charset="0"/>
              </a:rPr>
              <a:t> </a:t>
            </a:r>
            <a:r>
              <a:rPr lang="en-US" sz="1600" dirty="0">
                <a:latin typeface="Times New Roman" panose="02020603050405020304" pitchFamily="18" charset="0"/>
                <a:ea typeface="Times New Roman" panose="02020603050405020304" pitchFamily="18" charset="0"/>
              </a:rPr>
              <a:t>did not</a:t>
            </a:r>
            <a:r>
              <a:rPr lang="en-US" sz="1600" spc="-5" dirty="0">
                <a:latin typeface="Times New Roman" panose="02020603050405020304" pitchFamily="18" charset="0"/>
                <a:ea typeface="Times New Roman" panose="02020603050405020304" pitchFamily="18" charset="0"/>
              </a:rPr>
              <a:t> </a:t>
            </a:r>
            <a:r>
              <a:rPr lang="en-US" sz="1600" dirty="0">
                <a:latin typeface="Times New Roman" panose="02020603050405020304" pitchFamily="18" charset="0"/>
                <a:ea typeface="Times New Roman" panose="02020603050405020304" pitchFamily="18" charset="0"/>
              </a:rPr>
              <a:t>change to 30</a:t>
            </a:r>
            <a:r>
              <a:rPr lang="en-US" sz="1600" spc="-5" dirty="0">
                <a:latin typeface="Times New Roman" panose="02020603050405020304" pitchFamily="18" charset="0"/>
                <a:ea typeface="Times New Roman" panose="02020603050405020304" pitchFamily="18" charset="0"/>
              </a:rPr>
              <a:t> </a:t>
            </a:r>
            <a:r>
              <a:rPr lang="en-US" sz="1600" dirty="0">
                <a:latin typeface="Times New Roman" panose="02020603050405020304" pitchFamily="18" charset="0"/>
                <a:ea typeface="Times New Roman" panose="02020603050405020304" pitchFamily="18" charset="0"/>
              </a:rPr>
              <a:t>and</a:t>
            </a:r>
            <a:r>
              <a:rPr lang="en-US" sz="1600" spc="5" dirty="0">
                <a:latin typeface="Times New Roman" panose="02020603050405020304" pitchFamily="18" charset="0"/>
                <a:ea typeface="Times New Roman" panose="02020603050405020304" pitchFamily="18" charset="0"/>
              </a:rPr>
              <a:t> </a:t>
            </a:r>
            <a:r>
              <a:rPr lang="en-US" sz="1600" dirty="0">
                <a:latin typeface="Times New Roman" panose="02020603050405020304" pitchFamily="18" charset="0"/>
                <a:ea typeface="Times New Roman" panose="02020603050405020304" pitchFamily="18" charset="0"/>
              </a:rPr>
              <a:t>-20.</a:t>
            </a:r>
            <a:endParaRPr lang="en-IN" sz="1600" dirty="0">
              <a:latin typeface="Times New Roman" panose="02020603050405020304" pitchFamily="18" charset="0"/>
              <a:ea typeface="Times New Roman" panose="02020603050405020304" pitchFamily="18" charset="0"/>
            </a:endParaRPr>
          </a:p>
        </p:txBody>
      </p:sp>
      <p:sp>
        <p:nvSpPr>
          <p:cNvPr id="7" name="Rectangle 6"/>
          <p:cNvSpPr/>
          <p:nvPr/>
        </p:nvSpPr>
        <p:spPr>
          <a:xfrm>
            <a:off x="676569" y="3780932"/>
            <a:ext cx="4440446" cy="523220"/>
          </a:xfrm>
          <a:prstGeom prst="rect">
            <a:avLst/>
          </a:prstGeom>
        </p:spPr>
        <p:txBody>
          <a:bodyPr wrap="none">
            <a:spAutoFit/>
          </a:bodyPr>
          <a:lstStyle/>
          <a:p>
            <a:r>
              <a:rPr lang="en-US" sz="2800" dirty="0"/>
              <a:t>Example for call-by-reference</a:t>
            </a:r>
            <a:endParaRPr lang="en-IN" sz="2800" dirty="0"/>
          </a:p>
        </p:txBody>
      </p:sp>
      <p:pic>
        <p:nvPicPr>
          <p:cNvPr id="8" name="image11.png"/>
          <p:cNvPicPr/>
          <p:nvPr/>
        </p:nvPicPr>
        <p:blipFill>
          <a:blip r:embed="rId3" cstate="print"/>
          <a:stretch>
            <a:fillRect/>
          </a:stretch>
        </p:blipFill>
        <p:spPr>
          <a:xfrm>
            <a:off x="676569" y="4304152"/>
            <a:ext cx="5419431" cy="2399908"/>
          </a:xfrm>
          <a:prstGeom prst="rect">
            <a:avLst/>
          </a:prstGeom>
        </p:spPr>
      </p:pic>
      <p:sp>
        <p:nvSpPr>
          <p:cNvPr id="9" name="Rectangle 8"/>
          <p:cNvSpPr/>
          <p:nvPr/>
        </p:nvSpPr>
        <p:spPr>
          <a:xfrm>
            <a:off x="6558714" y="4271486"/>
            <a:ext cx="5796837" cy="2312813"/>
          </a:xfrm>
          <a:prstGeom prst="rect">
            <a:avLst/>
          </a:prstGeom>
        </p:spPr>
        <p:txBody>
          <a:bodyPr wrap="square">
            <a:spAutoFit/>
          </a:bodyPr>
          <a:lstStyle/>
          <a:p>
            <a:pPr marL="63500">
              <a:spcBef>
                <a:spcPts val="440"/>
              </a:spcBef>
              <a:spcAft>
                <a:spcPts val="0"/>
              </a:spcAft>
            </a:pPr>
            <a:r>
              <a:rPr lang="en-US" dirty="0">
                <a:latin typeface="Times New Roman" panose="02020603050405020304" pitchFamily="18" charset="0"/>
                <a:ea typeface="Symbol" panose="05050102010706020507" pitchFamily="18" charset="2"/>
                <a:cs typeface="Symbol" panose="05050102010706020507" pitchFamily="18" charset="2"/>
              </a:rPr>
              <a:t>Output:</a:t>
            </a:r>
            <a:endParaRPr lang="en-IN" dirty="0">
              <a:latin typeface="Times New Roman" panose="02020603050405020304" pitchFamily="18" charset="0"/>
              <a:ea typeface="Symbol" panose="05050102010706020507" pitchFamily="18" charset="2"/>
              <a:cs typeface="Symbol" panose="05050102010706020507" pitchFamily="18" charset="2"/>
            </a:endParaRPr>
          </a:p>
          <a:p>
            <a:pPr marL="520700">
              <a:spcBef>
                <a:spcPts val="25"/>
              </a:spcBef>
              <a:spcAft>
                <a:spcPts val="0"/>
              </a:spcAft>
            </a:pPr>
            <a:r>
              <a:rPr lang="en-US" dirty="0">
                <a:latin typeface="Times New Roman" panose="02020603050405020304" pitchFamily="18" charset="0"/>
                <a:ea typeface="Symbol" panose="05050102010706020507" pitchFamily="18" charset="2"/>
                <a:cs typeface="Symbol" panose="05050102010706020507" pitchFamily="18" charset="2"/>
              </a:rPr>
              <a:t> </a:t>
            </a:r>
            <a:r>
              <a:rPr lang="en-US" sz="1600" dirty="0">
                <a:latin typeface="Times New Roman" panose="02020603050405020304" pitchFamily="18" charset="0"/>
                <a:ea typeface="Symbol" panose="05050102010706020507" pitchFamily="18" charset="2"/>
                <a:cs typeface="Symbol" panose="05050102010706020507" pitchFamily="18" charset="2"/>
              </a:rPr>
              <a:t>Values of a and b before call 10 20 </a:t>
            </a:r>
          </a:p>
          <a:p>
            <a:pPr marL="520700">
              <a:spcBef>
                <a:spcPts val="25"/>
              </a:spcBef>
              <a:spcAft>
                <a:spcPts val="0"/>
              </a:spcAft>
            </a:pPr>
            <a:r>
              <a:rPr lang="en-US" sz="1600" dirty="0">
                <a:latin typeface="Times New Roman" panose="02020603050405020304" pitchFamily="18" charset="0"/>
                <a:ea typeface="Symbol" panose="05050102010706020507" pitchFamily="18" charset="2"/>
                <a:cs typeface="Symbol" panose="05050102010706020507" pitchFamily="18" charset="2"/>
              </a:rPr>
              <a:t>Values of a and b after call 20 40</a:t>
            </a:r>
            <a:endParaRPr lang="en-IN" sz="1600" dirty="0">
              <a:latin typeface="Times New Roman" panose="02020603050405020304" pitchFamily="18" charset="0"/>
              <a:ea typeface="Symbol" panose="05050102010706020507" pitchFamily="18" charset="2"/>
              <a:cs typeface="Symbol" panose="05050102010706020507" pitchFamily="18" charset="2"/>
            </a:endParaRPr>
          </a:p>
          <a:p>
            <a:pPr marL="742950" marR="672465" lvl="1" indent="-285750" algn="just">
              <a:lnSpc>
                <a:spcPct val="106000"/>
              </a:lnSpc>
              <a:spcBef>
                <a:spcPts val="925"/>
              </a:spcBef>
              <a:spcAft>
                <a:spcPts val="0"/>
              </a:spcAft>
              <a:buSzPts val="1200"/>
              <a:buFont typeface="Symbol" panose="05050102010706020507" pitchFamily="18" charset="2"/>
              <a:buChar char=""/>
              <a:tabLst>
                <a:tab pos="521335" algn="l"/>
              </a:tabLst>
            </a:pPr>
            <a:r>
              <a:rPr lang="en-US" sz="1600" dirty="0">
                <a:latin typeface="Times New Roman" panose="02020603050405020304" pitchFamily="18" charset="0"/>
                <a:ea typeface="Symbol" panose="05050102010706020507" pitchFamily="18" charset="2"/>
                <a:cs typeface="Symbol" panose="05050102010706020507" pitchFamily="18" charset="2"/>
              </a:rPr>
              <a:t>In this case, the actions inside display( ) have affected and changed the actual object used as an argument, as copy of the reference (not the value) is passed as the argument. Hence, the reference variables o and </a:t>
            </a:r>
            <a:r>
              <a:rPr lang="en-US" sz="1600" dirty="0" err="1">
                <a:latin typeface="Times New Roman" panose="02020603050405020304" pitchFamily="18" charset="0"/>
                <a:ea typeface="Symbol" panose="05050102010706020507" pitchFamily="18" charset="2"/>
                <a:cs typeface="Symbol" panose="05050102010706020507" pitchFamily="18" charset="2"/>
              </a:rPr>
              <a:t>obj</a:t>
            </a:r>
            <a:r>
              <a:rPr lang="en-US" sz="1600" dirty="0">
                <a:latin typeface="Times New Roman" panose="02020603050405020304" pitchFamily="18" charset="0"/>
                <a:ea typeface="Symbol" panose="05050102010706020507" pitchFamily="18" charset="2"/>
                <a:cs typeface="Symbol" panose="05050102010706020507" pitchFamily="18" charset="2"/>
              </a:rPr>
              <a:t> are referring to the same object.</a:t>
            </a:r>
            <a:endParaRPr lang="en-IN" sz="1600" dirty="0">
              <a:latin typeface="Times New Roman" panose="02020603050405020304" pitchFamily="18" charset="0"/>
              <a:ea typeface="Symbol" panose="05050102010706020507" pitchFamily="18" charset="2"/>
              <a:cs typeface="Symbol" panose="05050102010706020507" pitchFamily="18" charset="2"/>
            </a:endParaRPr>
          </a:p>
        </p:txBody>
      </p:sp>
    </p:spTree>
    <p:extLst>
      <p:ext uri="{BB962C8B-B14F-4D97-AF65-F5344CB8AC3E}">
        <p14:creationId xmlns:p14="http://schemas.microsoft.com/office/powerpoint/2010/main" val="2627159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967"/>
            <a:ext cx="10515600" cy="791736"/>
          </a:xfrm>
        </p:spPr>
        <p:txBody>
          <a:bodyPr>
            <a:normAutofit/>
          </a:bodyPr>
          <a:lstStyle/>
          <a:p>
            <a:r>
              <a:rPr lang="en-US" b="1" dirty="0"/>
              <a:t>Returning Objects</a:t>
            </a:r>
            <a:endParaRPr lang="en-IN" dirty="0"/>
          </a:p>
        </p:txBody>
      </p:sp>
      <p:sp>
        <p:nvSpPr>
          <p:cNvPr id="3" name="Content Placeholder 2"/>
          <p:cNvSpPr>
            <a:spLocks noGrp="1"/>
          </p:cNvSpPr>
          <p:nvPr>
            <p:ph idx="1"/>
          </p:nvPr>
        </p:nvSpPr>
        <p:spPr>
          <a:xfrm>
            <a:off x="838200" y="1059366"/>
            <a:ext cx="10515600" cy="5117597"/>
          </a:xfrm>
        </p:spPr>
        <p:txBody>
          <a:bodyPr/>
          <a:lstStyle/>
          <a:p>
            <a:pPr marL="228600" lvl="1">
              <a:spcBef>
                <a:spcPts val="1000"/>
              </a:spcBef>
            </a:pPr>
            <a:r>
              <a:rPr lang="en-US" dirty="0"/>
              <a:t>A method can return any type of data, including class types that you create.</a:t>
            </a:r>
            <a:endParaRPr lang="en-IN" sz="2000" dirty="0"/>
          </a:p>
          <a:p>
            <a:r>
              <a:rPr lang="en-US" sz="2400" dirty="0"/>
              <a:t>For example</a:t>
            </a:r>
            <a:endParaRPr lang="en-IN" sz="2400" dirty="0"/>
          </a:p>
        </p:txBody>
      </p:sp>
      <p:pic>
        <p:nvPicPr>
          <p:cNvPr id="4" name="image12.png"/>
          <p:cNvPicPr/>
          <p:nvPr/>
        </p:nvPicPr>
        <p:blipFill>
          <a:blip r:embed="rId3" cstate="print"/>
          <a:stretch>
            <a:fillRect/>
          </a:stretch>
        </p:blipFill>
        <p:spPr>
          <a:xfrm>
            <a:off x="2694003" y="2083822"/>
            <a:ext cx="5532755" cy="2967355"/>
          </a:xfrm>
          <a:prstGeom prst="rect">
            <a:avLst/>
          </a:prstGeom>
        </p:spPr>
      </p:pic>
      <p:pic>
        <p:nvPicPr>
          <p:cNvPr id="5" name="Picture 4"/>
          <p:cNvPicPr>
            <a:picLocks noChangeAspect="1"/>
          </p:cNvPicPr>
          <p:nvPr/>
        </p:nvPicPr>
        <p:blipFill>
          <a:blip r:embed="rId4"/>
          <a:stretch>
            <a:fillRect/>
          </a:stretch>
        </p:blipFill>
        <p:spPr>
          <a:xfrm>
            <a:off x="1129886" y="5218905"/>
            <a:ext cx="676715" cy="323116"/>
          </a:xfrm>
          <a:prstGeom prst="rect">
            <a:avLst/>
          </a:prstGeom>
        </p:spPr>
      </p:pic>
      <p:sp>
        <p:nvSpPr>
          <p:cNvPr id="6" name="Rectangle 5"/>
          <p:cNvSpPr/>
          <p:nvPr/>
        </p:nvSpPr>
        <p:spPr>
          <a:xfrm>
            <a:off x="2018371" y="5699165"/>
            <a:ext cx="5254672" cy="276999"/>
          </a:xfrm>
          <a:prstGeom prst="rect">
            <a:avLst/>
          </a:prstGeom>
        </p:spPr>
        <p:txBody>
          <a:bodyPr wrap="square">
            <a:spAutoFit/>
          </a:bodyPr>
          <a:lstStyle/>
          <a:p>
            <a:pPr marL="0" lvl="1">
              <a:defRPr/>
            </a:pPr>
            <a:r>
              <a:rPr lang="en-US" sz="1200" dirty="0"/>
              <a:t>When </a:t>
            </a:r>
            <a:r>
              <a:rPr lang="en-US" sz="1200" b="1" dirty="0"/>
              <a:t>display( ) </a:t>
            </a:r>
            <a:r>
              <a:rPr lang="en-US" sz="1200" dirty="0"/>
              <a:t>method is invoked, it returns an object of the class </a:t>
            </a:r>
            <a:r>
              <a:rPr lang="en-US" sz="1200" dirty="0" err="1"/>
              <a:t>Ret_obj</a:t>
            </a:r>
            <a:r>
              <a:rPr lang="en-US" sz="1200" dirty="0"/>
              <a:t> class</a:t>
            </a:r>
            <a:endParaRPr lang="en-IN" sz="1100" dirty="0"/>
          </a:p>
        </p:txBody>
      </p:sp>
    </p:spTree>
    <p:extLst>
      <p:ext uri="{BB962C8B-B14F-4D97-AF65-F5344CB8AC3E}">
        <p14:creationId xmlns:p14="http://schemas.microsoft.com/office/powerpoint/2010/main" val="4193554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4593"/>
            <a:ext cx="10515600" cy="651641"/>
          </a:xfrm>
        </p:spPr>
        <p:txBody>
          <a:bodyPr>
            <a:normAutofit fontScale="90000"/>
          </a:bodyPr>
          <a:lstStyle/>
          <a:p>
            <a:r>
              <a:rPr lang="en-US" b="1" dirty="0">
                <a:latin typeface="Calibri" panose="020F0502020204030204" pitchFamily="34" charset="0"/>
                <a:ea typeface="Times New Roman" panose="02020603050405020304" pitchFamily="18" charset="0"/>
              </a:rPr>
              <a:t>Methods</a:t>
            </a:r>
            <a:endParaRPr lang="en-IN" dirty="0"/>
          </a:p>
        </p:txBody>
      </p:sp>
      <p:sp>
        <p:nvSpPr>
          <p:cNvPr id="3" name="Content Placeholder 2"/>
          <p:cNvSpPr>
            <a:spLocks noGrp="1"/>
          </p:cNvSpPr>
          <p:nvPr>
            <p:ph idx="1"/>
          </p:nvPr>
        </p:nvSpPr>
        <p:spPr>
          <a:xfrm>
            <a:off x="659524" y="746233"/>
            <a:ext cx="10515600" cy="5496911"/>
          </a:xfrm>
        </p:spPr>
        <p:txBody>
          <a:bodyPr>
            <a:normAutofit lnSpcReduction="10000"/>
          </a:bodyPr>
          <a:lstStyle/>
          <a:p>
            <a:r>
              <a:rPr lang="en-US" dirty="0"/>
              <a:t>In Java, a method is a block of code that performs a specific task and can optionally return a value. </a:t>
            </a:r>
          </a:p>
          <a:p>
            <a:r>
              <a:rPr lang="en-US" dirty="0"/>
              <a:t>Methods are used to encapsulate and reuse code, making it easier to read and maintain. They can be defined within a class or interface and can be called by other parts of the program. </a:t>
            </a:r>
          </a:p>
          <a:p>
            <a:r>
              <a:rPr lang="en-US" dirty="0"/>
              <a:t>Methods can also take parameters, which are values passed to the method when it is called, and can have different access levels, such as public or private. </a:t>
            </a:r>
          </a:p>
          <a:p>
            <a:r>
              <a:rPr lang="en-US" sz="3200" dirty="0"/>
              <a:t>Methods are defined using the following syntax:</a:t>
            </a:r>
          </a:p>
          <a:p>
            <a:pPr marL="0" indent="0">
              <a:buNone/>
            </a:pPr>
            <a:r>
              <a:rPr lang="en-US" sz="3200" dirty="0">
                <a:solidFill>
                  <a:srgbClr val="FF0000"/>
                </a:solidFill>
              </a:rPr>
              <a:t>modifiers </a:t>
            </a:r>
            <a:r>
              <a:rPr lang="en-US" sz="3200" dirty="0" err="1">
                <a:solidFill>
                  <a:srgbClr val="FF0000"/>
                </a:solidFill>
              </a:rPr>
              <a:t>returnType</a:t>
            </a:r>
            <a:r>
              <a:rPr lang="en-US" sz="3200" dirty="0">
                <a:solidFill>
                  <a:srgbClr val="FF0000"/>
                </a:solidFill>
              </a:rPr>
              <a:t> </a:t>
            </a:r>
            <a:r>
              <a:rPr lang="en-US" sz="3200" dirty="0" err="1">
                <a:solidFill>
                  <a:schemeClr val="accent6">
                    <a:lumMod val="50000"/>
                  </a:schemeClr>
                </a:solidFill>
              </a:rPr>
              <a:t>methodName</a:t>
            </a:r>
            <a:r>
              <a:rPr lang="en-US" sz="3200" dirty="0">
                <a:solidFill>
                  <a:srgbClr val="FF0000"/>
                </a:solidFill>
              </a:rPr>
              <a:t>(parameter list) {</a:t>
            </a:r>
          </a:p>
          <a:p>
            <a:pPr marL="0" indent="0">
              <a:buNone/>
            </a:pPr>
            <a:r>
              <a:rPr lang="en-US" sz="3200" dirty="0">
                <a:solidFill>
                  <a:srgbClr val="FF0000"/>
                </a:solidFill>
              </a:rPr>
              <a:t>    // method body</a:t>
            </a:r>
          </a:p>
          <a:p>
            <a:pPr marL="0" indent="0">
              <a:buNone/>
            </a:pPr>
            <a:r>
              <a:rPr lang="en-US" sz="3200" dirty="0">
                <a:solidFill>
                  <a:srgbClr val="FF0000"/>
                </a:solidFill>
              </a:rPr>
              <a:t>}</a:t>
            </a:r>
          </a:p>
          <a:p>
            <a:pPr marL="0" indent="0">
              <a:buNone/>
            </a:pPr>
            <a:endParaRPr lang="en-US" sz="3200" dirty="0">
              <a:solidFill>
                <a:srgbClr val="FF0000"/>
              </a:solidFill>
            </a:endParaRPr>
          </a:p>
          <a:p>
            <a:endParaRPr lang="en-IN" sz="3600" dirty="0"/>
          </a:p>
        </p:txBody>
      </p:sp>
    </p:spTree>
    <p:extLst>
      <p:ext uri="{BB962C8B-B14F-4D97-AF65-F5344CB8AC3E}">
        <p14:creationId xmlns:p14="http://schemas.microsoft.com/office/powerpoint/2010/main" val="4709694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114402"/>
            <a:ext cx="11223522" cy="1080217"/>
          </a:xfrm>
        </p:spPr>
        <p:txBody>
          <a:bodyPr>
            <a:noAutofit/>
          </a:bodyPr>
          <a:lstStyle/>
          <a:p>
            <a:pPr>
              <a:lnSpc>
                <a:spcPct val="80000"/>
              </a:lnSpc>
              <a:spcBef>
                <a:spcPts val="1000"/>
              </a:spcBef>
            </a:pPr>
            <a:r>
              <a:rPr lang="en-US" sz="2600" dirty="0">
                <a:latin typeface="Times New Roman" panose="02020603050405020304" pitchFamily="18" charset="0"/>
                <a:ea typeface="+mn-ea"/>
                <a:cs typeface="Times New Roman" panose="02020603050405020304" pitchFamily="18" charset="0"/>
              </a:rPr>
              <a:t>Like any other data datatype, a method can returns object. For example, in the following program, the </a:t>
            </a:r>
            <a:r>
              <a:rPr lang="en-US" sz="2600" dirty="0" err="1">
                <a:latin typeface="Times New Roman" panose="02020603050405020304" pitchFamily="18" charset="0"/>
                <a:ea typeface="+mn-ea"/>
                <a:cs typeface="Times New Roman" panose="02020603050405020304" pitchFamily="18" charset="0"/>
              </a:rPr>
              <a:t>makeTwice</a:t>
            </a:r>
            <a:r>
              <a:rPr lang="en-US" sz="2600" dirty="0">
                <a:latin typeface="Times New Roman" panose="02020603050405020304" pitchFamily="18" charset="0"/>
                <a:ea typeface="+mn-ea"/>
                <a:cs typeface="Times New Roman" panose="02020603050405020304" pitchFamily="18" charset="0"/>
              </a:rPr>
              <a:t>( ) method returns an object in which the value of instance variable is two times than it is in the invoking object</a:t>
            </a:r>
            <a:r>
              <a:rPr lang="en-US" sz="2600" dirty="0">
                <a:latin typeface="+mn-lt"/>
                <a:ea typeface="+mn-ea"/>
                <a:cs typeface="+mn-cs"/>
              </a:rPr>
              <a:t>.</a:t>
            </a:r>
            <a:endParaRPr lang="en-IN" sz="2600" dirty="0">
              <a:latin typeface="+mn-lt"/>
              <a:ea typeface="+mn-ea"/>
              <a:cs typeface="+mn-cs"/>
            </a:endParaRPr>
          </a:p>
        </p:txBody>
      </p:sp>
      <p:sp>
        <p:nvSpPr>
          <p:cNvPr id="3" name="Content Placeholder 2"/>
          <p:cNvSpPr>
            <a:spLocks noGrp="1"/>
          </p:cNvSpPr>
          <p:nvPr>
            <p:ph idx="1"/>
          </p:nvPr>
        </p:nvSpPr>
        <p:spPr>
          <a:xfrm>
            <a:off x="838200" y="1297858"/>
            <a:ext cx="10515600" cy="5560142"/>
          </a:xfrm>
        </p:spPr>
        <p:txBody>
          <a:bodyPr>
            <a:normAutofit fontScale="92500" lnSpcReduction="10000"/>
          </a:bodyPr>
          <a:lstStyle/>
          <a:p>
            <a:pPr marL="0" indent="0">
              <a:buNone/>
            </a:pPr>
            <a:r>
              <a:rPr lang="en-US" dirty="0"/>
              <a:t>/** * This program demonstrates how a method can return * a reference to an object. */ </a:t>
            </a:r>
          </a:p>
          <a:p>
            <a:pPr marL="0" indent="0">
              <a:buNone/>
            </a:pPr>
            <a:r>
              <a:rPr lang="en-US" dirty="0">
                <a:solidFill>
                  <a:srgbClr val="FF0000"/>
                </a:solidFill>
              </a:rPr>
              <a:t>public class Sample { </a:t>
            </a:r>
          </a:p>
          <a:p>
            <a:pPr marL="0" indent="0">
              <a:buNone/>
            </a:pPr>
            <a:r>
              <a:rPr lang="en-US" dirty="0">
                <a:solidFill>
                  <a:srgbClr val="FF0000"/>
                </a:solidFill>
              </a:rPr>
              <a:t>private </a:t>
            </a:r>
            <a:r>
              <a:rPr lang="en-US" dirty="0" err="1">
                <a:solidFill>
                  <a:srgbClr val="FF0000"/>
                </a:solidFill>
              </a:rPr>
              <a:t>int</a:t>
            </a:r>
            <a:r>
              <a:rPr lang="en-US" dirty="0">
                <a:solidFill>
                  <a:srgbClr val="FF0000"/>
                </a:solidFill>
              </a:rPr>
              <a:t> value; </a:t>
            </a:r>
          </a:p>
          <a:p>
            <a:pPr marL="0" indent="0">
              <a:buNone/>
            </a:pPr>
            <a:r>
              <a:rPr lang="en-US" dirty="0">
                <a:solidFill>
                  <a:srgbClr val="FF0000"/>
                </a:solidFill>
              </a:rPr>
              <a:t>public Sample(</a:t>
            </a:r>
            <a:r>
              <a:rPr lang="en-US" dirty="0" err="1">
                <a:solidFill>
                  <a:srgbClr val="FF0000"/>
                </a:solidFill>
              </a:rPr>
              <a:t>int</a:t>
            </a:r>
            <a:r>
              <a:rPr lang="en-US" dirty="0">
                <a:solidFill>
                  <a:srgbClr val="FF0000"/>
                </a:solidFill>
              </a:rPr>
              <a:t> </a:t>
            </a:r>
            <a:r>
              <a:rPr lang="en-US" dirty="0" err="1">
                <a:solidFill>
                  <a:srgbClr val="FF0000"/>
                </a:solidFill>
              </a:rPr>
              <a:t>i</a:t>
            </a:r>
            <a:r>
              <a:rPr lang="en-US" dirty="0">
                <a:solidFill>
                  <a:srgbClr val="FF0000"/>
                </a:solidFill>
              </a:rPr>
              <a:t>) {</a:t>
            </a:r>
          </a:p>
          <a:p>
            <a:pPr marL="0" indent="0">
              <a:buNone/>
            </a:pPr>
            <a:r>
              <a:rPr lang="en-US" dirty="0">
                <a:solidFill>
                  <a:srgbClr val="FF0000"/>
                </a:solidFill>
              </a:rPr>
              <a:t> value = </a:t>
            </a:r>
            <a:r>
              <a:rPr lang="en-US" dirty="0" err="1">
                <a:solidFill>
                  <a:srgbClr val="FF0000"/>
                </a:solidFill>
              </a:rPr>
              <a:t>i</a:t>
            </a:r>
            <a:r>
              <a:rPr lang="en-US" dirty="0">
                <a:solidFill>
                  <a:srgbClr val="FF0000"/>
                </a:solidFill>
              </a:rPr>
              <a:t>; } </a:t>
            </a:r>
          </a:p>
          <a:p>
            <a:pPr marL="0" indent="0">
              <a:buNone/>
            </a:pPr>
            <a:r>
              <a:rPr lang="en-US" dirty="0">
                <a:solidFill>
                  <a:schemeClr val="accent1">
                    <a:lumMod val="75000"/>
                  </a:schemeClr>
                </a:solidFill>
              </a:rPr>
              <a:t>/** * The </a:t>
            </a:r>
            <a:r>
              <a:rPr lang="en-US" dirty="0" err="1">
                <a:solidFill>
                  <a:schemeClr val="accent1">
                    <a:lumMod val="75000"/>
                  </a:schemeClr>
                </a:solidFill>
              </a:rPr>
              <a:t>makeTwice</a:t>
            </a:r>
            <a:r>
              <a:rPr lang="en-US" dirty="0">
                <a:solidFill>
                  <a:schemeClr val="accent1">
                    <a:lumMod val="75000"/>
                  </a:schemeClr>
                </a:solidFill>
              </a:rPr>
              <a:t> method returns a Sample object * containing the value twice the passed to it. */ </a:t>
            </a:r>
          </a:p>
          <a:p>
            <a:pPr marL="0" indent="0">
              <a:buNone/>
            </a:pPr>
            <a:r>
              <a:rPr lang="en-US" dirty="0">
                <a:solidFill>
                  <a:schemeClr val="accent4">
                    <a:lumMod val="75000"/>
                  </a:schemeClr>
                </a:solidFill>
              </a:rPr>
              <a:t>public Sample </a:t>
            </a:r>
            <a:r>
              <a:rPr lang="en-US" dirty="0" err="1">
                <a:solidFill>
                  <a:schemeClr val="accent4">
                    <a:lumMod val="75000"/>
                  </a:schemeClr>
                </a:solidFill>
              </a:rPr>
              <a:t>makeTwice</a:t>
            </a:r>
            <a:r>
              <a:rPr lang="en-US" dirty="0">
                <a:solidFill>
                  <a:schemeClr val="accent4">
                    <a:lumMod val="75000"/>
                  </a:schemeClr>
                </a:solidFill>
              </a:rPr>
              <a:t>() {</a:t>
            </a:r>
          </a:p>
          <a:p>
            <a:pPr marL="0" indent="0">
              <a:buNone/>
            </a:pPr>
            <a:r>
              <a:rPr lang="en-US" dirty="0">
                <a:solidFill>
                  <a:schemeClr val="accent4">
                    <a:lumMod val="75000"/>
                  </a:schemeClr>
                </a:solidFill>
              </a:rPr>
              <a:t> Sample temp = new Sample(value * 2); </a:t>
            </a:r>
          </a:p>
          <a:p>
            <a:pPr marL="0" indent="0">
              <a:buNone/>
            </a:pPr>
            <a:r>
              <a:rPr lang="en-US" dirty="0">
                <a:solidFill>
                  <a:schemeClr val="accent4">
                    <a:lumMod val="75000"/>
                  </a:schemeClr>
                </a:solidFill>
              </a:rPr>
              <a:t>return temp; } </a:t>
            </a:r>
          </a:p>
          <a:p>
            <a:pPr marL="0" indent="0">
              <a:buNone/>
            </a:pPr>
            <a:r>
              <a:rPr lang="en-US" dirty="0"/>
              <a:t>public void show() {</a:t>
            </a:r>
          </a:p>
          <a:p>
            <a:pPr marL="0" indent="0">
              <a:buNone/>
            </a:pPr>
            <a:r>
              <a:rPr lang="en-US" dirty="0"/>
              <a:t> </a:t>
            </a:r>
            <a:r>
              <a:rPr lang="en-US" dirty="0" err="1"/>
              <a:t>System.out.println</a:t>
            </a:r>
            <a:r>
              <a:rPr lang="en-US" dirty="0"/>
              <a:t>("Value : " + value); } }</a:t>
            </a:r>
            <a:endParaRPr lang="en-IN" dirty="0"/>
          </a:p>
        </p:txBody>
      </p:sp>
    </p:spTree>
    <p:extLst>
      <p:ext uri="{BB962C8B-B14F-4D97-AF65-F5344CB8AC3E}">
        <p14:creationId xmlns:p14="http://schemas.microsoft.com/office/powerpoint/2010/main" val="229927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9206" y="380282"/>
            <a:ext cx="10515600" cy="5873033"/>
          </a:xfrm>
        </p:spPr>
        <p:txBody>
          <a:bodyPr>
            <a:normAutofit fontScale="92500" lnSpcReduction="20000"/>
          </a:bodyPr>
          <a:lstStyle/>
          <a:p>
            <a:pPr marL="0" indent="0">
              <a:buNone/>
            </a:pPr>
            <a:r>
              <a:rPr lang="en-IN" dirty="0">
                <a:solidFill>
                  <a:srgbClr val="7030A0"/>
                </a:solidFill>
              </a:rPr>
              <a:t>//Program (ReturnObjectDemo.java)</a:t>
            </a:r>
          </a:p>
          <a:p>
            <a:pPr marL="0" indent="0">
              <a:buNone/>
            </a:pPr>
            <a:r>
              <a:rPr lang="en-IN" dirty="0">
                <a:solidFill>
                  <a:schemeClr val="accent1">
                    <a:lumMod val="75000"/>
                  </a:schemeClr>
                </a:solidFill>
              </a:rPr>
              <a:t>public class </a:t>
            </a:r>
            <a:r>
              <a:rPr lang="en-IN" dirty="0" err="1">
                <a:solidFill>
                  <a:schemeClr val="accent1">
                    <a:lumMod val="75000"/>
                  </a:schemeClr>
                </a:solidFill>
              </a:rPr>
              <a:t>ReturnObjectDemo</a:t>
            </a:r>
            <a:r>
              <a:rPr lang="en-IN" dirty="0">
                <a:solidFill>
                  <a:schemeClr val="accent1">
                    <a:lumMod val="75000"/>
                  </a:schemeClr>
                </a:solidFill>
              </a:rPr>
              <a:t> { </a:t>
            </a:r>
          </a:p>
          <a:p>
            <a:pPr marL="0" indent="0">
              <a:buNone/>
            </a:pPr>
            <a:r>
              <a:rPr lang="en-IN" dirty="0">
                <a:solidFill>
                  <a:schemeClr val="accent1">
                    <a:lumMod val="75000"/>
                  </a:schemeClr>
                </a:solidFill>
              </a:rPr>
              <a:t>public static void main(String[] </a:t>
            </a:r>
            <a:r>
              <a:rPr lang="en-IN" dirty="0" err="1">
                <a:solidFill>
                  <a:schemeClr val="accent1">
                    <a:lumMod val="75000"/>
                  </a:schemeClr>
                </a:solidFill>
              </a:rPr>
              <a:t>args</a:t>
            </a:r>
            <a:r>
              <a:rPr lang="en-IN" dirty="0">
                <a:solidFill>
                  <a:schemeClr val="accent1">
                    <a:lumMod val="75000"/>
                  </a:schemeClr>
                </a:solidFill>
              </a:rPr>
              <a:t>) {</a:t>
            </a:r>
          </a:p>
          <a:p>
            <a:pPr marL="0" indent="0">
              <a:buNone/>
            </a:pPr>
            <a:r>
              <a:rPr lang="en-IN" dirty="0"/>
              <a:t> </a:t>
            </a:r>
            <a:r>
              <a:rPr lang="en-IN" dirty="0">
                <a:solidFill>
                  <a:srgbClr val="FF0000"/>
                </a:solidFill>
              </a:rPr>
              <a:t>Sample obj1 = new Sample(10);</a:t>
            </a:r>
          </a:p>
          <a:p>
            <a:pPr marL="0" indent="0">
              <a:buNone/>
            </a:pPr>
            <a:r>
              <a:rPr lang="en-IN" dirty="0">
                <a:solidFill>
                  <a:srgbClr val="FF0000"/>
                </a:solidFill>
              </a:rPr>
              <a:t> Sample obj2; </a:t>
            </a:r>
          </a:p>
          <a:p>
            <a:pPr marL="0" indent="0">
              <a:buNone/>
            </a:pPr>
            <a:r>
              <a:rPr lang="en-IN" dirty="0">
                <a:solidFill>
                  <a:srgbClr val="7030A0"/>
                </a:solidFill>
              </a:rPr>
              <a:t>// The </a:t>
            </a:r>
            <a:r>
              <a:rPr lang="en-IN" dirty="0" err="1">
                <a:solidFill>
                  <a:srgbClr val="7030A0"/>
                </a:solidFill>
              </a:rPr>
              <a:t>makeTwice</a:t>
            </a:r>
            <a:r>
              <a:rPr lang="en-IN" dirty="0">
                <a:solidFill>
                  <a:srgbClr val="7030A0"/>
                </a:solidFill>
              </a:rPr>
              <a:t> method returns a reference </a:t>
            </a:r>
          </a:p>
          <a:p>
            <a:pPr marL="0" indent="0">
              <a:buNone/>
            </a:pPr>
            <a:r>
              <a:rPr lang="en-IN" dirty="0">
                <a:solidFill>
                  <a:schemeClr val="accent2">
                    <a:lumMod val="50000"/>
                  </a:schemeClr>
                </a:solidFill>
              </a:rPr>
              <a:t>obj2 = obj1.makeTwice(); </a:t>
            </a:r>
          </a:p>
          <a:p>
            <a:pPr marL="0" indent="0">
              <a:buNone/>
            </a:pPr>
            <a:r>
              <a:rPr lang="en-IN" dirty="0">
                <a:solidFill>
                  <a:schemeClr val="accent2">
                    <a:lumMod val="50000"/>
                  </a:schemeClr>
                </a:solidFill>
              </a:rPr>
              <a:t>obj2.show(); </a:t>
            </a:r>
          </a:p>
          <a:p>
            <a:pPr marL="0" indent="0">
              <a:buNone/>
            </a:pPr>
            <a:r>
              <a:rPr lang="en-IN" dirty="0"/>
              <a:t>} </a:t>
            </a:r>
          </a:p>
          <a:p>
            <a:pPr marL="0" indent="0">
              <a:buNone/>
            </a:pPr>
            <a:r>
              <a:rPr lang="en-IN" dirty="0"/>
              <a:t>} </a:t>
            </a:r>
          </a:p>
          <a:p>
            <a:pPr marL="0" indent="0">
              <a:buNone/>
            </a:pPr>
            <a:endParaRPr lang="en-IN" b="1" dirty="0"/>
          </a:p>
          <a:p>
            <a:endParaRPr lang="en-IN" b="1" dirty="0"/>
          </a:p>
          <a:p>
            <a:r>
              <a:rPr lang="en-IN" b="1" dirty="0"/>
              <a:t>Output :</a:t>
            </a:r>
            <a:endParaRPr lang="en-IN" dirty="0"/>
          </a:p>
          <a:p>
            <a:r>
              <a:rPr lang="en-IN" dirty="0"/>
              <a:t>Value : 20</a:t>
            </a:r>
          </a:p>
          <a:p>
            <a:endParaRPr lang="en-IN" dirty="0"/>
          </a:p>
        </p:txBody>
      </p:sp>
    </p:spTree>
    <p:extLst>
      <p:ext uri="{BB962C8B-B14F-4D97-AF65-F5344CB8AC3E}">
        <p14:creationId xmlns:p14="http://schemas.microsoft.com/office/powerpoint/2010/main" val="1309771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9207"/>
          </a:xfrm>
        </p:spPr>
        <p:txBody>
          <a:bodyPr/>
          <a:lstStyle/>
          <a:p>
            <a:r>
              <a:rPr lang="en-US" b="1" dirty="0"/>
              <a:t>Method Overloading</a:t>
            </a:r>
            <a:endParaRPr lang="en-IN" dirty="0"/>
          </a:p>
        </p:txBody>
      </p:sp>
      <p:sp>
        <p:nvSpPr>
          <p:cNvPr id="3" name="Content Placeholder 2"/>
          <p:cNvSpPr>
            <a:spLocks noGrp="1"/>
          </p:cNvSpPr>
          <p:nvPr>
            <p:ph idx="1"/>
          </p:nvPr>
        </p:nvSpPr>
        <p:spPr>
          <a:xfrm>
            <a:off x="648629" y="1204332"/>
            <a:ext cx="10515600" cy="5140712"/>
          </a:xfrm>
        </p:spPr>
        <p:txBody>
          <a:bodyPr>
            <a:normAutofit/>
          </a:bodyPr>
          <a:lstStyle/>
          <a:p>
            <a:pPr lvl="1"/>
            <a:r>
              <a:rPr lang="en-US" dirty="0"/>
              <a:t>In Java it is possible to define two or more methods within the same class that share the same name, as long as their parameter declarations are different.</a:t>
            </a:r>
            <a:endParaRPr lang="en-IN" sz="2000" dirty="0"/>
          </a:p>
          <a:p>
            <a:pPr lvl="1"/>
            <a:r>
              <a:rPr lang="en-US" dirty="0"/>
              <a:t>When this is the case, the methods are said to be </a:t>
            </a:r>
            <a:r>
              <a:rPr lang="en-US" i="1" dirty="0"/>
              <a:t>overloaded, </a:t>
            </a:r>
            <a:r>
              <a:rPr lang="en-US" dirty="0"/>
              <a:t>and the process is referred to as </a:t>
            </a:r>
            <a:r>
              <a:rPr lang="en-US" i="1" dirty="0"/>
              <a:t>method overloading.</a:t>
            </a:r>
            <a:endParaRPr lang="en-IN" sz="2000" dirty="0"/>
          </a:p>
          <a:p>
            <a:pPr lvl="1"/>
            <a:r>
              <a:rPr lang="en-US" dirty="0"/>
              <a:t>Method overloading is one of the ways that </a:t>
            </a:r>
            <a:r>
              <a:rPr lang="en-US" b="1" dirty="0"/>
              <a:t>Java supports polymorphism</a:t>
            </a:r>
            <a:endParaRPr lang="en-IN" sz="2000" dirty="0"/>
          </a:p>
          <a:p>
            <a:pPr lvl="1"/>
            <a:r>
              <a:rPr lang="en-US" dirty="0"/>
              <a:t>When an overloaded method is invoked, Java uses the type and/or number of arguments as its guide to determine which version of the overloaded method to actually call</a:t>
            </a:r>
            <a:endParaRPr lang="en-IN" sz="2000" dirty="0"/>
          </a:p>
          <a:p>
            <a:pPr lvl="1"/>
            <a:r>
              <a:rPr lang="en-US" dirty="0"/>
              <a:t>Thus, overloaded methods must differ in the </a:t>
            </a:r>
            <a:r>
              <a:rPr lang="en-US" b="1" dirty="0"/>
              <a:t>type and/or number of their parameters</a:t>
            </a:r>
            <a:r>
              <a:rPr lang="en-US" dirty="0"/>
              <a:t>.</a:t>
            </a:r>
            <a:endParaRPr lang="en-IN" sz="2000" dirty="0"/>
          </a:p>
          <a:p>
            <a:pPr lvl="1"/>
            <a:r>
              <a:rPr lang="en-US" dirty="0"/>
              <a:t>When Java encounters a call to an overloaded method, it simply executes the version of the method whose parameters match the arguments used in the call.</a:t>
            </a:r>
            <a:endParaRPr lang="en-IN" sz="2000" dirty="0"/>
          </a:p>
          <a:p>
            <a:endParaRPr lang="en-IN" dirty="0"/>
          </a:p>
        </p:txBody>
      </p:sp>
    </p:spTree>
    <p:extLst>
      <p:ext uri="{BB962C8B-B14F-4D97-AF65-F5344CB8AC3E}">
        <p14:creationId xmlns:p14="http://schemas.microsoft.com/office/powerpoint/2010/main" val="38245947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3.jpeg"/>
          <p:cNvPicPr>
            <a:picLocks noGrp="1"/>
          </p:cNvPicPr>
          <p:nvPr>
            <p:ph idx="1"/>
          </p:nvPr>
        </p:nvPicPr>
        <p:blipFill>
          <a:blip r:embed="rId2" cstate="print"/>
          <a:stretch>
            <a:fillRect/>
          </a:stretch>
        </p:blipFill>
        <p:spPr>
          <a:xfrm>
            <a:off x="838200" y="375966"/>
            <a:ext cx="5466964" cy="6002532"/>
          </a:xfrm>
          <a:prstGeom prst="rect">
            <a:avLst/>
          </a:prstGeom>
        </p:spPr>
      </p:pic>
      <p:pic>
        <p:nvPicPr>
          <p:cNvPr id="5" name="image14.png"/>
          <p:cNvPicPr/>
          <p:nvPr/>
        </p:nvPicPr>
        <p:blipFill>
          <a:blip r:embed="rId3" cstate="print"/>
          <a:stretch>
            <a:fillRect/>
          </a:stretch>
        </p:blipFill>
        <p:spPr>
          <a:xfrm>
            <a:off x="6901567" y="874574"/>
            <a:ext cx="4098290" cy="3251377"/>
          </a:xfrm>
          <a:prstGeom prst="rect">
            <a:avLst/>
          </a:prstGeom>
        </p:spPr>
      </p:pic>
      <p:sp>
        <p:nvSpPr>
          <p:cNvPr id="6" name="Rectangle 5"/>
          <p:cNvSpPr/>
          <p:nvPr/>
        </p:nvSpPr>
        <p:spPr>
          <a:xfrm>
            <a:off x="6701883" y="4057233"/>
            <a:ext cx="5084956" cy="2871555"/>
          </a:xfrm>
          <a:prstGeom prst="rect">
            <a:avLst/>
          </a:prstGeom>
        </p:spPr>
        <p:txBody>
          <a:bodyPr wrap="square">
            <a:spAutoFit/>
          </a:bodyPr>
          <a:lstStyle/>
          <a:p>
            <a:pPr marL="63500">
              <a:spcBef>
                <a:spcPts val="450"/>
              </a:spcBef>
              <a:spcAft>
                <a:spcPts val="0"/>
              </a:spcAft>
            </a:pPr>
            <a:r>
              <a:rPr lang="en-US" sz="1200" b="1" dirty="0">
                <a:latin typeface="Times New Roman" panose="02020603050405020304" pitchFamily="18" charset="0"/>
                <a:ea typeface="Times New Roman" panose="02020603050405020304" pitchFamily="18" charset="0"/>
              </a:rPr>
              <a:t>Output:</a:t>
            </a:r>
            <a:endParaRPr lang="en-IN" sz="1200" dirty="0">
              <a:latin typeface="Times New Roman" panose="02020603050405020304" pitchFamily="18" charset="0"/>
              <a:ea typeface="Times New Roman" panose="02020603050405020304" pitchFamily="18" charset="0"/>
            </a:endParaRPr>
          </a:p>
          <a:p>
            <a:pPr marL="520700">
              <a:spcBef>
                <a:spcPts val="35"/>
              </a:spcBef>
              <a:spcAft>
                <a:spcPts val="0"/>
              </a:spcAft>
            </a:pPr>
            <a:r>
              <a:rPr lang="en-US" sz="1050" b="1" dirty="0">
                <a:latin typeface="Times New Roman" panose="02020603050405020304" pitchFamily="18" charset="0"/>
                <a:ea typeface="Times New Roman" panose="02020603050405020304" pitchFamily="18" charset="0"/>
              </a:rPr>
              <a:t> </a:t>
            </a:r>
            <a:endParaRPr lang="en-IN" sz="1200" dirty="0">
              <a:latin typeface="Times New Roman" panose="02020603050405020304" pitchFamily="18" charset="0"/>
              <a:ea typeface="Times New Roman" panose="02020603050405020304" pitchFamily="18" charset="0"/>
            </a:endParaRPr>
          </a:p>
          <a:p>
            <a:pPr marL="63500" marR="2927985">
              <a:lnSpc>
                <a:spcPct val="165000"/>
              </a:lnSpc>
              <a:spcAft>
                <a:spcPts val="0"/>
              </a:spcAft>
            </a:pPr>
            <a:r>
              <a:rPr lang="en-US" sz="1200" dirty="0">
                <a:latin typeface="Times New Roman" panose="02020603050405020304" pitchFamily="18" charset="0"/>
                <a:ea typeface="Times New Roman" panose="02020603050405020304" pitchFamily="18" charset="0"/>
              </a:rPr>
              <a:t>This method doesn't take any parameters</a:t>
            </a:r>
            <a:r>
              <a:rPr lang="en-US" sz="1200" spc="5"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This method takes one integer parameter</a:t>
            </a:r>
            <a:r>
              <a:rPr lang="en-US" sz="1200" spc="5"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This method takes two integer parameters</a:t>
            </a:r>
            <a:r>
              <a:rPr lang="en-US" sz="1200" spc="-285"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This method takes one double parameter</a:t>
            </a:r>
            <a:r>
              <a:rPr lang="en-US" sz="1200" spc="5"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The</a:t>
            </a:r>
            <a:r>
              <a:rPr lang="en-US" sz="1200" spc="-15"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result is 156.25</a:t>
            </a:r>
            <a:endParaRPr lang="en-IN" sz="1200" dirty="0">
              <a:latin typeface="Times New Roman" panose="02020603050405020304" pitchFamily="18" charset="0"/>
              <a:ea typeface="Times New Roman" panose="02020603050405020304" pitchFamily="18" charset="0"/>
            </a:endParaRPr>
          </a:p>
          <a:p>
            <a:pPr marL="1143000" lvl="2" indent="-228600">
              <a:spcBef>
                <a:spcPts val="925"/>
              </a:spcBef>
              <a:spcAft>
                <a:spcPts val="0"/>
              </a:spcAft>
              <a:buSzPts val="1200"/>
              <a:buFont typeface="Symbol" panose="05050102010706020507" pitchFamily="18" charset="2"/>
              <a:buChar char=""/>
              <a:tabLst>
                <a:tab pos="749300" algn="l"/>
                <a:tab pos="749935" algn="l"/>
              </a:tabLst>
            </a:pPr>
            <a:r>
              <a:rPr lang="en-US" sz="1200" b="1" dirty="0">
                <a:latin typeface="Times New Roman" panose="02020603050405020304" pitchFamily="18" charset="0"/>
                <a:ea typeface="Symbol" panose="05050102010706020507" pitchFamily="18" charset="2"/>
                <a:cs typeface="Symbol" panose="05050102010706020507" pitchFamily="18" charset="2"/>
              </a:rPr>
              <a:t>initialize(</a:t>
            </a:r>
            <a:r>
              <a:rPr lang="en-US" sz="1200" b="1" spc="-5" dirty="0">
                <a:latin typeface="Times New Roman" panose="02020603050405020304" pitchFamily="18" charset="0"/>
                <a:ea typeface="Symbol" panose="05050102010706020507" pitchFamily="18" charset="2"/>
                <a:cs typeface="Symbol" panose="05050102010706020507" pitchFamily="18" charset="2"/>
              </a:rPr>
              <a:t> </a:t>
            </a:r>
            <a:r>
              <a:rPr lang="en-US" sz="1200" b="1" dirty="0">
                <a:latin typeface="Times New Roman" panose="02020603050405020304" pitchFamily="18" charset="0"/>
                <a:ea typeface="Symbol" panose="05050102010706020507" pitchFamily="18" charset="2"/>
                <a:cs typeface="Symbol" panose="05050102010706020507" pitchFamily="18" charset="2"/>
              </a:rPr>
              <a:t>)</a:t>
            </a:r>
            <a:r>
              <a:rPr lang="en-US" sz="1200" b="1" spc="-5" dirty="0">
                <a:latin typeface="Times New Roman" panose="02020603050405020304" pitchFamily="18" charset="0"/>
                <a:ea typeface="Symbol" panose="05050102010706020507" pitchFamily="18" charset="2"/>
                <a:cs typeface="Symbol" panose="05050102010706020507" pitchFamily="18" charset="2"/>
              </a:rPr>
              <a:t> </a:t>
            </a:r>
            <a:r>
              <a:rPr lang="en-US" sz="1200" dirty="0">
                <a:latin typeface="Times New Roman" panose="02020603050405020304" pitchFamily="18" charset="0"/>
                <a:ea typeface="Symbol" panose="05050102010706020507" pitchFamily="18" charset="2"/>
                <a:cs typeface="Symbol" panose="05050102010706020507" pitchFamily="18" charset="2"/>
              </a:rPr>
              <a:t>is</a:t>
            </a:r>
            <a:r>
              <a:rPr lang="en-US" sz="1200" spc="-5" dirty="0">
                <a:latin typeface="Times New Roman" panose="02020603050405020304" pitchFamily="18" charset="0"/>
                <a:ea typeface="Symbol" panose="05050102010706020507" pitchFamily="18" charset="2"/>
                <a:cs typeface="Symbol" panose="05050102010706020507" pitchFamily="18" charset="2"/>
              </a:rPr>
              <a:t> </a:t>
            </a:r>
            <a:r>
              <a:rPr lang="en-US" sz="1200" dirty="0">
                <a:latin typeface="Times New Roman" panose="02020603050405020304" pitchFamily="18" charset="0"/>
                <a:ea typeface="Symbol" panose="05050102010706020507" pitchFamily="18" charset="2"/>
                <a:cs typeface="Symbol" panose="05050102010706020507" pitchFamily="18" charset="2"/>
              </a:rPr>
              <a:t>overloaded</a:t>
            </a:r>
            <a:r>
              <a:rPr lang="en-US" sz="1200" spc="10" dirty="0">
                <a:latin typeface="Times New Roman" panose="02020603050405020304" pitchFamily="18" charset="0"/>
                <a:ea typeface="Symbol" panose="05050102010706020507" pitchFamily="18" charset="2"/>
                <a:cs typeface="Symbol" panose="05050102010706020507" pitchFamily="18" charset="2"/>
              </a:rPr>
              <a:t> </a:t>
            </a:r>
            <a:r>
              <a:rPr lang="en-US" sz="1200" dirty="0">
                <a:latin typeface="Times New Roman" panose="02020603050405020304" pitchFamily="18" charset="0"/>
                <a:ea typeface="Symbol" panose="05050102010706020507" pitchFamily="18" charset="2"/>
                <a:cs typeface="Symbol" panose="05050102010706020507" pitchFamily="18" charset="2"/>
              </a:rPr>
              <a:t>four</a:t>
            </a:r>
            <a:r>
              <a:rPr lang="en-US" sz="1200" spc="-15" dirty="0">
                <a:latin typeface="Times New Roman" panose="02020603050405020304" pitchFamily="18" charset="0"/>
                <a:ea typeface="Symbol" panose="05050102010706020507" pitchFamily="18" charset="2"/>
                <a:cs typeface="Symbol" panose="05050102010706020507" pitchFamily="18" charset="2"/>
              </a:rPr>
              <a:t> </a:t>
            </a:r>
            <a:r>
              <a:rPr lang="en-US" sz="1200" dirty="0">
                <a:latin typeface="Times New Roman" panose="02020603050405020304" pitchFamily="18" charset="0"/>
                <a:ea typeface="Symbol" panose="05050102010706020507" pitchFamily="18" charset="2"/>
                <a:cs typeface="Symbol" panose="05050102010706020507" pitchFamily="18" charset="2"/>
              </a:rPr>
              <a:t>times</a:t>
            </a:r>
            <a:endParaRPr lang="en-IN" sz="1100" dirty="0">
              <a:effectLst/>
              <a:latin typeface="Times New Roman" panose="02020603050405020304" pitchFamily="18" charset="0"/>
              <a:ea typeface="Symbol" panose="05050102010706020507" pitchFamily="18" charset="2"/>
              <a:cs typeface="Symbol" panose="05050102010706020507" pitchFamily="18" charset="2"/>
            </a:endParaRPr>
          </a:p>
        </p:txBody>
      </p:sp>
    </p:spTree>
    <p:extLst>
      <p:ext uri="{BB962C8B-B14F-4D97-AF65-F5344CB8AC3E}">
        <p14:creationId xmlns:p14="http://schemas.microsoft.com/office/powerpoint/2010/main" val="935896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1" y="245327"/>
            <a:ext cx="6911898" cy="4895385"/>
          </a:xfrm>
        </p:spPr>
        <p:txBody>
          <a:bodyPr/>
          <a:lstStyle/>
          <a:p>
            <a:pPr marL="228600" lvl="2">
              <a:spcBef>
                <a:spcPts val="1000"/>
              </a:spcBef>
            </a:pPr>
            <a:r>
              <a:rPr lang="en-US" dirty="0"/>
              <a:t>In some cases, Java’s automatic type conversions can play a role in overload resolution.</a:t>
            </a:r>
            <a:endParaRPr lang="en-IN" sz="1800" dirty="0"/>
          </a:p>
          <a:p>
            <a:endParaRPr lang="en-IN" dirty="0"/>
          </a:p>
        </p:txBody>
      </p:sp>
      <p:pic>
        <p:nvPicPr>
          <p:cNvPr id="4" name="image15.jpeg"/>
          <p:cNvPicPr/>
          <p:nvPr/>
        </p:nvPicPr>
        <p:blipFill>
          <a:blip r:embed="rId3" cstate="print"/>
          <a:stretch>
            <a:fillRect/>
          </a:stretch>
        </p:blipFill>
        <p:spPr>
          <a:xfrm>
            <a:off x="989005" y="1123355"/>
            <a:ext cx="6683034" cy="3719195"/>
          </a:xfrm>
          <a:prstGeom prst="rect">
            <a:avLst/>
          </a:prstGeom>
        </p:spPr>
      </p:pic>
      <p:sp>
        <p:nvSpPr>
          <p:cNvPr id="5" name="Rectangle 4"/>
          <p:cNvSpPr/>
          <p:nvPr/>
        </p:nvSpPr>
        <p:spPr>
          <a:xfrm>
            <a:off x="521569" y="5140712"/>
            <a:ext cx="934871" cy="369332"/>
          </a:xfrm>
          <a:prstGeom prst="rect">
            <a:avLst/>
          </a:prstGeom>
        </p:spPr>
        <p:txBody>
          <a:bodyPr wrap="none">
            <a:spAutoFit/>
          </a:bodyPr>
          <a:lstStyle/>
          <a:p>
            <a:pPr>
              <a:defRPr/>
            </a:pPr>
            <a:r>
              <a:rPr lang="en-US" b="1" dirty="0"/>
              <a:t>Output:</a:t>
            </a:r>
            <a:endParaRPr lang="en-IN" b="1" dirty="0"/>
          </a:p>
        </p:txBody>
      </p:sp>
      <p:sp>
        <p:nvSpPr>
          <p:cNvPr id="7" name="Rectangle 6"/>
          <p:cNvSpPr/>
          <p:nvPr/>
        </p:nvSpPr>
        <p:spPr>
          <a:xfrm>
            <a:off x="1456440" y="5325378"/>
            <a:ext cx="4153188" cy="1477328"/>
          </a:xfrm>
          <a:prstGeom prst="rect">
            <a:avLst/>
          </a:prstGeom>
        </p:spPr>
        <p:txBody>
          <a:bodyPr wrap="none">
            <a:spAutoFit/>
          </a:bodyPr>
          <a:lstStyle/>
          <a:p>
            <a:r>
              <a:rPr lang="en-US" dirty="0">
                <a:latin typeface="Times New Roman" panose="02020603050405020304" pitchFamily="18" charset="0"/>
                <a:ea typeface="Times New Roman" panose="02020603050405020304" pitchFamily="18" charset="0"/>
              </a:rPr>
              <a:t>This method takes one double parameter</a:t>
            </a:r>
          </a:p>
          <a:p>
            <a:r>
              <a:rPr lang="en-US" dirty="0"/>
              <a:t>This method takes two integer parameters</a:t>
            </a:r>
          </a:p>
          <a:p>
            <a:r>
              <a:rPr lang="en-US" dirty="0"/>
              <a:t>This method takes one double parameter</a:t>
            </a:r>
          </a:p>
          <a:p>
            <a:r>
              <a:rPr lang="en-US" dirty="0"/>
              <a:t>The result is 156.25</a:t>
            </a:r>
            <a:endParaRPr lang="en-IN" dirty="0"/>
          </a:p>
          <a:p>
            <a:r>
              <a:rPr lang="en-US" spc="5" dirty="0">
                <a:latin typeface="Times New Roman" panose="02020603050405020304" pitchFamily="18" charset="0"/>
                <a:ea typeface="Times New Roman" panose="02020603050405020304" pitchFamily="18" charset="0"/>
              </a:rPr>
              <a:t> </a:t>
            </a:r>
            <a:endParaRPr lang="en-IN" dirty="0"/>
          </a:p>
        </p:txBody>
      </p:sp>
    </p:spTree>
    <p:extLst>
      <p:ext uri="{BB962C8B-B14F-4D97-AF65-F5344CB8AC3E}">
        <p14:creationId xmlns:p14="http://schemas.microsoft.com/office/powerpoint/2010/main" val="33816229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9207"/>
          </a:xfrm>
        </p:spPr>
        <p:txBody>
          <a:bodyPr>
            <a:noAutofit/>
          </a:bodyPr>
          <a:lstStyle/>
          <a:p>
            <a:r>
              <a:rPr lang="en-US" sz="3200" dirty="0"/>
              <a:t>5a) Write a program to demonstrate the implementation of method overloading</a:t>
            </a:r>
            <a:endParaRPr lang="en-IN" sz="3200"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5.1) Create a Stack class having an integer array say </a:t>
            </a:r>
            <a:r>
              <a:rPr lang="en-US" dirty="0" err="1"/>
              <a:t>elem</a:t>
            </a:r>
            <a:r>
              <a:rPr lang="en-US" dirty="0"/>
              <a:t> and </a:t>
            </a:r>
            <a:r>
              <a:rPr lang="en-US" dirty="0" err="1"/>
              <a:t>top_of_stack</a:t>
            </a:r>
            <a:r>
              <a:rPr lang="en-US" dirty="0"/>
              <a:t> as instance variables. Define three overloaded methods having the following signatures:</a:t>
            </a:r>
            <a:endParaRPr lang="en-IN" dirty="0"/>
          </a:p>
          <a:p>
            <a:pPr marL="0" indent="0">
              <a:buNone/>
            </a:pPr>
            <a:r>
              <a:rPr lang="en-US" dirty="0"/>
              <a:t>a. </a:t>
            </a:r>
            <a:r>
              <a:rPr lang="en-US" dirty="0" err="1"/>
              <a:t>initStack</a:t>
            </a:r>
            <a:r>
              <a:rPr lang="en-US" dirty="0"/>
              <a:t>(</a:t>
            </a:r>
            <a:r>
              <a:rPr lang="en-US" dirty="0" err="1"/>
              <a:t>int</a:t>
            </a:r>
            <a:r>
              <a:rPr lang="en-US" dirty="0"/>
              <a:t> size) to create an array of specified size and initialize the </a:t>
            </a:r>
            <a:r>
              <a:rPr lang="en-US" dirty="0" err="1"/>
              <a:t>top_of_stack</a:t>
            </a:r>
            <a:endParaRPr lang="en-IN" dirty="0"/>
          </a:p>
          <a:p>
            <a:pPr marL="0" indent="0">
              <a:buNone/>
            </a:pPr>
            <a:r>
              <a:rPr lang="en-US" dirty="0"/>
              <a:t>b. </a:t>
            </a:r>
            <a:r>
              <a:rPr lang="en-US" dirty="0" err="1"/>
              <a:t>initStack</a:t>
            </a:r>
            <a:r>
              <a:rPr lang="en-US" dirty="0"/>
              <a:t>(Stack another) to </a:t>
            </a:r>
            <a:r>
              <a:rPr lang="en-US" dirty="0" err="1"/>
              <a:t>intialize</a:t>
            </a:r>
            <a:r>
              <a:rPr lang="en-US" dirty="0"/>
              <a:t> the Stack object with state of the Stack object "another"</a:t>
            </a:r>
            <a:endParaRPr lang="en-IN" dirty="0"/>
          </a:p>
          <a:p>
            <a:pPr marL="0" indent="0">
              <a:buNone/>
            </a:pPr>
            <a:r>
              <a:rPr lang="en-US" dirty="0"/>
              <a:t>c. </a:t>
            </a:r>
            <a:r>
              <a:rPr lang="en-US" dirty="0" err="1"/>
              <a:t>initStack</a:t>
            </a:r>
            <a:r>
              <a:rPr lang="en-US" dirty="0"/>
              <a:t>(</a:t>
            </a:r>
            <a:r>
              <a:rPr lang="en-US" dirty="0" err="1"/>
              <a:t>int</a:t>
            </a:r>
            <a:r>
              <a:rPr lang="en-US" dirty="0"/>
              <a:t> [] a) to initialize contents of a[] to the instance variable elem.</a:t>
            </a:r>
            <a:endParaRPr lang="en-IN" dirty="0"/>
          </a:p>
          <a:p>
            <a:pPr marL="0" indent="0">
              <a:buNone/>
            </a:pPr>
            <a:r>
              <a:rPr lang="en-US" dirty="0"/>
              <a:t> </a:t>
            </a:r>
            <a:endParaRPr lang="en-IN" dirty="0"/>
          </a:p>
          <a:p>
            <a:pPr marL="0" indent="0">
              <a:buNone/>
            </a:pPr>
            <a:r>
              <a:rPr lang="en-US" dirty="0"/>
              <a:t>Write following methods:</a:t>
            </a:r>
            <a:endParaRPr lang="en-IN" dirty="0"/>
          </a:p>
          <a:p>
            <a:pPr marL="0" indent="0">
              <a:buNone/>
            </a:pPr>
            <a:r>
              <a:rPr lang="en-US" dirty="0"/>
              <a:t>a. push(): Pushes the element onto the stack,</a:t>
            </a:r>
            <a:endParaRPr lang="en-IN" dirty="0"/>
          </a:p>
          <a:p>
            <a:pPr marL="0" indent="0">
              <a:buNone/>
            </a:pPr>
            <a:r>
              <a:rPr lang="en-US" dirty="0"/>
              <a:t>b. pop(): Returns the element on the top of the stack, removing it in the process, and </a:t>
            </a:r>
            <a:endParaRPr lang="en-IN" dirty="0"/>
          </a:p>
          <a:p>
            <a:pPr marL="0" indent="0">
              <a:buNone/>
            </a:pPr>
            <a:r>
              <a:rPr lang="en-US" dirty="0"/>
              <a:t>c. peek(): Returns the element on the top of the stack, but does not remove it.</a:t>
            </a:r>
            <a:endParaRPr lang="en-IN" dirty="0"/>
          </a:p>
          <a:p>
            <a:pPr marL="0" indent="0">
              <a:buNone/>
            </a:pPr>
            <a:r>
              <a:rPr lang="en-US" dirty="0"/>
              <a:t> </a:t>
            </a:r>
            <a:endParaRPr lang="en-IN" dirty="0"/>
          </a:p>
          <a:p>
            <a:pPr marL="0" indent="0">
              <a:buNone/>
            </a:pPr>
            <a:r>
              <a:rPr lang="en-US" dirty="0"/>
              <a:t>Also write methods that check whether stack is full and stack is empty and return </a:t>
            </a:r>
            <a:r>
              <a:rPr lang="en-US" dirty="0" err="1"/>
              <a:t>boolean</a:t>
            </a:r>
            <a:r>
              <a:rPr lang="en-US" dirty="0"/>
              <a:t> value true or false appropriately.</a:t>
            </a:r>
            <a:endParaRPr lang="en-IN" dirty="0"/>
          </a:p>
          <a:p>
            <a:endParaRPr lang="en-IN" dirty="0"/>
          </a:p>
        </p:txBody>
      </p:sp>
    </p:spTree>
    <p:extLst>
      <p:ext uri="{BB962C8B-B14F-4D97-AF65-F5344CB8AC3E}">
        <p14:creationId xmlns:p14="http://schemas.microsoft.com/office/powerpoint/2010/main" val="3632272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3024" y="0"/>
            <a:ext cx="4861932" cy="6858000"/>
          </a:xfrm>
        </p:spPr>
        <p:txBody>
          <a:bodyPr>
            <a:normAutofit fontScale="25000" lnSpcReduction="20000"/>
          </a:bodyPr>
          <a:lstStyle/>
          <a:p>
            <a:pPr marL="0" indent="0">
              <a:lnSpc>
                <a:spcPct val="127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4400" dirty="0">
                <a:solidFill>
                  <a:schemeClr val="tx2">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class Stack{</a:t>
            </a:r>
          </a:p>
          <a:p>
            <a:pPr marL="0" indent="0">
              <a:lnSpc>
                <a:spcPct val="127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4400" dirty="0">
                <a:solidFill>
                  <a:schemeClr val="tx2">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r>
              <a:rPr lang="en-IN" sz="4400" dirty="0" err="1">
                <a:solidFill>
                  <a:schemeClr val="tx2">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int</a:t>
            </a:r>
            <a:r>
              <a:rPr lang="en-IN" sz="4400" dirty="0">
                <a:solidFill>
                  <a:schemeClr val="tx2">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r>
              <a:rPr lang="en-IN" sz="4400" dirty="0" err="1">
                <a:solidFill>
                  <a:schemeClr val="tx2">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ele</a:t>
            </a:r>
            <a:r>
              <a:rPr lang="en-IN" sz="4400" dirty="0">
                <a:solidFill>
                  <a:schemeClr val="tx2">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a:t>
            </a:r>
          </a:p>
          <a:p>
            <a:pPr marL="0" indent="0">
              <a:lnSpc>
                <a:spcPct val="127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4400" dirty="0">
                <a:solidFill>
                  <a:schemeClr val="tx2">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a:t>
            </a:r>
            <a:r>
              <a:rPr lang="en-IN" sz="4400" dirty="0" err="1">
                <a:solidFill>
                  <a:schemeClr val="tx2">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int</a:t>
            </a:r>
            <a:r>
              <a:rPr lang="en-IN" sz="4400" dirty="0">
                <a:solidFill>
                  <a:schemeClr val="tx2">
                    <a:lumMod val="50000"/>
                  </a:schemeClr>
                </a:solidFill>
                <a:latin typeface="Courier New" panose="02070309020205020404" pitchFamily="49" charset="0"/>
                <a:ea typeface="Times New Roman" panose="02020603050405020304" pitchFamily="18" charset="0"/>
                <a:cs typeface="Times New Roman" panose="02020603050405020304" pitchFamily="18" charset="0"/>
              </a:rPr>
              <a:t> top;</a:t>
            </a:r>
          </a:p>
          <a:p>
            <a:pPr marL="0" indent="0">
              <a:lnSpc>
                <a:spcPct val="127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4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p>
          <a:p>
            <a:pPr marL="0" indent="0">
              <a:lnSpc>
                <a:spcPct val="127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4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void </a:t>
            </a:r>
            <a:r>
              <a:rPr lang="en-IN" sz="4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initStack</a:t>
            </a:r>
            <a:r>
              <a:rPr lang="en-IN" sz="4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IN" sz="4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int</a:t>
            </a:r>
            <a:r>
              <a:rPr lang="en-IN" sz="4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size){</a:t>
            </a:r>
          </a:p>
          <a:p>
            <a:pPr marL="0" indent="0">
              <a:lnSpc>
                <a:spcPct val="127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4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IN" sz="4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ele</a:t>
            </a:r>
            <a:r>
              <a:rPr lang="en-IN" sz="4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=new </a:t>
            </a:r>
            <a:r>
              <a:rPr lang="en-IN" sz="4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int</a:t>
            </a:r>
            <a:r>
              <a:rPr lang="en-IN" sz="4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[size];</a:t>
            </a:r>
          </a:p>
          <a:p>
            <a:pPr marL="0" indent="0">
              <a:lnSpc>
                <a:spcPct val="127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4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top=-1;</a:t>
            </a:r>
          </a:p>
          <a:p>
            <a:pPr marL="0" indent="0">
              <a:lnSpc>
                <a:spcPct val="127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4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p>
          <a:p>
            <a:pPr marL="0" indent="0">
              <a:lnSpc>
                <a:spcPct val="127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4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p>
          <a:p>
            <a:pPr marL="0" indent="0">
              <a:lnSpc>
                <a:spcPct val="127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4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void </a:t>
            </a:r>
            <a:r>
              <a:rPr lang="en-IN" sz="4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initStack</a:t>
            </a:r>
            <a:r>
              <a:rPr lang="en-IN" sz="4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(Stack another){</a:t>
            </a:r>
          </a:p>
          <a:p>
            <a:pPr marL="0" indent="0">
              <a:lnSpc>
                <a:spcPct val="127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4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IN" sz="4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ele</a:t>
            </a:r>
            <a:r>
              <a:rPr lang="en-IN" sz="4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=new </a:t>
            </a:r>
            <a:r>
              <a:rPr lang="en-IN" sz="4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int</a:t>
            </a:r>
            <a:r>
              <a:rPr lang="en-IN" sz="4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IN" sz="4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another.ele.length</a:t>
            </a:r>
            <a:r>
              <a:rPr lang="en-IN" sz="4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p>
          <a:p>
            <a:pPr marL="0" indent="0">
              <a:lnSpc>
                <a:spcPct val="127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4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top=-1;</a:t>
            </a:r>
          </a:p>
          <a:p>
            <a:pPr marL="0" indent="0">
              <a:lnSpc>
                <a:spcPct val="127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4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for(</a:t>
            </a:r>
            <a:r>
              <a:rPr lang="en-IN" sz="4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int</a:t>
            </a:r>
            <a:r>
              <a:rPr lang="en-IN" sz="4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IN" sz="4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item:another.ele</a:t>
            </a:r>
            <a:r>
              <a:rPr lang="en-IN" sz="4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p>
          <a:p>
            <a:pPr marL="0" indent="0">
              <a:lnSpc>
                <a:spcPct val="127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4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push(item);</a:t>
            </a:r>
          </a:p>
          <a:p>
            <a:pPr marL="0" indent="0">
              <a:lnSpc>
                <a:spcPct val="127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4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p>
          <a:p>
            <a:pPr marL="0" indent="0">
              <a:lnSpc>
                <a:spcPct val="127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4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p>
          <a:p>
            <a:pPr marL="0" indent="0">
              <a:lnSpc>
                <a:spcPct val="127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4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void </a:t>
            </a:r>
            <a:r>
              <a:rPr lang="en-IN" sz="4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initStack</a:t>
            </a:r>
            <a:r>
              <a:rPr lang="en-IN" sz="4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IN" sz="4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int</a:t>
            </a:r>
            <a:r>
              <a:rPr lang="en-IN" sz="4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a:t>
            </a:r>
          </a:p>
          <a:p>
            <a:pPr marL="0" indent="0">
              <a:lnSpc>
                <a:spcPct val="127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4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IN" sz="4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ele</a:t>
            </a:r>
            <a:r>
              <a:rPr lang="en-IN" sz="4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=new </a:t>
            </a:r>
            <a:r>
              <a:rPr lang="en-IN" sz="4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int</a:t>
            </a:r>
            <a:r>
              <a:rPr lang="en-IN" sz="4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IN" sz="4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a.length</a:t>
            </a:r>
            <a:r>
              <a:rPr lang="en-IN" sz="4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p>
          <a:p>
            <a:pPr marL="0" indent="0">
              <a:lnSpc>
                <a:spcPct val="127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4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top=-1;</a:t>
            </a:r>
          </a:p>
          <a:p>
            <a:pPr marL="0" indent="0">
              <a:lnSpc>
                <a:spcPct val="127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4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for(</a:t>
            </a:r>
            <a:r>
              <a:rPr lang="en-IN" sz="4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int</a:t>
            </a:r>
            <a:r>
              <a:rPr lang="en-IN" sz="4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IN" sz="4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item:a</a:t>
            </a:r>
            <a:r>
              <a:rPr lang="en-IN" sz="4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p>
          <a:p>
            <a:pPr marL="0" indent="0">
              <a:lnSpc>
                <a:spcPct val="127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4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push(item);</a:t>
            </a:r>
          </a:p>
          <a:p>
            <a:pPr marL="0" indent="0">
              <a:lnSpc>
                <a:spcPct val="127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4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p>
          <a:p>
            <a:pPr marL="0" indent="0">
              <a:buNone/>
            </a:pPr>
            <a:endParaRPr lang="en-IN" dirty="0"/>
          </a:p>
        </p:txBody>
      </p:sp>
      <p:sp>
        <p:nvSpPr>
          <p:cNvPr id="4" name="Rectangle 3"/>
          <p:cNvSpPr/>
          <p:nvPr/>
        </p:nvSpPr>
        <p:spPr>
          <a:xfrm>
            <a:off x="5731727" y="533897"/>
            <a:ext cx="6460274" cy="5390386"/>
          </a:xfrm>
          <a:prstGeom prst="rect">
            <a:avLst/>
          </a:prstGeom>
        </p:spPr>
        <p:txBody>
          <a:bodyPr wrap="square">
            <a:spAutoFit/>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void push(</a:t>
            </a:r>
            <a:r>
              <a:rPr lang="en-IN" sz="1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int</a:t>
            </a:r>
            <a:r>
              <a:rPr lang="en-IN"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item){</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if(top&lt;</a:t>
            </a:r>
            <a:r>
              <a:rPr lang="en-IN" sz="1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ele.length</a:t>
            </a:r>
            <a:r>
              <a:rPr lang="en-IN"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ele</a:t>
            </a:r>
            <a:r>
              <a:rPr lang="en-IN"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[++top]=item;</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System.out.println</a:t>
            </a:r>
            <a:r>
              <a:rPr lang="en-IN"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("Pushed element is "+item);</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else</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System.out.println</a:t>
            </a:r>
            <a:r>
              <a:rPr lang="en-IN"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("Stack overflow");</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int</a:t>
            </a:r>
            <a:r>
              <a:rPr lang="en-IN"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pop(){</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if(top==-1){</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System.out.println</a:t>
            </a:r>
            <a:r>
              <a:rPr lang="en-IN"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("Stack underflow");</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return -1;</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else{</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int</a:t>
            </a:r>
            <a:r>
              <a:rPr lang="en-IN"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item=</a:t>
            </a:r>
            <a:r>
              <a:rPr lang="en-IN" sz="1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ele</a:t>
            </a:r>
            <a:r>
              <a:rPr lang="en-IN"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[top--];</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return item;</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IN" sz="1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int</a:t>
            </a:r>
            <a:r>
              <a:rPr lang="en-IN"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peek(){</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return </a:t>
            </a:r>
            <a:r>
              <a:rPr lang="en-IN" sz="14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ele</a:t>
            </a:r>
            <a:r>
              <a:rPr lang="en-IN"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[top];</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8748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9" end="1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20" end="2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1" end="1"/>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2" end="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xEl>
                                              <p:pRg st="3" end="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
                                            <p:txEl>
                                              <p:pRg st="4" end="4"/>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xEl>
                                              <p:pRg st="5" end="5"/>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
                                            <p:txEl>
                                              <p:pRg st="6" end="6"/>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
                                            <p:txEl>
                                              <p:pRg st="7" end="7"/>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9" end="9"/>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
                                            <p:txEl>
                                              <p:pRg st="10" end="10"/>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
                                            <p:txEl>
                                              <p:pRg st="11" end="1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
                                            <p:txEl>
                                              <p:pRg st="12" end="12"/>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
                                            <p:txEl>
                                              <p:pRg st="13" end="13"/>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
                                            <p:txEl>
                                              <p:pRg st="14" end="14"/>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
                                            <p:txEl>
                                              <p:pRg st="15" end="15"/>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
                                            <p:txEl>
                                              <p:pRg st="16" end="16"/>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
                                            <p:txEl>
                                              <p:pRg st="17" end="17"/>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4">
                                            <p:txEl>
                                              <p:pRg st="19" end="19"/>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
                                            <p:txEl>
                                              <p:pRg st="20" end="20"/>
                                            </p:txEl>
                                          </p:spTgt>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4">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6050" y="256478"/>
            <a:ext cx="8162692" cy="6512312"/>
          </a:xfrm>
        </p:spPr>
        <p:txBody>
          <a:bodyPr>
            <a:normAutofit fontScale="62500" lnSpcReduction="20000"/>
          </a:bodyPr>
          <a:lstStyle/>
          <a:p>
            <a:pPr marL="0" indent="0">
              <a:buNone/>
            </a:pPr>
            <a:r>
              <a:rPr lang="en-IN" dirty="0"/>
              <a:t>public class TW5a {</a:t>
            </a:r>
          </a:p>
          <a:p>
            <a:pPr marL="0" indent="0">
              <a:buNone/>
            </a:pPr>
            <a:r>
              <a:rPr lang="en-IN" dirty="0"/>
              <a:t>   public static void main(String[] </a:t>
            </a:r>
            <a:r>
              <a:rPr lang="en-IN" dirty="0" err="1"/>
              <a:t>args</a:t>
            </a:r>
            <a:r>
              <a:rPr lang="en-IN" dirty="0"/>
              <a:t>) {</a:t>
            </a:r>
          </a:p>
          <a:p>
            <a:pPr marL="0" indent="0">
              <a:buNone/>
            </a:pPr>
            <a:r>
              <a:rPr lang="en-IN" dirty="0"/>
              <a:t>        Stack s1=new Stack();</a:t>
            </a:r>
          </a:p>
          <a:p>
            <a:pPr marL="0" indent="0">
              <a:buNone/>
            </a:pPr>
            <a:r>
              <a:rPr lang="en-IN" dirty="0"/>
              <a:t>        Stack s2=new Stack();</a:t>
            </a:r>
          </a:p>
          <a:p>
            <a:pPr marL="0" indent="0">
              <a:buNone/>
            </a:pPr>
            <a:r>
              <a:rPr lang="en-IN" dirty="0"/>
              <a:t>        s1.initStack(5);</a:t>
            </a:r>
          </a:p>
          <a:p>
            <a:pPr marL="0" indent="0">
              <a:buNone/>
            </a:pPr>
            <a:r>
              <a:rPr lang="en-IN" dirty="0"/>
              <a:t>        s1.push(10);</a:t>
            </a:r>
          </a:p>
          <a:p>
            <a:pPr marL="0" indent="0">
              <a:buNone/>
            </a:pPr>
            <a:r>
              <a:rPr lang="en-IN" dirty="0"/>
              <a:t>        s1.push(20);</a:t>
            </a:r>
          </a:p>
          <a:p>
            <a:pPr marL="0" indent="0">
              <a:buNone/>
            </a:pPr>
            <a:r>
              <a:rPr lang="en-IN" dirty="0"/>
              <a:t>        s1.push(30);</a:t>
            </a:r>
          </a:p>
          <a:p>
            <a:pPr marL="0" indent="0">
              <a:buNone/>
            </a:pPr>
            <a:r>
              <a:rPr lang="en-IN" dirty="0"/>
              <a:t>        s1.push(40);</a:t>
            </a:r>
          </a:p>
          <a:p>
            <a:pPr marL="0" indent="0">
              <a:buNone/>
            </a:pPr>
            <a:r>
              <a:rPr lang="en-IN" dirty="0"/>
              <a:t>        s1.push(50);</a:t>
            </a:r>
          </a:p>
          <a:p>
            <a:pPr marL="0" indent="0">
              <a:buNone/>
            </a:pPr>
            <a:r>
              <a:rPr lang="en-IN" dirty="0"/>
              <a:t>       s2.initStack(s1);</a:t>
            </a:r>
          </a:p>
          <a:p>
            <a:pPr marL="0" indent="0">
              <a:buNone/>
            </a:pPr>
            <a:r>
              <a:rPr lang="en-IN" dirty="0"/>
              <a:t>       </a:t>
            </a:r>
            <a:r>
              <a:rPr lang="en-IN" dirty="0" err="1"/>
              <a:t>int</a:t>
            </a:r>
            <a:r>
              <a:rPr lang="en-IN" dirty="0"/>
              <a:t>[] array={1,2,3,4};</a:t>
            </a:r>
          </a:p>
          <a:p>
            <a:pPr marL="0" indent="0">
              <a:buNone/>
            </a:pPr>
            <a:r>
              <a:rPr lang="en-IN" dirty="0"/>
              <a:t>        Stack s3=new Stack();</a:t>
            </a:r>
          </a:p>
          <a:p>
            <a:pPr marL="0" indent="0">
              <a:buNone/>
            </a:pPr>
            <a:r>
              <a:rPr lang="en-IN" dirty="0"/>
              <a:t>        s3.initStack(array);</a:t>
            </a:r>
          </a:p>
          <a:p>
            <a:pPr marL="0" indent="0">
              <a:buNone/>
            </a:pPr>
            <a:r>
              <a:rPr lang="en-IN" dirty="0"/>
              <a:t>       </a:t>
            </a:r>
            <a:r>
              <a:rPr lang="en-IN" dirty="0" err="1"/>
              <a:t>System.out.println</a:t>
            </a:r>
            <a:r>
              <a:rPr lang="en-IN" dirty="0"/>
              <a:t>("Popped element in S1 object is "+s1.pop());</a:t>
            </a:r>
          </a:p>
          <a:p>
            <a:pPr marL="0" indent="0">
              <a:buNone/>
            </a:pPr>
            <a:r>
              <a:rPr lang="en-IN" dirty="0"/>
              <a:t>       </a:t>
            </a:r>
            <a:r>
              <a:rPr lang="en-IN" dirty="0" err="1"/>
              <a:t>System.out.println</a:t>
            </a:r>
            <a:r>
              <a:rPr lang="en-IN" dirty="0"/>
              <a:t>("Element on top of the stack of object s1 is "+s1.peek());</a:t>
            </a:r>
          </a:p>
          <a:p>
            <a:pPr marL="0" indent="0">
              <a:buNone/>
            </a:pPr>
            <a:r>
              <a:rPr lang="en-IN" dirty="0"/>
              <a:t>       </a:t>
            </a:r>
            <a:r>
              <a:rPr lang="en-IN" dirty="0" err="1"/>
              <a:t>System.out.println</a:t>
            </a:r>
            <a:r>
              <a:rPr lang="en-IN" dirty="0"/>
              <a:t>("Element on top of the stack of object s2 is "+s2.peek());</a:t>
            </a:r>
          </a:p>
          <a:p>
            <a:pPr marL="0" indent="0">
              <a:buNone/>
            </a:pPr>
            <a:r>
              <a:rPr lang="en-IN" dirty="0"/>
              <a:t>              </a:t>
            </a:r>
          </a:p>
          <a:p>
            <a:pPr marL="0" indent="0">
              <a:buNone/>
            </a:pPr>
            <a:r>
              <a:rPr lang="en-IN" dirty="0"/>
              <a:t>    }</a:t>
            </a:r>
          </a:p>
          <a:p>
            <a:pPr marL="0" indent="0">
              <a:buNone/>
            </a:pPr>
            <a:r>
              <a:rPr lang="en-IN" dirty="0"/>
              <a:t>}</a:t>
            </a:r>
          </a:p>
          <a:p>
            <a:endParaRPr lang="en-IN" dirty="0"/>
          </a:p>
        </p:txBody>
      </p:sp>
    </p:spTree>
    <p:extLst>
      <p:ext uri="{BB962C8B-B14F-4D97-AF65-F5344CB8AC3E}">
        <p14:creationId xmlns:p14="http://schemas.microsoft.com/office/powerpoint/2010/main" val="200859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8" end="18"/>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 b) Overriding.</a:t>
            </a:r>
            <a:br>
              <a:rPr lang="en-IN" dirty="0"/>
            </a:br>
            <a:endParaRPr lang="en-IN" dirty="0"/>
          </a:p>
        </p:txBody>
      </p:sp>
      <p:sp>
        <p:nvSpPr>
          <p:cNvPr id="3" name="Content Placeholder 2"/>
          <p:cNvSpPr>
            <a:spLocks noGrp="1"/>
          </p:cNvSpPr>
          <p:nvPr>
            <p:ph idx="1"/>
          </p:nvPr>
        </p:nvSpPr>
        <p:spPr>
          <a:xfrm>
            <a:off x="838200" y="1070517"/>
            <a:ext cx="10515600" cy="5029200"/>
          </a:xfrm>
        </p:spPr>
        <p:txBody>
          <a:bodyPr/>
          <a:lstStyle/>
          <a:p>
            <a:pPr marL="0" indent="0">
              <a:buNone/>
            </a:pPr>
            <a:endParaRPr lang="en-US" dirty="0"/>
          </a:p>
          <a:p>
            <a:pPr marL="0" indent="0">
              <a:buNone/>
            </a:pPr>
            <a:endParaRPr lang="en-US" dirty="0"/>
          </a:p>
          <a:p>
            <a:pPr marL="0" indent="0">
              <a:buNone/>
            </a:pPr>
            <a:r>
              <a:rPr lang="en-US" dirty="0"/>
              <a:t>5 b.1 )Implement the following class hierarchy. In the Cuboid class, override the method </a:t>
            </a:r>
            <a:r>
              <a:rPr lang="en-US" dirty="0" err="1"/>
              <a:t>computeArea</a:t>
            </a:r>
            <a:r>
              <a:rPr lang="en-US" dirty="0"/>
              <a:t>() and </a:t>
            </a:r>
            <a:r>
              <a:rPr lang="en-US" dirty="0" err="1"/>
              <a:t>computePerimeter</a:t>
            </a:r>
            <a:r>
              <a:rPr lang="en-US" dirty="0"/>
              <a:t>() of Rectangle class to compute the surface area and perimeter of a rectangle cuboid. Add a method </a:t>
            </a:r>
            <a:r>
              <a:rPr lang="en-US" dirty="0" err="1"/>
              <a:t>computeVolume</a:t>
            </a:r>
            <a:r>
              <a:rPr lang="en-US" dirty="0"/>
              <a:t>() in Cuboid class to compute volume of the cuboid. Assuming length, width and height as l, w and h respectively,</a:t>
            </a:r>
            <a:endParaRPr lang="en-IN" dirty="0"/>
          </a:p>
          <a:p>
            <a:pPr marL="0" lvl="0" indent="0">
              <a:buNone/>
            </a:pPr>
            <a:r>
              <a:rPr lang="en-US" dirty="0"/>
              <a:t>formula to find the surface area = 2(</a:t>
            </a:r>
            <a:r>
              <a:rPr lang="en-US" dirty="0" err="1"/>
              <a:t>lw</a:t>
            </a:r>
            <a:r>
              <a:rPr lang="en-US" dirty="0"/>
              <a:t>) + 2(hl) + 2(</a:t>
            </a:r>
            <a:r>
              <a:rPr lang="en-US" dirty="0" err="1"/>
              <a:t>hw</a:t>
            </a:r>
            <a:r>
              <a:rPr lang="en-US" dirty="0"/>
              <a:t>)</a:t>
            </a:r>
            <a:endParaRPr lang="en-IN" dirty="0"/>
          </a:p>
          <a:p>
            <a:pPr marL="0" lvl="0" indent="0">
              <a:buNone/>
            </a:pPr>
            <a:r>
              <a:rPr lang="en-US" dirty="0"/>
              <a:t>formula to find the perimeter = 2l + 2w</a:t>
            </a:r>
            <a:endParaRPr lang="en-IN" dirty="0"/>
          </a:p>
          <a:p>
            <a:pPr marL="0" lvl="0" indent="0">
              <a:buNone/>
            </a:pPr>
            <a:r>
              <a:rPr lang="en-US" dirty="0"/>
              <a:t>formula to find the volume = l x w x h </a:t>
            </a:r>
            <a:endParaRPr lang="en-IN" dirty="0"/>
          </a:p>
          <a:p>
            <a:endParaRPr lang="en-IN" dirty="0"/>
          </a:p>
        </p:txBody>
      </p:sp>
    </p:spTree>
    <p:extLst>
      <p:ext uri="{BB962C8B-B14F-4D97-AF65-F5344CB8AC3E}">
        <p14:creationId xmlns:p14="http://schemas.microsoft.com/office/powerpoint/2010/main" val="28937706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4081687" y="1156552"/>
            <a:ext cx="2913504" cy="4351338"/>
          </a:xfrm>
          <a:prstGeom prst="rect">
            <a:avLst/>
          </a:prstGeom>
        </p:spPr>
      </p:pic>
    </p:spTree>
    <p:extLst>
      <p:ext uri="{BB962C8B-B14F-4D97-AF65-F5344CB8AC3E}">
        <p14:creationId xmlns:p14="http://schemas.microsoft.com/office/powerpoint/2010/main" val="1278631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117" y="119798"/>
            <a:ext cx="10515600" cy="872661"/>
          </a:xfrm>
        </p:spPr>
        <p:txBody>
          <a:bodyPr/>
          <a:lstStyle/>
          <a:p>
            <a:r>
              <a:rPr lang="en-US" b="1" dirty="0"/>
              <a:t>Adding the method to the class</a:t>
            </a:r>
            <a:endParaRPr lang="en-IN" b="1" dirty="0"/>
          </a:p>
        </p:txBody>
      </p:sp>
      <p:sp>
        <p:nvSpPr>
          <p:cNvPr id="3" name="Content Placeholder 2"/>
          <p:cNvSpPr>
            <a:spLocks noGrp="1"/>
          </p:cNvSpPr>
          <p:nvPr>
            <p:ph idx="1"/>
          </p:nvPr>
        </p:nvSpPr>
        <p:spPr>
          <a:xfrm>
            <a:off x="754117" y="992459"/>
            <a:ext cx="10515600" cy="5513443"/>
          </a:xfrm>
        </p:spPr>
        <p:txBody>
          <a:bodyPr>
            <a:normAutofit fontScale="85000" lnSpcReduction="10000"/>
          </a:bodyPr>
          <a:lstStyle/>
          <a:p>
            <a:r>
              <a:rPr lang="en-US" sz="3500" dirty="0">
                <a:latin typeface="Calibri" panose="020F0502020204030204" pitchFamily="34" charset="0"/>
                <a:ea typeface="Times New Roman" panose="02020603050405020304" pitchFamily="18" charset="0"/>
              </a:rPr>
              <a:t>To add a method to a class in Java, the method must be defined within the class using the proper syntax.</a:t>
            </a:r>
          </a:p>
          <a:p>
            <a:r>
              <a:rPr lang="en-US" sz="3500" dirty="0">
                <a:latin typeface="Calibri" panose="020F0502020204030204" pitchFamily="34" charset="0"/>
                <a:ea typeface="Times New Roman" panose="02020603050405020304" pitchFamily="18" charset="0"/>
              </a:rPr>
              <a:t>The method's access level, return type, name, and parameter list are specified, followed by the method's code block</a:t>
            </a:r>
          </a:p>
          <a:p>
            <a:r>
              <a:rPr lang="en-US" sz="3500" dirty="0">
                <a:latin typeface="Calibri" panose="020F0502020204030204" pitchFamily="34" charset="0"/>
                <a:ea typeface="Times New Roman" panose="02020603050405020304" pitchFamily="18" charset="0"/>
              </a:rPr>
              <a:t>Here is an example of how a method called "add" can be added to a class called "Calculator":</a:t>
            </a:r>
          </a:p>
          <a:p>
            <a:pPr marL="0" indent="0">
              <a:buNone/>
            </a:pPr>
            <a:endParaRPr lang="en-US" dirty="0"/>
          </a:p>
          <a:p>
            <a:pPr marL="0" indent="0">
              <a:buNone/>
            </a:pPr>
            <a:r>
              <a:rPr lang="en-US" dirty="0">
                <a:solidFill>
                  <a:srgbClr val="C00000"/>
                </a:solidFill>
              </a:rPr>
              <a:t>public class Calculator {</a:t>
            </a:r>
          </a:p>
          <a:p>
            <a:pPr marL="0" indent="0">
              <a:buNone/>
            </a:pPr>
            <a:r>
              <a:rPr lang="en-US" dirty="0">
                <a:solidFill>
                  <a:srgbClr val="C00000"/>
                </a:solidFill>
              </a:rPr>
              <a:t>    public </a:t>
            </a:r>
            <a:r>
              <a:rPr lang="en-US" dirty="0" err="1">
                <a:solidFill>
                  <a:srgbClr val="C00000"/>
                </a:solidFill>
              </a:rPr>
              <a:t>int</a:t>
            </a:r>
            <a:r>
              <a:rPr lang="en-US" dirty="0">
                <a:solidFill>
                  <a:srgbClr val="C00000"/>
                </a:solidFill>
              </a:rPr>
              <a:t> add(</a:t>
            </a:r>
            <a:r>
              <a:rPr lang="en-US" dirty="0" err="1">
                <a:solidFill>
                  <a:srgbClr val="C00000"/>
                </a:solidFill>
              </a:rPr>
              <a:t>int</a:t>
            </a:r>
            <a:r>
              <a:rPr lang="en-US" dirty="0">
                <a:solidFill>
                  <a:srgbClr val="C00000"/>
                </a:solidFill>
              </a:rPr>
              <a:t> a, </a:t>
            </a:r>
            <a:r>
              <a:rPr lang="en-US" dirty="0" err="1">
                <a:solidFill>
                  <a:srgbClr val="C00000"/>
                </a:solidFill>
              </a:rPr>
              <a:t>int</a:t>
            </a:r>
            <a:r>
              <a:rPr lang="en-US" dirty="0">
                <a:solidFill>
                  <a:srgbClr val="C00000"/>
                </a:solidFill>
              </a:rPr>
              <a:t> b) {</a:t>
            </a:r>
          </a:p>
          <a:p>
            <a:pPr marL="0" indent="0">
              <a:buNone/>
            </a:pPr>
            <a:r>
              <a:rPr lang="en-US" dirty="0">
                <a:solidFill>
                  <a:srgbClr val="C00000"/>
                </a:solidFill>
              </a:rPr>
              <a:t>        return a + b;</a:t>
            </a:r>
          </a:p>
          <a:p>
            <a:pPr marL="0" indent="0">
              <a:buNone/>
            </a:pPr>
            <a:r>
              <a:rPr lang="en-US" dirty="0">
                <a:solidFill>
                  <a:srgbClr val="C00000"/>
                </a:solidFill>
              </a:rPr>
              <a:t>    }</a:t>
            </a:r>
          </a:p>
          <a:p>
            <a:pPr marL="0" indent="0">
              <a:buNone/>
            </a:pPr>
            <a:r>
              <a:rPr lang="en-US" dirty="0">
                <a:solidFill>
                  <a:srgbClr val="C00000"/>
                </a:solidFill>
              </a:rPr>
              <a:t>    // other class members</a:t>
            </a:r>
          </a:p>
          <a:p>
            <a:pPr marL="0" indent="0">
              <a:buNone/>
            </a:pPr>
            <a:r>
              <a:rPr lang="en-US" dirty="0">
                <a:solidFill>
                  <a:srgbClr val="C00000"/>
                </a:solidFill>
              </a:rPr>
              <a:t>}</a:t>
            </a:r>
          </a:p>
          <a:p>
            <a:endParaRPr lang="en-IN" dirty="0"/>
          </a:p>
        </p:txBody>
      </p:sp>
    </p:spTree>
    <p:extLst>
      <p:ext uri="{BB962C8B-B14F-4D97-AF65-F5344CB8AC3E}">
        <p14:creationId xmlns:p14="http://schemas.microsoft.com/office/powerpoint/2010/main" val="15135892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917" y="89210"/>
            <a:ext cx="5038493" cy="6556917"/>
          </a:xfrm>
        </p:spPr>
        <p:txBody>
          <a:bodyPr>
            <a:normAutofit fontScale="47500" lnSpcReduction="20000"/>
          </a:bodyPr>
          <a:lstStyle/>
          <a:p>
            <a:pPr marL="0" indent="0">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class Rectangle { </a:t>
            </a:r>
            <a:endParaRPr lang="en-IN" sz="32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double length;</a:t>
            </a:r>
            <a:endParaRPr lang="en-IN" sz="32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double width; </a:t>
            </a:r>
            <a:endParaRPr lang="en-IN" sz="32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Rectangle() {</a:t>
            </a:r>
            <a:endParaRPr lang="en-IN" sz="32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length = 1.0;</a:t>
            </a:r>
            <a:endParaRPr lang="en-IN" sz="32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width = 1.0;</a:t>
            </a:r>
            <a:endParaRPr lang="en-IN" sz="32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IN" sz="32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IN" sz="32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Rectangle(double length, double width) {</a:t>
            </a:r>
            <a:endParaRPr lang="en-IN" sz="32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IN"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this.length</a:t>
            </a:r>
            <a:r>
              <a:rPr lang="en-IN"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 length;</a:t>
            </a:r>
            <a:endParaRPr lang="en-IN" sz="32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IN"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this.width</a:t>
            </a:r>
            <a:r>
              <a:rPr lang="en-IN"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 width;</a:t>
            </a:r>
            <a:endParaRPr lang="en-IN" sz="32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IN" sz="32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IN" sz="32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double </a:t>
            </a:r>
            <a:r>
              <a:rPr lang="en-IN"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computeArea</a:t>
            </a:r>
            <a:r>
              <a:rPr lang="en-IN"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IN" sz="32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return length * width;</a:t>
            </a:r>
            <a:endParaRPr lang="en-IN" sz="32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IN" sz="32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IN" sz="32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double </a:t>
            </a:r>
            <a:r>
              <a:rPr lang="en-IN"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computePerimeter</a:t>
            </a:r>
            <a:r>
              <a:rPr lang="en-IN"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IN" sz="32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return 2 * (length + width);</a:t>
            </a:r>
            <a:endParaRPr lang="en-IN" sz="32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IN" sz="32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endParaRPr lang="en-IN" sz="3200"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Rectangle 3"/>
          <p:cNvSpPr/>
          <p:nvPr/>
        </p:nvSpPr>
        <p:spPr>
          <a:xfrm>
            <a:off x="5118410" y="0"/>
            <a:ext cx="6869151" cy="6985502"/>
          </a:xfrm>
          <a:prstGeom prst="rect">
            <a:avLst/>
          </a:prstGeom>
        </p:spPr>
        <p:txBody>
          <a:bodyPr wrap="square">
            <a:spAutoFit/>
          </a:bodyPr>
          <a:lstStyle/>
          <a:p>
            <a:pPr>
              <a:lnSpc>
                <a:spcPct val="87000"/>
              </a:lnSpc>
              <a:spcBef>
                <a:spcPts val="10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3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class Cuboid extends Rectangle {</a:t>
            </a:r>
          </a:p>
          <a:p>
            <a:pPr>
              <a:lnSpc>
                <a:spcPct val="87000"/>
              </a:lnSpc>
              <a:spcBef>
                <a:spcPts val="10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3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double height;</a:t>
            </a:r>
          </a:p>
          <a:p>
            <a:pPr>
              <a:lnSpc>
                <a:spcPct val="87000"/>
              </a:lnSpc>
              <a:spcBef>
                <a:spcPts val="10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3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Cuboid() {</a:t>
            </a:r>
          </a:p>
          <a:p>
            <a:pPr>
              <a:lnSpc>
                <a:spcPct val="87000"/>
              </a:lnSpc>
              <a:spcBef>
                <a:spcPts val="10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3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super();</a:t>
            </a:r>
          </a:p>
          <a:p>
            <a:pPr>
              <a:lnSpc>
                <a:spcPct val="87000"/>
              </a:lnSpc>
              <a:spcBef>
                <a:spcPts val="10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3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height = 1.0;</a:t>
            </a:r>
          </a:p>
          <a:p>
            <a:pPr>
              <a:lnSpc>
                <a:spcPct val="87000"/>
              </a:lnSpc>
              <a:spcBef>
                <a:spcPts val="10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3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p>
          <a:p>
            <a:pPr>
              <a:lnSpc>
                <a:spcPct val="87000"/>
              </a:lnSpc>
              <a:spcBef>
                <a:spcPts val="10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3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Cuboid(double length, double width, double height) {</a:t>
            </a:r>
          </a:p>
          <a:p>
            <a:pPr>
              <a:lnSpc>
                <a:spcPct val="87000"/>
              </a:lnSpc>
              <a:spcBef>
                <a:spcPts val="10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3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super(length, width);</a:t>
            </a:r>
          </a:p>
          <a:p>
            <a:pPr>
              <a:lnSpc>
                <a:spcPct val="87000"/>
              </a:lnSpc>
              <a:spcBef>
                <a:spcPts val="10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3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IN" sz="13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this.height</a:t>
            </a:r>
            <a:r>
              <a:rPr lang="en-IN" sz="13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 height;</a:t>
            </a:r>
          </a:p>
          <a:p>
            <a:pPr>
              <a:lnSpc>
                <a:spcPct val="87000"/>
              </a:lnSpc>
              <a:spcBef>
                <a:spcPts val="10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3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p>
          <a:p>
            <a:pPr>
              <a:lnSpc>
                <a:spcPct val="87000"/>
              </a:lnSpc>
              <a:spcBef>
                <a:spcPts val="10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3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IN" sz="1300" b="1" u="sng"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@Override</a:t>
            </a:r>
          </a:p>
          <a:p>
            <a:pPr>
              <a:lnSpc>
                <a:spcPct val="87000"/>
              </a:lnSpc>
              <a:spcBef>
                <a:spcPts val="10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3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double </a:t>
            </a:r>
            <a:r>
              <a:rPr lang="en-IN" sz="13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computeArea</a:t>
            </a:r>
            <a:r>
              <a:rPr lang="en-IN" sz="13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p>
          <a:p>
            <a:pPr>
              <a:lnSpc>
                <a:spcPct val="87000"/>
              </a:lnSpc>
              <a:spcBef>
                <a:spcPts val="10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3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return 2 * ((length * width) + (width * height) + (length * height));</a:t>
            </a:r>
          </a:p>
          <a:p>
            <a:pPr>
              <a:lnSpc>
                <a:spcPct val="87000"/>
              </a:lnSpc>
              <a:spcBef>
                <a:spcPts val="10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3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p>
          <a:p>
            <a:pPr>
              <a:lnSpc>
                <a:spcPct val="87000"/>
              </a:lnSpc>
              <a:spcBef>
                <a:spcPts val="10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3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IN" sz="13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@Override</a:t>
            </a:r>
          </a:p>
          <a:p>
            <a:pPr>
              <a:lnSpc>
                <a:spcPct val="87000"/>
              </a:lnSpc>
              <a:spcBef>
                <a:spcPts val="10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3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double </a:t>
            </a:r>
            <a:r>
              <a:rPr lang="en-IN" sz="13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computePerimeter</a:t>
            </a:r>
            <a:r>
              <a:rPr lang="en-IN" sz="13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p>
          <a:p>
            <a:pPr>
              <a:lnSpc>
                <a:spcPct val="87000"/>
              </a:lnSpc>
              <a:spcBef>
                <a:spcPts val="10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3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return 4 * (length + width + height);</a:t>
            </a:r>
          </a:p>
          <a:p>
            <a:pPr>
              <a:lnSpc>
                <a:spcPct val="87000"/>
              </a:lnSpc>
              <a:spcBef>
                <a:spcPts val="10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3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p>
          <a:p>
            <a:pPr>
              <a:lnSpc>
                <a:spcPct val="87000"/>
              </a:lnSpc>
              <a:spcBef>
                <a:spcPts val="10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3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double </a:t>
            </a:r>
            <a:r>
              <a:rPr lang="en-IN" sz="1300"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computeVolume</a:t>
            </a:r>
            <a:r>
              <a:rPr lang="en-IN" sz="13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p>
          <a:p>
            <a:pPr>
              <a:lnSpc>
                <a:spcPct val="87000"/>
              </a:lnSpc>
              <a:spcBef>
                <a:spcPts val="10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3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return length * width * height;</a:t>
            </a:r>
          </a:p>
          <a:p>
            <a:pPr>
              <a:lnSpc>
                <a:spcPct val="87000"/>
              </a:lnSpc>
              <a:spcBef>
                <a:spcPts val="10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3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p>
          <a:p>
            <a:pPr>
              <a:lnSpc>
                <a:spcPct val="87000"/>
              </a:lnSpc>
              <a:spcBef>
                <a:spcPts val="100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3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8" name="Straight Connector 7"/>
          <p:cNvCxnSpPr/>
          <p:nvPr/>
        </p:nvCxnSpPr>
        <p:spPr>
          <a:xfrm>
            <a:off x="4839629" y="0"/>
            <a:ext cx="66908" cy="685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089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5" end="1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7" end="1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8" end="1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0" end="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2" end="2"/>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
                                            <p:txEl>
                                              <p:pRg st="3" end="3"/>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
                                            <p:txEl>
                                              <p:pRg st="4" end="4"/>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6" end="6"/>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
                                            <p:txEl>
                                              <p:pRg st="7" end="7"/>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
                                            <p:txEl>
                                              <p:pRg st="8" end="8"/>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
                                            <p:txEl>
                                              <p:pRg st="11" end="11"/>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
                                            <p:txEl>
                                              <p:pRg st="12" end="12"/>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4">
                                            <p:txEl>
                                              <p:pRg st="15" end="15"/>
                                            </p:txEl>
                                          </p:spTgt>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
                                            <p:txEl>
                                              <p:pRg st="16" end="16"/>
                                            </p:txEl>
                                          </p:spTgt>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4">
                                            <p:txEl>
                                              <p:pRg st="18" end="18"/>
                                            </p:txEl>
                                          </p:spTgt>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
                                            <p:txEl>
                                              <p:pRg st="19" end="19"/>
                                            </p:txEl>
                                          </p:spTgt>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4454" y="178420"/>
            <a:ext cx="10515600" cy="6590370"/>
          </a:xfrm>
        </p:spPr>
        <p:txBody>
          <a:bodyPr>
            <a:normAutofit fontScale="55000" lnSpcReduction="20000"/>
          </a:bodyPr>
          <a:lstStyle/>
          <a:p>
            <a:pPr marL="0" indent="0">
              <a:lnSpc>
                <a:spcPct val="107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public class TW5b{</a:t>
            </a:r>
          </a:p>
          <a:p>
            <a:pPr marL="0" indent="0">
              <a:lnSpc>
                <a:spcPct val="107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public static void main(String[] </a:t>
            </a:r>
            <a:r>
              <a:rPr lang="en-IN" sz="24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args</a:t>
            </a:r>
            <a:r>
              <a:rPr lang="en-IN"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p>
          <a:p>
            <a:pPr marL="0" indent="0">
              <a:lnSpc>
                <a:spcPct val="107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Rectangle r1 = new Rectangle();</a:t>
            </a:r>
          </a:p>
          <a:p>
            <a:pPr marL="0" indent="0">
              <a:lnSpc>
                <a:spcPct val="107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IN" sz="24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System.out.println</a:t>
            </a:r>
            <a:r>
              <a:rPr lang="en-IN"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("Rectangle 1:");</a:t>
            </a:r>
          </a:p>
          <a:p>
            <a:pPr marL="0" indent="0">
              <a:lnSpc>
                <a:spcPct val="107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IN" sz="24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System.out.println</a:t>
            </a:r>
            <a:r>
              <a:rPr lang="en-IN"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("Area:" + r1.computeArea());</a:t>
            </a:r>
          </a:p>
          <a:p>
            <a:pPr marL="0" indent="0">
              <a:lnSpc>
                <a:spcPct val="107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IN" sz="24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System.out.println</a:t>
            </a:r>
            <a:r>
              <a:rPr lang="en-IN"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("Perimeter:" + r1.computePerimeter());</a:t>
            </a:r>
          </a:p>
          <a:p>
            <a:pPr marL="0" indent="0">
              <a:lnSpc>
                <a:spcPct val="107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Rectangle r2 = new Rectangle(10,30);</a:t>
            </a:r>
          </a:p>
          <a:p>
            <a:pPr marL="0" indent="0">
              <a:lnSpc>
                <a:spcPct val="107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IN" sz="24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System.out.println</a:t>
            </a:r>
            <a:r>
              <a:rPr lang="en-IN"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IN" sz="24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nRectangle</a:t>
            </a:r>
            <a:r>
              <a:rPr lang="en-IN"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2:");</a:t>
            </a:r>
          </a:p>
          <a:p>
            <a:pPr marL="0" indent="0">
              <a:lnSpc>
                <a:spcPct val="107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IN" sz="24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System.out.println</a:t>
            </a:r>
            <a:r>
              <a:rPr lang="en-IN"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("Area:" + r2.computeArea());</a:t>
            </a:r>
          </a:p>
          <a:p>
            <a:pPr marL="0" indent="0">
              <a:lnSpc>
                <a:spcPct val="107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IN" sz="24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System.out.println</a:t>
            </a:r>
            <a:r>
              <a:rPr lang="en-IN"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("Perimeter:" + r2.computePerimeter());</a:t>
            </a:r>
          </a:p>
          <a:p>
            <a:pPr marL="0" indent="0">
              <a:lnSpc>
                <a:spcPct val="107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Cuboid c1=new Cuboid();</a:t>
            </a:r>
          </a:p>
          <a:p>
            <a:pPr marL="0" indent="0">
              <a:lnSpc>
                <a:spcPct val="107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IN" sz="24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System.out.println</a:t>
            </a:r>
            <a:r>
              <a:rPr lang="en-IN"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IN" sz="24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nCuboid</a:t>
            </a:r>
            <a:r>
              <a:rPr lang="en-IN"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1:");</a:t>
            </a:r>
          </a:p>
          <a:p>
            <a:pPr marL="0" indent="0">
              <a:lnSpc>
                <a:spcPct val="107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IN" sz="24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System.out.println</a:t>
            </a:r>
            <a:r>
              <a:rPr lang="en-IN"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("Area:" + c1.computeArea());</a:t>
            </a:r>
          </a:p>
          <a:p>
            <a:pPr marL="0" indent="0">
              <a:lnSpc>
                <a:spcPct val="107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IN" sz="24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System.out.println</a:t>
            </a:r>
            <a:r>
              <a:rPr lang="en-IN"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("Perimeter:" + c1.computePerimeter());</a:t>
            </a:r>
          </a:p>
          <a:p>
            <a:pPr marL="0" indent="0">
              <a:lnSpc>
                <a:spcPct val="107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IN" sz="24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System.out.println</a:t>
            </a:r>
            <a:r>
              <a:rPr lang="en-IN"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("Volume:" + c1.computeVolume());</a:t>
            </a:r>
          </a:p>
          <a:p>
            <a:pPr marL="0" indent="0">
              <a:lnSpc>
                <a:spcPct val="107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Cuboid c2=new Cuboid(10,30,40);</a:t>
            </a:r>
          </a:p>
          <a:p>
            <a:pPr marL="0" indent="0">
              <a:lnSpc>
                <a:spcPct val="107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IN" sz="24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System.out.println</a:t>
            </a:r>
            <a:r>
              <a:rPr lang="en-IN"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r>
              <a:rPr lang="en-IN" sz="24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nCuboid</a:t>
            </a:r>
            <a:r>
              <a:rPr lang="en-IN"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2:");</a:t>
            </a:r>
          </a:p>
          <a:p>
            <a:pPr marL="0" indent="0">
              <a:lnSpc>
                <a:spcPct val="107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IN" sz="24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System.out.println</a:t>
            </a:r>
            <a:r>
              <a:rPr lang="en-IN"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("Surface area:" + c2.computeArea());</a:t>
            </a:r>
          </a:p>
          <a:p>
            <a:pPr marL="0" indent="0">
              <a:lnSpc>
                <a:spcPct val="107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IN" sz="24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System.out.println</a:t>
            </a:r>
            <a:r>
              <a:rPr lang="en-IN"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("Perimeter:" + c2.computePerimeter());</a:t>
            </a:r>
          </a:p>
          <a:p>
            <a:pPr marL="0" indent="0">
              <a:lnSpc>
                <a:spcPct val="107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r>
              <a:rPr lang="en-IN" sz="2400" b="1" dirty="0" err="1">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System.out.println</a:t>
            </a:r>
            <a:r>
              <a:rPr lang="en-IN"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("Volume:" + c2.computeVolume());</a:t>
            </a:r>
          </a:p>
          <a:p>
            <a:pPr marL="0" indent="0">
              <a:lnSpc>
                <a:spcPct val="107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    }</a:t>
            </a:r>
          </a:p>
          <a:p>
            <a:pPr marL="0" indent="0">
              <a:lnSpc>
                <a:spcPct val="107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1264360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7" end="1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18" end="1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Previous Year Question for reference..</a:t>
            </a:r>
            <a:endParaRPr lang="en-IN" dirty="0"/>
          </a:p>
        </p:txBody>
      </p:sp>
      <p:sp>
        <p:nvSpPr>
          <p:cNvPr id="3" name="Content Placeholder 2"/>
          <p:cNvSpPr>
            <a:spLocks noGrp="1"/>
          </p:cNvSpPr>
          <p:nvPr>
            <p:ph idx="1"/>
          </p:nvPr>
        </p:nvSpPr>
        <p:spPr/>
        <p:txBody>
          <a:bodyPr/>
          <a:lstStyle/>
          <a:p>
            <a:pPr marL="0" indent="0">
              <a:buNone/>
            </a:pPr>
            <a:r>
              <a:rPr lang="en-US" dirty="0"/>
              <a:t>Q1. Explain with examples the following terms.</a:t>
            </a:r>
          </a:p>
          <a:p>
            <a:pPr marL="914400" lvl="1" indent="-457200">
              <a:buFont typeface="+mj-lt"/>
              <a:buAutoNum type="alphaLcParenR"/>
            </a:pPr>
            <a:r>
              <a:rPr lang="en-US" dirty="0"/>
              <a:t>this</a:t>
            </a:r>
          </a:p>
          <a:p>
            <a:pPr marL="914400" lvl="1" indent="-457200">
              <a:buFont typeface="+mj-lt"/>
              <a:buAutoNum type="alphaLcParenR"/>
            </a:pPr>
            <a:r>
              <a:rPr lang="en-US" dirty="0" err="1"/>
              <a:t>finialize</a:t>
            </a:r>
            <a:r>
              <a:rPr lang="en-US" dirty="0"/>
              <a:t>() method</a:t>
            </a:r>
          </a:p>
          <a:p>
            <a:pPr marL="914400" lvl="1" indent="-457200">
              <a:buFont typeface="+mj-lt"/>
              <a:buAutoNum type="alphaLcParenR"/>
            </a:pPr>
            <a:r>
              <a:rPr lang="en-US" dirty="0"/>
              <a:t>returning objects.</a:t>
            </a:r>
          </a:p>
          <a:p>
            <a:pPr marL="0" indent="0">
              <a:buNone/>
            </a:pPr>
            <a:r>
              <a:rPr lang="en-US" dirty="0"/>
              <a:t>Q2. Define </a:t>
            </a:r>
            <a:r>
              <a:rPr lang="en-US" dirty="0" err="1"/>
              <a:t>constructors.Demonstrate</a:t>
            </a:r>
            <a:r>
              <a:rPr lang="en-US" dirty="0"/>
              <a:t> the concept of constructor overloading with an example.</a:t>
            </a:r>
          </a:p>
          <a:p>
            <a:pPr marL="0" indent="0">
              <a:buNone/>
            </a:pPr>
            <a:r>
              <a:rPr lang="en-US" dirty="0"/>
              <a:t>Q3.  </a:t>
            </a:r>
            <a:endParaRPr lang="en-IN" dirty="0"/>
          </a:p>
        </p:txBody>
      </p:sp>
    </p:spTree>
    <p:extLst>
      <p:ext uri="{BB962C8B-B14F-4D97-AF65-F5344CB8AC3E}">
        <p14:creationId xmlns:p14="http://schemas.microsoft.com/office/powerpoint/2010/main" val="19044331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79872" y="0"/>
            <a:ext cx="6445044" cy="7300452"/>
          </a:xfrm>
        </p:spPr>
      </p:pic>
    </p:spTree>
    <p:extLst>
      <p:ext uri="{BB962C8B-B14F-4D97-AF65-F5344CB8AC3E}">
        <p14:creationId xmlns:p14="http://schemas.microsoft.com/office/powerpoint/2010/main" val="1571735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19432" y="235974"/>
            <a:ext cx="9291483" cy="6622026"/>
          </a:xfrm>
          <a:prstGeom prst="rect">
            <a:avLst/>
          </a:prstGeom>
        </p:spPr>
      </p:pic>
    </p:spTree>
    <p:extLst>
      <p:ext uri="{BB962C8B-B14F-4D97-AF65-F5344CB8AC3E}">
        <p14:creationId xmlns:p14="http://schemas.microsoft.com/office/powerpoint/2010/main" val="1444223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71948" y="604684"/>
            <a:ext cx="10294375" cy="4586748"/>
          </a:xfrm>
          <a:prstGeom prst="rect">
            <a:avLst/>
          </a:prstGeom>
        </p:spPr>
      </p:pic>
    </p:spTree>
    <p:extLst>
      <p:ext uri="{BB962C8B-B14F-4D97-AF65-F5344CB8AC3E}">
        <p14:creationId xmlns:p14="http://schemas.microsoft.com/office/powerpoint/2010/main" val="1696003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Once the method is defined within the class, it can be called by other parts of the program by creating an instance of the class and using the dot notation to access the method.</a:t>
            </a:r>
          </a:p>
          <a:p>
            <a:pPr marL="0" indent="0">
              <a:buNone/>
            </a:pPr>
            <a:r>
              <a:rPr lang="en-IN" dirty="0">
                <a:solidFill>
                  <a:srgbClr val="C00000"/>
                </a:solidFill>
              </a:rPr>
              <a:t>Calculator </a:t>
            </a:r>
            <a:r>
              <a:rPr lang="en-IN" dirty="0" err="1">
                <a:solidFill>
                  <a:srgbClr val="C00000"/>
                </a:solidFill>
              </a:rPr>
              <a:t>calculator</a:t>
            </a:r>
            <a:r>
              <a:rPr lang="en-IN" dirty="0">
                <a:solidFill>
                  <a:srgbClr val="C00000"/>
                </a:solidFill>
              </a:rPr>
              <a:t> = new Calculator();</a:t>
            </a:r>
          </a:p>
          <a:p>
            <a:pPr marL="0" indent="0">
              <a:buNone/>
            </a:pPr>
            <a:r>
              <a:rPr lang="en-IN" dirty="0" err="1">
                <a:solidFill>
                  <a:srgbClr val="C00000"/>
                </a:solidFill>
              </a:rPr>
              <a:t>int</a:t>
            </a:r>
            <a:r>
              <a:rPr lang="en-IN" dirty="0">
                <a:solidFill>
                  <a:srgbClr val="C00000"/>
                </a:solidFill>
              </a:rPr>
              <a:t> result = </a:t>
            </a:r>
            <a:r>
              <a:rPr lang="en-IN" dirty="0" err="1">
                <a:solidFill>
                  <a:srgbClr val="C00000"/>
                </a:solidFill>
              </a:rPr>
              <a:t>calculator.add</a:t>
            </a:r>
            <a:r>
              <a:rPr lang="en-IN" dirty="0">
                <a:solidFill>
                  <a:srgbClr val="C00000"/>
                </a:solidFill>
              </a:rPr>
              <a:t>(3, 4);</a:t>
            </a:r>
          </a:p>
          <a:p>
            <a:endParaRPr lang="en-IN" dirty="0"/>
          </a:p>
        </p:txBody>
      </p:sp>
    </p:spTree>
    <p:extLst>
      <p:ext uri="{BB962C8B-B14F-4D97-AF65-F5344CB8AC3E}">
        <p14:creationId xmlns:p14="http://schemas.microsoft.com/office/powerpoint/2010/main" val="2947403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6634"/>
            <a:ext cx="6004034" cy="6632028"/>
          </a:xfrm>
        </p:spPr>
        <p:txBody>
          <a:bodyPr>
            <a:normAutofit fontScale="32500" lnSpcReduction="20000"/>
          </a:bodyPr>
          <a:lstStyle/>
          <a:p>
            <a:pPr marL="0" indent="0">
              <a:buNone/>
            </a:pPr>
            <a:r>
              <a:rPr lang="en-IN" sz="6400" b="1" dirty="0"/>
              <a:t>//Add Range to Vehicle class</a:t>
            </a:r>
          </a:p>
          <a:p>
            <a:pPr marL="0" indent="0">
              <a:buNone/>
            </a:pPr>
            <a:r>
              <a:rPr lang="en-IN" sz="6200" b="1" dirty="0"/>
              <a:t>class Vehicle{</a:t>
            </a:r>
          </a:p>
          <a:p>
            <a:pPr marL="0" indent="0">
              <a:buNone/>
            </a:pPr>
            <a:r>
              <a:rPr lang="en-IN" sz="6200" b="1" dirty="0"/>
              <a:t>    </a:t>
            </a:r>
            <a:r>
              <a:rPr lang="en-IN" sz="6200" b="1" dirty="0" err="1"/>
              <a:t>int</a:t>
            </a:r>
            <a:r>
              <a:rPr lang="en-IN" sz="6200" b="1" dirty="0"/>
              <a:t> passengers;</a:t>
            </a:r>
          </a:p>
          <a:p>
            <a:pPr marL="0" indent="0">
              <a:buNone/>
            </a:pPr>
            <a:r>
              <a:rPr lang="en-IN" sz="6200" b="1" dirty="0"/>
              <a:t>    </a:t>
            </a:r>
            <a:r>
              <a:rPr lang="en-IN" sz="6200" b="1" dirty="0" err="1"/>
              <a:t>int</a:t>
            </a:r>
            <a:r>
              <a:rPr lang="en-IN" sz="6200" b="1" dirty="0"/>
              <a:t> </a:t>
            </a:r>
            <a:r>
              <a:rPr lang="en-IN" sz="6200" b="1" dirty="0" err="1"/>
              <a:t>fulecap</a:t>
            </a:r>
            <a:r>
              <a:rPr lang="en-IN" sz="6200" b="1" dirty="0"/>
              <a:t>;</a:t>
            </a:r>
          </a:p>
          <a:p>
            <a:pPr marL="0" indent="0">
              <a:buNone/>
            </a:pPr>
            <a:r>
              <a:rPr lang="en-IN" sz="6200" b="1" dirty="0"/>
              <a:t>    </a:t>
            </a:r>
            <a:r>
              <a:rPr lang="en-IN" sz="6200" b="1" dirty="0" err="1"/>
              <a:t>int</a:t>
            </a:r>
            <a:r>
              <a:rPr lang="en-IN" sz="6200" b="1" dirty="0"/>
              <a:t> mpg;</a:t>
            </a:r>
          </a:p>
          <a:p>
            <a:pPr marL="0" indent="0">
              <a:buNone/>
            </a:pPr>
            <a:r>
              <a:rPr lang="en-IN" sz="6200" b="1" dirty="0"/>
              <a:t>    //display the range</a:t>
            </a:r>
          </a:p>
          <a:p>
            <a:pPr marL="0" indent="0">
              <a:buNone/>
            </a:pPr>
            <a:r>
              <a:rPr lang="en-IN" sz="6200" b="1" dirty="0"/>
              <a:t>    void range(){</a:t>
            </a:r>
          </a:p>
          <a:p>
            <a:pPr marL="0" indent="0">
              <a:buNone/>
            </a:pPr>
            <a:r>
              <a:rPr lang="en-IN" sz="6200" b="1" dirty="0"/>
              <a:t>        </a:t>
            </a:r>
            <a:r>
              <a:rPr lang="en-IN" sz="6200" b="1" dirty="0" err="1"/>
              <a:t>System.out.println</a:t>
            </a:r>
            <a:r>
              <a:rPr lang="en-IN" sz="6200" b="1" dirty="0"/>
              <a:t>("Range is "  + </a:t>
            </a:r>
            <a:r>
              <a:rPr lang="en-IN" sz="6200" b="1" dirty="0" err="1"/>
              <a:t>fulecap</a:t>
            </a:r>
            <a:r>
              <a:rPr lang="en-IN" sz="6200" b="1" dirty="0"/>
              <a:t> * mpg);</a:t>
            </a:r>
          </a:p>
          <a:p>
            <a:pPr marL="0" indent="0">
              <a:buNone/>
            </a:pPr>
            <a:r>
              <a:rPr lang="en-IN" sz="6200" b="1" dirty="0"/>
              <a:t>           }</a:t>
            </a:r>
          </a:p>
          <a:p>
            <a:pPr marL="0" indent="0">
              <a:buNone/>
            </a:pPr>
            <a:r>
              <a:rPr lang="en-IN" sz="6200" b="1" dirty="0"/>
              <a:t>}</a:t>
            </a:r>
          </a:p>
          <a:p>
            <a:pPr marL="0" indent="0">
              <a:buNone/>
            </a:pPr>
            <a:r>
              <a:rPr lang="en-IN" sz="6200" b="1" dirty="0"/>
              <a:t>public class </a:t>
            </a:r>
            <a:r>
              <a:rPr lang="en-IN" sz="6200" b="1" dirty="0" err="1"/>
              <a:t>AddMeth</a:t>
            </a:r>
            <a:r>
              <a:rPr lang="en-IN" sz="6200" b="1" dirty="0"/>
              <a:t> {</a:t>
            </a:r>
          </a:p>
          <a:p>
            <a:pPr marL="0" indent="0">
              <a:buNone/>
            </a:pPr>
            <a:r>
              <a:rPr lang="en-IN" sz="6200" b="1" dirty="0"/>
              <a:t>    public static void main( String[] </a:t>
            </a:r>
            <a:r>
              <a:rPr lang="en-IN" sz="6200" b="1" dirty="0" err="1"/>
              <a:t>args</a:t>
            </a:r>
            <a:r>
              <a:rPr lang="en-IN" sz="6200" b="1" dirty="0"/>
              <a:t>){</a:t>
            </a:r>
          </a:p>
          <a:p>
            <a:pPr marL="0" indent="0">
              <a:buNone/>
            </a:pPr>
            <a:r>
              <a:rPr lang="en-IN" sz="6200" b="1" dirty="0"/>
              <a:t>        Vehicle minivan= new Vehicle();</a:t>
            </a:r>
          </a:p>
          <a:p>
            <a:pPr marL="0" indent="0">
              <a:buNone/>
            </a:pPr>
            <a:r>
              <a:rPr lang="en-IN" sz="6200" b="1" dirty="0"/>
              <a:t>        Vehicle </a:t>
            </a:r>
            <a:r>
              <a:rPr lang="en-IN" sz="6200" b="1" dirty="0" err="1"/>
              <a:t>sportscar</a:t>
            </a:r>
            <a:r>
              <a:rPr lang="en-IN" sz="6200" b="1" dirty="0"/>
              <a:t> =new Vehicle();</a:t>
            </a:r>
          </a:p>
          <a:p>
            <a:pPr marL="0" indent="0">
              <a:buNone/>
            </a:pPr>
            <a:r>
              <a:rPr lang="en-IN" sz="6200" b="1" dirty="0"/>
              <a:t>        </a:t>
            </a:r>
            <a:r>
              <a:rPr lang="en-IN" sz="6200" b="1" dirty="0" err="1"/>
              <a:t>int</a:t>
            </a:r>
            <a:r>
              <a:rPr lang="en-IN" sz="6200" b="1" dirty="0"/>
              <a:t> range1,range2;</a:t>
            </a:r>
          </a:p>
          <a:p>
            <a:pPr marL="0" indent="0">
              <a:buNone/>
            </a:pPr>
            <a:r>
              <a:rPr lang="en-IN" sz="6200" b="1" dirty="0"/>
              <a:t>        //assign values to fields in </a:t>
            </a:r>
            <a:r>
              <a:rPr lang="en-IN" sz="6200" b="1" dirty="0" err="1"/>
              <a:t>sportscar</a:t>
            </a:r>
            <a:endParaRPr lang="en-IN" sz="6200" b="1" dirty="0"/>
          </a:p>
          <a:p>
            <a:pPr marL="0" indent="0">
              <a:buNone/>
            </a:pPr>
            <a:r>
              <a:rPr lang="en-IN" sz="6200" b="1" dirty="0"/>
              <a:t>        </a:t>
            </a:r>
            <a:r>
              <a:rPr lang="en-IN" sz="6200" b="1" dirty="0" err="1"/>
              <a:t>minivan.passengers</a:t>
            </a:r>
            <a:r>
              <a:rPr lang="en-IN" sz="6200" b="1" dirty="0"/>
              <a:t>=7;</a:t>
            </a:r>
          </a:p>
          <a:p>
            <a:pPr marL="0" indent="0">
              <a:buNone/>
            </a:pPr>
            <a:r>
              <a:rPr lang="en-IN" sz="6200" b="1" dirty="0"/>
              <a:t>        </a:t>
            </a:r>
            <a:r>
              <a:rPr lang="en-IN" sz="6200" b="1" dirty="0" err="1"/>
              <a:t>minivan.fulecap</a:t>
            </a:r>
            <a:r>
              <a:rPr lang="en-IN" sz="6200" b="1" dirty="0"/>
              <a:t>=16;</a:t>
            </a:r>
          </a:p>
          <a:p>
            <a:pPr marL="0" indent="0">
              <a:buNone/>
            </a:pPr>
            <a:r>
              <a:rPr lang="en-IN" sz="6200" b="1" dirty="0"/>
              <a:t>        minivan.mpg=21;</a:t>
            </a:r>
          </a:p>
        </p:txBody>
      </p:sp>
      <p:sp>
        <p:nvSpPr>
          <p:cNvPr id="4" name="Rectangle 3"/>
          <p:cNvSpPr/>
          <p:nvPr/>
        </p:nvSpPr>
        <p:spPr>
          <a:xfrm>
            <a:off x="7292898" y="338089"/>
            <a:ext cx="4237464" cy="5632311"/>
          </a:xfrm>
          <a:prstGeom prst="rect">
            <a:avLst/>
          </a:prstGeom>
        </p:spPr>
        <p:txBody>
          <a:bodyPr wrap="square">
            <a:spAutoFit/>
          </a:bodyPr>
          <a:lstStyle/>
          <a:p>
            <a:r>
              <a:rPr lang="en-IN" b="1" dirty="0"/>
              <a:t> //</a:t>
            </a:r>
            <a:r>
              <a:rPr lang="en-IN" b="1" dirty="0" err="1"/>
              <a:t>assigining</a:t>
            </a:r>
            <a:r>
              <a:rPr lang="en-IN" b="1" dirty="0"/>
              <a:t> values to field in </a:t>
            </a:r>
            <a:r>
              <a:rPr lang="en-IN" b="1" dirty="0" err="1"/>
              <a:t>sportscar</a:t>
            </a:r>
            <a:endParaRPr lang="en-IN" b="1" dirty="0"/>
          </a:p>
          <a:p>
            <a:r>
              <a:rPr lang="en-IN" b="1" dirty="0"/>
              <a:t>        </a:t>
            </a:r>
            <a:r>
              <a:rPr lang="en-IN" b="1" dirty="0" err="1"/>
              <a:t>sportscar.passengers</a:t>
            </a:r>
            <a:r>
              <a:rPr lang="en-IN" b="1" dirty="0"/>
              <a:t>=2;</a:t>
            </a:r>
          </a:p>
          <a:p>
            <a:r>
              <a:rPr lang="en-IN" b="1" dirty="0"/>
              <a:t>        </a:t>
            </a:r>
            <a:r>
              <a:rPr lang="en-IN" b="1" dirty="0" err="1"/>
              <a:t>sportscar.fulecap</a:t>
            </a:r>
            <a:r>
              <a:rPr lang="en-IN" b="1" dirty="0"/>
              <a:t>=14;</a:t>
            </a:r>
          </a:p>
          <a:p>
            <a:r>
              <a:rPr lang="en-IN" b="1" dirty="0"/>
              <a:t>        sportscar.mpg=12;</a:t>
            </a:r>
          </a:p>
          <a:p>
            <a:r>
              <a:rPr lang="en-IN" b="1" dirty="0"/>
              <a:t>               </a:t>
            </a:r>
            <a:r>
              <a:rPr lang="en-IN" b="1" dirty="0" err="1"/>
              <a:t>System.out.print</a:t>
            </a:r>
            <a:r>
              <a:rPr lang="en-IN" b="1" dirty="0"/>
              <a:t>("minivan can carry" +</a:t>
            </a:r>
            <a:r>
              <a:rPr lang="en-IN" b="1" dirty="0" err="1"/>
              <a:t>minivan.passengers</a:t>
            </a:r>
            <a:r>
              <a:rPr lang="en-IN" b="1" dirty="0"/>
              <a:t>+ ".");</a:t>
            </a:r>
          </a:p>
          <a:p>
            <a:r>
              <a:rPr lang="en-IN" b="1" dirty="0"/>
              <a:t>        </a:t>
            </a:r>
            <a:r>
              <a:rPr lang="en-IN" b="1" dirty="0" err="1"/>
              <a:t>minivan.range</a:t>
            </a:r>
            <a:r>
              <a:rPr lang="en-IN" b="1" dirty="0"/>
              <a:t>();//display range of minivan</a:t>
            </a:r>
          </a:p>
          <a:p>
            <a:r>
              <a:rPr lang="en-IN" b="1" dirty="0"/>
              <a:t>        </a:t>
            </a:r>
            <a:r>
              <a:rPr lang="en-IN" b="1" dirty="0" err="1"/>
              <a:t>System.out.print</a:t>
            </a:r>
            <a:r>
              <a:rPr lang="en-IN" b="1" dirty="0"/>
              <a:t>("minivan can carry" + </a:t>
            </a:r>
            <a:r>
              <a:rPr lang="en-IN" b="1" dirty="0" err="1"/>
              <a:t>sportscar.passengers</a:t>
            </a:r>
            <a:r>
              <a:rPr lang="en-IN" b="1" dirty="0"/>
              <a:t>+ ".");</a:t>
            </a:r>
          </a:p>
          <a:p>
            <a:r>
              <a:rPr lang="en-IN" b="1" dirty="0"/>
              <a:t>        </a:t>
            </a:r>
            <a:r>
              <a:rPr lang="en-IN" b="1" dirty="0" err="1"/>
              <a:t>sportscar.range</a:t>
            </a:r>
            <a:r>
              <a:rPr lang="en-IN" b="1" dirty="0"/>
              <a:t>();//display range of sports car</a:t>
            </a:r>
          </a:p>
          <a:p>
            <a:r>
              <a:rPr lang="en-IN" b="1" dirty="0"/>
              <a:t>    }</a:t>
            </a:r>
          </a:p>
          <a:p>
            <a:r>
              <a:rPr lang="en-IN" b="1" dirty="0"/>
              <a:t>}</a:t>
            </a:r>
          </a:p>
          <a:p>
            <a:endParaRPr lang="en-US" b="1" dirty="0"/>
          </a:p>
          <a:p>
            <a:endParaRPr lang="en-US" b="1" dirty="0"/>
          </a:p>
          <a:p>
            <a:endParaRPr lang="en-US" b="1" dirty="0"/>
          </a:p>
          <a:p>
            <a:r>
              <a:rPr lang="en-US" b="1" dirty="0"/>
              <a:t>OUTPUT:</a:t>
            </a:r>
          </a:p>
          <a:p>
            <a:r>
              <a:rPr lang="en-US" dirty="0"/>
              <a:t>minivan can carry7.Range is 336</a:t>
            </a:r>
          </a:p>
          <a:p>
            <a:r>
              <a:rPr lang="en-US" dirty="0"/>
              <a:t>minivan can carry2.Range is 168</a:t>
            </a:r>
            <a:endParaRPr lang="en-IN" dirty="0"/>
          </a:p>
        </p:txBody>
      </p:sp>
    </p:spTree>
    <p:extLst>
      <p:ext uri="{BB962C8B-B14F-4D97-AF65-F5344CB8AC3E}">
        <p14:creationId xmlns:p14="http://schemas.microsoft.com/office/powerpoint/2010/main" val="1316945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410" y="197858"/>
            <a:ext cx="6878444" cy="738845"/>
          </a:xfrm>
        </p:spPr>
        <p:txBody>
          <a:bodyPr/>
          <a:lstStyle/>
          <a:p>
            <a:r>
              <a:rPr lang="en-US" b="1" dirty="0"/>
              <a:t>Constructors</a:t>
            </a:r>
            <a:endParaRPr lang="en-IN" b="1" dirty="0"/>
          </a:p>
        </p:txBody>
      </p:sp>
      <p:sp>
        <p:nvSpPr>
          <p:cNvPr id="3" name="Content Placeholder 2"/>
          <p:cNvSpPr>
            <a:spLocks noGrp="1"/>
          </p:cNvSpPr>
          <p:nvPr>
            <p:ph idx="1"/>
          </p:nvPr>
        </p:nvSpPr>
        <p:spPr>
          <a:xfrm>
            <a:off x="838200" y="1182030"/>
            <a:ext cx="10515600" cy="4994933"/>
          </a:xfrm>
        </p:spPr>
        <p:txBody>
          <a:bodyPr>
            <a:normAutofit fontScale="85000" lnSpcReduction="20000"/>
          </a:bodyPr>
          <a:lstStyle/>
          <a:p>
            <a:r>
              <a:rPr lang="en-US" dirty="0"/>
              <a:t>A constructor in Java is a special type of method that is used to initialize an object when it is created. </a:t>
            </a:r>
          </a:p>
          <a:p>
            <a:r>
              <a:rPr lang="en-US" dirty="0"/>
              <a:t>It has the same name as the class and does not have a return type. Here is a simple example:</a:t>
            </a:r>
          </a:p>
          <a:p>
            <a:pPr marL="0" indent="0">
              <a:buNone/>
            </a:pPr>
            <a:endParaRPr lang="en-US" dirty="0"/>
          </a:p>
          <a:p>
            <a:pPr marL="457200" lvl="1" indent="0">
              <a:buNone/>
            </a:pPr>
            <a:r>
              <a:rPr lang="en-US" b="1" dirty="0"/>
              <a:t>class </a:t>
            </a:r>
            <a:r>
              <a:rPr lang="en-US" b="1" dirty="0" err="1"/>
              <a:t>MyClass</a:t>
            </a:r>
            <a:r>
              <a:rPr lang="en-US" b="1" dirty="0"/>
              <a:t>{</a:t>
            </a:r>
          </a:p>
          <a:p>
            <a:pPr marL="457200" lvl="1" indent="0">
              <a:buNone/>
            </a:pPr>
            <a:r>
              <a:rPr lang="en-US" b="1" dirty="0" err="1"/>
              <a:t>int</a:t>
            </a:r>
            <a:r>
              <a:rPr lang="en-US" b="1" dirty="0"/>
              <a:t> x;</a:t>
            </a:r>
          </a:p>
          <a:p>
            <a:pPr marL="457200" lvl="1" indent="0">
              <a:buNone/>
            </a:pPr>
            <a:r>
              <a:rPr lang="en-US" b="1" dirty="0" err="1"/>
              <a:t>MyClass</a:t>
            </a:r>
            <a:r>
              <a:rPr lang="en-US" b="1" dirty="0"/>
              <a:t>( ) {  //This is a constructor for </a:t>
            </a:r>
            <a:r>
              <a:rPr lang="en-US" b="1" dirty="0" err="1"/>
              <a:t>MyClass</a:t>
            </a:r>
            <a:endParaRPr lang="en-US" b="1" dirty="0"/>
          </a:p>
          <a:p>
            <a:pPr marL="457200" lvl="1" indent="0">
              <a:buNone/>
            </a:pPr>
            <a:r>
              <a:rPr lang="en-US" b="1" dirty="0"/>
              <a:t>x=10 ; }</a:t>
            </a:r>
          </a:p>
          <a:p>
            <a:pPr marL="457200" lvl="1" indent="0">
              <a:buNone/>
            </a:pPr>
            <a:r>
              <a:rPr lang="en-US" b="1" dirty="0"/>
              <a:t>}</a:t>
            </a:r>
          </a:p>
          <a:p>
            <a:pPr marL="457200" lvl="1" indent="0">
              <a:buNone/>
            </a:pPr>
            <a:r>
              <a:rPr lang="en-US" b="1" dirty="0"/>
              <a:t>Class </a:t>
            </a:r>
            <a:r>
              <a:rPr lang="en-US" b="1" dirty="0" err="1"/>
              <a:t>ConsDemo</a:t>
            </a:r>
            <a:r>
              <a:rPr lang="en-US" b="1" dirty="0"/>
              <a:t> {</a:t>
            </a:r>
          </a:p>
          <a:p>
            <a:pPr marL="457200" lvl="1" indent="0">
              <a:buNone/>
            </a:pPr>
            <a:r>
              <a:rPr lang="en-US" b="1" dirty="0"/>
              <a:t>Public static void main(String[ ] </a:t>
            </a:r>
            <a:r>
              <a:rPr lang="en-US" b="1" dirty="0" err="1"/>
              <a:t>args</a:t>
            </a:r>
            <a:r>
              <a:rPr lang="en-US" b="1" dirty="0"/>
              <a:t> ) {</a:t>
            </a:r>
          </a:p>
          <a:p>
            <a:pPr marL="457200" lvl="1" indent="0">
              <a:buNone/>
            </a:pPr>
            <a:r>
              <a:rPr lang="en-US" b="1" dirty="0" err="1"/>
              <a:t>MyClass</a:t>
            </a:r>
            <a:r>
              <a:rPr lang="en-US" b="1" dirty="0"/>
              <a:t> t1= new </a:t>
            </a:r>
            <a:r>
              <a:rPr lang="en-US" b="1" dirty="0" err="1"/>
              <a:t>MyClass</a:t>
            </a:r>
            <a:r>
              <a:rPr lang="en-US" b="1" dirty="0"/>
              <a:t>( );   //object t1 is created by new keyword</a:t>
            </a:r>
          </a:p>
          <a:p>
            <a:pPr marL="457200" lvl="1" indent="0">
              <a:buNone/>
            </a:pPr>
            <a:r>
              <a:rPr lang="en-US" b="1" dirty="0" err="1"/>
              <a:t>MyClass</a:t>
            </a:r>
            <a:r>
              <a:rPr lang="en-US" b="1" dirty="0"/>
              <a:t> t2= new </a:t>
            </a:r>
            <a:r>
              <a:rPr lang="en-US" b="1" dirty="0" err="1"/>
              <a:t>MyClass</a:t>
            </a:r>
            <a:r>
              <a:rPr lang="en-US" b="1" dirty="0"/>
              <a:t>( );</a:t>
            </a:r>
          </a:p>
          <a:p>
            <a:pPr marL="457200" lvl="1" indent="0">
              <a:buNone/>
            </a:pPr>
            <a:r>
              <a:rPr lang="en-US" b="1" dirty="0" err="1"/>
              <a:t>System.out.println</a:t>
            </a:r>
            <a:r>
              <a:rPr lang="en-US" b="1" dirty="0"/>
              <a:t>(t1.x + “ “ +t2.x);</a:t>
            </a:r>
          </a:p>
          <a:p>
            <a:pPr marL="457200" lvl="1" indent="0">
              <a:buNone/>
            </a:pPr>
            <a:r>
              <a:rPr lang="en-US" b="1" dirty="0"/>
              <a:t>}</a:t>
            </a:r>
          </a:p>
          <a:p>
            <a:pPr marL="457200" lvl="1" indent="0">
              <a:buNone/>
            </a:pPr>
            <a:r>
              <a:rPr lang="en-US" b="1" dirty="0"/>
              <a:t>} </a:t>
            </a:r>
          </a:p>
        </p:txBody>
      </p:sp>
    </p:spTree>
    <p:extLst>
      <p:ext uri="{BB962C8B-B14F-4D97-AF65-F5344CB8AC3E}">
        <p14:creationId xmlns:p14="http://schemas.microsoft.com/office/powerpoint/2010/main" val="2587097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6542"/>
          </a:xfrm>
        </p:spPr>
        <p:txBody>
          <a:bodyPr/>
          <a:lstStyle/>
          <a:p>
            <a:r>
              <a:rPr lang="en-US" b="1" dirty="0">
                <a:latin typeface="Times New Roman" panose="02020603050405020304" pitchFamily="18" charset="0"/>
                <a:cs typeface="Times New Roman" panose="02020603050405020304" pitchFamily="18" charset="0"/>
              </a:rPr>
              <a:t>Parameterized Constructors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81668"/>
            <a:ext cx="10515600" cy="5095295"/>
          </a:xfrm>
        </p:spPr>
        <p:txBody>
          <a:bodyPr>
            <a:normAutofit fontScale="77500" lnSpcReduction="20000"/>
          </a:bodyPr>
          <a:lstStyle/>
          <a:p>
            <a:r>
              <a:rPr lang="en-US" dirty="0"/>
              <a:t>A parameterized constructor in Java is a constructor that accepts one or more arguments/parameters.</a:t>
            </a:r>
          </a:p>
          <a:p>
            <a:r>
              <a:rPr lang="en-US" dirty="0"/>
              <a:t> It allows you to initialize an object with specific values when it is created. Here is an example:</a:t>
            </a:r>
          </a:p>
          <a:p>
            <a:pPr marL="457200" lvl="1" indent="0">
              <a:buNone/>
            </a:pPr>
            <a:r>
              <a:rPr lang="en-US" b="1" dirty="0"/>
              <a:t>class </a:t>
            </a:r>
            <a:r>
              <a:rPr lang="en-US" b="1" dirty="0" err="1"/>
              <a:t>MyClass</a:t>
            </a:r>
            <a:r>
              <a:rPr lang="en-US" b="1" dirty="0"/>
              <a:t>{</a:t>
            </a:r>
          </a:p>
          <a:p>
            <a:pPr marL="457200" lvl="1" indent="0">
              <a:buNone/>
            </a:pPr>
            <a:r>
              <a:rPr lang="en-US" b="1" dirty="0" err="1"/>
              <a:t>int</a:t>
            </a:r>
            <a:r>
              <a:rPr lang="en-US" b="1" dirty="0"/>
              <a:t> x;</a:t>
            </a:r>
          </a:p>
          <a:p>
            <a:pPr marL="457200" lvl="1" indent="0">
              <a:buNone/>
            </a:pPr>
            <a:r>
              <a:rPr lang="en-US" b="1" dirty="0" err="1"/>
              <a:t>MyClass</a:t>
            </a:r>
            <a:r>
              <a:rPr lang="en-US" b="1" dirty="0"/>
              <a:t>( </a:t>
            </a:r>
            <a:r>
              <a:rPr lang="en-US" b="1" dirty="0" err="1"/>
              <a:t>int</a:t>
            </a:r>
            <a:r>
              <a:rPr lang="en-US" b="1" dirty="0"/>
              <a:t> </a:t>
            </a:r>
            <a:r>
              <a:rPr lang="en-US" b="1" dirty="0" err="1"/>
              <a:t>i</a:t>
            </a:r>
            <a:r>
              <a:rPr lang="en-US" b="1" dirty="0"/>
              <a:t> ) {  // This is a constructor for </a:t>
            </a:r>
            <a:r>
              <a:rPr lang="en-US" b="1" dirty="0" err="1"/>
              <a:t>MyClass</a:t>
            </a:r>
            <a:r>
              <a:rPr lang="en-US" b="1" dirty="0"/>
              <a:t> which has a parameter</a:t>
            </a:r>
          </a:p>
          <a:p>
            <a:pPr marL="457200" lvl="1" indent="0">
              <a:buNone/>
            </a:pPr>
            <a:r>
              <a:rPr lang="en-US" b="1" dirty="0"/>
              <a:t>x=</a:t>
            </a:r>
            <a:r>
              <a:rPr lang="en-US" b="1" dirty="0" err="1"/>
              <a:t>i</a:t>
            </a:r>
            <a:r>
              <a:rPr lang="en-US" b="1" dirty="0"/>
              <a:t>; }</a:t>
            </a:r>
          </a:p>
          <a:p>
            <a:pPr marL="457200" lvl="1" indent="0">
              <a:buNone/>
            </a:pPr>
            <a:r>
              <a:rPr lang="en-US" b="1" dirty="0"/>
              <a:t>}</a:t>
            </a:r>
          </a:p>
          <a:p>
            <a:pPr marL="457200" lvl="1" indent="0">
              <a:buNone/>
            </a:pPr>
            <a:r>
              <a:rPr lang="en-US" b="1" dirty="0"/>
              <a:t>Class </a:t>
            </a:r>
            <a:r>
              <a:rPr lang="en-US" b="1" dirty="0" err="1"/>
              <a:t>ParmConsDemo</a:t>
            </a:r>
            <a:r>
              <a:rPr lang="en-US" b="1" dirty="0"/>
              <a:t> {</a:t>
            </a:r>
          </a:p>
          <a:p>
            <a:pPr marL="457200" lvl="1" indent="0">
              <a:buNone/>
            </a:pPr>
            <a:r>
              <a:rPr lang="en-US" b="1" dirty="0"/>
              <a:t>Public static void main(String[] </a:t>
            </a:r>
            <a:r>
              <a:rPr lang="en-US" b="1" dirty="0" err="1"/>
              <a:t>args</a:t>
            </a:r>
            <a:r>
              <a:rPr lang="en-US" b="1" dirty="0"/>
              <a:t>) {</a:t>
            </a:r>
          </a:p>
          <a:p>
            <a:pPr marL="457200" lvl="1" indent="0">
              <a:buNone/>
            </a:pPr>
            <a:r>
              <a:rPr lang="en-US" b="1" dirty="0" err="1"/>
              <a:t>MyClass</a:t>
            </a:r>
            <a:r>
              <a:rPr lang="en-US" b="1" dirty="0"/>
              <a:t> t1= new </a:t>
            </a:r>
            <a:r>
              <a:rPr lang="en-US" b="1" dirty="0" err="1"/>
              <a:t>MyClass</a:t>
            </a:r>
            <a:r>
              <a:rPr lang="en-US" b="1" dirty="0"/>
              <a:t>(10);   //object t1 is created by new keyword</a:t>
            </a:r>
          </a:p>
          <a:p>
            <a:pPr marL="457200" lvl="1" indent="0">
              <a:buNone/>
            </a:pPr>
            <a:r>
              <a:rPr lang="en-US" b="1" dirty="0" err="1"/>
              <a:t>MyClass</a:t>
            </a:r>
            <a:r>
              <a:rPr lang="en-US" b="1" dirty="0"/>
              <a:t> t2= new </a:t>
            </a:r>
            <a:r>
              <a:rPr lang="en-US" b="1" dirty="0" err="1"/>
              <a:t>MyClass</a:t>
            </a:r>
            <a:r>
              <a:rPr lang="en-US" b="1" dirty="0"/>
              <a:t>(88);</a:t>
            </a:r>
          </a:p>
          <a:p>
            <a:pPr marL="457200" lvl="1" indent="0">
              <a:buNone/>
            </a:pPr>
            <a:r>
              <a:rPr lang="en-US" b="1" dirty="0" err="1"/>
              <a:t>System.out.println</a:t>
            </a:r>
            <a:r>
              <a:rPr lang="en-US" b="1" dirty="0"/>
              <a:t>(t1.x + “ “ +t2.x);</a:t>
            </a:r>
          </a:p>
          <a:p>
            <a:pPr marL="457200" lvl="1" indent="0">
              <a:buNone/>
            </a:pPr>
            <a:r>
              <a:rPr lang="en-US" b="1" dirty="0"/>
              <a:t>}</a:t>
            </a:r>
          </a:p>
          <a:p>
            <a:pPr marL="457200" lvl="1" indent="0">
              <a:buNone/>
            </a:pPr>
            <a:r>
              <a:rPr lang="en-US" b="1" dirty="0"/>
              <a:t>} </a:t>
            </a:r>
          </a:p>
          <a:p>
            <a:r>
              <a:rPr lang="en-US" u="sng" dirty="0"/>
              <a:t>Out Put of the program is:</a:t>
            </a:r>
          </a:p>
          <a:p>
            <a:r>
              <a:rPr lang="en-US" dirty="0"/>
              <a:t>10 88</a:t>
            </a:r>
            <a:endParaRPr lang="en-IN" dirty="0"/>
          </a:p>
        </p:txBody>
      </p:sp>
    </p:spTree>
    <p:extLst>
      <p:ext uri="{BB962C8B-B14F-4D97-AF65-F5344CB8AC3E}">
        <p14:creationId xmlns:p14="http://schemas.microsoft.com/office/powerpoint/2010/main" val="4094293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1727"/>
          </a:xfrm>
        </p:spPr>
        <p:txBody>
          <a:bodyPr/>
          <a:lstStyle/>
          <a:p>
            <a:r>
              <a:rPr lang="en-US" b="1" dirty="0">
                <a:latin typeface="Times New Roman" panose="02020603050405020304" pitchFamily="18" charset="0"/>
                <a:cs typeface="Times New Roman" panose="02020603050405020304" pitchFamily="18" charset="0"/>
              </a:rPr>
              <a:t>Example on Parameterized Constructors</a:t>
            </a:r>
            <a:endParaRPr lang="en-IN" dirty="0"/>
          </a:p>
        </p:txBody>
      </p:sp>
      <p:pic>
        <p:nvPicPr>
          <p:cNvPr id="4" name="Content Placeholder 3"/>
          <p:cNvPicPr>
            <a:picLocks noGrp="1" noChangeAspect="1"/>
          </p:cNvPicPr>
          <p:nvPr>
            <p:ph idx="1"/>
          </p:nvPr>
        </p:nvPicPr>
        <p:blipFill>
          <a:blip r:embed="rId2"/>
          <a:stretch>
            <a:fillRect/>
          </a:stretch>
        </p:blipFill>
        <p:spPr>
          <a:xfrm>
            <a:off x="838200" y="1460423"/>
            <a:ext cx="8998360" cy="4689654"/>
          </a:xfrm>
          <a:prstGeom prst="rect">
            <a:avLst/>
          </a:prstGeom>
        </p:spPr>
      </p:pic>
    </p:spTree>
    <p:extLst>
      <p:ext uri="{BB962C8B-B14F-4D97-AF65-F5344CB8AC3E}">
        <p14:creationId xmlns:p14="http://schemas.microsoft.com/office/powerpoint/2010/main" val="3424152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587</TotalTime>
  <Words>4173</Words>
  <Application>Microsoft Office PowerPoint</Application>
  <PresentationFormat>Widescreen</PresentationFormat>
  <Paragraphs>447</Paragraphs>
  <Slides>45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Calibri Light</vt:lpstr>
      <vt:lpstr>Courier New</vt:lpstr>
      <vt:lpstr>Symbol</vt:lpstr>
      <vt:lpstr>Times New Roman</vt:lpstr>
      <vt:lpstr>Office Theme</vt:lpstr>
      <vt:lpstr>UNIT-II</vt:lpstr>
      <vt:lpstr>PowerPoint Presentation</vt:lpstr>
      <vt:lpstr>Methods</vt:lpstr>
      <vt:lpstr>Adding the method to the class</vt:lpstr>
      <vt:lpstr>PowerPoint Presentation</vt:lpstr>
      <vt:lpstr>PowerPoint Presentation</vt:lpstr>
      <vt:lpstr>Constructors</vt:lpstr>
      <vt:lpstr>Parameterized Constructors</vt:lpstr>
      <vt:lpstr>Example on Parameterized Constructors</vt:lpstr>
      <vt:lpstr>PowerPoint Presentation</vt:lpstr>
      <vt:lpstr>Default Constructor</vt:lpstr>
      <vt:lpstr>Multiple Constructor</vt:lpstr>
      <vt:lpstr>Multiple Constructor</vt:lpstr>
      <vt:lpstr>Multiple Constructor</vt:lpstr>
      <vt:lpstr>the new operator revisited</vt:lpstr>
      <vt:lpstr>garbage collection and finalizers</vt:lpstr>
      <vt:lpstr>The Finalize() Method</vt:lpstr>
      <vt:lpstr>PowerPoint Presentation</vt:lpstr>
      <vt:lpstr>The this Keyword </vt:lpstr>
      <vt:lpstr>The this Keyword cont… </vt:lpstr>
      <vt:lpstr>Instance Variable Hiding </vt:lpstr>
      <vt:lpstr>Controlling access to class members</vt:lpstr>
      <vt:lpstr>Controlling Access to Class Members </vt:lpstr>
      <vt:lpstr>PowerPoint Presentation</vt:lpstr>
      <vt:lpstr>Pass Objects to Methods</vt:lpstr>
      <vt:lpstr>How Arguments are Passed</vt:lpstr>
      <vt:lpstr>PowerPoint Presentation</vt:lpstr>
      <vt:lpstr>PowerPoint Presentation</vt:lpstr>
      <vt:lpstr>Returning Objects</vt:lpstr>
      <vt:lpstr>Like any other data datatype, a method can returns object. For example, in the following program, the makeTwice( ) method returns an object in which the value of instance variable is two times than it is in the invoking object.</vt:lpstr>
      <vt:lpstr>PowerPoint Presentation</vt:lpstr>
      <vt:lpstr>Method Overloading</vt:lpstr>
      <vt:lpstr>PowerPoint Presentation</vt:lpstr>
      <vt:lpstr>PowerPoint Presentation</vt:lpstr>
      <vt:lpstr>5a) Write a program to demonstrate the implementation of method overloading</vt:lpstr>
      <vt:lpstr>PowerPoint Presentation</vt:lpstr>
      <vt:lpstr>PowerPoint Presentation</vt:lpstr>
      <vt:lpstr>5 b) Overriding. </vt:lpstr>
      <vt:lpstr>PowerPoint Presentation</vt:lpstr>
      <vt:lpstr>PowerPoint Presentation</vt:lpstr>
      <vt:lpstr>PowerPoint Presentation</vt:lpstr>
      <vt:lpstr>Previous Year Question for reference..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using JAVA</dc:title>
  <dc:creator>admin</dc:creator>
  <cp:lastModifiedBy>Ranjana Battur</cp:lastModifiedBy>
  <cp:revision>69</cp:revision>
  <dcterms:created xsi:type="dcterms:W3CDTF">2023-01-25T11:12:58Z</dcterms:created>
  <dcterms:modified xsi:type="dcterms:W3CDTF">2023-11-20T05:31:17Z</dcterms:modified>
</cp:coreProperties>
</file>