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viewProps" Target="viewProp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notesMaster" Target="notesMasters/notesMaster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7EE008-7509-4B64-AA0A-5FFE038F605C}" type="datetimeFigureOut">
              <a:rPr lang="en-US" smtClean="0"/>
              <a:pPr/>
              <a:t>12/28/2023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176A6-E4F1-4C8E-83A2-C88AA5C8C3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1CC80-AA85-4210-B2B4-038305E7F488}" type="datetimeFigureOut">
              <a:rPr lang="en-US" smtClean="0"/>
              <a:pPr/>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F8212-57BB-4722-BFE6-8200CADA7E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1CC80-AA85-4210-B2B4-038305E7F488}" type="datetimeFigureOut">
              <a:rPr lang="en-US" smtClean="0"/>
              <a:pPr/>
              <a:t>12/28/2023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8212-57BB-4722-BFE6-8200CADA7E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2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2" Type="http://schemas.openxmlformats.org/officeDocument/2006/relationships/image" Target="../media/image10.wmf"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png" /><Relationship Id="rId1" Type="http://schemas.openxmlformats.org/officeDocument/2006/relationships/slideLayout" Target="../slideLayouts/slideLayout1.xml" /><Relationship Id="rId5" Type="http://schemas.openxmlformats.org/officeDocument/2006/relationships/image" Target="../media/image19.jpeg" /><Relationship Id="rId4" Type="http://schemas.openxmlformats.org/officeDocument/2006/relationships/image" Target="../media/image18.jpeg" /></Relationships>
</file>

<file path=ppt/slides/_rels/slide5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52.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5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9.xml" /></Relationships>
</file>

<file path=ppt/slides/_rels/slide5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NULL" /><Relationship Id="rId1" Type="http://schemas.openxmlformats.org/officeDocument/2006/relationships/slideLayout" Target="../slideLayouts/slideLayout6.xml" /></Relationships>
</file>

<file path=ppt/slides/_rels/slide5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NULL" /><Relationship Id="rId1" Type="http://schemas.openxmlformats.org/officeDocument/2006/relationships/slideLayout" Target="../slideLayouts/slideLayout6.xml" /></Relationships>
</file>

<file path=ppt/slides/_rels/slide58.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Design and Implementation</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a:cs typeface="Times New Roman" panose="02020603050405020304" pitchFamily="18" charset="0"/>
              </a:rPr>
              <a:t>UML diagram types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GB" dirty="0"/>
          </a:p>
          <a:p>
            <a:pPr algn="just" eaLnBrk="1" fontAlgn="auto" hangingPunct="1">
              <a:spcAft>
                <a:spcPts val="0"/>
              </a:spcAft>
              <a:defRPr/>
            </a:pPr>
            <a:r>
              <a:rPr lang="en-US" dirty="0"/>
              <a:t>Use case diagrams, which show the interactions between a system and its environment.</a:t>
            </a:r>
          </a:p>
          <a:p>
            <a:pPr marL="0" indent="0" algn="just" eaLnBrk="1" fontAlgn="auto" hangingPunct="1">
              <a:spcAft>
                <a:spcPts val="0"/>
              </a:spcAft>
              <a:buFont typeface="Arial" panose="020B0604020202020204" pitchFamily="34" charset="0"/>
              <a:buNone/>
              <a:defRPr/>
            </a:pPr>
            <a:endParaRPr lang="en-GB" dirty="0"/>
          </a:p>
          <a:p>
            <a:pPr algn="just" eaLnBrk="1" fontAlgn="auto" hangingPunct="1">
              <a:spcAft>
                <a:spcPts val="0"/>
              </a:spcAft>
              <a:defRPr/>
            </a:pPr>
            <a:r>
              <a:rPr lang="en-US" dirty="0"/>
              <a:t>Sequence diagrams, which show interactions between actors and the system and between system components.</a:t>
            </a:r>
            <a:endParaRPr lang="en-GB" dirty="0"/>
          </a:p>
          <a:p>
            <a:pPr eaLnBrk="1" fontAlgn="auto" hangingPunct="1">
              <a:spcAft>
                <a:spcPts val="0"/>
              </a:spcAft>
              <a:defRPr/>
            </a:pPr>
            <a:endParaRPr lang="en-US" dirty="0"/>
          </a:p>
          <a:p>
            <a:pPr marL="0" indent="0" eaLnBrk="1" fontAlgn="auto" hangingPunct="1">
              <a:spcAft>
                <a:spcPts val="0"/>
              </a:spcAft>
              <a:buFont typeface="Arial" panose="020B0604020202020204" pitchFamily="34" charset="0"/>
              <a:buNone/>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880731E3-0949-442C-9342-0AF4CE64307A}" type="slidenum">
              <a:rPr lang="en-US" altLang="en-US">
                <a:solidFill>
                  <a:srgbClr val="898989"/>
                </a:solidFill>
              </a:rPr>
              <a:pPr eaLnBrk="1" hangingPunct="1"/>
              <a:t>10</a:t>
            </a:fld>
            <a:endParaRPr lang="en-US" altLang="en-US">
              <a:solidFill>
                <a:srgbClr val="898989"/>
              </a:solidFill>
            </a:endParaRPr>
          </a:p>
        </p:txBody>
      </p:sp>
    </p:spTree>
    <p:extLst>
      <p:ext uri="{BB962C8B-B14F-4D97-AF65-F5344CB8AC3E}">
        <p14:creationId xmlns:p14="http://schemas.microsoft.com/office/powerpoint/2010/main" val="310059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cs typeface="Times New Roman" panose="02020603050405020304" pitchFamily="18" charset="0"/>
              </a:rPr>
              <a:t>Use case modeling</a:t>
            </a:r>
          </a:p>
        </p:txBody>
      </p:sp>
      <p:sp>
        <p:nvSpPr>
          <p:cNvPr id="8195" name="Content Placeholder 2"/>
          <p:cNvSpPr>
            <a:spLocks noGrp="1"/>
          </p:cNvSpPr>
          <p:nvPr>
            <p:ph idx="1"/>
          </p:nvPr>
        </p:nvSpPr>
        <p:spPr>
          <a:xfrm>
            <a:off x="457200" y="1285875"/>
            <a:ext cx="8229600" cy="4840288"/>
          </a:xfrm>
        </p:spPr>
        <p:txBody>
          <a:bodyPr/>
          <a:lstStyle/>
          <a:p>
            <a:pPr algn="just" eaLnBrk="1" hangingPunct="1"/>
            <a:r>
              <a:rPr lang="en-US" altLang="en-US" sz="2800">
                <a:cs typeface="Arial" panose="020B0604020202020204" pitchFamily="34" charset="0"/>
              </a:rPr>
              <a:t>   Use cases were developed originally to support requirements elicitation and now incorporated into the UML.</a:t>
            </a:r>
          </a:p>
          <a:p>
            <a:pPr algn="just" eaLnBrk="1" hangingPunct="1"/>
            <a:r>
              <a:rPr lang="en-US" altLang="en-US" sz="2800">
                <a:cs typeface="Arial" panose="020B0604020202020204" pitchFamily="34" charset="0"/>
              </a:rPr>
              <a:t>Each use case represents a discrete task that involves external interaction with a system.</a:t>
            </a:r>
          </a:p>
          <a:p>
            <a:pPr algn="just" eaLnBrk="1" hangingPunct="1"/>
            <a:r>
              <a:rPr lang="en-US" altLang="en-US" sz="2800">
                <a:cs typeface="Arial" panose="020B0604020202020204" pitchFamily="34" charset="0"/>
              </a:rPr>
              <a:t>Actors in a use case may be people or other systems.</a:t>
            </a:r>
          </a:p>
          <a:p>
            <a:pPr algn="just" eaLnBrk="1" hangingPunct="1"/>
            <a:r>
              <a:rPr lang="en-US" altLang="en-US" sz="2800">
                <a:cs typeface="Arial" panose="020B0604020202020204" pitchFamily="34" charset="0"/>
              </a:rPr>
              <a:t>Represented diagrammatically to provide an overview of the use case and in a more detailed textual form.</a:t>
            </a:r>
          </a:p>
        </p:txBody>
      </p:sp>
      <p:sp>
        <p:nvSpPr>
          <p:cNvPr id="6149" name="Footer Placeholder 4"/>
          <p:cNvSpPr>
            <a:spLocks noGrp="1"/>
          </p:cNvSpPr>
          <p:nvPr>
            <p:ph type="ftr" sz="quarter" idx="11"/>
          </p:nvPr>
        </p:nvSpPr>
        <p:spPr/>
        <p:txBody>
          <a:bodyPr/>
          <a:lstStyle/>
          <a:p>
            <a:pPr>
              <a:defRPr/>
            </a:pPr>
            <a:r>
              <a:rPr lang="en-US"/>
              <a:t>Chapter 5 System modeling</a:t>
            </a:r>
          </a:p>
        </p:txBody>
      </p:sp>
      <p:sp>
        <p:nvSpPr>
          <p:cNvPr id="6148" name="Slide Number Placeholder 3"/>
          <p:cNvSpPr>
            <a:spLocks noGrp="1"/>
          </p:cNvSpPr>
          <p:nvPr>
            <p:ph type="sldNum" sz="quarter" idx="12"/>
          </p:nvPr>
        </p:nvSpPr>
        <p:spPr/>
        <p:txBody>
          <a:bodyPr rtlCol="0"/>
          <a:lstStyle/>
          <a:p>
            <a:pPr>
              <a:buFont typeface="Arial" charset="0"/>
              <a:buNone/>
              <a:defRPr/>
            </a:pPr>
            <a:endParaRPr lang="en-US" dirty="0">
              <a:solidFill>
                <a:schemeClr val="tx1">
                  <a:tint val="75000"/>
                </a:schemeClr>
              </a:solidFill>
              <a:latin typeface="Arial" charset="0"/>
              <a:cs typeface="Arial" charset="0"/>
            </a:endParaRPr>
          </a:p>
        </p:txBody>
      </p:sp>
    </p:spTree>
    <p:extLst>
      <p:ext uri="{BB962C8B-B14F-4D97-AF65-F5344CB8AC3E}">
        <p14:creationId xmlns:p14="http://schemas.microsoft.com/office/powerpoint/2010/main" val="106469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a:cs typeface="Times New Roman" panose="02020603050405020304" pitchFamily="18" charset="0"/>
              </a:rPr>
              <a:t>Transfer-data use case</a:t>
            </a:r>
            <a:r>
              <a:rPr lang="en-GB" altLang="en-US">
                <a:cs typeface="Times New Roman" panose="02020603050405020304" pitchFamily="18" charset="0"/>
              </a:rPr>
              <a:t> </a:t>
            </a:r>
            <a:endParaRPr lang="en-US" altLang="en-US">
              <a:cs typeface="Times New Roman" panose="02020603050405020304" pitchFamily="18" charset="0"/>
            </a:endParaRPr>
          </a:p>
        </p:txBody>
      </p:sp>
      <p:sp>
        <p:nvSpPr>
          <p:cNvPr id="9219" name="Content Placeholder 4"/>
          <p:cNvSpPr>
            <a:spLocks noGrp="1"/>
          </p:cNvSpPr>
          <p:nvPr>
            <p:ph idx="1"/>
          </p:nvPr>
        </p:nvSpPr>
        <p:spPr/>
        <p:txBody>
          <a:bodyPr/>
          <a:lstStyle/>
          <a:p>
            <a:pPr eaLnBrk="1" hangingPunct="1"/>
            <a:r>
              <a:rPr lang="en-US" altLang="en-US">
                <a:cs typeface="Arial" panose="020B0604020202020204" pitchFamily="34" charset="0"/>
              </a:rPr>
              <a:t>A use case in the MHC-PMS</a:t>
            </a:r>
          </a:p>
        </p:txBody>
      </p:sp>
      <p:sp>
        <p:nvSpPr>
          <p:cNvPr id="7174" name="Footer Placeholder 6"/>
          <p:cNvSpPr>
            <a:spLocks noGrp="1"/>
          </p:cNvSpPr>
          <p:nvPr>
            <p:ph type="ftr" sz="quarter" idx="11"/>
          </p:nvPr>
        </p:nvSpPr>
        <p:spPr/>
        <p:txBody>
          <a:bodyPr/>
          <a:lstStyle/>
          <a:p>
            <a:pPr>
              <a:defRPr/>
            </a:pPr>
            <a:r>
              <a:rPr lang="en-US"/>
              <a:t>Chapter 5 System modeling</a:t>
            </a:r>
          </a:p>
        </p:txBody>
      </p:sp>
      <p:sp>
        <p:nvSpPr>
          <p:cNvPr id="7173"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C0B76B38-E7DD-47FD-85A0-8E211192C749}" type="slidenum">
              <a:rPr lang="en-US" altLang="en-US">
                <a:solidFill>
                  <a:srgbClr val="898989"/>
                </a:solidFill>
              </a:rPr>
              <a:pPr eaLnBrk="1" hangingPunct="1"/>
              <a:t>12</a:t>
            </a:fld>
            <a:endParaRPr lang="en-US" altLang="en-US">
              <a:solidFill>
                <a:srgbClr val="898989"/>
              </a:solidFill>
            </a:endParaRPr>
          </a:p>
        </p:txBody>
      </p:sp>
      <p:pic>
        <p:nvPicPr>
          <p:cNvPr id="9222" name="Picture 3" descr="5.3 UseCas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6775" y="3259138"/>
            <a:ext cx="748665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837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Use Case Models: Actors (1)</a:t>
            </a:r>
          </a:p>
        </p:txBody>
      </p:sp>
      <p:sp>
        <p:nvSpPr>
          <p:cNvPr id="10243" name="Rectangle 3"/>
          <p:cNvSpPr>
            <a:spLocks noGrp="1" noChangeArrowheads="1"/>
          </p:cNvSpPr>
          <p:nvPr>
            <p:ph idx="1"/>
          </p:nvPr>
        </p:nvSpPr>
        <p:spPr/>
        <p:txBody>
          <a:bodyPr/>
          <a:lstStyle/>
          <a:p>
            <a:pPr eaLnBrk="1" hangingPunct="1">
              <a:lnSpc>
                <a:spcPct val="90000"/>
              </a:lnSpc>
              <a:buFontTx/>
              <a:buNone/>
            </a:pPr>
            <a:endParaRPr lang="en-US" altLang="en-US">
              <a:cs typeface="Arial" panose="020B0604020202020204" pitchFamily="34" charset="0"/>
            </a:endParaRPr>
          </a:p>
          <a:p>
            <a:pPr lvl="1" eaLnBrk="1" hangingPunct="1">
              <a:lnSpc>
                <a:spcPct val="90000"/>
              </a:lnSpc>
            </a:pPr>
            <a:r>
              <a:rPr lang="en-US" altLang="en-US" sz="2400">
                <a:cs typeface="Arial" panose="020B0604020202020204" pitchFamily="34" charset="0"/>
              </a:rPr>
              <a:t>An actor is a direct external user of a system</a:t>
            </a:r>
          </a:p>
          <a:p>
            <a:pPr lvl="2" eaLnBrk="1" hangingPunct="1">
              <a:lnSpc>
                <a:spcPct val="90000"/>
              </a:lnSpc>
            </a:pPr>
            <a:r>
              <a:rPr lang="en-US" altLang="en-US" sz="2000">
                <a:cs typeface="Arial" panose="020B0604020202020204" pitchFamily="34" charset="0"/>
              </a:rPr>
              <a:t>An object or a set of objects that communicates directly with the system but that is not a part of the system.</a:t>
            </a:r>
          </a:p>
          <a:p>
            <a:pPr lvl="2" eaLnBrk="1" hangingPunct="1">
              <a:lnSpc>
                <a:spcPct val="90000"/>
              </a:lnSpc>
            </a:pPr>
            <a:r>
              <a:rPr lang="ar-JO" altLang="en-US" sz="2000"/>
              <a:t>Each actor represents those objects that behave in a particular way toward the system.</a:t>
            </a:r>
          </a:p>
          <a:p>
            <a:pPr lvl="2" eaLnBrk="1" hangingPunct="1">
              <a:lnSpc>
                <a:spcPct val="90000"/>
              </a:lnSpc>
            </a:pPr>
            <a:r>
              <a:rPr lang="ar-JO" altLang="en-US" sz="2000"/>
              <a:t>Examples: </a:t>
            </a:r>
          </a:p>
          <a:p>
            <a:pPr lvl="3" eaLnBrk="1" hangingPunct="1">
              <a:lnSpc>
                <a:spcPct val="90000"/>
              </a:lnSpc>
            </a:pPr>
            <a:r>
              <a:rPr lang="ar-JO" altLang="en-US" sz="1800"/>
              <a:t> Vending Machine</a:t>
            </a:r>
          </a:p>
          <a:p>
            <a:pPr lvl="4" eaLnBrk="1" hangingPunct="1">
              <a:lnSpc>
                <a:spcPct val="90000"/>
              </a:lnSpc>
            </a:pPr>
            <a:r>
              <a:rPr lang="ar-JO" altLang="en-US" sz="1800"/>
              <a:t>Customer</a:t>
            </a:r>
          </a:p>
          <a:p>
            <a:pPr lvl="4" eaLnBrk="1" hangingPunct="1">
              <a:lnSpc>
                <a:spcPct val="90000"/>
              </a:lnSpc>
            </a:pPr>
            <a:r>
              <a:rPr lang="ar-JO" altLang="en-US" sz="1800"/>
              <a:t>Repair technician</a:t>
            </a:r>
          </a:p>
          <a:p>
            <a:pPr lvl="3" eaLnBrk="1" hangingPunct="1">
              <a:lnSpc>
                <a:spcPct val="90000"/>
              </a:lnSpc>
            </a:pPr>
            <a:r>
              <a:rPr lang="ar-JO" altLang="en-US" sz="1800"/>
              <a:t>Computer Database system</a:t>
            </a:r>
          </a:p>
          <a:p>
            <a:pPr lvl="4" eaLnBrk="1" hangingPunct="1">
              <a:lnSpc>
                <a:spcPct val="90000"/>
              </a:lnSpc>
            </a:pPr>
            <a:r>
              <a:rPr lang="ar-JO" altLang="en-US" sz="1800"/>
              <a:t>User</a:t>
            </a:r>
          </a:p>
          <a:p>
            <a:pPr lvl="4" eaLnBrk="1" hangingPunct="1">
              <a:lnSpc>
                <a:spcPct val="90000"/>
              </a:lnSpc>
            </a:pPr>
            <a:r>
              <a:rPr lang="ar-JO" altLang="en-US" sz="1800"/>
              <a:t>Administrator</a:t>
            </a:r>
          </a:p>
          <a:p>
            <a:pPr lvl="3" eaLnBrk="1" hangingPunct="1">
              <a:lnSpc>
                <a:spcPct val="90000"/>
              </a:lnSpc>
            </a:pPr>
            <a:endParaRPr lang="ar-JO" altLang="en-US" sz="1800"/>
          </a:p>
          <a:p>
            <a:pPr lvl="3" eaLnBrk="1" hangingPunct="1">
              <a:lnSpc>
                <a:spcPct val="90000"/>
              </a:lnSpc>
            </a:pPr>
            <a:endParaRPr lang="ar-JO" altLang="en-US" sz="1800"/>
          </a:p>
        </p:txBody>
      </p:sp>
      <p:sp>
        <p:nvSpPr>
          <p:cNvPr id="819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F981DC72-D315-48AF-BE28-FDC62D83ACF9}" type="slidenum">
              <a:rPr lang="ar-SA" altLang="en-US">
                <a:solidFill>
                  <a:srgbClr val="898989"/>
                </a:solidFill>
              </a:rPr>
              <a:pPr eaLnBrk="1" hangingPunct="1"/>
              <a:t>13</a:t>
            </a:fld>
            <a:endParaRPr lang="en-US" altLang="en-US">
              <a:solidFill>
                <a:srgbClr val="898989"/>
              </a:solidFill>
            </a:endParaRPr>
          </a:p>
        </p:txBody>
      </p:sp>
    </p:spTree>
    <p:extLst>
      <p:ext uri="{BB962C8B-B14F-4D97-AF65-F5344CB8AC3E}">
        <p14:creationId xmlns:p14="http://schemas.microsoft.com/office/powerpoint/2010/main" val="306991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Use Case Models: Actors (2)</a:t>
            </a:r>
          </a:p>
        </p:txBody>
      </p:sp>
      <p:sp>
        <p:nvSpPr>
          <p:cNvPr id="11267" name="Rectangle 3"/>
          <p:cNvSpPr>
            <a:spLocks noGrp="1" noChangeArrowheads="1"/>
          </p:cNvSpPr>
          <p:nvPr>
            <p:ph idx="1"/>
          </p:nvPr>
        </p:nvSpPr>
        <p:spPr/>
        <p:txBody>
          <a:bodyPr/>
          <a:lstStyle/>
          <a:p>
            <a:pPr eaLnBrk="1" hangingPunct="1"/>
            <a:r>
              <a:rPr lang="ar-JO" altLang="en-US" sz="2400" dirty="0"/>
              <a:t>Actors can be persons, devices, and other systems</a:t>
            </a:r>
            <a:endParaRPr lang="en-US" altLang="en-US" sz="2400" dirty="0">
              <a:cs typeface="Arial" panose="020B0604020202020204" pitchFamily="34" charset="0"/>
            </a:endParaRPr>
          </a:p>
          <a:p>
            <a:pPr eaLnBrk="1" hangingPunct="1"/>
            <a:r>
              <a:rPr lang="ar-JO" altLang="en-US" sz="2400" dirty="0"/>
              <a:t>An actor has a single well-defined purpose (role).</a:t>
            </a:r>
          </a:p>
          <a:p>
            <a:pPr eaLnBrk="1" hangingPunct="1"/>
            <a:r>
              <a:rPr lang="ar-JO" altLang="en-US" sz="2400" dirty="0"/>
              <a:t>An actor represents a particular facet of objects in its interaction with a system,</a:t>
            </a:r>
          </a:p>
          <a:p>
            <a:pPr eaLnBrk="1" hangingPunct="1"/>
            <a:r>
              <a:rPr lang="ar-JO" altLang="en-US" sz="2400" dirty="0"/>
              <a:t>Each actor represents a coherent set of capabilities for its objects.</a:t>
            </a:r>
          </a:p>
          <a:p>
            <a:pPr eaLnBrk="1" hangingPunct="1"/>
            <a:r>
              <a:rPr lang="ar-JO" altLang="en-US" sz="2400" dirty="0"/>
              <a:t>Modeling the actors helps to define a system by identifying the object within the system and those on its boundary.</a:t>
            </a:r>
          </a:p>
          <a:p>
            <a:pPr eaLnBrk="1" hangingPunct="1"/>
            <a:r>
              <a:rPr lang="ar-JO" altLang="en-US" sz="2400" dirty="0"/>
              <a:t>An actor is directly connected to the system.</a:t>
            </a:r>
          </a:p>
          <a:p>
            <a:pPr eaLnBrk="1" hangingPunct="1"/>
            <a:endParaRPr lang="ar-JO" altLang="en-US" sz="2400" dirty="0"/>
          </a:p>
        </p:txBody>
      </p:sp>
      <p:sp>
        <p:nvSpPr>
          <p:cNvPr id="922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7C304AB7-45E9-4806-82C3-67909F76A626}" type="slidenum">
              <a:rPr lang="ar-SA" altLang="en-US">
                <a:solidFill>
                  <a:srgbClr val="898989"/>
                </a:solidFill>
              </a:rPr>
              <a:pPr eaLnBrk="1" hangingPunct="1"/>
              <a:t>14</a:t>
            </a:fld>
            <a:endParaRPr lang="en-US" altLang="en-US">
              <a:solidFill>
                <a:srgbClr val="898989"/>
              </a:solidFill>
            </a:endParaRPr>
          </a:p>
        </p:txBody>
      </p:sp>
    </p:spTree>
    <p:extLst>
      <p:ext uri="{BB962C8B-B14F-4D97-AF65-F5344CB8AC3E}">
        <p14:creationId xmlns:p14="http://schemas.microsoft.com/office/powerpoint/2010/main" val="219425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a:cs typeface="Times New Roman" panose="02020603050405020304" pitchFamily="18" charset="0"/>
              </a:rPr>
              <a:t>System boundaries</a:t>
            </a:r>
          </a:p>
        </p:txBody>
      </p:sp>
      <p:sp>
        <p:nvSpPr>
          <p:cNvPr id="3" name="Content Placeholder 2"/>
          <p:cNvSpPr>
            <a:spLocks noGrp="1"/>
          </p:cNvSpPr>
          <p:nvPr>
            <p:ph idx="1"/>
          </p:nvPr>
        </p:nvSpPr>
        <p:spPr/>
        <p:txBody>
          <a:bodyPr rtlCol="0">
            <a:normAutofit lnSpcReduction="10000"/>
          </a:bodyPr>
          <a:lstStyle/>
          <a:p>
            <a:pPr algn="just" eaLnBrk="1" fontAlgn="auto" hangingPunct="1">
              <a:spcAft>
                <a:spcPts val="0"/>
              </a:spcAft>
              <a:defRPr/>
            </a:pPr>
            <a:r>
              <a:rPr lang="en-US" sz="2400" dirty="0"/>
              <a:t>System boundaries are established to define what is inside and what is outside the system.</a:t>
            </a:r>
          </a:p>
          <a:p>
            <a:pPr lvl="1" algn="just" eaLnBrk="1" fontAlgn="auto" hangingPunct="1">
              <a:spcAft>
                <a:spcPts val="0"/>
              </a:spcAft>
              <a:defRPr/>
            </a:pPr>
            <a:r>
              <a:rPr lang="en-US" sz="2400" dirty="0"/>
              <a:t>They show other systems that are used or depend on the system being developed.</a:t>
            </a:r>
          </a:p>
          <a:p>
            <a:pPr algn="just" eaLnBrk="1" fontAlgn="auto" hangingPunct="1">
              <a:spcAft>
                <a:spcPts val="0"/>
              </a:spcAft>
              <a:defRPr/>
            </a:pPr>
            <a:r>
              <a:rPr lang="en-US" sz="2400" dirty="0"/>
              <a:t>The position of the system boundary has a profound effect on the system requirements. </a:t>
            </a:r>
          </a:p>
          <a:p>
            <a:pPr algn="just" eaLnBrk="1" fontAlgn="auto" hangingPunct="1">
              <a:spcAft>
                <a:spcPts val="0"/>
              </a:spcAft>
              <a:defRPr/>
            </a:pPr>
            <a:endParaRPr lang="en-US" sz="2400" dirty="0"/>
          </a:p>
          <a:p>
            <a:pPr algn="just" eaLnBrk="1" fontAlgn="auto" hangingPunct="1">
              <a:spcAft>
                <a:spcPts val="0"/>
              </a:spcAft>
              <a:defRPr/>
            </a:pPr>
            <a:r>
              <a:rPr lang="en-US" sz="2400" dirty="0"/>
              <a:t>Defining a system boundary is a political judgment</a:t>
            </a:r>
          </a:p>
          <a:p>
            <a:pPr algn="just" eaLnBrk="1" fontAlgn="auto" hangingPunct="1">
              <a:spcAft>
                <a:spcPts val="0"/>
              </a:spcAft>
              <a:buFont typeface="Arial" panose="020B0604020202020204" pitchFamily="34" charset="0"/>
              <a:buNone/>
              <a:defRPr/>
            </a:pPr>
            <a:endParaRPr lang="en-US" sz="2400" dirty="0"/>
          </a:p>
          <a:p>
            <a:pPr lvl="1" algn="just" eaLnBrk="1" fontAlgn="auto" hangingPunct="1">
              <a:spcAft>
                <a:spcPts val="0"/>
              </a:spcAft>
              <a:defRPr/>
            </a:pPr>
            <a:r>
              <a:rPr lang="en-US" sz="2400" dirty="0"/>
              <a:t>There may be pressures to develop system boundaries that increase / decrease the influence or workload of different parts of an organization.</a:t>
            </a:r>
          </a:p>
        </p:txBody>
      </p:sp>
    </p:spTree>
    <p:extLst>
      <p:ext uri="{BB962C8B-B14F-4D97-AF65-F5344CB8AC3E}">
        <p14:creationId xmlns:p14="http://schemas.microsoft.com/office/powerpoint/2010/main" val="4008908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Use Case Models: Use cases (1)</a:t>
            </a:r>
          </a:p>
        </p:txBody>
      </p:sp>
      <p:sp>
        <p:nvSpPr>
          <p:cNvPr id="13315" name="Rectangle 3"/>
          <p:cNvSpPr>
            <a:spLocks noGrp="1" noChangeArrowheads="1"/>
          </p:cNvSpPr>
          <p:nvPr>
            <p:ph idx="1"/>
          </p:nvPr>
        </p:nvSpPr>
        <p:spPr/>
        <p:txBody>
          <a:bodyPr/>
          <a:lstStyle/>
          <a:p>
            <a:pPr eaLnBrk="1" hangingPunct="1"/>
            <a:r>
              <a:rPr lang="en-US" altLang="en-US" sz="1800">
                <a:cs typeface="Arial" panose="020B0604020202020204" pitchFamily="34" charset="0"/>
              </a:rPr>
              <a:t>A use case is a coherent piece of functionality that a system can provide by interacting with actors.</a:t>
            </a:r>
          </a:p>
          <a:p>
            <a:pPr eaLnBrk="1" hangingPunct="1"/>
            <a:r>
              <a:rPr lang="en-US" altLang="en-US" sz="2000">
                <a:cs typeface="Arial" panose="020B0604020202020204" pitchFamily="34" charset="0"/>
              </a:rPr>
              <a:t>Example:</a:t>
            </a:r>
          </a:p>
          <a:p>
            <a:pPr lvl="1" eaLnBrk="1" hangingPunct="1"/>
            <a:r>
              <a:rPr lang="en-US" altLang="en-US" sz="1800">
                <a:cs typeface="Arial" panose="020B0604020202020204" pitchFamily="34" charset="0"/>
              </a:rPr>
              <a:t>A customer actor can buy a beverage from a vending machine: it inserts money into machine, make a selection, and ultimately receive a beverage and eventually change. </a:t>
            </a:r>
          </a:p>
          <a:p>
            <a:pPr eaLnBrk="1" hangingPunct="1"/>
            <a:r>
              <a:rPr lang="en-US" altLang="en-US" sz="1800">
                <a:cs typeface="Arial" panose="020B0604020202020204" pitchFamily="34" charset="0"/>
              </a:rPr>
              <a:t>Each use case involves one or more actors as well as the system itself:</a:t>
            </a:r>
          </a:p>
          <a:p>
            <a:pPr lvl="1" eaLnBrk="1" hangingPunct="1"/>
            <a:r>
              <a:rPr lang="en-US" altLang="en-US" sz="1800">
                <a:cs typeface="Arial" panose="020B0604020202020204" pitchFamily="34" charset="0"/>
              </a:rPr>
              <a:t>In a telephone system, the use case “make a call”   </a:t>
            </a:r>
            <a:r>
              <a:rPr lang="ar-JO" altLang="en-US" sz="1800"/>
              <a:t> involves two actors, a caller and a receiver.</a:t>
            </a:r>
            <a:endParaRPr lang="en-US" altLang="en-US" sz="1800">
              <a:cs typeface="Arial" panose="020B0604020202020204" pitchFamily="34" charset="0"/>
            </a:endParaRPr>
          </a:p>
          <a:p>
            <a:pPr eaLnBrk="1" hangingPunct="1"/>
            <a:r>
              <a:rPr lang="ar-SA" altLang="en-US" sz="2000"/>
              <a:t>ِ</a:t>
            </a:r>
            <a:r>
              <a:rPr lang="ar-JO" altLang="en-US" sz="1800"/>
              <a:t>A use case involves a sequence of messages among the system and its actors.</a:t>
            </a:r>
            <a:endParaRPr lang="en-US" altLang="en-US" sz="1800">
              <a:cs typeface="Arial" panose="020B0604020202020204" pitchFamily="34" charset="0"/>
            </a:endParaRPr>
          </a:p>
          <a:p>
            <a:pPr lvl="1" eaLnBrk="1" hangingPunct="1"/>
            <a:r>
              <a:rPr lang="ar-JO" altLang="en-US" sz="1600"/>
              <a:t>A customer inserts a coin and the vending machine displays the amount deposited…….. Then the customer pushes a button to indicate a selection; the vending machine dispenses the selected beverage and issues change if necessary</a:t>
            </a:r>
          </a:p>
        </p:txBody>
      </p:sp>
      <p:sp>
        <p:nvSpPr>
          <p:cNvPr id="1024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C67364C4-E6D0-46C7-BA7E-81272ABB0AC4}" type="slidenum">
              <a:rPr lang="ar-SA" altLang="en-US">
                <a:solidFill>
                  <a:srgbClr val="898989"/>
                </a:solidFill>
              </a:rPr>
              <a:pPr eaLnBrk="1" hangingPunct="1"/>
              <a:t>16</a:t>
            </a:fld>
            <a:endParaRPr lang="en-US" altLang="en-US">
              <a:solidFill>
                <a:srgbClr val="898989"/>
              </a:solidFill>
            </a:endParaRPr>
          </a:p>
        </p:txBody>
      </p:sp>
    </p:spTree>
    <p:extLst>
      <p:ext uri="{BB962C8B-B14F-4D97-AF65-F5344CB8AC3E}">
        <p14:creationId xmlns:p14="http://schemas.microsoft.com/office/powerpoint/2010/main" val="51296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Use Case Models: Use cases (2)</a:t>
            </a:r>
          </a:p>
        </p:txBody>
      </p:sp>
      <p:sp>
        <p:nvSpPr>
          <p:cNvPr id="14339" name="Rectangle 3"/>
          <p:cNvSpPr>
            <a:spLocks noGrp="1" noChangeArrowheads="1"/>
          </p:cNvSpPr>
          <p:nvPr>
            <p:ph idx="1"/>
          </p:nvPr>
        </p:nvSpPr>
        <p:spPr/>
        <p:txBody>
          <a:bodyPr/>
          <a:lstStyle/>
          <a:p>
            <a:pPr eaLnBrk="1" hangingPunct="1"/>
            <a:endParaRPr lang="ar-JO" altLang="en-US"/>
          </a:p>
        </p:txBody>
      </p:sp>
      <p:sp>
        <p:nvSpPr>
          <p:cNvPr id="11269"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27241D72-0BBE-41AF-B9CC-3F4790662AA9}" type="slidenum">
              <a:rPr lang="ar-SA" altLang="en-US">
                <a:solidFill>
                  <a:srgbClr val="898989"/>
                </a:solidFill>
              </a:rPr>
              <a:pPr eaLnBrk="1" hangingPunct="1"/>
              <a:t>17</a:t>
            </a:fld>
            <a:endParaRPr lang="en-US" altLang="en-US">
              <a:solidFill>
                <a:srgbClr val="898989"/>
              </a:solidFill>
            </a:endParaRPr>
          </a:p>
        </p:txBody>
      </p:sp>
      <p:pic>
        <p:nvPicPr>
          <p:cNvPr id="14341" name="Picture 4" descr="07fig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276475"/>
            <a:ext cx="72485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645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Use Case Models: Use cases (3)</a:t>
            </a:r>
          </a:p>
        </p:txBody>
      </p:sp>
      <p:sp>
        <p:nvSpPr>
          <p:cNvPr id="15363" name="Rectangle 3"/>
          <p:cNvSpPr>
            <a:spLocks noGrp="1" noChangeArrowheads="1"/>
          </p:cNvSpPr>
          <p:nvPr>
            <p:ph idx="1"/>
          </p:nvPr>
        </p:nvSpPr>
        <p:spPr/>
        <p:txBody>
          <a:bodyPr/>
          <a:lstStyle/>
          <a:p>
            <a:pPr eaLnBrk="1" hangingPunct="1">
              <a:lnSpc>
                <a:spcPct val="90000"/>
              </a:lnSpc>
            </a:pPr>
            <a:r>
              <a:rPr lang="ar-JO" altLang="en-US" sz="2000"/>
              <a:t>Some use cases have a fixed sequence of messages.</a:t>
            </a:r>
          </a:p>
          <a:p>
            <a:pPr eaLnBrk="1" hangingPunct="1">
              <a:lnSpc>
                <a:spcPct val="90000"/>
              </a:lnSpc>
            </a:pPr>
            <a:endParaRPr lang="en-US" altLang="en-US" sz="2000">
              <a:cs typeface="Arial" panose="020B0604020202020204" pitchFamily="34" charset="0"/>
            </a:endParaRPr>
          </a:p>
          <a:p>
            <a:pPr eaLnBrk="1" hangingPunct="1">
              <a:lnSpc>
                <a:spcPct val="90000"/>
              </a:lnSpc>
            </a:pPr>
            <a:r>
              <a:rPr lang="en-US" altLang="en-US" sz="2000">
                <a:cs typeface="Arial" panose="020B0604020202020204" pitchFamily="34" charset="0"/>
              </a:rPr>
              <a:t>Error conditions are also part of  a use case:</a:t>
            </a:r>
          </a:p>
          <a:p>
            <a:pPr lvl="1" eaLnBrk="1" hangingPunct="1">
              <a:lnSpc>
                <a:spcPct val="90000"/>
              </a:lnSpc>
            </a:pPr>
            <a:r>
              <a:rPr lang="en-US" altLang="en-US" sz="1800">
                <a:cs typeface="Arial" panose="020B0604020202020204" pitchFamily="34" charset="0"/>
              </a:rPr>
              <a:t>Examples:</a:t>
            </a:r>
          </a:p>
          <a:p>
            <a:pPr lvl="2" eaLnBrk="1" hangingPunct="1">
              <a:lnSpc>
                <a:spcPct val="90000"/>
              </a:lnSpc>
            </a:pPr>
            <a:r>
              <a:rPr lang="en-US" altLang="en-US" sz="1600">
                <a:cs typeface="Arial" panose="020B0604020202020204" pitchFamily="34" charset="0"/>
              </a:rPr>
              <a:t>Selecting a beverage whose supply is exhausted , the vending machine displays a warning message</a:t>
            </a:r>
          </a:p>
          <a:p>
            <a:pPr lvl="2" eaLnBrk="1" hangingPunct="1">
              <a:lnSpc>
                <a:spcPct val="90000"/>
              </a:lnSpc>
            </a:pPr>
            <a:r>
              <a:rPr lang="en-US" altLang="en-US" sz="1600">
                <a:cs typeface="Arial" panose="020B0604020202020204" pitchFamily="34" charset="0"/>
              </a:rPr>
              <a:t>Vending transaction can be canceled</a:t>
            </a:r>
          </a:p>
          <a:p>
            <a:pPr lvl="2" eaLnBrk="1" hangingPunct="1">
              <a:lnSpc>
                <a:spcPct val="90000"/>
              </a:lnSpc>
            </a:pPr>
            <a:endParaRPr lang="en-US" altLang="en-US" sz="1600">
              <a:cs typeface="Arial" panose="020B0604020202020204" pitchFamily="34" charset="0"/>
            </a:endParaRPr>
          </a:p>
          <a:p>
            <a:pPr eaLnBrk="1" hangingPunct="1">
              <a:lnSpc>
                <a:spcPct val="90000"/>
              </a:lnSpc>
            </a:pPr>
            <a:r>
              <a:rPr lang="en-US" altLang="en-US" sz="2000">
                <a:cs typeface="Arial" panose="020B0604020202020204" pitchFamily="34" charset="0"/>
              </a:rPr>
              <a:t>The designer should  plan for all possible behaviors  sequences. User errors, or resource failures are just additional kinds of behavior that a robust system can accommodate</a:t>
            </a:r>
            <a:r>
              <a:rPr lang="ar-SA" altLang="en-US" sz="2000"/>
              <a:t>ز</a:t>
            </a:r>
            <a:endParaRPr lang="ar-JO" altLang="en-US" sz="2000"/>
          </a:p>
        </p:txBody>
      </p:sp>
      <p:sp>
        <p:nvSpPr>
          <p:cNvPr id="12292"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57AEEC51-338D-4E6C-AE21-ECE0A5C4DDA2}" type="slidenum">
              <a:rPr lang="ar-SA" altLang="en-US">
                <a:solidFill>
                  <a:srgbClr val="898989"/>
                </a:solidFill>
              </a:rPr>
              <a:pPr eaLnBrk="1" hangingPunct="1"/>
              <a:t>18</a:t>
            </a:fld>
            <a:endParaRPr lang="en-US" altLang="en-US">
              <a:solidFill>
                <a:srgbClr val="898989"/>
              </a:solidFill>
            </a:endParaRPr>
          </a:p>
        </p:txBody>
      </p:sp>
    </p:spTree>
    <p:extLst>
      <p:ext uri="{BB962C8B-B14F-4D97-AF65-F5344CB8AC3E}">
        <p14:creationId xmlns:p14="http://schemas.microsoft.com/office/powerpoint/2010/main" val="1439027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Use Case Models: Use cases (4)</a:t>
            </a:r>
          </a:p>
        </p:txBody>
      </p:sp>
      <p:sp>
        <p:nvSpPr>
          <p:cNvPr id="16387" name="Rectangle 3"/>
          <p:cNvSpPr>
            <a:spLocks noGrp="1" noChangeArrowheads="1"/>
          </p:cNvSpPr>
          <p:nvPr>
            <p:ph idx="1"/>
          </p:nvPr>
        </p:nvSpPr>
        <p:spPr/>
        <p:txBody>
          <a:bodyPr/>
          <a:lstStyle/>
          <a:p>
            <a:pPr eaLnBrk="1" hangingPunct="1"/>
            <a:r>
              <a:rPr lang="en-US" altLang="en-US" sz="1800">
                <a:cs typeface="Arial" panose="020B0604020202020204" pitchFamily="34" charset="0"/>
              </a:rPr>
              <a:t>A use case brings together all of the behavior relevant to a slice of a system functionality:</a:t>
            </a:r>
          </a:p>
          <a:p>
            <a:pPr lvl="1" eaLnBrk="1" hangingPunct="1"/>
            <a:r>
              <a:rPr lang="en-US" altLang="en-US" sz="1800">
                <a:cs typeface="Arial" panose="020B0604020202020204" pitchFamily="34" charset="0"/>
              </a:rPr>
              <a:t>This includes normal mainline behavior, variations on normal behavior, exceptions conditions, error conditions, and cancellation of a request</a:t>
            </a:r>
            <a:r>
              <a:rPr lang="ar-SA" altLang="en-US" sz="1800"/>
              <a:t>ز</a:t>
            </a:r>
            <a:endParaRPr lang="en-US" altLang="en-US" sz="1800">
              <a:cs typeface="Arial" panose="020B0604020202020204" pitchFamily="34" charset="0"/>
            </a:endParaRPr>
          </a:p>
          <a:p>
            <a:pPr lvl="1" eaLnBrk="1" hangingPunct="1"/>
            <a:r>
              <a:rPr lang="en-US" altLang="en-US" sz="1800">
                <a:cs typeface="Arial" panose="020B0604020202020204" pitchFamily="34" charset="0"/>
              </a:rPr>
              <a:t>Grouping normal and abnormal behavior under a single use case helps to ensure that all consequences of an interaction are considered together.</a:t>
            </a:r>
          </a:p>
          <a:p>
            <a:pPr eaLnBrk="1" hangingPunct="1"/>
            <a:r>
              <a:rPr lang="en-US" altLang="en-US" sz="1800">
                <a:cs typeface="Arial" panose="020B0604020202020204" pitchFamily="34" charset="0"/>
              </a:rPr>
              <a:t>In a complete model, the uses cases partition the functionality of the systems:</a:t>
            </a:r>
          </a:p>
          <a:p>
            <a:pPr lvl="1" eaLnBrk="1" hangingPunct="1"/>
            <a:r>
              <a:rPr lang="ar-JO" altLang="en-US" sz="1800"/>
              <a:t>They should preferably all be at a comparable level of abstraction: </a:t>
            </a:r>
          </a:p>
          <a:p>
            <a:pPr lvl="2" eaLnBrk="1" hangingPunct="1"/>
            <a:r>
              <a:rPr lang="ar-JO" altLang="en-US" sz="1600"/>
              <a:t>Make phone call, record voice message are comparable levels</a:t>
            </a:r>
          </a:p>
          <a:p>
            <a:pPr lvl="2" eaLnBrk="1" hangingPunct="1"/>
            <a:r>
              <a:rPr lang="ar-JO" altLang="en-US" sz="1600"/>
              <a:t>Set external speaker volume to high is too narrow.</a:t>
            </a:r>
          </a:p>
          <a:p>
            <a:pPr lvl="2" eaLnBrk="1" hangingPunct="1"/>
            <a:r>
              <a:rPr lang="ar-JO" altLang="en-US" sz="1600"/>
              <a:t>Better to define a use case set telephone parameters under which we might regroup setting volume, display pad settings, setting clock….</a:t>
            </a:r>
          </a:p>
        </p:txBody>
      </p:sp>
      <p:sp>
        <p:nvSpPr>
          <p:cNvPr id="1331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0257CF40-1A66-42A9-9FF4-2C20E280692D}" type="slidenum">
              <a:rPr lang="ar-SA" altLang="en-US">
                <a:solidFill>
                  <a:srgbClr val="898989"/>
                </a:solidFill>
              </a:rPr>
              <a:pPr eaLnBrk="1" hangingPunct="1"/>
              <a:t>19</a:t>
            </a:fld>
            <a:endParaRPr lang="en-US" altLang="en-US">
              <a:solidFill>
                <a:srgbClr val="898989"/>
              </a:solidFill>
            </a:endParaRPr>
          </a:p>
        </p:txBody>
      </p:sp>
    </p:spTree>
    <p:extLst>
      <p:ext uri="{BB962C8B-B14F-4D97-AF65-F5344CB8AC3E}">
        <p14:creationId xmlns:p14="http://schemas.microsoft.com/office/powerpoint/2010/main" val="159509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System Context and Interaction</a:t>
            </a:r>
            <a:endParaRPr lang="en-GB" dirty="0"/>
          </a:p>
          <a:p>
            <a:r>
              <a:rPr lang="en-US" dirty="0"/>
              <a:t>Architectural Design</a:t>
            </a:r>
            <a:endParaRPr lang="en-GB" dirty="0"/>
          </a:p>
          <a:p>
            <a:r>
              <a:rPr lang="en-US" dirty="0"/>
              <a:t>Object Class Identification</a:t>
            </a:r>
          </a:p>
          <a:p>
            <a:r>
              <a:rPr lang="en-US" dirty="0"/>
              <a:t>Design Models</a:t>
            </a:r>
          </a:p>
          <a:p>
            <a:r>
              <a:rPr lang="en-US" dirty="0"/>
              <a:t>Interface Specification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07fig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20713"/>
            <a:ext cx="5891212"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AABC20D2-E456-4DCB-8883-C56AF752DCDB}" type="slidenum">
              <a:rPr lang="ar-SA" altLang="en-US">
                <a:solidFill>
                  <a:srgbClr val="898989"/>
                </a:solidFill>
              </a:rPr>
              <a:pPr eaLnBrk="1" hangingPunct="1"/>
              <a:t>20</a:t>
            </a:fld>
            <a:endParaRPr lang="en-US" altLang="en-US">
              <a:solidFill>
                <a:srgbClr val="898989"/>
              </a:solidFill>
            </a:endParaRPr>
          </a:p>
        </p:txBody>
      </p:sp>
    </p:spTree>
    <p:extLst>
      <p:ext uri="{BB962C8B-B14F-4D97-AF65-F5344CB8AC3E}">
        <p14:creationId xmlns:p14="http://schemas.microsoft.com/office/powerpoint/2010/main" val="2168850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07fig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8" y="714375"/>
            <a:ext cx="5572125"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9929DA69-A66C-41BA-994B-320E6D86B8D7}" type="slidenum">
              <a:rPr lang="ar-SA" altLang="en-US">
                <a:solidFill>
                  <a:srgbClr val="898989"/>
                </a:solidFill>
              </a:rPr>
              <a:pPr eaLnBrk="1" hangingPunct="1"/>
              <a:t>21</a:t>
            </a:fld>
            <a:endParaRPr lang="en-US" altLang="en-US">
              <a:solidFill>
                <a:srgbClr val="898989"/>
              </a:solidFill>
            </a:endParaRPr>
          </a:p>
        </p:txBody>
      </p:sp>
    </p:spTree>
    <p:extLst>
      <p:ext uri="{BB962C8B-B14F-4D97-AF65-F5344CB8AC3E}">
        <p14:creationId xmlns:p14="http://schemas.microsoft.com/office/powerpoint/2010/main" val="423534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rtlCol="0">
            <a:normAutofit fontScale="90000"/>
          </a:bodyPr>
          <a:lstStyle/>
          <a:p>
            <a:pPr eaLnBrk="1" fontAlgn="auto" hangingPunct="1">
              <a:spcAft>
                <a:spcPts val="0"/>
              </a:spcAft>
              <a:defRPr/>
            </a:pPr>
            <a:r>
              <a:rPr lang="en-US" dirty="0"/>
              <a:t>Design a Use-case diagram for Bank ATM system.</a:t>
            </a:r>
            <a:endParaRPr lang="en-IN" dirty="0"/>
          </a:p>
        </p:txBody>
      </p:sp>
      <p:sp>
        <p:nvSpPr>
          <p:cNvPr id="16387" name="Footer Placeholder 2"/>
          <p:cNvSpPr>
            <a:spLocks noGrp="1"/>
          </p:cNvSpPr>
          <p:nvPr>
            <p:ph type="ftr" sz="quarter" idx="11"/>
          </p:nvPr>
        </p:nvSpPr>
        <p:spPr/>
        <p:txBody>
          <a:bodyPr/>
          <a:lstStyle/>
          <a:p>
            <a:pPr>
              <a:defRPr/>
            </a:pPr>
            <a:r>
              <a:rPr lang="en-US"/>
              <a:t>Chapter 5 System modeling</a:t>
            </a:r>
          </a:p>
        </p:txBody>
      </p:sp>
      <p:sp>
        <p:nvSpPr>
          <p:cNvPr id="16388"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94B12E86-4AF2-42A8-B287-DA8C9B4C7DEE}" type="slidenum">
              <a:rPr lang="en-US" altLang="en-US">
                <a:solidFill>
                  <a:srgbClr val="898989"/>
                </a:solidFill>
              </a:rPr>
              <a:pPr eaLnBrk="1" hangingPunct="1"/>
              <a:t>22</a:t>
            </a:fld>
            <a:endParaRPr lang="en-US" altLang="en-US">
              <a:solidFill>
                <a:srgbClr val="898989"/>
              </a:solidFill>
            </a:endParaRPr>
          </a:p>
        </p:txBody>
      </p:sp>
      <p:pic>
        <p:nvPicPr>
          <p:cNvPr id="194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036763"/>
            <a:ext cx="75009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902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endParaRPr lang="en-IN" altLang="en-US">
              <a:cs typeface="Times New Roman" panose="02020603050405020304" pitchFamily="18" charset="0"/>
            </a:endParaRPr>
          </a:p>
        </p:txBody>
      </p:sp>
      <p:sp>
        <p:nvSpPr>
          <p:cNvPr id="17411" name="Footer Placeholder 2"/>
          <p:cNvSpPr>
            <a:spLocks noGrp="1"/>
          </p:cNvSpPr>
          <p:nvPr>
            <p:ph type="ftr" sz="quarter" idx="11"/>
          </p:nvPr>
        </p:nvSpPr>
        <p:spPr/>
        <p:txBody>
          <a:bodyPr/>
          <a:lstStyle/>
          <a:p>
            <a:pPr>
              <a:defRPr/>
            </a:pPr>
            <a:r>
              <a:rPr lang="en-US"/>
              <a:t>Chapter 5 System modeling</a:t>
            </a:r>
          </a:p>
        </p:txBody>
      </p:sp>
      <p:sp>
        <p:nvSpPr>
          <p:cNvPr id="17412"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C70F69E6-18FF-4F06-928C-A026DB17F50C}" type="slidenum">
              <a:rPr lang="en-US" altLang="en-US">
                <a:solidFill>
                  <a:srgbClr val="898989"/>
                </a:solidFill>
              </a:rPr>
              <a:pPr eaLnBrk="1" hangingPunct="1"/>
              <a:t>23</a:t>
            </a:fld>
            <a:endParaRPr lang="en-US" altLang="en-US">
              <a:solidFill>
                <a:srgbClr val="898989"/>
              </a:solidFill>
            </a:endParaRPr>
          </a:p>
        </p:txBody>
      </p:sp>
      <p:pic>
        <p:nvPicPr>
          <p:cNvPr id="2048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19075"/>
            <a:ext cx="8921750" cy="641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4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200">
                <a:cs typeface="Times New Roman" panose="02020603050405020304" pitchFamily="18" charset="0"/>
              </a:rPr>
              <a:t>Guidelines for use case Models</a:t>
            </a:r>
          </a:p>
        </p:txBody>
      </p:sp>
      <p:sp>
        <p:nvSpPr>
          <p:cNvPr id="14339" name="Rectangle 3"/>
          <p:cNvSpPr>
            <a:spLocks noGrp="1" noChangeArrowheads="1"/>
          </p:cNvSpPr>
          <p:nvPr>
            <p:ph idx="1"/>
          </p:nvPr>
        </p:nvSpPr>
        <p:spPr/>
        <p:txBody>
          <a:bodyPr rtlCol="0">
            <a:normAutofit lnSpcReduction="10000"/>
          </a:bodyPr>
          <a:lstStyle/>
          <a:p>
            <a:pPr eaLnBrk="1" fontAlgn="auto" hangingPunct="1">
              <a:lnSpc>
                <a:spcPct val="80000"/>
              </a:lnSpc>
              <a:spcAft>
                <a:spcPts val="0"/>
              </a:spcAft>
              <a:defRPr/>
            </a:pPr>
            <a:r>
              <a:rPr lang="en-US" sz="2000" dirty="0"/>
              <a:t>First determine the system boundary</a:t>
            </a:r>
          </a:p>
          <a:p>
            <a:pPr eaLnBrk="1" fontAlgn="auto" hangingPunct="1">
              <a:spcAft>
                <a:spcPts val="0"/>
              </a:spcAft>
              <a:defRPr/>
            </a:pPr>
            <a:r>
              <a:rPr lang="en-US" sz="2000" dirty="0"/>
              <a:t>Ensure that actors are focused: </a:t>
            </a:r>
          </a:p>
          <a:p>
            <a:pPr lvl="1" eaLnBrk="1" fontAlgn="auto" hangingPunct="1">
              <a:spcAft>
                <a:spcPts val="0"/>
              </a:spcAft>
              <a:defRPr/>
            </a:pPr>
            <a:r>
              <a:rPr lang="en-US" sz="1800" dirty="0"/>
              <a:t>Each actor should have a single, coherent purpose. If a real-world object embodies multiple purposes, capture them with separate actors. For example, the owner of a personal computer may install software, set up a database, and send email. These functions differ greatly in their impact on the computer system and the potential for system damage. They might be broken into three actors: </a:t>
            </a:r>
            <a:r>
              <a:rPr lang="en-US" sz="1800" i="1" dirty="0"/>
              <a:t>system administrator, database administrator, and computer user. Remember that an actor is defined </a:t>
            </a:r>
            <a:r>
              <a:rPr lang="en-US" sz="1800" dirty="0"/>
              <a:t>with respect to a system, not as a free-standing concept.</a:t>
            </a:r>
          </a:p>
          <a:p>
            <a:pPr eaLnBrk="1" fontAlgn="auto" hangingPunct="1">
              <a:lnSpc>
                <a:spcPct val="80000"/>
              </a:lnSpc>
              <a:spcAft>
                <a:spcPts val="0"/>
              </a:spcAft>
              <a:defRPr/>
            </a:pPr>
            <a:endParaRPr lang="en-US" sz="2000" dirty="0"/>
          </a:p>
          <a:p>
            <a:pPr eaLnBrk="1" fontAlgn="auto" hangingPunct="1">
              <a:lnSpc>
                <a:spcPct val="80000"/>
              </a:lnSpc>
              <a:spcAft>
                <a:spcPts val="0"/>
              </a:spcAft>
              <a:defRPr/>
            </a:pPr>
            <a:r>
              <a:rPr lang="en-US" sz="2000" dirty="0"/>
              <a:t>Each use case must provide value to users:</a:t>
            </a:r>
          </a:p>
          <a:p>
            <a:pPr lvl="1" eaLnBrk="1" fontAlgn="auto" hangingPunct="1">
              <a:lnSpc>
                <a:spcPct val="80000"/>
              </a:lnSpc>
              <a:spcAft>
                <a:spcPts val="0"/>
              </a:spcAft>
              <a:defRPr/>
            </a:pPr>
            <a:r>
              <a:rPr lang="en-US" sz="1800" dirty="0"/>
              <a:t>Should represent a complete transaction that produces value to users.</a:t>
            </a:r>
          </a:p>
          <a:p>
            <a:pPr lvl="1" eaLnBrk="1" fontAlgn="auto" hangingPunct="1">
              <a:lnSpc>
                <a:spcPct val="80000"/>
              </a:lnSpc>
              <a:spcAft>
                <a:spcPts val="0"/>
              </a:spcAft>
              <a:defRPr/>
            </a:pPr>
            <a:r>
              <a:rPr lang="en-US" sz="1800" dirty="0"/>
              <a:t>Ex: dial a phone number is not a good  use case. It does not represent a complete transaction of value by itself. It s merely a part of the use case make a call.</a:t>
            </a:r>
          </a:p>
        </p:txBody>
      </p:sp>
      <p:sp>
        <p:nvSpPr>
          <p:cNvPr id="1843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EA77DBEA-B795-4E0B-92C7-880B147EE3F6}" type="slidenum">
              <a:rPr lang="ar-SA" altLang="en-US">
                <a:solidFill>
                  <a:srgbClr val="898989"/>
                </a:solidFill>
              </a:rPr>
              <a:pPr eaLnBrk="1" hangingPunct="1"/>
              <a:t>24</a:t>
            </a:fld>
            <a:endParaRPr lang="en-US" altLang="en-US">
              <a:solidFill>
                <a:srgbClr val="898989"/>
              </a:solidFill>
            </a:endParaRPr>
          </a:p>
        </p:txBody>
      </p:sp>
    </p:spTree>
    <p:extLst>
      <p:ext uri="{BB962C8B-B14F-4D97-AF65-F5344CB8AC3E}">
        <p14:creationId xmlns:p14="http://schemas.microsoft.com/office/powerpoint/2010/main" val="1305947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cs typeface="Times New Roman" panose="02020603050405020304" pitchFamily="18" charset="0"/>
              </a:rPr>
              <a:t>Guidelines for use case Models</a:t>
            </a:r>
          </a:p>
        </p:txBody>
      </p:sp>
      <p:sp>
        <p:nvSpPr>
          <p:cNvPr id="22531" name="Content Placeholder 2"/>
          <p:cNvSpPr>
            <a:spLocks noGrp="1"/>
          </p:cNvSpPr>
          <p:nvPr>
            <p:ph idx="1"/>
          </p:nvPr>
        </p:nvSpPr>
        <p:spPr/>
        <p:txBody>
          <a:bodyPr/>
          <a:lstStyle/>
          <a:p>
            <a:pPr eaLnBrk="1" hangingPunct="1">
              <a:lnSpc>
                <a:spcPct val="80000"/>
              </a:lnSpc>
            </a:pPr>
            <a:r>
              <a:rPr lang="en-US" altLang="en-US" sz="2000">
                <a:cs typeface="Arial" panose="020B0604020202020204" pitchFamily="34" charset="0"/>
              </a:rPr>
              <a:t>Relate use cases and actors:</a:t>
            </a:r>
          </a:p>
          <a:p>
            <a:pPr lvl="1" eaLnBrk="1" hangingPunct="1">
              <a:lnSpc>
                <a:spcPct val="80000"/>
              </a:lnSpc>
            </a:pPr>
            <a:r>
              <a:rPr lang="en-US" altLang="en-US" sz="1800">
                <a:cs typeface="Arial" panose="020B0604020202020204" pitchFamily="34" charset="0"/>
              </a:rPr>
              <a:t>Each use case should have at least one actor</a:t>
            </a:r>
          </a:p>
          <a:p>
            <a:pPr lvl="1" eaLnBrk="1" hangingPunct="1">
              <a:lnSpc>
                <a:spcPct val="80000"/>
              </a:lnSpc>
            </a:pPr>
            <a:r>
              <a:rPr lang="en-US" altLang="en-US" sz="1800">
                <a:cs typeface="Arial" panose="020B0604020202020204" pitchFamily="34" charset="0"/>
              </a:rPr>
              <a:t>Every actor must participate in at least one use case</a:t>
            </a:r>
          </a:p>
          <a:p>
            <a:pPr lvl="1" eaLnBrk="1" hangingPunct="1">
              <a:lnSpc>
                <a:spcPct val="80000"/>
              </a:lnSpc>
            </a:pPr>
            <a:r>
              <a:rPr lang="en-US" altLang="en-US" sz="1800">
                <a:cs typeface="Arial" panose="020B0604020202020204" pitchFamily="34" charset="0"/>
              </a:rPr>
              <a:t>A use case may involve several actors (one of them is the primary actor and the others are the secondary actors)</a:t>
            </a:r>
          </a:p>
          <a:p>
            <a:pPr lvl="1" eaLnBrk="1" hangingPunct="1">
              <a:lnSpc>
                <a:spcPct val="80000"/>
              </a:lnSpc>
            </a:pPr>
            <a:r>
              <a:rPr lang="en-US" altLang="en-US" sz="1800">
                <a:cs typeface="Arial" panose="020B0604020202020204" pitchFamily="34" charset="0"/>
              </a:rPr>
              <a:t>An actor may participate in several use cases.</a:t>
            </a:r>
          </a:p>
          <a:p>
            <a:pPr lvl="1" eaLnBrk="1" hangingPunct="1">
              <a:lnSpc>
                <a:spcPct val="80000"/>
              </a:lnSpc>
              <a:buFontTx/>
              <a:buNone/>
            </a:pPr>
            <a:endParaRPr lang="en-US" altLang="en-US" sz="1800">
              <a:cs typeface="Arial" panose="020B0604020202020204" pitchFamily="34" charset="0"/>
            </a:endParaRPr>
          </a:p>
          <a:p>
            <a:pPr eaLnBrk="1" hangingPunct="1">
              <a:lnSpc>
                <a:spcPct val="80000"/>
              </a:lnSpc>
            </a:pPr>
            <a:r>
              <a:rPr lang="en-US" altLang="en-US" sz="2000">
                <a:cs typeface="Arial" panose="020B0604020202020204" pitchFamily="34" charset="0"/>
              </a:rPr>
              <a:t>Remember that use cases are informal</a:t>
            </a:r>
          </a:p>
          <a:p>
            <a:pPr lvl="1" eaLnBrk="1" hangingPunct="1"/>
            <a:r>
              <a:rPr lang="en-US" altLang="en-US" sz="1800">
                <a:cs typeface="Arial" panose="020B0604020202020204" pitchFamily="34" charset="0"/>
              </a:rPr>
              <a:t>Is acceptable if use cases are a bit loose at first. Detail can come later as use cases are expanded and mapped into implementations. </a:t>
            </a:r>
          </a:p>
          <a:p>
            <a:pPr eaLnBrk="1" hangingPunct="1">
              <a:lnSpc>
                <a:spcPct val="80000"/>
              </a:lnSpc>
            </a:pPr>
            <a:r>
              <a:rPr lang="en-US" altLang="en-US" sz="2000">
                <a:cs typeface="Arial" panose="020B0604020202020204" pitchFamily="34" charset="0"/>
              </a:rPr>
              <a:t>Use cases can be structured.</a:t>
            </a:r>
          </a:p>
          <a:p>
            <a:pPr eaLnBrk="1" hangingPunct="1"/>
            <a:endParaRPr lang="en-US" altLang="en-US">
              <a:cs typeface="Arial" panose="020B0604020202020204" pitchFamily="34" charset="0"/>
            </a:endParaRPr>
          </a:p>
        </p:txBody>
      </p:sp>
      <p:sp>
        <p:nvSpPr>
          <p:cNvPr id="19460"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785B81DF-D05C-467F-A390-A1BAD75485F1}" type="slidenum">
              <a:rPr lang="ar-SA" altLang="en-US">
                <a:solidFill>
                  <a:srgbClr val="898989"/>
                </a:solidFill>
              </a:rPr>
              <a:pPr eaLnBrk="1" hangingPunct="1"/>
              <a:t>25</a:t>
            </a:fld>
            <a:endParaRPr lang="en-US" altLang="en-US">
              <a:solidFill>
                <a:srgbClr val="898989"/>
              </a:solidFill>
            </a:endParaRPr>
          </a:p>
        </p:txBody>
      </p:sp>
    </p:spTree>
    <p:extLst>
      <p:ext uri="{BB962C8B-B14F-4D97-AF65-F5344CB8AC3E}">
        <p14:creationId xmlns:p14="http://schemas.microsoft.com/office/powerpoint/2010/main" val="422983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p>
        </p:txBody>
      </p:sp>
      <p:pic>
        <p:nvPicPr>
          <p:cNvPr id="4" name="Content Placeholder 3" descr="7.2 WS-UseCas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83216" r="-83216"/>
              <a:stretch>
                <a:fillRect/>
              </a:stretch>
            </p:blipFill>
          </mc:Choice>
          <mc:Fallback>
            <p:blipFill>
              <a:blip r:embed="rId2"/>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description—Report weather</a:t>
            </a:r>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endParaRPr lang="en-US" sz="1600" dirty="0"/>
                    </a:p>
                  </a:txBody>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fontScale="90000"/>
          </a:bodyPr>
          <a:lstStyle/>
          <a:p>
            <a:r>
              <a:rPr lang="en-US" dirty="0"/>
              <a:t>Use cases in the MHC-PMS involving the role ‘Medical Receptionist’</a:t>
            </a:r>
          </a:p>
        </p:txBody>
      </p:sp>
      <p:pic>
        <p:nvPicPr>
          <p:cNvPr id="4" name="Picture 3" descr="5.5 Recep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
              <a:stretch>
                <a:fillRect/>
              </a:stretch>
            </p:blipFill>
          </mc:Choice>
          <mc:Fallback>
            <p:blipFill>
              <a:blip r:embed="rId2"/>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extLst>
      <p:ext uri="{BB962C8B-B14F-4D97-AF65-F5344CB8AC3E}">
        <p14:creationId xmlns:p14="http://schemas.microsoft.com/office/powerpoint/2010/main" val="28583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a Use-case diagram for Bank ATM system.</a:t>
            </a:r>
            <a:endParaRPr lang="en-IN"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13165" y="2036619"/>
            <a:ext cx="5777344" cy="3920836"/>
          </a:xfrm>
          <a:prstGeom prst="rect">
            <a:avLst/>
          </a:prstGeom>
          <a:noFill/>
        </p:spPr>
      </p:pic>
    </p:spTree>
    <p:extLst>
      <p:ext uri="{BB962C8B-B14F-4D97-AF65-F5344CB8AC3E}">
        <p14:creationId xmlns:p14="http://schemas.microsoft.com/office/powerpoint/2010/main" val="28248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normAutofit fontScale="92500" lnSpcReduction="10000"/>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075"/>
            <a:ext cx="8922327" cy="6419850"/>
          </a:xfrm>
          <a:prstGeom prst="rect">
            <a:avLst/>
          </a:prstGeom>
        </p:spPr>
      </p:pic>
    </p:spTree>
    <p:extLst>
      <p:ext uri="{BB962C8B-B14F-4D97-AF65-F5344CB8AC3E}">
        <p14:creationId xmlns:p14="http://schemas.microsoft.com/office/powerpoint/2010/main" val="85721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dirty="0"/>
              <a:t>Additional Notes :</a:t>
            </a:r>
            <a:br>
              <a:rPr lang="en-US" dirty="0"/>
            </a:br>
            <a:r>
              <a:rPr lang="en-US" dirty="0"/>
              <a:t>LIBSYS use cases</a:t>
            </a:r>
          </a:p>
        </p:txBody>
      </p:sp>
      <p:sp>
        <p:nvSpPr>
          <p:cNvPr id="30723" name="Rectangle 4"/>
          <p:cNvSpPr>
            <a:spLocks noChangeArrowheads="1"/>
          </p:cNvSpPr>
          <p:nvPr/>
        </p:nvSpPr>
        <p:spPr bwMode="auto">
          <a:xfrm>
            <a:off x="1371600" y="1752600"/>
            <a:ext cx="6324600" cy="4648200"/>
          </a:xfrm>
          <a:prstGeom prst="rect">
            <a:avLst/>
          </a:prstGeom>
          <a:solidFill>
            <a:srgbClr val="CCFFFF"/>
          </a:solidFill>
          <a:ln w="12700">
            <a:noFill/>
            <a:miter lim="800000"/>
            <a:headEnd/>
            <a:tailEnd/>
          </a:ln>
        </p:spPr>
        <p:txBody>
          <a:bodyPr wrap="none" anchor="ctr"/>
          <a:lstStyle/>
          <a:p>
            <a:endParaRPr lang="en-US">
              <a:latin typeface="Calibri" pitchFamily="34" charset="0"/>
            </a:endParaRPr>
          </a:p>
        </p:txBody>
      </p:sp>
      <p:pic>
        <p:nvPicPr>
          <p:cNvPr id="30724" name="Picture 5" descr="7.7 LIBSYSUseCases(6.12)**.eps                                 001BEA14Macintosh HD                   B8AA5F2E:"/>
          <p:cNvPicPr>
            <a:picLocks noChangeAspect="1" noChangeArrowheads="1"/>
          </p:cNvPicPr>
          <p:nvPr/>
        </p:nvPicPr>
        <p:blipFill>
          <a:blip r:embed="rId2"/>
          <a:srcRect/>
          <a:stretch>
            <a:fillRect/>
          </a:stretch>
        </p:blipFill>
        <p:spPr bwMode="auto">
          <a:xfrm>
            <a:off x="457200" y="1371600"/>
            <a:ext cx="8382000" cy="5486400"/>
          </a:xfrm>
          <a:prstGeom prst="rect">
            <a:avLst/>
          </a:prstGeom>
          <a:noFill/>
          <a:ln w="9525">
            <a:noFill/>
            <a:miter lim="800000"/>
            <a:headEnd/>
            <a:tailEnd/>
          </a:ln>
        </p:spPr>
      </p:pic>
    </p:spTree>
    <p:extLst>
      <p:ext uri="{BB962C8B-B14F-4D97-AF65-F5344CB8AC3E}">
        <p14:creationId xmlns:p14="http://schemas.microsoft.com/office/powerpoint/2010/main" val="3754738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MHC-PMS</a:t>
            </a:r>
          </a:p>
        </p:txBody>
      </p:sp>
      <p:pic>
        <p:nvPicPr>
          <p:cNvPr id="4" name="Picture 3" descr="4.15 UseCas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
              <a:stretch>
                <a:fillRect/>
              </a:stretch>
            </p:blipFill>
          </mc:Choice>
          <mc:Fallback>
            <p:blipFill>
              <a:blip r:embed="rId2"/>
              <a:stretch>
                <a:fillRect/>
              </a:stretch>
            </p:blipFill>
          </mc:Fallback>
        </mc:AlternateContent>
        <p:spPr>
          <a:xfrm>
            <a:off x="304800" y="1219200"/>
            <a:ext cx="8686800" cy="5486400"/>
          </a:xfrm>
          <a:prstGeom prst="rect">
            <a:avLst/>
          </a:prstGeom>
        </p:spPr>
      </p:pic>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extLst>
      <p:ext uri="{BB962C8B-B14F-4D97-AF65-F5344CB8AC3E}">
        <p14:creationId xmlns:p14="http://schemas.microsoft.com/office/powerpoint/2010/main" val="2621938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a:xfrm>
            <a:off x="533400" y="1219200"/>
            <a:ext cx="8229600" cy="4525963"/>
          </a:xfrm>
        </p:spPr>
        <p:txBody>
          <a:bodyPr>
            <a:normAutofit fontScale="92500"/>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High-level architecture of the weather station</a:t>
            </a:r>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t="-16491" b="-16491"/>
              <a:stretch>
                <a:fillRect/>
              </a:stretch>
            </p:blipFill>
          </mc:Choice>
          <mc:Fallback>
            <p:blipFill>
              <a:blip r:embed="rId2"/>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Architecture of data collection system</a:t>
            </a:r>
          </a:p>
        </p:txBody>
      </p:sp>
      <p:pic>
        <p:nvPicPr>
          <p:cNvPr id="4" name="Content Placeholder 3" descr="7.5 DataColl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9317" r="-9317"/>
              <a:stretch>
                <a:fillRect/>
              </a:stretch>
            </p:blipFill>
          </mc:Choice>
          <mc:Fallback>
            <p:blipFill>
              <a:blip r:embed="rId2"/>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normAutofit fontScale="92500" lnSpcReduction="20000"/>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p>
        </p:txBody>
      </p:sp>
      <p:pic>
        <p:nvPicPr>
          <p:cNvPr id="4" name="Content Placeholder 3" descr="7.6 WeatherStatObj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26065" r="-26065"/>
              <a:stretch>
                <a:fillRect/>
              </a:stretch>
            </p:blipFill>
          </mc:Choice>
          <mc:Fallback>
            <p:blipFill>
              <a:blip r:embed="rId2"/>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40</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normAutofit lnSpcReduction="10000"/>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normAutofit fontScale="92500" lnSpcReduction="20000"/>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a:t>
            </a:r>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extLst>
      <p:ext uri="{BB962C8B-B14F-4D97-AF65-F5344CB8AC3E}">
        <p14:creationId xmlns:p14="http://schemas.microsoft.com/office/powerpoint/2010/main" val="37731309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bject 2"/>
          <p:cNvSpPr txBox="1">
            <a:spLocks noChangeArrowheads="1"/>
          </p:cNvSpPr>
          <p:nvPr/>
        </p:nvSpPr>
        <p:spPr bwMode="auto">
          <a:xfrm>
            <a:off x="500063" y="1214438"/>
            <a:ext cx="76263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135" rIns="0" bIns="0">
            <a:spAutoFit/>
          </a:bodyPr>
          <a:lstStyle>
            <a:lvl1pPr marL="250825" indent="-239713" eaLnBrk="0" hangingPunct="0">
              <a:tabLst>
                <a:tab pos="25082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25082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25082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25082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250825" algn="l"/>
              </a:tabLst>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9pPr>
          </a:lstStyle>
          <a:p>
            <a:pPr algn="just" eaLnBrk="1" hangingPunct="1">
              <a:spcBef>
                <a:spcPts val="88"/>
              </a:spcBef>
            </a:pPr>
            <a:r>
              <a:rPr lang="en-US" altLang="en-US" sz="1700">
                <a:solidFill>
                  <a:srgbClr val="717BA3"/>
                </a:solidFill>
              </a:rPr>
              <a:t>›	</a:t>
            </a:r>
            <a:r>
              <a:rPr lang="en-US" altLang="en-US" sz="2300">
                <a:latin typeface="Gill Sans MT" panose="020B0502020104020203" pitchFamily="34" charset="0"/>
              </a:rPr>
              <a:t>A scenario is a sequence of events that occurs during one  particular execution of a system</a:t>
            </a:r>
          </a:p>
          <a:p>
            <a:pPr algn="just" eaLnBrk="1" hangingPunct="1">
              <a:spcBef>
                <a:spcPts val="88"/>
              </a:spcBef>
            </a:pPr>
            <a:endParaRPr lang="en-US" altLang="en-US" sz="2300">
              <a:latin typeface="Gill Sans MT" panose="020B0502020104020203" pitchFamily="34" charset="0"/>
            </a:endParaRPr>
          </a:p>
          <a:p>
            <a:pPr algn="just" eaLnBrk="1" hangingPunct="1">
              <a:spcBef>
                <a:spcPts val="525"/>
              </a:spcBef>
            </a:pPr>
            <a:r>
              <a:rPr lang="en-US" altLang="en-US" sz="1700">
                <a:solidFill>
                  <a:srgbClr val="717BA3"/>
                </a:solidFill>
              </a:rPr>
              <a:t>›	</a:t>
            </a:r>
            <a:r>
              <a:rPr lang="en-US" altLang="en-US" sz="2300">
                <a:latin typeface="Gill Sans MT" panose="020B0502020104020203" pitchFamily="34" charset="0"/>
              </a:rPr>
              <a:t>A scenario highlights the interaction between different  objects in a system through a set of steps</a:t>
            </a:r>
          </a:p>
          <a:p>
            <a:pPr algn="just" eaLnBrk="1" hangingPunct="1">
              <a:spcBef>
                <a:spcPts val="525"/>
              </a:spcBef>
            </a:pPr>
            <a:endParaRPr lang="en-US" altLang="en-US" sz="2300">
              <a:latin typeface="Gill Sans MT" panose="020B0502020104020203" pitchFamily="34" charset="0"/>
            </a:endParaRPr>
          </a:p>
          <a:p>
            <a:pPr algn="just" eaLnBrk="1" hangingPunct="1">
              <a:spcBef>
                <a:spcPts val="450"/>
              </a:spcBef>
              <a:buClr>
                <a:srgbClr val="9FB8CD"/>
              </a:buClr>
              <a:buSzPct val="76000"/>
              <a:buFont typeface="Lucida Sans Unicode" panose="020B0602030504020204" pitchFamily="34" charset="0"/>
              <a:buChar char="◗"/>
            </a:pPr>
            <a:r>
              <a:rPr lang="en-US" altLang="en-US" sz="2000">
                <a:solidFill>
                  <a:srgbClr val="454552"/>
                </a:solidFill>
                <a:latin typeface="Gill Sans MT" panose="020B0502020104020203" pitchFamily="34" charset="0"/>
              </a:rPr>
              <a:t>The steps can be defined at high level at the beginning</a:t>
            </a:r>
            <a:endParaRPr lang="en-US" altLang="en-US" sz="2000">
              <a:latin typeface="Gill Sans MT" panose="020B0502020104020203" pitchFamily="34" charset="0"/>
            </a:endParaRPr>
          </a:p>
          <a:p>
            <a:pPr algn="just" eaLnBrk="1" hangingPunct="1">
              <a:spcBef>
                <a:spcPts val="438"/>
              </a:spcBef>
              <a:buClr>
                <a:srgbClr val="9FB8CD"/>
              </a:buClr>
              <a:buSzPct val="76000"/>
              <a:buFont typeface="Lucida Sans Unicode" panose="020B0602030504020204" pitchFamily="34" charset="0"/>
              <a:buChar char="◗"/>
            </a:pPr>
            <a:r>
              <a:rPr lang="en-US" altLang="en-US" sz="2000">
                <a:solidFill>
                  <a:srgbClr val="454552"/>
                </a:solidFill>
                <a:latin typeface="Gill Sans MT" panose="020B0502020104020203" pitchFamily="34" charset="0"/>
              </a:rPr>
              <a:t>At later stages the steps can be refined through the specification  of messages exchanged between objects and activities  performed by the objects within the system</a:t>
            </a:r>
          </a:p>
          <a:p>
            <a:pPr algn="just" eaLnBrk="1" hangingPunct="1">
              <a:spcBef>
                <a:spcPts val="438"/>
              </a:spcBef>
              <a:buClr>
                <a:srgbClr val="9FB8CD"/>
              </a:buClr>
              <a:buSzPct val="76000"/>
              <a:buFont typeface="Lucida Sans Unicode" panose="020B0602030504020204" pitchFamily="34" charset="0"/>
              <a:buChar char="◗"/>
            </a:pPr>
            <a:endParaRPr lang="en-US" altLang="en-US" sz="2000">
              <a:solidFill>
                <a:srgbClr val="454552"/>
              </a:solidFill>
              <a:latin typeface="Gill Sans MT" panose="020B0502020104020203" pitchFamily="34" charset="0"/>
            </a:endParaRPr>
          </a:p>
          <a:p>
            <a:pPr algn="just" eaLnBrk="1" hangingPunct="1">
              <a:spcBef>
                <a:spcPts val="438"/>
              </a:spcBef>
              <a:buClr>
                <a:srgbClr val="9FB8CD"/>
              </a:buClr>
              <a:buSzPct val="76000"/>
            </a:pPr>
            <a:endParaRPr lang="en-US" altLang="en-US" sz="2000">
              <a:latin typeface="Gill Sans MT" panose="020B0502020104020203" pitchFamily="34" charset="0"/>
            </a:endParaRPr>
          </a:p>
          <a:p>
            <a:pPr algn="just" eaLnBrk="1" hangingPunct="1">
              <a:spcBef>
                <a:spcPts val="513"/>
              </a:spcBef>
            </a:pPr>
            <a:r>
              <a:rPr lang="en-US" altLang="en-US" sz="1700">
                <a:solidFill>
                  <a:srgbClr val="717BA3"/>
                </a:solidFill>
              </a:rPr>
              <a:t>›	</a:t>
            </a:r>
            <a:r>
              <a:rPr lang="en-US" altLang="en-US" sz="2300">
                <a:latin typeface="Gill Sans MT" panose="020B0502020104020203" pitchFamily="34" charset="0"/>
              </a:rPr>
              <a:t>In a use case description you write one mainstream  scenario and one or more exceptional scenarios</a:t>
            </a:r>
          </a:p>
        </p:txBody>
      </p:sp>
      <p:sp>
        <p:nvSpPr>
          <p:cNvPr id="3" name="object 3"/>
          <p:cNvSpPr txBox="1">
            <a:spLocks noGrp="1"/>
          </p:cNvSpPr>
          <p:nvPr>
            <p:ph type="title"/>
          </p:nvPr>
        </p:nvSpPr>
        <p:spPr>
          <a:xfrm>
            <a:off x="1120775" y="841375"/>
            <a:ext cx="5808663" cy="442913"/>
          </a:xfrm>
        </p:spPr>
        <p:txBody>
          <a:bodyPr lIns="0" tIns="11135" rIns="0" bIns="0" rtlCol="0">
            <a:spAutoFit/>
          </a:bodyPr>
          <a:lstStyle/>
          <a:p>
            <a:pPr marL="11135">
              <a:spcBef>
                <a:spcPts val="88"/>
              </a:spcBef>
              <a:defRPr/>
            </a:pPr>
            <a:r>
              <a:rPr sz="2800" spc="-4" dirty="0">
                <a:solidFill>
                  <a:srgbClr val="454552"/>
                </a:solidFill>
              </a:rPr>
              <a:t>Scenarios</a:t>
            </a:r>
            <a:endParaRPr sz="2800"/>
          </a:p>
        </p:txBody>
      </p:sp>
    </p:spTree>
    <p:extLst>
      <p:ext uri="{BB962C8B-B14F-4D97-AF65-F5344CB8AC3E}">
        <p14:creationId xmlns:p14="http://schemas.microsoft.com/office/powerpoint/2010/main" val="4994829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775" y="1595438"/>
            <a:ext cx="6169025" cy="2187575"/>
          </a:xfrm>
          <a:prstGeom prst="rect">
            <a:avLst/>
          </a:prstGeom>
        </p:spPr>
        <p:txBody>
          <a:bodyPr lIns="0" tIns="75720" rIns="0" bIns="0">
            <a:spAutoFit/>
          </a:bodyPr>
          <a:lstStyle/>
          <a:p>
            <a:pPr marL="11135" algn="just">
              <a:spcBef>
                <a:spcPts val="596"/>
              </a:spcBef>
              <a:buFont typeface="Arial" charset="0"/>
              <a:buNone/>
              <a:tabLst>
                <a:tab pos="251102" algn="l"/>
              </a:tabLst>
              <a:defRPr/>
            </a:pPr>
            <a:r>
              <a:rPr sz="1700" spc="342" dirty="0">
                <a:solidFill>
                  <a:srgbClr val="717BA3"/>
                </a:solidFill>
                <a:latin typeface="Arial"/>
                <a:cs typeface="Arial"/>
              </a:rPr>
              <a:t>›	</a:t>
            </a:r>
            <a:r>
              <a:rPr sz="2300" dirty="0">
                <a:latin typeface="Gill Sans MT"/>
                <a:cs typeface="Gill Sans MT"/>
              </a:rPr>
              <a:t>Writing </a:t>
            </a:r>
            <a:r>
              <a:rPr sz="2300" spc="4" dirty="0">
                <a:latin typeface="Gill Sans MT"/>
                <a:cs typeface="Gill Sans MT"/>
              </a:rPr>
              <a:t>a</a:t>
            </a:r>
            <a:r>
              <a:rPr sz="2300" spc="-22" dirty="0">
                <a:latin typeface="Gill Sans MT"/>
                <a:cs typeface="Gill Sans MT"/>
              </a:rPr>
              <a:t> </a:t>
            </a:r>
            <a:r>
              <a:rPr sz="2300" spc="-4" dirty="0">
                <a:latin typeface="Gill Sans MT"/>
                <a:cs typeface="Gill Sans MT"/>
              </a:rPr>
              <a:t>scenario</a:t>
            </a:r>
            <a:endParaRPr sz="2300">
              <a:latin typeface="Gill Sans MT"/>
              <a:cs typeface="Gill Sans MT"/>
            </a:endParaRPr>
          </a:p>
          <a:p>
            <a:pPr marL="492183" indent="-241081" algn="just">
              <a:spcBef>
                <a:spcPts val="452"/>
              </a:spcBef>
              <a:buClr>
                <a:srgbClr val="9FB8CD"/>
              </a:buClr>
              <a:buSzPct val="76086"/>
              <a:buFont typeface="Lucida Sans Unicode"/>
              <a:buChar char="◗"/>
              <a:tabLst>
                <a:tab pos="491626" algn="l"/>
                <a:tab pos="492183" algn="l"/>
              </a:tabLst>
              <a:defRPr/>
            </a:pPr>
            <a:r>
              <a:rPr sz="2000" dirty="0">
                <a:solidFill>
                  <a:srgbClr val="454552"/>
                </a:solidFill>
                <a:latin typeface="Gill Sans MT"/>
                <a:cs typeface="Gill Sans MT"/>
              </a:rPr>
              <a:t>Identify the objects</a:t>
            </a:r>
            <a:r>
              <a:rPr sz="2000" spc="-35" dirty="0">
                <a:solidFill>
                  <a:srgbClr val="454552"/>
                </a:solidFill>
                <a:latin typeface="Gill Sans MT"/>
                <a:cs typeface="Gill Sans MT"/>
              </a:rPr>
              <a:t> </a:t>
            </a:r>
            <a:r>
              <a:rPr sz="2000" spc="-18" dirty="0">
                <a:solidFill>
                  <a:srgbClr val="454552"/>
                </a:solidFill>
                <a:latin typeface="Gill Sans MT"/>
                <a:cs typeface="Gill Sans MT"/>
              </a:rPr>
              <a:t>involved</a:t>
            </a:r>
            <a:endParaRPr sz="2000">
              <a:latin typeface="Gill Sans MT"/>
              <a:cs typeface="Gill Sans MT"/>
            </a:endParaRPr>
          </a:p>
          <a:p>
            <a:pPr marL="492183" indent="-241081" algn="just">
              <a:spcBef>
                <a:spcPts val="443"/>
              </a:spcBef>
              <a:buClr>
                <a:srgbClr val="9FB8CD"/>
              </a:buClr>
              <a:buSzPct val="76086"/>
              <a:buFont typeface="Lucida Sans Unicode"/>
              <a:buChar char="◗"/>
              <a:tabLst>
                <a:tab pos="491626" algn="l"/>
                <a:tab pos="492183" algn="l"/>
              </a:tabLst>
              <a:defRPr/>
            </a:pPr>
            <a:r>
              <a:rPr sz="2000" dirty="0">
                <a:solidFill>
                  <a:srgbClr val="454552"/>
                </a:solidFill>
                <a:latin typeface="Gill Sans MT"/>
                <a:cs typeface="Gill Sans MT"/>
              </a:rPr>
              <a:t>Determine the sender and the </a:t>
            </a:r>
            <a:r>
              <a:rPr sz="2000" spc="-13" dirty="0">
                <a:solidFill>
                  <a:srgbClr val="454552"/>
                </a:solidFill>
                <a:latin typeface="Gill Sans MT"/>
                <a:cs typeface="Gill Sans MT"/>
              </a:rPr>
              <a:t>receiver </a:t>
            </a:r>
            <a:r>
              <a:rPr sz="2000" spc="-4" dirty="0">
                <a:solidFill>
                  <a:srgbClr val="454552"/>
                </a:solidFill>
                <a:latin typeface="Gill Sans MT"/>
                <a:cs typeface="Gill Sans MT"/>
              </a:rPr>
              <a:t>of </a:t>
            </a:r>
            <a:r>
              <a:rPr sz="2000" dirty="0">
                <a:solidFill>
                  <a:srgbClr val="454552"/>
                </a:solidFill>
                <a:latin typeface="Gill Sans MT"/>
                <a:cs typeface="Gill Sans MT"/>
              </a:rPr>
              <a:t>each</a:t>
            </a:r>
            <a:r>
              <a:rPr sz="2000" spc="-75" dirty="0">
                <a:solidFill>
                  <a:srgbClr val="454552"/>
                </a:solidFill>
                <a:latin typeface="Gill Sans MT"/>
                <a:cs typeface="Gill Sans MT"/>
              </a:rPr>
              <a:t> </a:t>
            </a:r>
            <a:r>
              <a:rPr sz="2000" spc="-4" dirty="0">
                <a:solidFill>
                  <a:srgbClr val="454552"/>
                </a:solidFill>
                <a:latin typeface="Gill Sans MT"/>
                <a:cs typeface="Gill Sans MT"/>
              </a:rPr>
              <a:t>message</a:t>
            </a:r>
            <a:endParaRPr sz="2000">
              <a:latin typeface="Gill Sans MT"/>
              <a:cs typeface="Gill Sans MT"/>
            </a:endParaRPr>
          </a:p>
          <a:p>
            <a:pPr marL="492183" indent="-241081" algn="just">
              <a:spcBef>
                <a:spcPts val="430"/>
              </a:spcBef>
              <a:buClr>
                <a:srgbClr val="9FB8CD"/>
              </a:buClr>
              <a:buSzPct val="76086"/>
              <a:buFont typeface="Lucida Sans Unicode"/>
              <a:buChar char="◗"/>
              <a:tabLst>
                <a:tab pos="491626" algn="l"/>
                <a:tab pos="492183" algn="l"/>
              </a:tabLst>
              <a:defRPr/>
            </a:pPr>
            <a:r>
              <a:rPr sz="2000" dirty="0">
                <a:solidFill>
                  <a:srgbClr val="454552"/>
                </a:solidFill>
                <a:latin typeface="Gill Sans MT"/>
                <a:cs typeface="Gill Sans MT"/>
              </a:rPr>
              <a:t>Determine the sequence </a:t>
            </a:r>
            <a:r>
              <a:rPr sz="2000" spc="-4" dirty="0">
                <a:solidFill>
                  <a:srgbClr val="454552"/>
                </a:solidFill>
                <a:latin typeface="Gill Sans MT"/>
                <a:cs typeface="Gill Sans MT"/>
              </a:rPr>
              <a:t>of </a:t>
            </a:r>
            <a:r>
              <a:rPr sz="2000">
                <a:solidFill>
                  <a:srgbClr val="454552"/>
                </a:solidFill>
                <a:latin typeface="Gill Sans MT"/>
                <a:cs typeface="Gill Sans MT"/>
              </a:rPr>
              <a:t>the</a:t>
            </a:r>
            <a:r>
              <a:rPr sz="2000" spc="-75">
                <a:solidFill>
                  <a:srgbClr val="454552"/>
                </a:solidFill>
                <a:latin typeface="Gill Sans MT"/>
                <a:cs typeface="Gill Sans MT"/>
              </a:rPr>
              <a:t> </a:t>
            </a:r>
            <a:r>
              <a:rPr sz="2000" spc="-4">
                <a:solidFill>
                  <a:srgbClr val="454552"/>
                </a:solidFill>
                <a:latin typeface="Gill Sans MT"/>
                <a:cs typeface="Gill Sans MT"/>
              </a:rPr>
              <a:t>messages</a:t>
            </a:r>
            <a:endParaRPr sz="2000">
              <a:latin typeface="Gill Sans MT"/>
              <a:cs typeface="Gill Sans MT"/>
            </a:endParaRPr>
          </a:p>
          <a:p>
            <a:pPr marL="492183" indent="-241081" algn="just">
              <a:spcBef>
                <a:spcPts val="443"/>
              </a:spcBef>
              <a:buClr>
                <a:srgbClr val="9FB8CD"/>
              </a:buClr>
              <a:buSzPct val="76086"/>
              <a:buFont typeface="Lucida Sans Unicode"/>
              <a:buChar char="◗"/>
              <a:tabLst>
                <a:tab pos="491626" algn="l"/>
                <a:tab pos="492183" algn="l"/>
              </a:tabLst>
              <a:defRPr/>
            </a:pPr>
            <a:r>
              <a:rPr sz="2000" spc="-9" dirty="0">
                <a:solidFill>
                  <a:srgbClr val="454552"/>
                </a:solidFill>
                <a:latin typeface="Gill Sans MT"/>
                <a:cs typeface="Gill Sans MT"/>
              </a:rPr>
              <a:t>Add </a:t>
            </a:r>
            <a:r>
              <a:rPr sz="2000" dirty="0">
                <a:solidFill>
                  <a:srgbClr val="454552"/>
                </a:solidFill>
                <a:latin typeface="Gill Sans MT"/>
                <a:cs typeface="Gill Sans MT"/>
              </a:rPr>
              <a:t>activities</a:t>
            </a:r>
            <a:endParaRPr sz="2000">
              <a:latin typeface="Gill Sans MT"/>
              <a:cs typeface="Gill Sans MT"/>
            </a:endParaRPr>
          </a:p>
        </p:txBody>
      </p:sp>
      <p:sp>
        <p:nvSpPr>
          <p:cNvPr id="3" name="object 3"/>
          <p:cNvSpPr txBox="1">
            <a:spLocks noGrp="1"/>
          </p:cNvSpPr>
          <p:nvPr>
            <p:ph type="title"/>
          </p:nvPr>
        </p:nvSpPr>
        <p:spPr>
          <a:xfrm>
            <a:off x="1120775" y="841375"/>
            <a:ext cx="7237413" cy="442913"/>
          </a:xfrm>
        </p:spPr>
        <p:txBody>
          <a:bodyPr lIns="0" tIns="11135" rIns="0" bIns="0" rtlCol="0">
            <a:spAutoFit/>
          </a:bodyPr>
          <a:lstStyle/>
          <a:p>
            <a:pPr marL="11135">
              <a:spcBef>
                <a:spcPts val="88"/>
              </a:spcBef>
              <a:defRPr/>
            </a:pPr>
            <a:r>
              <a:rPr sz="2800" spc="-4" dirty="0">
                <a:solidFill>
                  <a:srgbClr val="454552"/>
                </a:solidFill>
              </a:rPr>
              <a:t>Scenarios</a:t>
            </a:r>
            <a:endParaRPr sz="2800"/>
          </a:p>
        </p:txBody>
      </p:sp>
      <p:sp>
        <p:nvSpPr>
          <p:cNvPr id="24580" name="object 4"/>
          <p:cNvSpPr>
            <a:spLocks noChangeArrowheads="1"/>
          </p:cNvSpPr>
          <p:nvPr/>
        </p:nvSpPr>
        <p:spPr bwMode="auto">
          <a:xfrm>
            <a:off x="1285875" y="3786188"/>
            <a:ext cx="7358063" cy="307181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568008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796925"/>
          </a:xfrm>
        </p:spPr>
        <p:txBody>
          <a:bodyPr/>
          <a:lstStyle/>
          <a:p>
            <a:r>
              <a:rPr lang="en-US" altLang="en-US" sz="3200">
                <a:cs typeface="Times New Roman" panose="02020603050405020304" pitchFamily="18" charset="0"/>
              </a:rPr>
              <a:t>Sequence diagrams</a:t>
            </a:r>
          </a:p>
        </p:txBody>
      </p:sp>
      <p:sp>
        <p:nvSpPr>
          <p:cNvPr id="25603" name="Content Placeholder 2"/>
          <p:cNvSpPr>
            <a:spLocks noGrp="1"/>
          </p:cNvSpPr>
          <p:nvPr>
            <p:ph idx="1"/>
          </p:nvPr>
        </p:nvSpPr>
        <p:spPr>
          <a:xfrm>
            <a:off x="457200" y="1214438"/>
            <a:ext cx="8229600" cy="4911725"/>
          </a:xfrm>
        </p:spPr>
        <p:txBody>
          <a:bodyPr>
            <a:normAutofit lnSpcReduction="10000"/>
          </a:bodyPr>
          <a:lstStyle/>
          <a:p>
            <a:pPr algn="just"/>
            <a:r>
              <a:rPr lang="en-US" altLang="en-US" sz="2800">
                <a:cs typeface="Arial" panose="020B0604020202020204" pitchFamily="34" charset="0"/>
              </a:rPr>
              <a:t>Sequence diagrams are part of the UML and are used to model the interactions between the actors and the objects within a system.</a:t>
            </a:r>
          </a:p>
          <a:p>
            <a:pPr algn="just"/>
            <a:r>
              <a:rPr lang="en-US" altLang="en-US" sz="2800">
                <a:cs typeface="Arial" panose="020B0604020202020204" pitchFamily="34" charset="0"/>
              </a:rPr>
              <a:t>A sequence diagram shows the sequence of interactions that take place during a particular use case or use case instance.</a:t>
            </a:r>
          </a:p>
          <a:p>
            <a:pPr algn="just"/>
            <a:r>
              <a:rPr lang="en-US" altLang="en-US" sz="2800">
                <a:cs typeface="Arial" panose="020B0604020202020204" pitchFamily="34" charset="0"/>
              </a:rPr>
              <a:t>The objects and actors involved are listed along the top of the diagram, with a dotted line drawn vertically from these. </a:t>
            </a:r>
          </a:p>
          <a:p>
            <a:pPr algn="just"/>
            <a:r>
              <a:rPr lang="en-US" altLang="en-US" sz="2800">
                <a:cs typeface="Arial" panose="020B0604020202020204" pitchFamily="34" charset="0"/>
              </a:rPr>
              <a:t>Interactions between objects are indicated by annotated arrows.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B317AF1A-E0B1-40C8-9D35-1E3A48952EF1}" type="slidenum">
              <a:rPr lang="en-US" altLang="en-US">
                <a:solidFill>
                  <a:srgbClr val="898989"/>
                </a:solidFill>
              </a:rPr>
              <a:pPr eaLnBrk="1" hangingPunct="1"/>
              <a:t>48</a:t>
            </a:fld>
            <a:endParaRPr lang="en-US" altLang="en-US">
              <a:solidFill>
                <a:srgbClr val="898989"/>
              </a:solidFill>
            </a:endParaRPr>
          </a:p>
        </p:txBody>
      </p:sp>
    </p:spTree>
    <p:extLst>
      <p:ext uri="{BB962C8B-B14F-4D97-AF65-F5344CB8AC3E}">
        <p14:creationId xmlns:p14="http://schemas.microsoft.com/office/powerpoint/2010/main" val="29748075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2"/>
          <p:cNvSpPr txBox="1">
            <a:spLocks noChangeArrowheads="1"/>
          </p:cNvSpPr>
          <p:nvPr/>
        </p:nvSpPr>
        <p:spPr bwMode="auto">
          <a:xfrm>
            <a:off x="1120775" y="1662113"/>
            <a:ext cx="707866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135" rIns="0" bIns="0">
            <a:spAutoFit/>
          </a:bodyPr>
          <a:lstStyle>
            <a:lvl1pPr marL="250825" indent="-239713" eaLnBrk="0" hangingPunct="0">
              <a:tabLst>
                <a:tab pos="25082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25082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25082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25082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250825" algn="l"/>
              </a:tabLst>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9pPr>
          </a:lstStyle>
          <a:p>
            <a:pPr algn="just" eaLnBrk="1" hangingPunct="1">
              <a:spcBef>
                <a:spcPts val="88"/>
              </a:spcBef>
            </a:pPr>
            <a:r>
              <a:rPr lang="en-US" altLang="en-US" sz="1700">
                <a:solidFill>
                  <a:srgbClr val="717BA3"/>
                </a:solidFill>
              </a:rPr>
              <a:t>›	</a:t>
            </a:r>
            <a:r>
              <a:rPr lang="en-US" altLang="en-US" sz="2300">
                <a:latin typeface="Gill Sans MT" panose="020B0502020104020203" pitchFamily="34" charset="0"/>
              </a:rPr>
              <a:t>A sequence diagram shows the participants in an  interaction and the sequence of messages among them</a:t>
            </a:r>
          </a:p>
          <a:p>
            <a:pPr algn="just" eaLnBrk="1" hangingPunct="1">
              <a:spcBef>
                <a:spcPts val="525"/>
              </a:spcBef>
            </a:pPr>
            <a:r>
              <a:rPr lang="en-US" altLang="en-US" sz="1700">
                <a:solidFill>
                  <a:srgbClr val="717BA3"/>
                </a:solidFill>
              </a:rPr>
              <a:t>›	</a:t>
            </a:r>
            <a:r>
              <a:rPr lang="en-US" altLang="en-US" sz="2300">
                <a:latin typeface="Gill Sans MT" panose="020B0502020104020203" pitchFamily="34" charset="0"/>
              </a:rPr>
              <a:t>A sequence diagram shows the interaction of a system with  its actors to perform a use case</a:t>
            </a:r>
          </a:p>
        </p:txBody>
      </p:sp>
      <p:sp>
        <p:nvSpPr>
          <p:cNvPr id="3" name="object 3"/>
          <p:cNvSpPr txBox="1">
            <a:spLocks noGrp="1"/>
          </p:cNvSpPr>
          <p:nvPr>
            <p:ph type="title"/>
          </p:nvPr>
        </p:nvSpPr>
        <p:spPr>
          <a:xfrm>
            <a:off x="1120775" y="841375"/>
            <a:ext cx="6237288" cy="442913"/>
          </a:xfrm>
        </p:spPr>
        <p:txBody>
          <a:bodyPr lIns="0" tIns="11135" rIns="0" bIns="0" rtlCol="0">
            <a:spAutoFit/>
          </a:bodyPr>
          <a:lstStyle/>
          <a:p>
            <a:pPr marL="11135">
              <a:spcBef>
                <a:spcPts val="88"/>
              </a:spcBef>
              <a:defRPr/>
            </a:pPr>
            <a:r>
              <a:rPr sz="2800" dirty="0"/>
              <a:t>Sequence</a:t>
            </a:r>
            <a:r>
              <a:rPr sz="2800" spc="-88" dirty="0"/>
              <a:t> </a:t>
            </a:r>
            <a:r>
              <a:rPr sz="2800" dirty="0"/>
              <a:t>Diagrams</a:t>
            </a:r>
            <a:endParaRPr sz="2800"/>
          </a:p>
        </p:txBody>
      </p:sp>
    </p:spTree>
    <p:extLst>
      <p:ext uri="{BB962C8B-B14F-4D97-AF65-F5344CB8AC3E}">
        <p14:creationId xmlns:p14="http://schemas.microsoft.com/office/powerpoint/2010/main" val="1361050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775" y="841375"/>
            <a:ext cx="6146800" cy="442913"/>
          </a:xfrm>
          <a:prstGeom prst="rect">
            <a:avLst/>
          </a:prstGeom>
        </p:spPr>
        <p:txBody>
          <a:bodyPr lIns="0" tIns="11135" rIns="0" bIns="0">
            <a:spAutoFit/>
          </a:bodyPr>
          <a:lstStyle/>
          <a:p>
            <a:pPr marL="11135">
              <a:spcBef>
                <a:spcPts val="88"/>
              </a:spcBef>
              <a:buFont typeface="Arial" charset="0"/>
              <a:buNone/>
              <a:defRPr/>
            </a:pPr>
            <a:r>
              <a:rPr sz="2400" dirty="0">
                <a:solidFill>
                  <a:srgbClr val="454552"/>
                </a:solidFill>
                <a:latin typeface="Bookman Old Style"/>
                <a:cs typeface="Bookman Old Style"/>
              </a:rPr>
              <a:t>Sequence Diagrams</a:t>
            </a:r>
            <a:r>
              <a:rPr sz="2400" spc="-35" dirty="0">
                <a:solidFill>
                  <a:srgbClr val="454552"/>
                </a:solidFill>
                <a:latin typeface="Bookman Old Style"/>
                <a:cs typeface="Bookman Old Style"/>
              </a:rPr>
              <a:t> </a:t>
            </a:r>
            <a:r>
              <a:rPr sz="2400" spc="-4" dirty="0">
                <a:solidFill>
                  <a:srgbClr val="454552"/>
                </a:solidFill>
                <a:latin typeface="Bookman Old Style"/>
                <a:cs typeface="Bookman Old Style"/>
              </a:rPr>
              <a:t>(Asynchronous</a:t>
            </a:r>
            <a:r>
              <a:rPr sz="2800" spc="-4" dirty="0">
                <a:solidFill>
                  <a:srgbClr val="454552"/>
                </a:solidFill>
                <a:latin typeface="Bookman Old Style"/>
                <a:cs typeface="Bookman Old Style"/>
              </a:rPr>
              <a:t>)</a:t>
            </a:r>
            <a:endParaRPr sz="2800">
              <a:latin typeface="Bookman Old Style"/>
              <a:cs typeface="Bookman Old Style"/>
            </a:endParaRPr>
          </a:p>
        </p:txBody>
      </p:sp>
      <p:grpSp>
        <p:nvGrpSpPr>
          <p:cNvPr id="27651" name="object 3"/>
          <p:cNvGrpSpPr>
            <a:grpSpLocks/>
          </p:cNvGrpSpPr>
          <p:nvPr/>
        </p:nvGrpSpPr>
        <p:grpSpPr bwMode="auto">
          <a:xfrm>
            <a:off x="571500" y="1785938"/>
            <a:ext cx="6072188" cy="4786312"/>
            <a:chOff x="1426343" y="1815084"/>
            <a:chExt cx="4872990" cy="4632960"/>
          </a:xfrm>
        </p:grpSpPr>
        <p:sp>
          <p:nvSpPr>
            <p:cNvPr id="27653" name="object 4"/>
            <p:cNvSpPr>
              <a:spLocks noChangeArrowheads="1"/>
            </p:cNvSpPr>
            <p:nvPr/>
          </p:nvSpPr>
          <p:spPr bwMode="auto">
            <a:xfrm>
              <a:off x="1497983" y="1876037"/>
              <a:ext cx="4801341" cy="457162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654" name="object 5"/>
            <p:cNvSpPr>
              <a:spLocks noChangeArrowheads="1"/>
            </p:cNvSpPr>
            <p:nvPr/>
          </p:nvSpPr>
          <p:spPr bwMode="auto">
            <a:xfrm>
              <a:off x="1426343" y="1815084"/>
              <a:ext cx="1053083" cy="3776471"/>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655" name="object 6"/>
            <p:cNvSpPr>
              <a:spLocks noChangeArrowheads="1"/>
            </p:cNvSpPr>
            <p:nvPr/>
          </p:nvSpPr>
          <p:spPr bwMode="auto">
            <a:xfrm>
              <a:off x="2814706" y="1819656"/>
              <a:ext cx="1609344" cy="377494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7656" name="object 7"/>
            <p:cNvSpPr>
              <a:spLocks noChangeArrowheads="1"/>
            </p:cNvSpPr>
            <p:nvPr/>
          </p:nvSpPr>
          <p:spPr bwMode="auto">
            <a:xfrm>
              <a:off x="4468246" y="1819656"/>
              <a:ext cx="1609344" cy="377494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7652" name="object 8"/>
          <p:cNvSpPr txBox="1">
            <a:spLocks noChangeArrowheads="1"/>
          </p:cNvSpPr>
          <p:nvPr/>
        </p:nvSpPr>
        <p:spPr bwMode="auto">
          <a:xfrm>
            <a:off x="6572250" y="1538288"/>
            <a:ext cx="1785938"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135" rIns="0" bIns="0">
            <a:spAutoFit/>
          </a:bodyPr>
          <a:lstStyle>
            <a:lvl1pPr marL="111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just" eaLnBrk="1" hangingPunct="1">
              <a:spcBef>
                <a:spcPts val="88"/>
              </a:spcBef>
            </a:pPr>
            <a:r>
              <a:rPr lang="en-US" altLang="en-US" sz="1600">
                <a:solidFill>
                  <a:srgbClr val="FF0000"/>
                </a:solidFill>
                <a:latin typeface="Gill Sans MT" panose="020B0502020104020203" pitchFamily="34" charset="0"/>
              </a:rPr>
              <a:t>Actors as well as the System  are represented by a vertical  line called a </a:t>
            </a:r>
            <a:r>
              <a:rPr lang="en-US" altLang="en-US" sz="1600" i="1" u="sng">
                <a:solidFill>
                  <a:srgbClr val="FF0000"/>
                </a:solidFill>
                <a:latin typeface="Gill Sans MT" panose="020B0502020104020203" pitchFamily="34" charset="0"/>
              </a:rPr>
              <a:t>lifeline</a:t>
            </a:r>
            <a:endParaRPr lang="en-US" altLang="en-US" sz="1600">
              <a:latin typeface="Gill Sans MT" panose="020B0502020104020203" pitchFamily="34" charset="0"/>
            </a:endParaRPr>
          </a:p>
        </p:txBody>
      </p:sp>
    </p:spTree>
    <p:extLst>
      <p:ext uri="{BB962C8B-B14F-4D97-AF65-F5344CB8AC3E}">
        <p14:creationId xmlns:p14="http://schemas.microsoft.com/office/powerpoint/2010/main" val="3029144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775" y="841375"/>
            <a:ext cx="6146800" cy="442913"/>
          </a:xfrm>
          <a:prstGeom prst="rect">
            <a:avLst/>
          </a:prstGeom>
        </p:spPr>
        <p:txBody>
          <a:bodyPr lIns="0" tIns="11135" rIns="0" bIns="0">
            <a:spAutoFit/>
          </a:bodyPr>
          <a:lstStyle/>
          <a:p>
            <a:pPr marL="11135">
              <a:spcBef>
                <a:spcPts val="88"/>
              </a:spcBef>
              <a:buFont typeface="Arial" charset="0"/>
              <a:buNone/>
              <a:defRPr/>
            </a:pPr>
            <a:r>
              <a:rPr sz="2400" dirty="0">
                <a:solidFill>
                  <a:srgbClr val="454552"/>
                </a:solidFill>
                <a:latin typeface="Bookman Old Style"/>
                <a:cs typeface="Bookman Old Style"/>
              </a:rPr>
              <a:t>Sequence Diagrams</a:t>
            </a:r>
            <a:r>
              <a:rPr sz="2400" spc="-35" dirty="0">
                <a:solidFill>
                  <a:srgbClr val="454552"/>
                </a:solidFill>
                <a:latin typeface="Bookman Old Style"/>
                <a:cs typeface="Bookman Old Style"/>
              </a:rPr>
              <a:t> </a:t>
            </a:r>
            <a:r>
              <a:rPr sz="2400" spc="-4" dirty="0">
                <a:solidFill>
                  <a:srgbClr val="454552"/>
                </a:solidFill>
                <a:latin typeface="Bookman Old Style"/>
                <a:cs typeface="Bookman Old Style"/>
              </a:rPr>
              <a:t>(Asynchronous</a:t>
            </a:r>
            <a:r>
              <a:rPr sz="2800" spc="-4" dirty="0">
                <a:solidFill>
                  <a:srgbClr val="454552"/>
                </a:solidFill>
                <a:latin typeface="Bookman Old Style"/>
                <a:cs typeface="Bookman Old Style"/>
              </a:rPr>
              <a:t>)</a:t>
            </a:r>
            <a:endParaRPr sz="2800">
              <a:latin typeface="Bookman Old Style"/>
              <a:cs typeface="Bookman Old Style"/>
            </a:endParaRPr>
          </a:p>
        </p:txBody>
      </p:sp>
      <p:grpSp>
        <p:nvGrpSpPr>
          <p:cNvPr id="28675" name="object 3"/>
          <p:cNvGrpSpPr>
            <a:grpSpLocks/>
          </p:cNvGrpSpPr>
          <p:nvPr/>
        </p:nvGrpSpPr>
        <p:grpSpPr bwMode="auto">
          <a:xfrm>
            <a:off x="1157288" y="1703388"/>
            <a:ext cx="4986337" cy="4148137"/>
            <a:chOff x="1352669" y="1876037"/>
            <a:chExt cx="4946650" cy="4572000"/>
          </a:xfrm>
        </p:grpSpPr>
        <p:sp>
          <p:nvSpPr>
            <p:cNvPr id="28678" name="object 4"/>
            <p:cNvSpPr>
              <a:spLocks noChangeArrowheads="1"/>
            </p:cNvSpPr>
            <p:nvPr/>
          </p:nvSpPr>
          <p:spPr bwMode="auto">
            <a:xfrm>
              <a:off x="1497983" y="1876037"/>
              <a:ext cx="4801341" cy="457162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8679" name="object 5"/>
            <p:cNvSpPr>
              <a:spLocks noChangeArrowheads="1"/>
            </p:cNvSpPr>
            <p:nvPr/>
          </p:nvSpPr>
          <p:spPr bwMode="auto">
            <a:xfrm>
              <a:off x="1352664" y="2482608"/>
              <a:ext cx="142875" cy="2880360"/>
            </a:xfrm>
            <a:custGeom>
              <a:avLst/>
              <a:gdLst>
                <a:gd name="T0" fmla="*/ 0 w 142875"/>
                <a:gd name="T1" fmla="*/ 0 h 2880360"/>
                <a:gd name="T2" fmla="*/ 142875 w 142875"/>
                <a:gd name="T3" fmla="*/ 2880360 h 2880360"/>
              </a:gdLst>
              <a:ahLst/>
              <a:cxnLst/>
              <a:rect l="T0" t="T1" r="T2" b="T3"/>
              <a:pathLst>
                <a:path w="142875" h="2880360">
                  <a:moveTo>
                    <a:pt x="142773" y="2755582"/>
                  </a:moveTo>
                  <a:lnTo>
                    <a:pt x="142252" y="2749677"/>
                  </a:lnTo>
                  <a:lnTo>
                    <a:pt x="139446" y="2744343"/>
                  </a:lnTo>
                  <a:lnTo>
                    <a:pt x="134632" y="2740152"/>
                  </a:lnTo>
                  <a:lnTo>
                    <a:pt x="128727" y="2738094"/>
                  </a:lnTo>
                  <a:lnTo>
                    <a:pt x="122821" y="2738628"/>
                  </a:lnTo>
                  <a:lnTo>
                    <a:pt x="117487" y="2741434"/>
                  </a:lnTo>
                  <a:lnTo>
                    <a:pt x="113296" y="2746248"/>
                  </a:lnTo>
                  <a:lnTo>
                    <a:pt x="87388" y="2789656"/>
                  </a:lnTo>
                  <a:lnTo>
                    <a:pt x="87388" y="0"/>
                  </a:lnTo>
                  <a:lnTo>
                    <a:pt x="55384" y="0"/>
                  </a:lnTo>
                  <a:lnTo>
                    <a:pt x="55384" y="2790863"/>
                  </a:lnTo>
                  <a:lnTo>
                    <a:pt x="29476" y="2746248"/>
                  </a:lnTo>
                  <a:lnTo>
                    <a:pt x="25285" y="2741434"/>
                  </a:lnTo>
                  <a:lnTo>
                    <a:pt x="19951" y="2738628"/>
                  </a:lnTo>
                  <a:lnTo>
                    <a:pt x="14046" y="2738094"/>
                  </a:lnTo>
                  <a:lnTo>
                    <a:pt x="8140" y="2740152"/>
                  </a:lnTo>
                  <a:lnTo>
                    <a:pt x="3327" y="2744343"/>
                  </a:lnTo>
                  <a:lnTo>
                    <a:pt x="520" y="2749677"/>
                  </a:lnTo>
                  <a:lnTo>
                    <a:pt x="0" y="2755582"/>
                  </a:lnTo>
                  <a:lnTo>
                    <a:pt x="2044" y="2761488"/>
                  </a:lnTo>
                  <a:lnTo>
                    <a:pt x="55384" y="2853944"/>
                  </a:lnTo>
                  <a:lnTo>
                    <a:pt x="70624" y="2880360"/>
                  </a:lnTo>
                  <a:lnTo>
                    <a:pt x="87388" y="2851924"/>
                  </a:lnTo>
                  <a:lnTo>
                    <a:pt x="140728" y="2761488"/>
                  </a:lnTo>
                  <a:lnTo>
                    <a:pt x="142773" y="2755582"/>
                  </a:lnTo>
                  <a:close/>
                </a:path>
              </a:pathLst>
            </a:cu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8676" name="object 6"/>
          <p:cNvSpPr txBox="1">
            <a:spLocks noChangeArrowheads="1"/>
          </p:cNvSpPr>
          <p:nvPr/>
        </p:nvSpPr>
        <p:spPr bwMode="auto">
          <a:xfrm>
            <a:off x="6215063" y="1538288"/>
            <a:ext cx="21431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135" rIns="0" bIns="0">
            <a:spAutoFit/>
          </a:bodyPr>
          <a:lstStyle>
            <a:lvl1pPr marL="111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just" eaLnBrk="1" hangingPunct="1">
              <a:spcBef>
                <a:spcPts val="88"/>
              </a:spcBef>
            </a:pPr>
            <a:r>
              <a:rPr lang="en-US" altLang="en-US" sz="1600">
                <a:solidFill>
                  <a:srgbClr val="FF0000"/>
                </a:solidFill>
                <a:latin typeface="Gill Sans MT" panose="020B0502020104020203" pitchFamily="34" charset="0"/>
              </a:rPr>
              <a:t>Time proceeds from top to  bottom but spacing is  irrelevant</a:t>
            </a:r>
            <a:endParaRPr lang="en-US" altLang="en-US" sz="1600">
              <a:latin typeface="Gill Sans MT" panose="020B0502020104020203" pitchFamily="34" charset="0"/>
            </a:endParaRPr>
          </a:p>
        </p:txBody>
      </p:sp>
      <p:sp>
        <p:nvSpPr>
          <p:cNvPr id="7" name="object 7"/>
          <p:cNvSpPr>
            <a:spLocks noGrp="1"/>
          </p:cNvSpPr>
          <p:nvPr>
            <p:ph type="sldNum" sz="quarter" idx="12"/>
          </p:nvPr>
        </p:nvSpPr>
        <p:spPr>
          <a:xfrm>
            <a:off x="1233488" y="6149975"/>
            <a:ext cx="219075" cy="166688"/>
          </a:xfrm>
        </p:spPr>
        <p:txBody>
          <a:bodyPr lIns="0" tIns="0" rIns="0" bIns="0" rtlCol="0">
            <a:spAutoFit/>
          </a:bodyPr>
          <a:lstStyle/>
          <a:p>
            <a:pPr marL="33406">
              <a:lnSpc>
                <a:spcPts val="1258"/>
              </a:lnSpc>
              <a:buFont typeface="Arial" charset="0"/>
              <a:buNone/>
              <a:defRPr/>
            </a:pPr>
            <a:r>
              <a:rPr spc="4" dirty="0">
                <a:solidFill>
                  <a:schemeClr val="tx1">
                    <a:tint val="75000"/>
                  </a:schemeClr>
                </a:solidFill>
                <a:latin typeface="Arial" charset="0"/>
                <a:cs typeface="Arial" charset="0"/>
              </a:rPr>
              <a:t>6</a:t>
            </a:r>
          </a:p>
        </p:txBody>
      </p:sp>
    </p:spTree>
    <p:extLst>
      <p:ext uri="{BB962C8B-B14F-4D97-AF65-F5344CB8AC3E}">
        <p14:creationId xmlns:p14="http://schemas.microsoft.com/office/powerpoint/2010/main" val="13797709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20775" y="841375"/>
            <a:ext cx="6146800" cy="442913"/>
          </a:xfrm>
          <a:prstGeom prst="rect">
            <a:avLst/>
          </a:prstGeom>
        </p:spPr>
        <p:txBody>
          <a:bodyPr lIns="0" tIns="11135" rIns="0" bIns="0">
            <a:spAutoFit/>
          </a:bodyPr>
          <a:lstStyle/>
          <a:p>
            <a:pPr marL="11135">
              <a:spcBef>
                <a:spcPts val="88"/>
              </a:spcBef>
              <a:buFont typeface="Arial" charset="0"/>
              <a:buNone/>
              <a:defRPr/>
            </a:pPr>
            <a:r>
              <a:rPr sz="2400" dirty="0">
                <a:solidFill>
                  <a:srgbClr val="454552"/>
                </a:solidFill>
                <a:latin typeface="Bookman Old Style"/>
                <a:cs typeface="Bookman Old Style"/>
              </a:rPr>
              <a:t>Sequence Diagrams</a:t>
            </a:r>
            <a:r>
              <a:rPr sz="2400" spc="-35" dirty="0">
                <a:solidFill>
                  <a:srgbClr val="454552"/>
                </a:solidFill>
                <a:latin typeface="Bookman Old Style"/>
                <a:cs typeface="Bookman Old Style"/>
              </a:rPr>
              <a:t> </a:t>
            </a:r>
            <a:r>
              <a:rPr sz="2400" spc="-4" dirty="0">
                <a:solidFill>
                  <a:srgbClr val="454552"/>
                </a:solidFill>
                <a:latin typeface="Bookman Old Style"/>
                <a:cs typeface="Bookman Old Style"/>
              </a:rPr>
              <a:t>(Asynchronous</a:t>
            </a:r>
            <a:r>
              <a:rPr sz="2800" spc="-4" dirty="0">
                <a:solidFill>
                  <a:srgbClr val="454552"/>
                </a:solidFill>
                <a:latin typeface="Bookman Old Style"/>
                <a:cs typeface="Bookman Old Style"/>
              </a:rPr>
              <a:t>)</a:t>
            </a:r>
            <a:endParaRPr sz="2800">
              <a:latin typeface="Bookman Old Style"/>
              <a:cs typeface="Bookman Old Style"/>
            </a:endParaRPr>
          </a:p>
        </p:txBody>
      </p:sp>
      <p:grpSp>
        <p:nvGrpSpPr>
          <p:cNvPr id="29699" name="object 3"/>
          <p:cNvGrpSpPr>
            <a:grpSpLocks/>
          </p:cNvGrpSpPr>
          <p:nvPr/>
        </p:nvGrpSpPr>
        <p:grpSpPr bwMode="auto">
          <a:xfrm>
            <a:off x="571500" y="1703388"/>
            <a:ext cx="5357813" cy="4797425"/>
            <a:chOff x="1497983" y="1876037"/>
            <a:chExt cx="4801870" cy="4572000"/>
          </a:xfrm>
        </p:grpSpPr>
        <p:sp>
          <p:nvSpPr>
            <p:cNvPr id="29701" name="object 4"/>
            <p:cNvSpPr>
              <a:spLocks noChangeArrowheads="1"/>
            </p:cNvSpPr>
            <p:nvPr/>
          </p:nvSpPr>
          <p:spPr bwMode="auto">
            <a:xfrm>
              <a:off x="1497983" y="1876037"/>
              <a:ext cx="4801341" cy="4571626"/>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702" name="object 5"/>
            <p:cNvSpPr>
              <a:spLocks noChangeArrowheads="1"/>
            </p:cNvSpPr>
            <p:nvPr/>
          </p:nvSpPr>
          <p:spPr bwMode="auto">
            <a:xfrm>
              <a:off x="1999366" y="2255520"/>
              <a:ext cx="1551432" cy="35052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9700" name="object 6"/>
          <p:cNvSpPr txBox="1">
            <a:spLocks noChangeArrowheads="1"/>
          </p:cNvSpPr>
          <p:nvPr/>
        </p:nvSpPr>
        <p:spPr bwMode="auto">
          <a:xfrm>
            <a:off x="6000750" y="1538288"/>
            <a:ext cx="2286000"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135" rIns="0" bIns="0">
            <a:spAutoFit/>
          </a:bodyPr>
          <a:lstStyle>
            <a:lvl1pPr marL="111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just" eaLnBrk="1" hangingPunct="1">
              <a:spcBef>
                <a:spcPts val="88"/>
              </a:spcBef>
            </a:pPr>
            <a:r>
              <a:rPr lang="en-US" altLang="en-US" sz="1600">
                <a:solidFill>
                  <a:srgbClr val="FF0000"/>
                </a:solidFill>
                <a:latin typeface="Gill Sans MT" panose="020B0502020104020203" pitchFamily="34" charset="0"/>
              </a:rPr>
              <a:t>Each message is a horizontal  arrow from the sender to the  receiver</a:t>
            </a:r>
            <a:endParaRPr lang="en-US" altLang="en-US" sz="1600">
              <a:latin typeface="Gill Sans MT" panose="020B0502020104020203" pitchFamily="34" charset="0"/>
            </a:endParaRPr>
          </a:p>
        </p:txBody>
      </p:sp>
    </p:spTree>
    <p:extLst>
      <p:ext uri="{BB962C8B-B14F-4D97-AF65-F5344CB8AC3E}">
        <p14:creationId xmlns:p14="http://schemas.microsoft.com/office/powerpoint/2010/main" val="1599490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bject 2"/>
          <p:cNvSpPr txBox="1">
            <a:spLocks noChangeArrowheads="1"/>
          </p:cNvSpPr>
          <p:nvPr/>
        </p:nvSpPr>
        <p:spPr bwMode="auto">
          <a:xfrm>
            <a:off x="5624513" y="1603375"/>
            <a:ext cx="309086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039" rIns="0" bIns="0">
            <a:spAutoFit/>
          </a:bodyPr>
          <a:lstStyle>
            <a:lvl1pPr marL="250825" indent="-239713" eaLnBrk="0" hangingPunct="0">
              <a:tabLst>
                <a:tab pos="250825" algn="l"/>
              </a:tabLst>
              <a:defRPr>
                <a:solidFill>
                  <a:schemeClr val="tx1"/>
                </a:solidFill>
                <a:latin typeface="Arial" panose="020B0604020202020204" pitchFamily="34" charset="0"/>
                <a:cs typeface="Arial" panose="020B0604020202020204" pitchFamily="34" charset="0"/>
              </a:defRPr>
            </a:lvl1pPr>
            <a:lvl2pPr marL="490538" indent="-239713" eaLnBrk="0" hangingPunct="0">
              <a:tabLst>
                <a:tab pos="25082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25082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25082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250825" algn="l"/>
              </a:tabLst>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tabLst>
                <a:tab pos="250825" algn="l"/>
              </a:tabLst>
              <a:defRPr>
                <a:solidFill>
                  <a:schemeClr val="tx1"/>
                </a:solidFill>
                <a:latin typeface="Arial" panose="020B0604020202020204" pitchFamily="34" charset="0"/>
                <a:cs typeface="Arial" panose="020B0604020202020204" pitchFamily="34" charset="0"/>
              </a:defRPr>
            </a:lvl9pPr>
          </a:lstStyle>
          <a:p>
            <a:pPr algn="just" eaLnBrk="1" hangingPunct="1">
              <a:lnSpc>
                <a:spcPct val="80000"/>
              </a:lnSpc>
              <a:spcBef>
                <a:spcPts val="550"/>
              </a:spcBef>
              <a:buClr>
                <a:srgbClr val="717BA3"/>
              </a:buClr>
              <a:buSzPct val="75000"/>
              <a:buFont typeface="Lucida Sans Unicode" panose="020B0602030504020204" pitchFamily="34" charset="0"/>
              <a:buChar char="◗"/>
            </a:pPr>
            <a:r>
              <a:rPr lang="en-US" altLang="en-US" sz="1900">
                <a:latin typeface="Gill Sans MT" panose="020B0502020104020203" pitchFamily="34" charset="0"/>
              </a:rPr>
              <a:t>Are used for high level  interactions</a:t>
            </a:r>
          </a:p>
          <a:p>
            <a:pPr algn="just" eaLnBrk="1" hangingPunct="1">
              <a:lnSpc>
                <a:spcPct val="80000"/>
              </a:lnSpc>
              <a:spcBef>
                <a:spcPts val="525"/>
              </a:spcBef>
              <a:buClr>
                <a:srgbClr val="717BA3"/>
              </a:buClr>
              <a:buSzPct val="75000"/>
              <a:buFont typeface="Lucida Sans Unicode" panose="020B0602030504020204" pitchFamily="34" charset="0"/>
              <a:buChar char="◗"/>
            </a:pPr>
            <a:r>
              <a:rPr lang="en-US" altLang="en-US" sz="1900">
                <a:latin typeface="Gill Sans MT" panose="020B0502020104020203" pitchFamily="34" charset="0"/>
              </a:rPr>
              <a:t>Can contain concurrent  signals</a:t>
            </a:r>
          </a:p>
          <a:p>
            <a:pPr lvl="1" algn="just" eaLnBrk="1" hangingPunct="1">
              <a:lnSpc>
                <a:spcPct val="80000"/>
              </a:lnSpc>
              <a:spcBef>
                <a:spcPts val="450"/>
              </a:spcBef>
              <a:buClr>
                <a:srgbClr val="9FB8CD"/>
              </a:buClr>
              <a:buSzPct val="75000"/>
              <a:buFont typeface="Lucida Sans Unicode" panose="020B0602030504020204" pitchFamily="34" charset="0"/>
              <a:buChar char="◗"/>
            </a:pPr>
            <a:r>
              <a:rPr lang="en-US" altLang="en-US">
                <a:solidFill>
                  <a:srgbClr val="454552"/>
                </a:solidFill>
                <a:latin typeface="Gill Sans MT" panose="020B0502020104020203" pitchFamily="34" charset="0"/>
              </a:rPr>
              <a:t>Stock Broker System  sends messages to  Customer and  Securities Exchange  concurrently</a:t>
            </a:r>
            <a:endParaRPr lang="en-US" altLang="en-US">
              <a:latin typeface="Gill Sans MT" panose="020B0502020104020203" pitchFamily="34" charset="0"/>
            </a:endParaRPr>
          </a:p>
          <a:p>
            <a:pPr algn="just" eaLnBrk="1" hangingPunct="1">
              <a:lnSpc>
                <a:spcPct val="80000"/>
              </a:lnSpc>
              <a:spcBef>
                <a:spcPts val="513"/>
              </a:spcBef>
              <a:buClr>
                <a:srgbClr val="717BA3"/>
              </a:buClr>
              <a:buSzPct val="75000"/>
              <a:buFont typeface="Lucida Sans Unicode" panose="020B0602030504020204" pitchFamily="34" charset="0"/>
              <a:buChar char="◗"/>
            </a:pPr>
            <a:r>
              <a:rPr lang="en-US" altLang="en-US" sz="1900">
                <a:latin typeface="Gill Sans MT" panose="020B0502020104020203" pitchFamily="34" charset="0"/>
              </a:rPr>
              <a:t>Signals between  participants do not  need to alternate</a:t>
            </a:r>
          </a:p>
          <a:p>
            <a:pPr lvl="1" algn="just" eaLnBrk="1" hangingPunct="1">
              <a:lnSpc>
                <a:spcPct val="80000"/>
              </a:lnSpc>
              <a:spcBef>
                <a:spcPts val="450"/>
              </a:spcBef>
              <a:buClr>
                <a:srgbClr val="9FB8CD"/>
              </a:buClr>
              <a:buSzPct val="75000"/>
              <a:buFont typeface="Lucida Sans Unicode" panose="020B0602030504020204" pitchFamily="34" charset="0"/>
              <a:buChar char="◗"/>
            </a:pPr>
            <a:r>
              <a:rPr lang="en-US" altLang="en-US">
                <a:solidFill>
                  <a:srgbClr val="454552"/>
                </a:solidFill>
                <a:latin typeface="Gill Sans MT" panose="020B0502020104020203" pitchFamily="34" charset="0"/>
              </a:rPr>
              <a:t>Stock Broker System  sends “secure  communication”  followed by “display  portfolio”</a:t>
            </a:r>
            <a:endParaRPr lang="en-US" altLang="en-US">
              <a:latin typeface="Gill Sans MT" panose="020B0502020104020203" pitchFamily="34" charset="0"/>
            </a:endParaRPr>
          </a:p>
        </p:txBody>
      </p:sp>
      <p:sp>
        <p:nvSpPr>
          <p:cNvPr id="3" name="object 3"/>
          <p:cNvSpPr txBox="1">
            <a:spLocks noGrp="1"/>
          </p:cNvSpPr>
          <p:nvPr>
            <p:ph type="title"/>
          </p:nvPr>
        </p:nvSpPr>
        <p:spPr>
          <a:xfrm>
            <a:off x="1120775" y="841375"/>
            <a:ext cx="6146800" cy="442913"/>
          </a:xfrm>
        </p:spPr>
        <p:txBody>
          <a:bodyPr lIns="0" tIns="11135" rIns="0" bIns="0" rtlCol="0">
            <a:spAutoFit/>
          </a:bodyPr>
          <a:lstStyle/>
          <a:p>
            <a:pPr marL="11135">
              <a:spcBef>
                <a:spcPts val="88"/>
              </a:spcBef>
              <a:defRPr/>
            </a:pPr>
            <a:r>
              <a:rPr sz="2800" dirty="0">
                <a:solidFill>
                  <a:srgbClr val="454552"/>
                </a:solidFill>
              </a:rPr>
              <a:t>Sequence Diagrams</a:t>
            </a:r>
            <a:r>
              <a:rPr sz="2800" spc="-35" dirty="0">
                <a:solidFill>
                  <a:srgbClr val="454552"/>
                </a:solidFill>
              </a:rPr>
              <a:t> </a:t>
            </a:r>
            <a:r>
              <a:rPr sz="2800" spc="-4" dirty="0">
                <a:solidFill>
                  <a:srgbClr val="454552"/>
                </a:solidFill>
              </a:rPr>
              <a:t>(Asynchronous)</a:t>
            </a:r>
            <a:endParaRPr sz="2800"/>
          </a:p>
        </p:txBody>
      </p:sp>
      <p:sp>
        <p:nvSpPr>
          <p:cNvPr id="30724" name="object 4"/>
          <p:cNvSpPr>
            <a:spLocks noChangeArrowheads="1"/>
          </p:cNvSpPr>
          <p:nvPr/>
        </p:nvSpPr>
        <p:spPr bwMode="auto">
          <a:xfrm>
            <a:off x="285750" y="1500188"/>
            <a:ext cx="5429250" cy="50720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255737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eaLnBrk="1" hangingPunct="1"/>
            <a:fld id="{524B55E5-2F75-42D6-A8C4-D0D70CFC6FF9}" type="slidenum">
              <a:rPr lang="en-US" altLang="en-US">
                <a:solidFill>
                  <a:srgbClr val="898989"/>
                </a:solidFill>
              </a:rPr>
              <a:pPr eaLnBrk="1" hangingPunct="1"/>
              <a:t>54</a:t>
            </a:fld>
            <a:endParaRPr lang="en-US" altLang="en-US">
              <a:solidFill>
                <a:srgbClr val="898989"/>
              </a:solidFill>
            </a:endParaRPr>
          </a:p>
        </p:txBody>
      </p:sp>
      <p:pic>
        <p:nvPicPr>
          <p:cNvPr id="31747" name="Picture 2" descr="Reference fragment example"/>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626" b="626"/>
          <a:stretch>
            <a:fillRect/>
          </a:stretch>
        </p:blipFill>
        <p:spPr>
          <a:xfrm>
            <a:off x="285750" y="714375"/>
            <a:ext cx="8589963" cy="5289550"/>
          </a:xfrm>
        </p:spPr>
      </p:pic>
    </p:spTree>
    <p:extLst>
      <p:ext uri="{BB962C8B-B14F-4D97-AF65-F5344CB8AC3E}">
        <p14:creationId xmlns:p14="http://schemas.microsoft.com/office/powerpoint/2010/main" val="23465615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6KcCV5x.png"/>
          <p:cNvPicPr>
            <a:picLocks noGrp="1" noChangeAspect="1"/>
          </p:cNvPicPr>
          <p:nvPr>
            <p:ph idx="1"/>
          </p:nvPr>
        </p:nvPicPr>
        <p:blipFill>
          <a:blip r:embed="rId2"/>
          <a:stretch>
            <a:fillRect/>
          </a:stretch>
        </p:blipFill>
        <p:spPr>
          <a:xfrm>
            <a:off x="0" y="0"/>
            <a:ext cx="9144000" cy="6858000"/>
          </a:xfrm>
        </p:spPr>
      </p:pic>
    </p:spTree>
    <p:extLst>
      <p:ext uri="{BB962C8B-B14F-4D97-AF65-F5344CB8AC3E}">
        <p14:creationId xmlns:p14="http://schemas.microsoft.com/office/powerpoint/2010/main" val="962371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t>Sequence diagram for View patient information</a:t>
            </a:r>
          </a:p>
        </p:txBody>
      </p:sp>
      <p:pic>
        <p:nvPicPr>
          <p:cNvPr id="4" name="Picture 3" descr="5.6 ViewInfoSeq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spTree>
    <p:extLst>
      <p:ext uri="{BB962C8B-B14F-4D97-AF65-F5344CB8AC3E}">
        <p14:creationId xmlns:p14="http://schemas.microsoft.com/office/powerpoint/2010/main" val="2209494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dirty="0"/>
              <a:t>Sequence diagram for Transfer Data</a:t>
            </a:r>
          </a:p>
        </p:txBody>
      </p:sp>
      <p:pic>
        <p:nvPicPr>
          <p:cNvPr id="4" name="Picture 3" descr="5.7 TransferData.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spTree>
    <p:extLst>
      <p:ext uri="{BB962C8B-B14F-4D97-AF65-F5344CB8AC3E}">
        <p14:creationId xmlns:p14="http://schemas.microsoft.com/office/powerpoint/2010/main" val="422382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Sequence diagram describing data collection(WEATHER STATION)</a:t>
            </a:r>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4798" r="-4798"/>
              <a:stretch>
                <a:fillRect/>
              </a:stretch>
            </p:blipFill>
          </mc:Choice>
          <mc:Fallback>
            <p:blipFill>
              <a:blip r:embed="rId2"/>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58</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extLst>
      <p:ext uri="{BB962C8B-B14F-4D97-AF65-F5344CB8AC3E}">
        <p14:creationId xmlns:p14="http://schemas.microsoft.com/office/powerpoint/2010/main" val="3869923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Sequence diagram describing data collection</a:t>
            </a:r>
          </a:p>
        </p:txBody>
      </p:sp>
      <p:pic>
        <p:nvPicPr>
          <p:cNvPr id="4" name="Content Placeholder 3" descr="7.7 WS-SeqDiagram.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4798" r="-4798"/>
              <a:stretch>
                <a:fillRect/>
              </a:stretch>
            </p:blipFill>
          </mc:Choice>
          <mc:Fallback>
            <p:blipFill>
              <a:blip r:embed="rId2"/>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59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normAutofit fontScale="92500" lnSpcReduction="20000"/>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type="body"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p>
        </p:txBody>
      </p:sp>
      <p:pic>
        <p:nvPicPr>
          <p:cNvPr id="4" name="Content Placeholder 3" descr="7.8 WS-StateModel.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4549" r="-4549"/>
              <a:stretch>
                <a:fillRect/>
              </a:stretch>
            </p:blipFill>
          </mc:Choice>
          <mc:Fallback>
            <p:blipFill>
              <a:blip r:embed="rId2"/>
              <a:srcRect l="-4549" r="-4549"/>
              <a:stretch>
                <a:fillRect/>
              </a:stretch>
            </p:blipFill>
          </mc:Fallback>
        </mc:AlternateContent>
        <p:spPr>
          <a:xfrm>
            <a:off x="0" y="990600"/>
            <a:ext cx="9144000" cy="5867400"/>
          </a:xfrm>
        </p:spPr>
      </p:pic>
      <p:sp>
        <p:nvSpPr>
          <p:cNvPr id="5" name="Slide Number Placeholder 4"/>
          <p:cNvSpPr>
            <a:spLocks noGrp="1"/>
          </p:cNvSpPr>
          <p:nvPr>
            <p:ph type="sldNum" sz="quarter" idx="12"/>
          </p:nvPr>
        </p:nvSpPr>
        <p:spPr/>
        <p:txBody>
          <a:bodyPr/>
          <a:lstStyle/>
          <a:p>
            <a:fld id="{EC83099C-5FA5-B04A-B819-64718E2A253A}" type="slidenum">
              <a:rPr lang="en-US" smtClean="0"/>
              <a:pPr/>
              <a:t>61</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What Is an Interface?</a:t>
            </a:r>
          </a:p>
          <a:p>
            <a:r>
              <a:rPr lang="en-US" dirty="0"/>
              <a:t>As you've already learned, objects define their interaction with the outside world through the methods that they expose. Methods form the object's </a:t>
            </a:r>
            <a:r>
              <a:rPr lang="en-US" i="1" dirty="0"/>
              <a:t>interface</a:t>
            </a:r>
            <a:r>
              <a:rPr lang="en-US" dirty="0"/>
              <a:t> with the outside world; the buttons on the front of your television set, for example, are the interface between you and the electrical wiring on the other side of its plastic casing. You press the "power" button to turn the television on and off.</a:t>
            </a:r>
          </a:p>
          <a:p>
            <a:r>
              <a:rPr lang="en-US" dirty="0"/>
              <a:t>In its most common form, an interface is a group of related methods with empty bodies. A bicycle's behavior, if specified as an interface, might appear as follows:</a:t>
            </a:r>
          </a:p>
          <a:p>
            <a:r>
              <a:rPr lang="en-US" dirty="0"/>
              <a:t>interface </a:t>
            </a:r>
            <a:r>
              <a:rPr lang="en-US"/>
              <a:t>Bicycle {</a:t>
            </a:r>
          </a:p>
          <a:p>
            <a:r>
              <a:rPr lang="en-US"/>
              <a:t> </a:t>
            </a:r>
            <a:r>
              <a:rPr lang="en-US" dirty="0"/>
              <a:t>// wheel revolutions per minute </a:t>
            </a:r>
          </a:p>
          <a:p>
            <a:r>
              <a:rPr lang="en-US" dirty="0"/>
              <a:t>void </a:t>
            </a:r>
            <a:r>
              <a:rPr lang="en-US" dirty="0" err="1"/>
              <a:t>changeCadence</a:t>
            </a:r>
            <a:r>
              <a:rPr lang="en-US" dirty="0"/>
              <a:t>(</a:t>
            </a:r>
            <a:r>
              <a:rPr lang="en-US" dirty="0" err="1"/>
              <a:t>int</a:t>
            </a:r>
            <a:r>
              <a:rPr lang="en-US" dirty="0"/>
              <a:t> </a:t>
            </a:r>
            <a:r>
              <a:rPr lang="en-US" dirty="0" err="1"/>
              <a:t>newValue</a:t>
            </a:r>
            <a:r>
              <a:rPr lang="en-US" dirty="0"/>
              <a:t>); </a:t>
            </a:r>
          </a:p>
          <a:p>
            <a:r>
              <a:rPr lang="en-US" dirty="0"/>
              <a:t>void </a:t>
            </a:r>
            <a:r>
              <a:rPr lang="en-US" dirty="0" err="1"/>
              <a:t>changeGear</a:t>
            </a:r>
            <a:r>
              <a:rPr lang="en-US" dirty="0"/>
              <a:t>(</a:t>
            </a:r>
            <a:r>
              <a:rPr lang="en-US" dirty="0" err="1"/>
              <a:t>int</a:t>
            </a:r>
            <a:r>
              <a:rPr lang="en-US" dirty="0"/>
              <a:t> </a:t>
            </a:r>
            <a:r>
              <a:rPr lang="en-US" dirty="0" err="1"/>
              <a:t>newValue</a:t>
            </a:r>
            <a:r>
              <a:rPr lang="en-US" dirty="0"/>
              <a:t>); </a:t>
            </a:r>
          </a:p>
          <a:p>
            <a:r>
              <a:rPr lang="en-US" dirty="0"/>
              <a:t>void </a:t>
            </a:r>
            <a:r>
              <a:rPr lang="en-US" dirty="0" err="1"/>
              <a:t>speedUp</a:t>
            </a:r>
            <a:r>
              <a:rPr lang="en-US" dirty="0"/>
              <a:t>(</a:t>
            </a:r>
            <a:r>
              <a:rPr lang="en-US" dirty="0" err="1"/>
              <a:t>int</a:t>
            </a:r>
            <a:r>
              <a:rPr lang="en-US" dirty="0"/>
              <a:t> increment); </a:t>
            </a:r>
          </a:p>
          <a:p>
            <a:r>
              <a:rPr lang="en-US" dirty="0"/>
              <a:t>void </a:t>
            </a:r>
            <a:r>
              <a:rPr lang="en-US" dirty="0" err="1"/>
              <a:t>applyBrakes</a:t>
            </a:r>
            <a:r>
              <a:rPr lang="en-US" dirty="0"/>
              <a:t>(</a:t>
            </a:r>
            <a:r>
              <a:rPr lang="en-US" dirty="0" err="1"/>
              <a:t>int</a:t>
            </a:r>
            <a:r>
              <a:rPr lang="en-US" dirty="0"/>
              <a:t> decrement);</a:t>
            </a:r>
          </a:p>
          <a:p>
            <a:r>
              <a:rPr lang="en-US" dirty="0"/>
              <a:t>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p>
        </p:txBody>
      </p:sp>
      <p:pic>
        <p:nvPicPr>
          <p:cNvPr id="4" name="Content Placeholder 3" descr="7.9 Interface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t="-45645" b="-45645"/>
              <a:stretch>
                <a:fillRect/>
              </a:stretch>
            </p:blipFill>
          </mc:Choice>
          <mc:Fallback>
            <p:blipFill>
              <a:blip r:embed="rId2"/>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64</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65</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context and interactions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7 Design and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Interaction Model for </a:t>
            </a:r>
            <a:br>
              <a:rPr lang="en-US" sz="2400" dirty="0"/>
            </a:br>
            <a:r>
              <a:rPr lang="en-US" sz="2400" dirty="0"/>
              <a:t>Weather station</a:t>
            </a:r>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
              <a:srcRect l="-3566" r="-3566"/>
              <a:stretch>
                <a:fillRect/>
              </a:stretch>
            </p:blipFill>
          </mc:Choice>
          <mc:Fallback>
            <p:blipFill>
              <a:blip r:embed="rId2"/>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a:t>Chapter 7 Design and 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65</Slides>
  <Notes>3</Notes>
  <HiddenSlides>0</HiddenSlide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Interaction Model for  Weather station</vt:lpstr>
      <vt:lpstr>UML diagram types</vt:lpstr>
      <vt:lpstr>Use case modeling</vt:lpstr>
      <vt:lpstr>Transfer-data use case </vt:lpstr>
      <vt:lpstr>Use Case Models: Actors (1)</vt:lpstr>
      <vt:lpstr>Use Case Models: Actors (2)</vt:lpstr>
      <vt:lpstr>System boundaries</vt:lpstr>
      <vt:lpstr>Use Case Models: Use cases (1)</vt:lpstr>
      <vt:lpstr>Use Case Models: Use cases (2)</vt:lpstr>
      <vt:lpstr>Use Case Models: Use cases (3)</vt:lpstr>
      <vt:lpstr>Use Case Models: Use cases (4)</vt:lpstr>
      <vt:lpstr>PowerPoint Presentation</vt:lpstr>
      <vt:lpstr>PowerPoint Presentation</vt:lpstr>
      <vt:lpstr>Design a Use-case diagram for Bank ATM system.</vt:lpstr>
      <vt:lpstr>PowerPoint Presentation</vt:lpstr>
      <vt:lpstr>Guidelines for use case Models</vt:lpstr>
      <vt:lpstr>Guidelines for use case Models</vt:lpstr>
      <vt:lpstr>Weather station use cases</vt:lpstr>
      <vt:lpstr>Use case description—Report weather</vt:lpstr>
      <vt:lpstr>Use cases in the MHC-PMS involving the role ‘Medical Receptionist’</vt:lpstr>
      <vt:lpstr>Design a Use-case diagram for Bank ATM system.</vt:lpstr>
      <vt:lpstr>PowerPoint Presentation</vt:lpstr>
      <vt:lpstr>Additional Notes : LIBSYS use cases</vt:lpstr>
      <vt:lpstr>Use cases for the MHC-PMS</vt:lpstr>
      <vt:lpstr>Architectural design</vt:lpstr>
      <vt:lpstr>High-level architecture of the weather station</vt:lpstr>
      <vt:lpstr>Architecture of data collection system</vt:lpstr>
      <vt:lpstr>Object class identification</vt:lpstr>
      <vt:lpstr>Approaches to identification</vt:lpstr>
      <vt:lpstr>Weather station description</vt:lpstr>
      <vt:lpstr>Weather station object classes</vt:lpstr>
      <vt:lpstr>Weather station object classes</vt:lpstr>
      <vt:lpstr>Design models</vt:lpstr>
      <vt:lpstr>Examples of design models</vt:lpstr>
      <vt:lpstr>Subsystem models</vt:lpstr>
      <vt:lpstr>Sequence models</vt:lpstr>
      <vt:lpstr>Sequence diagrams</vt:lpstr>
      <vt:lpstr>Scenarios</vt:lpstr>
      <vt:lpstr>Scenarios</vt:lpstr>
      <vt:lpstr>Sequence diagrams</vt:lpstr>
      <vt:lpstr>Sequence Diagrams</vt:lpstr>
      <vt:lpstr>PowerPoint Presentation</vt:lpstr>
      <vt:lpstr>PowerPoint Presentation</vt:lpstr>
      <vt:lpstr>PowerPoint Presentation</vt:lpstr>
      <vt:lpstr>Sequence Diagrams (Asynchronous)</vt:lpstr>
      <vt:lpstr>PowerPoint Presentation</vt:lpstr>
      <vt:lpstr>PowerPoint Presentation</vt:lpstr>
      <vt:lpstr>Sequence diagram for View patient information</vt:lpstr>
      <vt:lpstr>Sequence diagram for Transfer Data</vt:lpstr>
      <vt:lpstr>Sequence diagram describing data collection(WEATHER STATION)</vt:lpstr>
      <vt:lpstr>Sequence diagram describing data collection</vt:lpstr>
      <vt:lpstr>State diagrams</vt:lpstr>
      <vt:lpstr>Weather station state diagram</vt:lpstr>
      <vt:lpstr>Interface specification</vt:lpstr>
      <vt:lpstr>PowerPoint Presentation</vt:lpstr>
      <vt:lpstr>Weather station interfaces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dc:title>
  <cp:lastModifiedBy>pujar.sagar@gmail.com</cp:lastModifiedBy>
  <cp:revision>1</cp:revision>
  <dcterms:modified xsi:type="dcterms:W3CDTF">2023-12-27T23:56:13Z</dcterms:modified>
</cp:coreProperties>
</file>