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DA9D0-CE35-4BAC-8A8F-E0B8E9C2430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B72D7-0A38-460E-B830-B82D1B981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01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fld id="{33B1E25A-479F-44EC-AE20-3AE8DCE797DA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 eaLnBrk="1" hangingPunct="1"/>
              <a:t>2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fld id="{3E7D93E2-D7E5-46A6-92F4-FEDDC77B8F5A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fld id="{FFC8529E-8E52-4D0E-B2B7-4FE56F83596C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fld id="{E599E5BD-FEAC-4E3C-B635-D4FC69F94881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fld id="{97D4492E-D84C-497C-90BE-BC8FAD8AC3DA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fld id="{93F48CE8-521E-4952-A786-A7AF5EA29E09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fld id="{6568003A-4EED-4DF7-B7E1-ADEE15535C3C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fld id="{5884A318-6ECC-49D2-8EFD-9B5FABACA26B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fld id="{5D93BAE6-B8C3-4E98-94B3-214E3A9F906F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 eaLnBrk="1" hangingPunct="1"/>
              <a:t>3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fld id="{47B5558E-559C-4088-B32F-E4A15DA4D52F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 eaLnBrk="1" hangingPunct="1"/>
              <a:t>4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fld id="{F1862B4D-545F-4590-AEDE-4875B510BDA5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fld id="{B130E9A9-A660-4C6D-A6B0-BD5E8AD3DD4F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fld id="{5965EB71-6E85-453B-8ADE-7EC1A04BB7FB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fld id="{84F0365B-091B-46CE-94B1-89BDD423A932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fld id="{A911C5B2-F229-46EF-ABCE-021B6F2BA835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fld id="{DBDD0057-1F80-49B0-B026-735C124486BA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EF39-8517-44C3-8A5D-767BE4BBA88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DA6D-ECAA-4ECA-9673-2F7815D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52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EF39-8517-44C3-8A5D-767BE4BBA88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DA6D-ECAA-4ECA-9673-2F7815D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70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EF39-8517-44C3-8A5D-767BE4BBA88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DA6D-ECAA-4ECA-9673-2F7815D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454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84BC0-0011-4626-B2C2-5CEECD34E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2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EF39-8517-44C3-8A5D-767BE4BBA88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DA6D-ECAA-4ECA-9673-2F7815D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EF39-8517-44C3-8A5D-767BE4BBA88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DA6D-ECAA-4ECA-9673-2F7815D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1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EF39-8517-44C3-8A5D-767BE4BBA88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DA6D-ECAA-4ECA-9673-2F7815D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69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EF39-8517-44C3-8A5D-767BE4BBA88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DA6D-ECAA-4ECA-9673-2F7815D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15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EF39-8517-44C3-8A5D-767BE4BBA88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DA6D-ECAA-4ECA-9673-2F7815D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28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EF39-8517-44C3-8A5D-767BE4BBA88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DA6D-ECAA-4ECA-9673-2F7815D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76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EF39-8517-44C3-8A5D-767BE4BBA88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DA6D-ECAA-4ECA-9673-2F7815D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1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EF39-8517-44C3-8A5D-767BE4BBA88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DA6D-ECAA-4ECA-9673-2F7815D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60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9EF39-8517-44C3-8A5D-767BE4BBA888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DA6D-ECAA-4ECA-9673-2F7815D22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99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Boat – Sailor Relation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37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>
              <a:solidFill>
                <a:srgbClr val="FFFFFF"/>
              </a:solidFill>
            </a:endParaRPr>
          </a:p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647700"/>
            <a:ext cx="8229600" cy="1104900"/>
          </a:xfrm>
          <a:noFill/>
        </p:spPr>
        <p:txBody>
          <a:bodyPr/>
          <a:lstStyle/>
          <a:p>
            <a:r>
              <a:rPr lang="en-US" sz="2800"/>
              <a:t>Find names of sailors who’ve reserved boat #103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4648200"/>
          </a:xfrm>
          <a:noFill/>
        </p:spPr>
        <p:txBody>
          <a:bodyPr>
            <a:normAutofit lnSpcReduction="10000"/>
          </a:bodyPr>
          <a:lstStyle/>
          <a:p>
            <a:r>
              <a:rPr lang="en-US" sz="2000" dirty="0"/>
              <a:t>Solution: </a:t>
            </a:r>
          </a:p>
          <a:p>
            <a:pPr lvl="2"/>
            <a:r>
              <a:rPr lang="en-US" sz="2000" dirty="0"/>
              <a:t>Step 1: Step 1: </a:t>
            </a:r>
            <a:r>
              <a:rPr lang="en-US" sz="2000" i="1" dirty="0"/>
              <a:t>JOIN Reserves</a:t>
            </a:r>
            <a:r>
              <a:rPr lang="en-US" sz="2000" dirty="0"/>
              <a:t> and </a:t>
            </a:r>
            <a:r>
              <a:rPr lang="en-US" sz="2000" i="1" dirty="0"/>
              <a:t>Sailor</a:t>
            </a:r>
          </a:p>
          <a:p>
            <a:pPr lvl="2"/>
            <a:r>
              <a:rPr lang="en-US" sz="2000" dirty="0"/>
              <a:t> A = Reserves Join Sailor</a:t>
            </a:r>
          </a:p>
          <a:p>
            <a:pPr lvl="2"/>
            <a:r>
              <a:rPr lang="en-US" sz="2000" dirty="0"/>
              <a:t>Step 2: : Find the details that has boat id=103 </a:t>
            </a:r>
          </a:p>
          <a:p>
            <a:pPr lvl="2"/>
            <a:r>
              <a:rPr lang="en-US" sz="2000" dirty="0"/>
              <a:t> B = Select A where bid=103</a:t>
            </a:r>
          </a:p>
          <a:p>
            <a:pPr lvl="2"/>
            <a:r>
              <a:rPr lang="en-US" sz="2000" dirty="0"/>
              <a:t>Step 3: Find the sailor names of those </a:t>
            </a:r>
          </a:p>
          <a:p>
            <a:pPr lvl="2"/>
            <a:r>
              <a:rPr lang="en-US" sz="2000" dirty="0"/>
              <a:t>Result = Project B over </a:t>
            </a:r>
            <a:r>
              <a:rPr lang="en-US" sz="2000" dirty="0" err="1"/>
              <a:t>Sname</a:t>
            </a:r>
            <a:endParaRPr lang="en-US" sz="2000" dirty="0"/>
          </a:p>
          <a:p>
            <a:pPr lvl="2"/>
            <a:r>
              <a:rPr lang="en-US" sz="2000" u="sng" dirty="0"/>
              <a:t>Notation: </a:t>
            </a:r>
            <a:r>
              <a:rPr lang="en-US" sz="2000" dirty="0"/>
              <a:t>A = </a:t>
            </a:r>
            <a:r>
              <a:rPr lang="el-GR" sz="2000" b="1" dirty="0">
                <a:cs typeface="Arial" pitchFamily="34" charset="0"/>
              </a:rPr>
              <a:t>σ</a:t>
            </a:r>
            <a:r>
              <a:rPr lang="en-US" sz="2000" b="1" dirty="0">
                <a:cs typeface="Arial" pitchFamily="34" charset="0"/>
              </a:rPr>
              <a:t> bid=103(Reserves            Sailors)</a:t>
            </a:r>
          </a:p>
          <a:p>
            <a:pPr lvl="2"/>
            <a:r>
              <a:rPr lang="en-US" sz="2000" b="1" dirty="0">
                <a:cs typeface="Arial" pitchFamily="34" charset="0"/>
              </a:rPr>
              <a:t>         </a:t>
            </a:r>
            <a:r>
              <a:rPr lang="en-US" sz="2000" dirty="0">
                <a:cs typeface="Arial" pitchFamily="34" charset="0"/>
              </a:rPr>
              <a:t>Result = </a:t>
            </a:r>
            <a:r>
              <a:rPr lang="el-GR" sz="2000" b="1" dirty="0">
                <a:cs typeface="Arial" pitchFamily="34" charset="0"/>
              </a:rPr>
              <a:t>π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</a:rPr>
              <a:t>sname</a:t>
            </a:r>
            <a:r>
              <a:rPr lang="en-US" sz="2000" b="1" dirty="0">
                <a:cs typeface="Arial" pitchFamily="34" charset="0"/>
              </a:rPr>
              <a:t>(A)</a:t>
            </a:r>
          </a:p>
          <a:p>
            <a:pPr lvl="2"/>
            <a:endParaRPr lang="en-US" dirty="0"/>
          </a:p>
          <a:p>
            <a:pPr lvl="3">
              <a:buFont typeface="Times New Roman" pitchFamily="18" charset="0"/>
              <a:buNone/>
            </a:pPr>
            <a:r>
              <a:rPr lang="en-US" dirty="0"/>
              <a:t> </a:t>
            </a:r>
          </a:p>
          <a:p>
            <a:pPr>
              <a:buFont typeface="Times New Roman" pitchFamily="18" charset="0"/>
              <a:buNone/>
            </a:pPr>
            <a:r>
              <a:rPr lang="en-US" dirty="0"/>
              <a:t>   </a:t>
            </a:r>
          </a:p>
        </p:txBody>
      </p:sp>
      <p:grpSp>
        <p:nvGrpSpPr>
          <p:cNvPr id="83975" name="Group 6"/>
          <p:cNvGrpSpPr>
            <a:grpSpLocks/>
          </p:cNvGrpSpPr>
          <p:nvPr/>
        </p:nvGrpSpPr>
        <p:grpSpPr bwMode="auto">
          <a:xfrm>
            <a:off x="4973765" y="4260260"/>
            <a:ext cx="488950" cy="214313"/>
            <a:chOff x="2226" y="2065"/>
            <a:chExt cx="1148" cy="671"/>
          </a:xfrm>
        </p:grpSpPr>
        <p:sp>
          <p:nvSpPr>
            <p:cNvPr id="83976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7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309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>
              <a:solidFill>
                <a:srgbClr val="FFFFFF"/>
              </a:solidFill>
            </a:endParaRPr>
          </a:p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647700"/>
            <a:ext cx="8229600" cy="1104900"/>
          </a:xfrm>
          <a:noFill/>
        </p:spPr>
        <p:txBody>
          <a:bodyPr/>
          <a:lstStyle/>
          <a:p>
            <a:r>
              <a:rPr lang="en-US" sz="2800"/>
              <a:t>Find names of sailors who’ve reserved boat #103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46482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2000"/>
              <a:t>Solution: </a:t>
            </a:r>
          </a:p>
          <a:p>
            <a:pPr lvl="2"/>
            <a:r>
              <a:rPr lang="en-US" sz="2000"/>
              <a:t>Step 1: Step 1: </a:t>
            </a:r>
            <a:r>
              <a:rPr lang="en-US" sz="2000" i="1"/>
              <a:t>JOIN Reserves</a:t>
            </a:r>
            <a:r>
              <a:rPr lang="en-US" sz="2000"/>
              <a:t> and </a:t>
            </a:r>
            <a:r>
              <a:rPr lang="en-US" sz="2000" i="1"/>
              <a:t>Sailor</a:t>
            </a:r>
          </a:p>
          <a:p>
            <a:pPr lvl="2"/>
            <a:r>
              <a:rPr lang="en-US" sz="2000"/>
              <a:t> A = Reserves Join Sailor</a:t>
            </a:r>
          </a:p>
          <a:p>
            <a:pPr lvl="2"/>
            <a:r>
              <a:rPr lang="en-US" sz="2000"/>
              <a:t>Step 2: : Find the details that has boat id=103 </a:t>
            </a:r>
          </a:p>
          <a:p>
            <a:pPr lvl="2"/>
            <a:r>
              <a:rPr lang="en-US" sz="2000"/>
              <a:t> B = Select A where bid=103</a:t>
            </a:r>
          </a:p>
          <a:p>
            <a:pPr lvl="2"/>
            <a:r>
              <a:rPr lang="en-US" sz="2000"/>
              <a:t>Step 3: Find the sailor names of those </a:t>
            </a:r>
          </a:p>
          <a:p>
            <a:pPr lvl="2"/>
            <a:r>
              <a:rPr lang="en-US" sz="2000"/>
              <a:t>Result = Project B over Sname</a:t>
            </a:r>
          </a:p>
          <a:p>
            <a:pPr lvl="2"/>
            <a:r>
              <a:rPr lang="en-US" sz="2000" u="sng"/>
              <a:t>Notation: </a:t>
            </a:r>
            <a:r>
              <a:rPr lang="en-US" sz="2000"/>
              <a:t>A = </a:t>
            </a:r>
            <a:r>
              <a:rPr lang="el-GR" sz="2000" b="1">
                <a:cs typeface="Arial" pitchFamily="34" charset="0"/>
              </a:rPr>
              <a:t>σ</a:t>
            </a:r>
            <a:r>
              <a:rPr lang="en-US" sz="2000" b="1">
                <a:cs typeface="Arial" pitchFamily="34" charset="0"/>
              </a:rPr>
              <a:t> bid=103(Reserves            Sailors)</a:t>
            </a:r>
          </a:p>
          <a:p>
            <a:pPr lvl="2"/>
            <a:r>
              <a:rPr lang="en-US" sz="2000" b="1">
                <a:cs typeface="Arial" pitchFamily="34" charset="0"/>
              </a:rPr>
              <a:t>         </a:t>
            </a:r>
            <a:r>
              <a:rPr lang="en-US" sz="2000">
                <a:cs typeface="Arial" pitchFamily="34" charset="0"/>
              </a:rPr>
              <a:t>Result = </a:t>
            </a:r>
            <a:r>
              <a:rPr lang="el-GR" sz="2000" b="1">
                <a:cs typeface="Arial" pitchFamily="34" charset="0"/>
              </a:rPr>
              <a:t>π</a:t>
            </a:r>
            <a:r>
              <a:rPr lang="en-US" sz="2000" b="1">
                <a:cs typeface="Arial" pitchFamily="34" charset="0"/>
              </a:rPr>
              <a:t> sname(A)</a:t>
            </a:r>
          </a:p>
          <a:p>
            <a:pPr lvl="2"/>
            <a:endParaRPr lang="en-US"/>
          </a:p>
          <a:p>
            <a:pPr lvl="2"/>
            <a:r>
              <a:rPr lang="en-US"/>
              <a:t>Symbolic: </a:t>
            </a:r>
          </a:p>
          <a:p>
            <a:pPr lvl="3">
              <a:buFont typeface="Times New Roman" pitchFamily="18" charset="0"/>
              <a:buNone/>
            </a:pPr>
            <a:r>
              <a:rPr lang="en-US"/>
              <a:t> </a:t>
            </a:r>
          </a:p>
          <a:p>
            <a:pPr>
              <a:buFont typeface="Times New Roman" pitchFamily="18" charset="0"/>
              <a:buNone/>
            </a:pPr>
            <a:r>
              <a:rPr lang="en-US"/>
              <a:t>   </a:t>
            </a:r>
          </a:p>
        </p:txBody>
      </p:sp>
      <p:graphicFrame>
        <p:nvGraphicFramePr>
          <p:cNvPr id="32770" name="Object 3"/>
          <p:cNvGraphicFramePr>
            <a:graphicFrameLocks/>
          </p:cNvGraphicFramePr>
          <p:nvPr/>
        </p:nvGraphicFramePr>
        <p:xfrm>
          <a:off x="3048000" y="5791200"/>
          <a:ext cx="594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32480" imgH="839520" progId="Equation.3">
                  <p:embed/>
                </p:oleObj>
              </mc:Choice>
              <mc:Fallback>
                <p:oleObj name="Equation" r:id="rId3" imgW="7332480" imgH="839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91200"/>
                        <a:ext cx="5943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6" name="Group 6"/>
          <p:cNvGrpSpPr>
            <a:grpSpLocks/>
          </p:cNvGrpSpPr>
          <p:nvPr/>
        </p:nvGrpSpPr>
        <p:grpSpPr bwMode="auto">
          <a:xfrm>
            <a:off x="4807505" y="4135565"/>
            <a:ext cx="488950" cy="214313"/>
            <a:chOff x="2226" y="2065"/>
            <a:chExt cx="1148" cy="671"/>
          </a:xfrm>
        </p:grpSpPr>
        <p:sp>
          <p:nvSpPr>
            <p:cNvPr id="32777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2590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>
              <a:solidFill>
                <a:srgbClr val="FFFFFF"/>
              </a:solidFill>
            </a:endParaRPr>
          </a:p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47700"/>
            <a:ext cx="8229600" cy="1104900"/>
          </a:xfrm>
          <a:noFill/>
        </p:spPr>
        <p:txBody>
          <a:bodyPr/>
          <a:lstStyle/>
          <a:p>
            <a:r>
              <a:rPr lang="en-US" sz="2800"/>
              <a:t>Find names of sailors who’ve reserved a red boat</a:t>
            </a:r>
          </a:p>
        </p:txBody>
      </p:sp>
      <p:sp>
        <p:nvSpPr>
          <p:cNvPr id="3379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Step 1: Join Boats and Reserves</a:t>
            </a:r>
          </a:p>
          <a:p>
            <a:pPr lvl="1"/>
            <a:r>
              <a:rPr lang="en-US"/>
              <a:t>A = Boats join Reserves</a:t>
            </a:r>
          </a:p>
          <a:p>
            <a:r>
              <a:rPr lang="en-US"/>
              <a:t>Step 2: Select only those rows with color red</a:t>
            </a:r>
          </a:p>
          <a:p>
            <a:pPr lvl="1"/>
            <a:r>
              <a:rPr lang="en-US"/>
              <a:t>B = Select A where color=red</a:t>
            </a:r>
          </a:p>
          <a:p>
            <a:r>
              <a:rPr lang="en-US"/>
              <a:t>Step 3:Join B and Sailor</a:t>
            </a:r>
          </a:p>
          <a:p>
            <a:pPr lvl="1"/>
            <a:r>
              <a:rPr lang="en-US"/>
              <a:t>C = B join Sailor</a:t>
            </a:r>
          </a:p>
          <a:p>
            <a:pPr lvl="1">
              <a:buFont typeface="Times New Roman" pitchFamily="18" charset="0"/>
              <a:buNone/>
            </a:pPr>
            <a:r>
              <a:rPr lang="en-US"/>
              <a:t>Step 4: Project C over Sname. </a:t>
            </a:r>
          </a:p>
        </p:txBody>
      </p:sp>
      <p:graphicFrame>
        <p:nvGraphicFramePr>
          <p:cNvPr id="91142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794554"/>
              </p:ext>
            </p:extLst>
          </p:nvPr>
        </p:nvGraphicFramePr>
        <p:xfrm>
          <a:off x="609600" y="5971325"/>
          <a:ext cx="78279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254880" imgH="819000" progId="Equation.3">
                  <p:embed/>
                </p:oleObj>
              </mc:Choice>
              <mc:Fallback>
                <p:oleObj name="Equation" r:id="rId3" imgW="9254880" imgH="819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971325"/>
                        <a:ext cx="78279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9890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>
              <a:solidFill>
                <a:srgbClr val="FFFFFF"/>
              </a:solidFill>
            </a:endParaRPr>
          </a:p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47700"/>
            <a:ext cx="8229600" cy="1104900"/>
          </a:xfrm>
          <a:noFill/>
        </p:spPr>
        <p:txBody>
          <a:bodyPr/>
          <a:lstStyle/>
          <a:p>
            <a:r>
              <a:rPr lang="en-US" sz="2800"/>
              <a:t>Find names of sailors who’ve reserved a red boat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Information about boat color only available in Boats; so need an extra join:</a:t>
            </a:r>
          </a:p>
        </p:txBody>
      </p:sp>
      <p:graphicFrame>
        <p:nvGraphicFramePr>
          <p:cNvPr id="91142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625081"/>
              </p:ext>
            </p:extLst>
          </p:nvPr>
        </p:nvGraphicFramePr>
        <p:xfrm>
          <a:off x="1066800" y="3733678"/>
          <a:ext cx="78279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254880" imgH="819000" progId="Equation.3">
                  <p:embed/>
                </p:oleObj>
              </mc:Choice>
              <mc:Fallback>
                <p:oleObj name="Equation" r:id="rId3" imgW="9254880" imgH="819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678"/>
                        <a:ext cx="78279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5800" y="4685507"/>
            <a:ext cx="7853363" cy="965200"/>
            <a:chOff x="438" y="2751"/>
            <a:chExt cx="4947" cy="608"/>
          </a:xfrm>
        </p:grpSpPr>
        <p:sp>
          <p:nvSpPr>
            <p:cNvPr id="34826" name="Rectangle 8"/>
            <p:cNvSpPr>
              <a:spLocks noChangeArrowheads="1"/>
            </p:cNvSpPr>
            <p:nvPr/>
          </p:nvSpPr>
          <p:spPr bwMode="auto">
            <a:xfrm>
              <a:off x="438" y="2751"/>
              <a:ext cx="33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SzPct val="75000"/>
                <a:buFont typeface="Monotype Sorts" pitchFamily="2" charset="2"/>
                <a:buChar char="v"/>
              </a:pPr>
              <a:r>
                <a:rPr lang="en-US" sz="2800" dirty="0">
                  <a:solidFill>
                    <a:schemeClr val="tx1"/>
                  </a:solidFill>
                </a:rPr>
                <a:t> A more efficient (???) solution:</a:t>
              </a:r>
            </a:p>
          </p:txBody>
        </p:sp>
        <p:graphicFrame>
          <p:nvGraphicFramePr>
            <p:cNvPr id="34819" name="Object 3"/>
            <p:cNvGraphicFramePr>
              <a:graphicFrameLocks/>
            </p:cNvGraphicFramePr>
            <p:nvPr/>
          </p:nvGraphicFramePr>
          <p:xfrm>
            <a:off x="689" y="3088"/>
            <a:ext cx="469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728200" imgH="596900" progId="Equation.3">
                    <p:embed/>
                  </p:oleObj>
                </mc:Choice>
                <mc:Fallback>
                  <p:oleObj name="Equation" r:id="rId5" imgW="9728200" imgH="5969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3088"/>
                          <a:ext cx="469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82705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>
              <a:solidFill>
                <a:srgbClr val="FFFFFF"/>
              </a:solidFill>
            </a:endParaRPr>
          </a:p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571500"/>
            <a:ext cx="8458200" cy="1104900"/>
          </a:xfrm>
          <a:noFill/>
        </p:spPr>
        <p:txBody>
          <a:bodyPr/>
          <a:lstStyle/>
          <a:p>
            <a:r>
              <a:rPr lang="en-US" sz="2800"/>
              <a:t>Find sailors who’ve reserved a red or a green boat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7772400" cy="4724400"/>
          </a:xfrm>
          <a:noFill/>
        </p:spPr>
        <p:txBody>
          <a:bodyPr/>
          <a:lstStyle/>
          <a:p>
            <a:r>
              <a:rPr lang="en-US"/>
              <a:t>Can identify all red or green boats, then find sailors who’ve reserved one of these boats:</a:t>
            </a:r>
          </a:p>
        </p:txBody>
      </p:sp>
    </p:spTree>
    <p:extLst>
      <p:ext uri="{BB962C8B-B14F-4D97-AF65-F5344CB8AC3E}">
        <p14:creationId xmlns:p14="http://schemas.microsoft.com/office/powerpoint/2010/main" val="441047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>
              <a:solidFill>
                <a:srgbClr val="FFFFFF"/>
              </a:solidFill>
            </a:endParaRPr>
          </a:p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571500"/>
            <a:ext cx="8458200" cy="1104900"/>
          </a:xfrm>
          <a:noFill/>
        </p:spPr>
        <p:txBody>
          <a:bodyPr/>
          <a:lstStyle/>
          <a:p>
            <a:r>
              <a:rPr lang="en-US" sz="2800"/>
              <a:t>Find sailors who’ve reserved a red or a green boat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7772400" cy="4724400"/>
          </a:xfrm>
          <a:noFill/>
        </p:spPr>
        <p:txBody>
          <a:bodyPr/>
          <a:lstStyle/>
          <a:p>
            <a:r>
              <a:rPr lang="en-US"/>
              <a:t>Can identify all red or green boats, then find sailors who’ve reserved one of these boats: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2000" y="3116995"/>
            <a:ext cx="8316913" cy="1547813"/>
            <a:chOff x="480" y="1754"/>
            <a:chExt cx="5239" cy="975"/>
          </a:xfrm>
        </p:grpSpPr>
        <p:graphicFrame>
          <p:nvGraphicFramePr>
            <p:cNvPr id="35842" name="Object 2"/>
            <p:cNvGraphicFramePr>
              <a:graphicFrameLocks/>
            </p:cNvGraphicFramePr>
            <p:nvPr/>
          </p:nvGraphicFramePr>
          <p:xfrm>
            <a:off x="528" y="1754"/>
            <a:ext cx="5191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175680" imgH="892080" progId="Equation.3">
                    <p:embed/>
                  </p:oleObj>
                </mc:Choice>
                <mc:Fallback>
                  <p:oleObj name="Equation" r:id="rId3" imgW="9175680" imgH="89208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754"/>
                          <a:ext cx="5191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3" name="Object 3"/>
            <p:cNvGraphicFramePr>
              <a:graphicFrameLocks/>
            </p:cNvGraphicFramePr>
            <p:nvPr/>
          </p:nvGraphicFramePr>
          <p:xfrm>
            <a:off x="480" y="2298"/>
            <a:ext cx="4681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445160" imgH="698400" progId="Equation.3">
                    <p:embed/>
                  </p:oleObj>
                </mc:Choice>
                <mc:Fallback>
                  <p:oleObj name="Equation" r:id="rId5" imgW="7445160" imgH="6984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298"/>
                          <a:ext cx="4681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16800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>
              <a:solidFill>
                <a:srgbClr val="FFFFFF"/>
              </a:solidFill>
            </a:endParaRPr>
          </a:p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47700"/>
            <a:ext cx="8610600" cy="1104900"/>
          </a:xfrm>
          <a:noFill/>
        </p:spPr>
        <p:txBody>
          <a:bodyPr/>
          <a:lstStyle/>
          <a:p>
            <a:r>
              <a:rPr lang="en-US" sz="2800"/>
              <a:t>Find sailors who’ve reserved a red </a:t>
            </a:r>
            <a:r>
              <a:rPr lang="en-US" sz="2800" u="sng"/>
              <a:t>and</a:t>
            </a:r>
            <a:r>
              <a:rPr lang="en-US" sz="2800"/>
              <a:t> a green boat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153400" cy="4724400"/>
          </a:xfrm>
          <a:noFill/>
        </p:spPr>
        <p:txBody>
          <a:bodyPr/>
          <a:lstStyle/>
          <a:p>
            <a:endParaRPr lang="en-US"/>
          </a:p>
        </p:txBody>
      </p:sp>
      <p:graphicFrame>
        <p:nvGraphicFramePr>
          <p:cNvPr id="93190" name="Object 2"/>
          <p:cNvGraphicFramePr>
            <a:graphicFrameLocks/>
          </p:cNvGraphicFramePr>
          <p:nvPr/>
        </p:nvGraphicFramePr>
        <p:xfrm>
          <a:off x="376238" y="3713163"/>
          <a:ext cx="86391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618480" imgH="793440" progId="Equation.3">
                  <p:embed/>
                </p:oleObj>
              </mc:Choice>
              <mc:Fallback>
                <p:oleObj name="Equation" r:id="rId3" imgW="9618480" imgH="7934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3713163"/>
                        <a:ext cx="86391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7"/>
          <p:cNvSpPr>
            <a:spLocks noChangeArrowheads="1"/>
          </p:cNvSpPr>
          <p:nvPr/>
        </p:nvSpPr>
        <p:spPr bwMode="auto">
          <a:xfrm>
            <a:off x="823913" y="4892675"/>
            <a:ext cx="27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93192" name="Object 3"/>
          <p:cNvGraphicFramePr>
            <a:graphicFrameLocks/>
          </p:cNvGraphicFramePr>
          <p:nvPr/>
        </p:nvGraphicFramePr>
        <p:xfrm>
          <a:off x="228600" y="5557838"/>
          <a:ext cx="76708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84920" imgH="698400" progId="Equation.3">
                  <p:embed/>
                </p:oleObj>
              </mc:Choice>
              <mc:Fallback>
                <p:oleObj name="Equation" r:id="rId5" imgW="7684920" imgH="698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557838"/>
                        <a:ext cx="767080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Rectangle 9"/>
          <p:cNvSpPr>
            <a:spLocks noChangeArrowheads="1"/>
          </p:cNvSpPr>
          <p:nvPr/>
        </p:nvSpPr>
        <p:spPr bwMode="auto">
          <a:xfrm>
            <a:off x="823913" y="5472113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93194" name="Object 4"/>
          <p:cNvGraphicFramePr>
            <a:graphicFrameLocks/>
          </p:cNvGraphicFramePr>
          <p:nvPr/>
        </p:nvGraphicFramePr>
        <p:xfrm>
          <a:off x="304800" y="4567238"/>
          <a:ext cx="87630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874080" imgH="907920" progId="Equation.3">
                  <p:embed/>
                </p:oleObj>
              </mc:Choice>
              <mc:Fallback>
                <p:oleObj name="Equation" r:id="rId7" imgW="9874080" imgH="907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67238"/>
                        <a:ext cx="87630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420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the average age of the sailors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r>
              <a:rPr lang="en-US">
                <a:solidFill>
                  <a:srgbClr val="FFFFFF"/>
                </a:solidFill>
              </a:rPr>
              <a:t>Database Principles</a:t>
            </a:r>
          </a:p>
        </p:txBody>
      </p:sp>
    </p:spTree>
    <p:extLst>
      <p:ext uri="{BB962C8B-B14F-4D97-AF65-F5344CB8AC3E}">
        <p14:creationId xmlns:p14="http://schemas.microsoft.com/office/powerpoint/2010/main" val="769794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the average age of the sailors</a:t>
            </a:r>
          </a:p>
          <a:p>
            <a:pPr>
              <a:buFont typeface="Times New Roman" pitchFamily="18" charset="0"/>
              <a:buNone/>
            </a:pPr>
            <a:r>
              <a:rPr lang="en-US"/>
              <a:t>	AVERAGE age(Sailors)</a:t>
            </a:r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r>
              <a:rPr lang="en-US">
                <a:solidFill>
                  <a:srgbClr val="FFFFFF"/>
                </a:solidFill>
              </a:rPr>
              <a:t>Database Principles</a:t>
            </a:r>
          </a:p>
        </p:txBody>
      </p:sp>
    </p:spTree>
    <p:extLst>
      <p:ext uri="{BB962C8B-B14F-4D97-AF65-F5344CB8AC3E}">
        <p14:creationId xmlns:p14="http://schemas.microsoft.com/office/powerpoint/2010/main" val="279120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Count the number of sailors</a:t>
            </a:r>
          </a:p>
        </p:txBody>
      </p:sp>
      <p:sp>
        <p:nvSpPr>
          <p:cNvPr id="880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r>
              <a:rPr lang="en-US">
                <a:solidFill>
                  <a:srgbClr val="FFFFFF"/>
                </a:solidFill>
              </a:rPr>
              <a:t>Database Principles</a:t>
            </a:r>
          </a:p>
        </p:txBody>
      </p:sp>
    </p:spTree>
    <p:extLst>
      <p:ext uri="{BB962C8B-B14F-4D97-AF65-F5344CB8AC3E}">
        <p14:creationId xmlns:p14="http://schemas.microsoft.com/office/powerpoint/2010/main" val="42635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>
              <a:solidFill>
                <a:schemeClr val="tx1"/>
              </a:solidFill>
            </a:endParaRPr>
          </a:p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Rectangle 4"/>
          <p:cNvSpPr>
            <a:spLocks noGrp="1" noChangeArrowheads="1"/>
          </p:cNvSpPr>
          <p:nvPr>
            <p:ph type="title"/>
          </p:nvPr>
        </p:nvSpPr>
        <p:spPr>
          <a:xfrm>
            <a:off x="-2363413" y="692696"/>
            <a:ext cx="7772400" cy="1143000"/>
          </a:xfrm>
          <a:noFill/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4022725" y="579438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 i="1">
                <a:solidFill>
                  <a:schemeClr val="tx1"/>
                </a:solidFill>
              </a:rPr>
              <a:t>Reserves</a:t>
            </a:r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3302000" y="259715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 i="1">
                <a:solidFill>
                  <a:schemeClr val="tx1"/>
                </a:solidFill>
              </a:rPr>
              <a:t>Sailors</a:t>
            </a: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1271588" y="4324350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 i="1">
                <a:solidFill>
                  <a:schemeClr val="tx1"/>
                </a:solidFill>
              </a:rPr>
              <a:t>Boats</a:t>
            </a:r>
          </a:p>
        </p:txBody>
      </p:sp>
      <p:sp>
        <p:nvSpPr>
          <p:cNvPr id="30732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940050"/>
            <a:ext cx="4343400" cy="4648200"/>
          </a:xfrm>
          <a:noFill/>
        </p:spPr>
        <p:txBody>
          <a:bodyPr/>
          <a:lstStyle/>
          <a:p>
            <a:pPr>
              <a:buFontTx/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5476875" y="368300"/>
          <a:ext cx="333851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337560" imgH="1615440" progId="Word.Document.8">
                  <p:embed/>
                </p:oleObj>
              </mc:Choice>
              <mc:Fallback>
                <p:oleObj name="Document" r:id="rId3" imgW="3337560" imgH="161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368300"/>
                        <a:ext cx="3338513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4535488" y="1911350"/>
          <a:ext cx="4170362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169664" imgH="2124456" progId="Word.Document.8">
                  <p:embed/>
                </p:oleObj>
              </mc:Choice>
              <mc:Fallback>
                <p:oleObj name="Document" r:id="rId5" imgW="4169664" imgH="21244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1911350"/>
                        <a:ext cx="4170362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879725" y="4538663"/>
          <a:ext cx="5643563" cy="224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5641848" imgH="2249424" progId="Word.Document.8">
                  <p:embed/>
                </p:oleObj>
              </mc:Choice>
              <mc:Fallback>
                <p:oleObj name="Document" r:id="rId7" imgW="5641848" imgH="22494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4538663"/>
                        <a:ext cx="5643563" cy="224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50161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Count the number of sailors</a:t>
            </a:r>
          </a:p>
          <a:p>
            <a:pPr>
              <a:buFont typeface="Times New Roman" pitchFamily="18" charset="0"/>
              <a:buNone/>
            </a:pPr>
            <a:r>
              <a:rPr lang="en-US"/>
              <a:t>	Count Sid(Sailor)</a:t>
            </a:r>
          </a:p>
        </p:txBody>
      </p:sp>
      <p:sp>
        <p:nvSpPr>
          <p:cNvPr id="890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r>
              <a:rPr lang="en-US">
                <a:solidFill>
                  <a:srgbClr val="FFFFFF"/>
                </a:solidFill>
              </a:rPr>
              <a:t>Database Principles</a:t>
            </a:r>
          </a:p>
        </p:txBody>
      </p:sp>
    </p:spTree>
    <p:extLst>
      <p:ext uri="{BB962C8B-B14F-4D97-AF65-F5344CB8AC3E}">
        <p14:creationId xmlns:p14="http://schemas.microsoft.com/office/powerpoint/2010/main" val="1818361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>
              <a:solidFill>
                <a:srgbClr val="FFFFFF"/>
              </a:solidFill>
            </a:endParaRPr>
          </a:p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378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23900"/>
            <a:ext cx="8610600" cy="1104900"/>
          </a:xfrm>
          <a:noFill/>
        </p:spPr>
        <p:txBody>
          <a:bodyPr/>
          <a:lstStyle/>
          <a:p>
            <a:r>
              <a:rPr lang="en-US" sz="2800"/>
              <a:t>Find the names of sailors who’ve reserved all boats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905000"/>
            <a:ext cx="7772400" cy="4076700"/>
          </a:xfrm>
          <a:noFill/>
        </p:spPr>
        <p:txBody>
          <a:bodyPr/>
          <a:lstStyle/>
          <a:p>
            <a:r>
              <a:rPr lang="en-US"/>
              <a:t>Uses division; schemas of the input relations to / must be carefully chosen:</a:t>
            </a:r>
          </a:p>
        </p:txBody>
      </p:sp>
      <p:graphicFrame>
        <p:nvGraphicFramePr>
          <p:cNvPr id="94214" name="Object 2"/>
          <p:cNvGraphicFramePr>
            <a:graphicFrameLocks/>
          </p:cNvGraphicFramePr>
          <p:nvPr/>
        </p:nvGraphicFramePr>
        <p:xfrm>
          <a:off x="990600" y="3221038"/>
          <a:ext cx="80772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86800" imgH="834840" progId="Equation.3">
                  <p:embed/>
                </p:oleObj>
              </mc:Choice>
              <mc:Fallback>
                <p:oleObj name="Equation" r:id="rId3" imgW="8686800" imgH="8348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21038"/>
                        <a:ext cx="80772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3"/>
          <p:cNvGraphicFramePr>
            <a:graphicFrameLocks/>
          </p:cNvGraphicFramePr>
          <p:nvPr/>
        </p:nvGraphicFramePr>
        <p:xfrm>
          <a:off x="985838" y="4068763"/>
          <a:ext cx="55451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559120" imgH="639720" progId="Equation.3">
                  <p:embed/>
                </p:oleObj>
              </mc:Choice>
              <mc:Fallback>
                <p:oleObj name="Equation" r:id="rId5" imgW="5559120" imgH="639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068763"/>
                        <a:ext cx="554513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61913" y="5045075"/>
            <a:ext cx="8578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SzPct val="75000"/>
              <a:buFont typeface="Monotype Sorts" pitchFamily="2" charset="2"/>
              <a:buChar char="v"/>
            </a:pP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To find sailors who’ve reserved all ‘Interlake’ boats:</a:t>
            </a:r>
          </a:p>
        </p:txBody>
      </p:sp>
      <p:graphicFrame>
        <p:nvGraphicFramePr>
          <p:cNvPr id="94217" name="Object 4"/>
          <p:cNvGraphicFramePr>
            <a:graphicFrameLocks/>
          </p:cNvGraphicFramePr>
          <p:nvPr/>
        </p:nvGraphicFramePr>
        <p:xfrm>
          <a:off x="1600200" y="5740400"/>
          <a:ext cx="60785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092640" imgH="779400" progId="Equation.3">
                  <p:embed/>
                </p:oleObj>
              </mc:Choice>
              <mc:Fallback>
                <p:oleObj name="Equation" r:id="rId7" imgW="6092640" imgH="779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740400"/>
                        <a:ext cx="6078538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823913" y="5700713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1679733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build="p" autoUpdateAnimBg="0"/>
      <p:bldP spid="94216" grpId="0" autoUpdateAnimBg="0"/>
      <p:bldP spid="9421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>
              <a:solidFill>
                <a:schemeClr val="tx1"/>
              </a:solidFill>
            </a:endParaRPr>
          </a:p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4022725" y="579438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 i="1">
                <a:solidFill>
                  <a:schemeClr val="tx1"/>
                </a:solidFill>
              </a:rPr>
              <a:t>Reserves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4495800" y="2286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 i="1">
                <a:solidFill>
                  <a:schemeClr val="tx1"/>
                </a:solidFill>
              </a:rPr>
              <a:t>Sailors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219200" y="152400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 i="1">
                <a:solidFill>
                  <a:schemeClr val="tx1"/>
                </a:solidFill>
              </a:rPr>
              <a:t>Boats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5562600" y="2743200"/>
          <a:ext cx="333851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337560" imgH="1615440" progId="Word.Document.8">
                  <p:embed/>
                </p:oleObj>
              </mc:Choice>
              <mc:Fallback>
                <p:oleObj name="Document" r:id="rId3" imgW="3337560" imgH="161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3200"/>
                        <a:ext cx="3338513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3810000" y="609600"/>
          <a:ext cx="417036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169664" imgH="2124456" progId="Word.Document.8">
                  <p:embed/>
                </p:oleObj>
              </mc:Choice>
              <mc:Fallback>
                <p:oleObj name="Document" r:id="rId5" imgW="4169664" imgH="21244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609600"/>
                        <a:ext cx="4170363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0" y="609600"/>
          <a:ext cx="5643563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5641848" imgH="2249424" progId="Word.Document.8">
                  <p:embed/>
                </p:oleObj>
              </mc:Choice>
              <mc:Fallback>
                <p:oleObj name="Document" r:id="rId7" imgW="5641848" imgH="22494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09600"/>
                        <a:ext cx="5643563" cy="224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Rectangle 8"/>
          <p:cNvSpPr>
            <a:spLocks noChangeArrowheads="1"/>
          </p:cNvSpPr>
          <p:nvPr/>
        </p:nvSpPr>
        <p:spPr bwMode="auto">
          <a:xfrm>
            <a:off x="4114800" y="3048000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 i="1">
                <a:solidFill>
                  <a:schemeClr val="tx1"/>
                </a:solidFill>
              </a:rPr>
              <a:t>Reserves</a:t>
            </a:r>
          </a:p>
        </p:txBody>
      </p:sp>
      <p:sp>
        <p:nvSpPr>
          <p:cNvPr id="3175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343400"/>
            <a:ext cx="8229600" cy="1104900"/>
          </a:xfrm>
          <a:noFill/>
        </p:spPr>
        <p:txBody>
          <a:bodyPr/>
          <a:lstStyle/>
          <a:p>
            <a:r>
              <a:rPr lang="en-US" sz="2800"/>
              <a:t>Find names of sailors who’ve reserved boat #103</a:t>
            </a:r>
          </a:p>
        </p:txBody>
      </p:sp>
    </p:spTree>
    <p:extLst>
      <p:ext uri="{BB962C8B-B14F-4D97-AF65-F5344CB8AC3E}">
        <p14:creationId xmlns:p14="http://schemas.microsoft.com/office/powerpoint/2010/main" val="211201717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>
              <a:solidFill>
                <a:srgbClr val="FFFFFF"/>
              </a:solidFill>
            </a:endParaRPr>
          </a:p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647700"/>
            <a:ext cx="8229600" cy="1104900"/>
          </a:xfrm>
          <a:noFill/>
        </p:spPr>
        <p:txBody>
          <a:bodyPr/>
          <a:lstStyle/>
          <a:p>
            <a:r>
              <a:rPr lang="en-US" sz="2800"/>
              <a:t>Find names of sailors who’ve reserved boat #103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4648200"/>
          </a:xfrm>
          <a:noFill/>
        </p:spPr>
        <p:txBody>
          <a:bodyPr/>
          <a:lstStyle/>
          <a:p>
            <a:r>
              <a:rPr lang="en-US" sz="2000"/>
              <a:t>Solution: </a:t>
            </a:r>
          </a:p>
          <a:p>
            <a:pPr lvl="2"/>
            <a:r>
              <a:rPr lang="en-US" sz="2000"/>
              <a:t>Step 1: Step 1: </a:t>
            </a:r>
            <a:r>
              <a:rPr lang="en-US" sz="2000" i="1"/>
              <a:t>JOIN Reserves</a:t>
            </a:r>
            <a:r>
              <a:rPr lang="en-US" sz="2000"/>
              <a:t> and </a:t>
            </a:r>
            <a:r>
              <a:rPr lang="en-US" sz="2000" i="1"/>
              <a:t>Sailor</a:t>
            </a:r>
          </a:p>
          <a:p>
            <a:pPr lvl="2">
              <a:buFont typeface="Times New Roman" pitchFamily="18" charset="0"/>
              <a:buNone/>
            </a:pPr>
            <a:endParaRPr lang="en-US"/>
          </a:p>
          <a:p>
            <a:pPr lvl="3">
              <a:buFont typeface="Times New Roman" pitchFamily="18" charset="0"/>
              <a:buNone/>
            </a:pPr>
            <a:r>
              <a:rPr lang="en-US"/>
              <a:t> </a:t>
            </a:r>
          </a:p>
          <a:p>
            <a:pPr>
              <a:buFont typeface="Times New Roman" pitchFamily="18" charset="0"/>
              <a:buNone/>
            </a:pPr>
            <a:r>
              <a:rPr lang="en-US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63834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>
              <a:solidFill>
                <a:srgbClr val="FFFFFF"/>
              </a:solidFill>
            </a:endParaRPr>
          </a:p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647700"/>
            <a:ext cx="8229600" cy="1104900"/>
          </a:xfrm>
          <a:noFill/>
        </p:spPr>
        <p:txBody>
          <a:bodyPr/>
          <a:lstStyle/>
          <a:p>
            <a:r>
              <a:rPr lang="en-US" sz="2800"/>
              <a:t>Find names of sailors who’ve reserved boat #103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4648200"/>
          </a:xfrm>
          <a:noFill/>
        </p:spPr>
        <p:txBody>
          <a:bodyPr/>
          <a:lstStyle/>
          <a:p>
            <a:r>
              <a:rPr lang="en-US" sz="2000"/>
              <a:t>Solution: </a:t>
            </a:r>
          </a:p>
          <a:p>
            <a:pPr lvl="2"/>
            <a:r>
              <a:rPr lang="en-US" sz="2000"/>
              <a:t>Step 1: Step 1: </a:t>
            </a:r>
            <a:r>
              <a:rPr lang="en-US" sz="2000" i="1"/>
              <a:t>JOIN Reserves</a:t>
            </a:r>
            <a:r>
              <a:rPr lang="en-US" sz="2000"/>
              <a:t> and </a:t>
            </a:r>
            <a:r>
              <a:rPr lang="en-US" sz="2000" i="1"/>
              <a:t>Sailor</a:t>
            </a:r>
          </a:p>
          <a:p>
            <a:pPr lvl="2"/>
            <a:r>
              <a:rPr lang="en-US" sz="2000"/>
              <a:t> A = Reserves Join Sailor</a:t>
            </a:r>
          </a:p>
          <a:p>
            <a:pPr lvl="2"/>
            <a:endParaRPr lang="en-US"/>
          </a:p>
          <a:p>
            <a:pPr lvl="3">
              <a:buFont typeface="Times New Roman" pitchFamily="18" charset="0"/>
              <a:buNone/>
            </a:pPr>
            <a:r>
              <a:rPr lang="en-US"/>
              <a:t> </a:t>
            </a:r>
          </a:p>
          <a:p>
            <a:pPr>
              <a:buFont typeface="Times New Roman" pitchFamily="18" charset="0"/>
              <a:buNone/>
            </a:pPr>
            <a:r>
              <a:rPr lang="en-US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41510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>
              <a:solidFill>
                <a:srgbClr val="FFFFFF"/>
              </a:solidFill>
            </a:endParaRPr>
          </a:p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647700"/>
            <a:ext cx="8229600" cy="1104900"/>
          </a:xfrm>
          <a:noFill/>
        </p:spPr>
        <p:txBody>
          <a:bodyPr/>
          <a:lstStyle/>
          <a:p>
            <a:r>
              <a:rPr lang="en-US" sz="2800"/>
              <a:t>Find names of sailors who’ve reserved boat #103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4648200"/>
          </a:xfrm>
          <a:noFill/>
        </p:spPr>
        <p:txBody>
          <a:bodyPr/>
          <a:lstStyle/>
          <a:p>
            <a:r>
              <a:rPr lang="en-US" sz="2000"/>
              <a:t>Solution: </a:t>
            </a:r>
          </a:p>
          <a:p>
            <a:pPr lvl="2"/>
            <a:r>
              <a:rPr lang="en-US" sz="2000"/>
              <a:t>Step 1: Step 1: </a:t>
            </a:r>
            <a:r>
              <a:rPr lang="en-US" sz="2000" i="1"/>
              <a:t>JOIN Reserves</a:t>
            </a:r>
            <a:r>
              <a:rPr lang="en-US" sz="2000"/>
              <a:t> and </a:t>
            </a:r>
            <a:r>
              <a:rPr lang="en-US" sz="2000" i="1"/>
              <a:t>Sailor</a:t>
            </a:r>
          </a:p>
          <a:p>
            <a:pPr lvl="2"/>
            <a:r>
              <a:rPr lang="en-US" sz="2000"/>
              <a:t> A = Reserves Join Sailor</a:t>
            </a:r>
          </a:p>
          <a:p>
            <a:pPr lvl="2"/>
            <a:r>
              <a:rPr lang="en-US" sz="2000"/>
              <a:t>Step 2: : Find the details that has boat id=103 </a:t>
            </a:r>
          </a:p>
          <a:p>
            <a:pPr lvl="2"/>
            <a:endParaRPr lang="en-US"/>
          </a:p>
          <a:p>
            <a:pPr lvl="3">
              <a:buFont typeface="Times New Roman" pitchFamily="18" charset="0"/>
              <a:buNone/>
            </a:pPr>
            <a:r>
              <a:rPr lang="en-US"/>
              <a:t> </a:t>
            </a:r>
          </a:p>
          <a:p>
            <a:pPr>
              <a:buFont typeface="Times New Roman" pitchFamily="18" charset="0"/>
              <a:buNone/>
            </a:pPr>
            <a:r>
              <a:rPr lang="en-US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452502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>
              <a:solidFill>
                <a:srgbClr val="FFFFFF"/>
              </a:solidFill>
            </a:endParaRPr>
          </a:p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647700"/>
            <a:ext cx="8229600" cy="1104900"/>
          </a:xfrm>
          <a:noFill/>
        </p:spPr>
        <p:txBody>
          <a:bodyPr/>
          <a:lstStyle/>
          <a:p>
            <a:r>
              <a:rPr lang="en-US" sz="2800"/>
              <a:t>Find names of sailors who’ve reserved boat #103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4648200"/>
          </a:xfrm>
          <a:noFill/>
        </p:spPr>
        <p:txBody>
          <a:bodyPr/>
          <a:lstStyle/>
          <a:p>
            <a:r>
              <a:rPr lang="en-US" sz="2000"/>
              <a:t>Solution: </a:t>
            </a:r>
          </a:p>
          <a:p>
            <a:pPr lvl="2"/>
            <a:r>
              <a:rPr lang="en-US" sz="2000"/>
              <a:t>Step 1: Step 1: </a:t>
            </a:r>
            <a:r>
              <a:rPr lang="en-US" sz="2000" i="1"/>
              <a:t>JOIN Reserves</a:t>
            </a:r>
            <a:r>
              <a:rPr lang="en-US" sz="2000"/>
              <a:t> and </a:t>
            </a:r>
            <a:r>
              <a:rPr lang="en-US" sz="2000" i="1"/>
              <a:t>Sailor</a:t>
            </a:r>
          </a:p>
          <a:p>
            <a:pPr lvl="2"/>
            <a:r>
              <a:rPr lang="en-US" sz="2000"/>
              <a:t> A = Reserves Join Sailor</a:t>
            </a:r>
          </a:p>
          <a:p>
            <a:pPr lvl="2"/>
            <a:r>
              <a:rPr lang="en-US" sz="2000"/>
              <a:t>Step 2: : Find the details that has boat id=103 </a:t>
            </a:r>
          </a:p>
          <a:p>
            <a:pPr lvl="2"/>
            <a:r>
              <a:rPr lang="en-US" sz="2000"/>
              <a:t> B = Select A where bid=103</a:t>
            </a:r>
          </a:p>
          <a:p>
            <a:pPr>
              <a:buFont typeface="Times New Roman" pitchFamily="18" charset="0"/>
              <a:buNone/>
            </a:pPr>
            <a:r>
              <a:rPr lang="en-US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48374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>
              <a:solidFill>
                <a:srgbClr val="FFFFFF"/>
              </a:solidFill>
            </a:endParaRPr>
          </a:p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647700"/>
            <a:ext cx="8229600" cy="1104900"/>
          </a:xfrm>
          <a:noFill/>
        </p:spPr>
        <p:txBody>
          <a:bodyPr/>
          <a:lstStyle/>
          <a:p>
            <a:r>
              <a:rPr lang="en-US" sz="2800"/>
              <a:t>Find names of sailors who’ve reserved boat #103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4648200"/>
          </a:xfrm>
          <a:noFill/>
        </p:spPr>
        <p:txBody>
          <a:bodyPr/>
          <a:lstStyle/>
          <a:p>
            <a:r>
              <a:rPr lang="en-US" sz="2000"/>
              <a:t>Solution: </a:t>
            </a:r>
          </a:p>
          <a:p>
            <a:pPr lvl="2"/>
            <a:r>
              <a:rPr lang="en-US" sz="2000"/>
              <a:t>Step 1: Step 1: </a:t>
            </a:r>
            <a:r>
              <a:rPr lang="en-US" sz="2000" i="1"/>
              <a:t>JOIN Reserves</a:t>
            </a:r>
            <a:r>
              <a:rPr lang="en-US" sz="2000"/>
              <a:t> and </a:t>
            </a:r>
            <a:r>
              <a:rPr lang="en-US" sz="2000" i="1"/>
              <a:t>Sailor</a:t>
            </a:r>
          </a:p>
          <a:p>
            <a:pPr lvl="2"/>
            <a:r>
              <a:rPr lang="en-US" sz="2000"/>
              <a:t> A = Reserves Join Sailor</a:t>
            </a:r>
          </a:p>
          <a:p>
            <a:pPr lvl="2"/>
            <a:r>
              <a:rPr lang="en-US" sz="2000"/>
              <a:t>Step 2: : Find the details that has boat id=103 </a:t>
            </a:r>
          </a:p>
          <a:p>
            <a:pPr lvl="2"/>
            <a:r>
              <a:rPr lang="en-US" sz="2000"/>
              <a:t> B = Select A where bid=103</a:t>
            </a:r>
          </a:p>
          <a:p>
            <a:pPr lvl="2"/>
            <a:r>
              <a:rPr lang="en-US" sz="2000"/>
              <a:t>Step 3: Find the sailor names of those </a:t>
            </a:r>
          </a:p>
          <a:p>
            <a:pPr lvl="2"/>
            <a:endParaRPr lang="en-US"/>
          </a:p>
          <a:p>
            <a:pPr lvl="3">
              <a:buFont typeface="Times New Roman" pitchFamily="18" charset="0"/>
              <a:buNone/>
            </a:pPr>
            <a:r>
              <a:rPr lang="en-US"/>
              <a:t> </a:t>
            </a:r>
          </a:p>
          <a:p>
            <a:pPr>
              <a:buFont typeface="Times New Roman" pitchFamily="18" charset="0"/>
              <a:buNone/>
            </a:pPr>
            <a:r>
              <a:rPr lang="en-US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71522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ea typeface="WenQuanYi Zen Hei" charset="0"/>
                <a:cs typeface="WenQuanYi Zen Hei" charset="0"/>
              </a:defRPr>
            </a:lvl9pPr>
          </a:lstStyle>
          <a:p>
            <a:pPr eaLnBrk="1" hangingPunct="1"/>
            <a:endParaRPr lang="en-US">
              <a:solidFill>
                <a:srgbClr val="FFFFFF"/>
              </a:solidFill>
            </a:endParaRPr>
          </a:p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647700"/>
            <a:ext cx="8229600" cy="1104900"/>
          </a:xfrm>
          <a:noFill/>
        </p:spPr>
        <p:txBody>
          <a:bodyPr/>
          <a:lstStyle/>
          <a:p>
            <a:r>
              <a:rPr lang="en-US" sz="2800"/>
              <a:t>Find names of sailors who’ve reserved boat #103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4648200"/>
          </a:xfrm>
          <a:noFill/>
        </p:spPr>
        <p:txBody>
          <a:bodyPr/>
          <a:lstStyle/>
          <a:p>
            <a:r>
              <a:rPr lang="en-US" sz="2000"/>
              <a:t>Solution: </a:t>
            </a:r>
          </a:p>
          <a:p>
            <a:pPr lvl="2"/>
            <a:r>
              <a:rPr lang="en-US" sz="2000"/>
              <a:t>Step 1: Step 1: </a:t>
            </a:r>
            <a:r>
              <a:rPr lang="en-US" sz="2000" i="1"/>
              <a:t>JOIN Reserves</a:t>
            </a:r>
            <a:r>
              <a:rPr lang="en-US" sz="2000"/>
              <a:t> and </a:t>
            </a:r>
            <a:r>
              <a:rPr lang="en-US" sz="2000" i="1"/>
              <a:t>Sailor</a:t>
            </a:r>
          </a:p>
          <a:p>
            <a:pPr lvl="2"/>
            <a:r>
              <a:rPr lang="en-US" sz="2000"/>
              <a:t> A = Reserves Join Sailor</a:t>
            </a:r>
          </a:p>
          <a:p>
            <a:pPr lvl="2"/>
            <a:r>
              <a:rPr lang="en-US" sz="2000"/>
              <a:t>Step 2: : Find the details that has boat id=103 </a:t>
            </a:r>
          </a:p>
          <a:p>
            <a:pPr lvl="2"/>
            <a:r>
              <a:rPr lang="en-US" sz="2000"/>
              <a:t> B = Select A where bid=103</a:t>
            </a:r>
          </a:p>
          <a:p>
            <a:pPr lvl="2"/>
            <a:r>
              <a:rPr lang="en-US" sz="2000"/>
              <a:t>Step 3: Find the sailor names of those </a:t>
            </a:r>
          </a:p>
          <a:p>
            <a:pPr lvl="2"/>
            <a:r>
              <a:rPr lang="en-US" sz="2000"/>
              <a:t>Result = Project B over Sname</a:t>
            </a:r>
          </a:p>
          <a:p>
            <a:pPr lvl="2"/>
            <a:endParaRPr lang="en-US"/>
          </a:p>
          <a:p>
            <a:pPr lvl="3">
              <a:buFont typeface="Times New Roman" pitchFamily="18" charset="0"/>
              <a:buNone/>
            </a:pPr>
            <a:r>
              <a:rPr lang="en-US"/>
              <a:t> </a:t>
            </a:r>
          </a:p>
          <a:p>
            <a:pPr>
              <a:buFont typeface="Times New Roman" pitchFamily="18" charset="0"/>
              <a:buNone/>
            </a:pPr>
            <a:r>
              <a:rPr lang="en-US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2041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721</Words>
  <Application>Microsoft Office PowerPoint</Application>
  <PresentationFormat>On-screen Show (4:3)</PresentationFormat>
  <Paragraphs>139</Paragraphs>
  <Slides>21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DejaVu Sans</vt:lpstr>
      <vt:lpstr>Monotype Sorts</vt:lpstr>
      <vt:lpstr>Times New Roman</vt:lpstr>
      <vt:lpstr>Office Theme</vt:lpstr>
      <vt:lpstr>Document</vt:lpstr>
      <vt:lpstr>Equation</vt:lpstr>
      <vt:lpstr>Boat – Sailor Relation</vt:lpstr>
      <vt:lpstr>Examples</vt:lpstr>
      <vt:lpstr>Find names of sailors who’ve reserved boat #103</vt:lpstr>
      <vt:lpstr>Find names of sailors who’ve reserved boat #103</vt:lpstr>
      <vt:lpstr>Find names of sailors who’ve reserved boat #103</vt:lpstr>
      <vt:lpstr>Find names of sailors who’ve reserved boat #103</vt:lpstr>
      <vt:lpstr>Find names of sailors who’ve reserved boat #103</vt:lpstr>
      <vt:lpstr>Find names of sailors who’ve reserved boat #103</vt:lpstr>
      <vt:lpstr>Find names of sailors who’ve reserved boat #103</vt:lpstr>
      <vt:lpstr>Find names of sailors who’ve reserved boat #103</vt:lpstr>
      <vt:lpstr>Find names of sailors who’ve reserved boat #103</vt:lpstr>
      <vt:lpstr>Find names of sailors who’ve reserved a red boat</vt:lpstr>
      <vt:lpstr>Find names of sailors who’ve reserved a red boat</vt:lpstr>
      <vt:lpstr>Find sailors who’ve reserved a red or a green boat</vt:lpstr>
      <vt:lpstr>Find sailors who’ve reserved a red or a green boat</vt:lpstr>
      <vt:lpstr>Find sailors who’ve reserved a red and a green boat</vt:lpstr>
      <vt:lpstr>PowerPoint Presentation</vt:lpstr>
      <vt:lpstr>PowerPoint Presentation</vt:lpstr>
      <vt:lpstr>PowerPoint Presentation</vt:lpstr>
      <vt:lpstr>PowerPoint Presentation</vt:lpstr>
      <vt:lpstr>Find the names of sailors who’ve reserved all boats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Boat – Sailor Relation</dc:title>
  <dc:creator>KULDEEP</dc:creator>
  <cp:lastModifiedBy>Kuldeep Sambrekar</cp:lastModifiedBy>
  <cp:revision>5</cp:revision>
  <dcterms:created xsi:type="dcterms:W3CDTF">2021-06-23T13:44:58Z</dcterms:created>
  <dcterms:modified xsi:type="dcterms:W3CDTF">2024-06-20T04:34:26Z</dcterms:modified>
</cp:coreProperties>
</file>