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2"/>
    <p:sldId id="296" r:id="rId3"/>
    <p:sldId id="297" r:id="rId4"/>
    <p:sldId id="303" r:id="rId5"/>
    <p:sldId id="298" r:id="rId6"/>
    <p:sldId id="304" r:id="rId7"/>
    <p:sldId id="300" r:id="rId8"/>
    <p:sldId id="299" r:id="rId9"/>
    <p:sldId id="305" r:id="rId10"/>
    <p:sldId id="301" r:id="rId11"/>
    <p:sldId id="30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80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80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1">
                <a:solidFill>
                  <a:srgbClr val="80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3400" y="325628"/>
            <a:ext cx="1219200" cy="929005"/>
          </a:xfrm>
          <a:custGeom>
            <a:avLst/>
            <a:gdLst/>
            <a:ahLst/>
            <a:cxnLst/>
            <a:rect l="l" t="t" r="r" b="b"/>
            <a:pathLst>
              <a:path w="1219200" h="929005">
                <a:moveTo>
                  <a:pt x="609600" y="0"/>
                </a:moveTo>
                <a:lnTo>
                  <a:pt x="0" y="464312"/>
                </a:lnTo>
                <a:lnTo>
                  <a:pt x="609600" y="928624"/>
                </a:lnTo>
                <a:lnTo>
                  <a:pt x="1219200" y="464312"/>
                </a:lnTo>
                <a:lnTo>
                  <a:pt x="6096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0" y="209550"/>
            <a:ext cx="762000" cy="580390"/>
          </a:xfrm>
          <a:custGeom>
            <a:avLst/>
            <a:gdLst/>
            <a:ahLst/>
            <a:cxnLst/>
            <a:rect l="l" t="t" r="r" b="b"/>
            <a:pathLst>
              <a:path w="762000" h="580390">
                <a:moveTo>
                  <a:pt x="0" y="0"/>
                </a:moveTo>
                <a:lnTo>
                  <a:pt x="0" y="116077"/>
                </a:lnTo>
                <a:lnTo>
                  <a:pt x="609600" y="580389"/>
                </a:lnTo>
                <a:lnTo>
                  <a:pt x="762000" y="580389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1000" y="209550"/>
            <a:ext cx="762000" cy="580390"/>
          </a:xfrm>
          <a:custGeom>
            <a:avLst/>
            <a:gdLst/>
            <a:ahLst/>
            <a:cxnLst/>
            <a:rect l="l" t="t" r="r" b="b"/>
            <a:pathLst>
              <a:path w="762000" h="580390">
                <a:moveTo>
                  <a:pt x="762000" y="0"/>
                </a:moveTo>
                <a:lnTo>
                  <a:pt x="0" y="580389"/>
                </a:lnTo>
                <a:lnTo>
                  <a:pt x="152400" y="580389"/>
                </a:lnTo>
                <a:lnTo>
                  <a:pt x="762000" y="116077"/>
                </a:lnTo>
                <a:lnTo>
                  <a:pt x="7620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000" y="791209"/>
            <a:ext cx="762000" cy="582930"/>
          </a:xfrm>
          <a:custGeom>
            <a:avLst/>
            <a:gdLst/>
            <a:ahLst/>
            <a:cxnLst/>
            <a:rect l="l" t="t" r="r" b="b"/>
            <a:pathLst>
              <a:path w="762000" h="582930">
                <a:moveTo>
                  <a:pt x="762000" y="0"/>
                </a:moveTo>
                <a:lnTo>
                  <a:pt x="609600" y="0"/>
                </a:lnTo>
                <a:lnTo>
                  <a:pt x="0" y="466216"/>
                </a:lnTo>
                <a:lnTo>
                  <a:pt x="0" y="582802"/>
                </a:lnTo>
                <a:lnTo>
                  <a:pt x="76200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1000" y="791209"/>
            <a:ext cx="762000" cy="582930"/>
          </a:xfrm>
          <a:custGeom>
            <a:avLst/>
            <a:gdLst/>
            <a:ahLst/>
            <a:cxnLst/>
            <a:rect l="l" t="t" r="r" b="b"/>
            <a:pathLst>
              <a:path w="762000" h="582930">
                <a:moveTo>
                  <a:pt x="152400" y="0"/>
                </a:moveTo>
                <a:lnTo>
                  <a:pt x="0" y="0"/>
                </a:lnTo>
                <a:lnTo>
                  <a:pt x="762000" y="582802"/>
                </a:lnTo>
                <a:lnTo>
                  <a:pt x="762000" y="466216"/>
                </a:lnTo>
                <a:lnTo>
                  <a:pt x="15240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427954"/>
            <a:ext cx="8073948" cy="102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1">
                <a:solidFill>
                  <a:srgbClr val="80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625" y="1614042"/>
            <a:ext cx="775652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399" y="6536333"/>
            <a:ext cx="441959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0619" y="6536333"/>
            <a:ext cx="22860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Palladio Uralic"/>
                <a:cs typeface="Palladio Uralic"/>
              </a:defRPr>
            </a:lvl1pPr>
          </a:lstStyle>
          <a:p>
            <a:pPr marL="1143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015663"/>
          </a:xfrm>
        </p:spPr>
        <p:txBody>
          <a:bodyPr/>
          <a:lstStyle/>
          <a:p>
            <a:pPr algn="ctr" eaLnBrk="1" hangingPunct="1"/>
            <a:r>
              <a:rPr lang="en-US" sz="6600" dirty="0"/>
              <a:t>Company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98158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405"/>
              </a:spcBef>
            </a:pPr>
            <a:r>
              <a:rPr spc="-75" dirty="0"/>
              <a:t>Find </a:t>
            </a:r>
            <a:r>
              <a:rPr spc="-85" dirty="0"/>
              <a:t>the </a:t>
            </a:r>
            <a:r>
              <a:rPr spc="-95" dirty="0"/>
              <a:t>names </a:t>
            </a:r>
            <a:r>
              <a:rPr spc="-80" dirty="0"/>
              <a:t>of </a:t>
            </a:r>
            <a:r>
              <a:rPr spc="-85" dirty="0"/>
              <a:t>customers </a:t>
            </a:r>
            <a:r>
              <a:rPr spc="-80" dirty="0"/>
              <a:t>who’ve  </a:t>
            </a:r>
            <a:r>
              <a:rPr spc="-85" dirty="0"/>
              <a:t>ordered </a:t>
            </a:r>
            <a:r>
              <a:rPr spc="-60" dirty="0"/>
              <a:t>all </a:t>
            </a:r>
            <a:r>
              <a:rPr spc="-85" dirty="0"/>
              <a:t>items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669401" y="5943600"/>
            <a:ext cx="481330" cy="517525"/>
            <a:chOff x="8669401" y="5943600"/>
            <a:chExt cx="481330" cy="517525"/>
          </a:xfrm>
        </p:grpSpPr>
        <p:sp>
          <p:nvSpPr>
            <p:cNvPr id="12" name="object 12"/>
            <p:cNvSpPr/>
            <p:nvPr/>
          </p:nvSpPr>
          <p:spPr>
            <a:xfrm>
              <a:off x="8675751" y="5949950"/>
              <a:ext cx="468630" cy="504825"/>
            </a:xfrm>
            <a:custGeom>
              <a:avLst/>
              <a:gdLst/>
              <a:ahLst/>
              <a:cxnLst/>
              <a:rect l="l" t="t" r="r" b="b"/>
              <a:pathLst>
                <a:path w="468629" h="504825">
                  <a:moveTo>
                    <a:pt x="234060" y="0"/>
                  </a:moveTo>
                  <a:lnTo>
                    <a:pt x="186884" y="5127"/>
                  </a:lnTo>
                  <a:lnTo>
                    <a:pt x="142946" y="19835"/>
                  </a:lnTo>
                  <a:lnTo>
                    <a:pt x="103187" y="43106"/>
                  </a:lnTo>
                  <a:lnTo>
                    <a:pt x="68548" y="73928"/>
                  </a:lnTo>
                  <a:lnTo>
                    <a:pt x="39969" y="111284"/>
                  </a:lnTo>
                  <a:lnTo>
                    <a:pt x="18391" y="154160"/>
                  </a:lnTo>
                  <a:lnTo>
                    <a:pt x="4754" y="201541"/>
                  </a:lnTo>
                  <a:lnTo>
                    <a:pt x="0" y="252412"/>
                  </a:lnTo>
                  <a:lnTo>
                    <a:pt x="4754" y="303283"/>
                  </a:lnTo>
                  <a:lnTo>
                    <a:pt x="18391" y="350664"/>
                  </a:lnTo>
                  <a:lnTo>
                    <a:pt x="39969" y="393540"/>
                  </a:lnTo>
                  <a:lnTo>
                    <a:pt x="68548" y="430896"/>
                  </a:lnTo>
                  <a:lnTo>
                    <a:pt x="103187" y="461718"/>
                  </a:lnTo>
                  <a:lnTo>
                    <a:pt x="142946" y="484989"/>
                  </a:lnTo>
                  <a:lnTo>
                    <a:pt x="186884" y="499697"/>
                  </a:lnTo>
                  <a:lnTo>
                    <a:pt x="234060" y="504825"/>
                  </a:lnTo>
                  <a:lnTo>
                    <a:pt x="281279" y="499697"/>
                  </a:lnTo>
                  <a:lnTo>
                    <a:pt x="325248" y="484989"/>
                  </a:lnTo>
                  <a:lnTo>
                    <a:pt x="365030" y="461718"/>
                  </a:lnTo>
                  <a:lnTo>
                    <a:pt x="399684" y="430896"/>
                  </a:lnTo>
                  <a:lnTo>
                    <a:pt x="428273" y="393540"/>
                  </a:lnTo>
                  <a:lnTo>
                    <a:pt x="449855" y="350664"/>
                  </a:lnTo>
                  <a:lnTo>
                    <a:pt x="463494" y="303283"/>
                  </a:lnTo>
                  <a:lnTo>
                    <a:pt x="468249" y="252412"/>
                  </a:lnTo>
                  <a:lnTo>
                    <a:pt x="463494" y="201541"/>
                  </a:lnTo>
                  <a:lnTo>
                    <a:pt x="449855" y="154160"/>
                  </a:lnTo>
                  <a:lnTo>
                    <a:pt x="428273" y="111284"/>
                  </a:lnTo>
                  <a:lnTo>
                    <a:pt x="399684" y="73928"/>
                  </a:lnTo>
                  <a:lnTo>
                    <a:pt x="365030" y="43106"/>
                  </a:lnTo>
                  <a:lnTo>
                    <a:pt x="325248" y="19835"/>
                  </a:lnTo>
                  <a:lnTo>
                    <a:pt x="281279" y="5127"/>
                  </a:lnTo>
                  <a:lnTo>
                    <a:pt x="23406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75751" y="5949950"/>
              <a:ext cx="468630" cy="504825"/>
            </a:xfrm>
            <a:custGeom>
              <a:avLst/>
              <a:gdLst/>
              <a:ahLst/>
              <a:cxnLst/>
              <a:rect l="l" t="t" r="r" b="b"/>
              <a:pathLst>
                <a:path w="468629" h="504825">
                  <a:moveTo>
                    <a:pt x="0" y="252412"/>
                  </a:moveTo>
                  <a:lnTo>
                    <a:pt x="4754" y="201541"/>
                  </a:lnTo>
                  <a:lnTo>
                    <a:pt x="18391" y="154160"/>
                  </a:lnTo>
                  <a:lnTo>
                    <a:pt x="39969" y="111284"/>
                  </a:lnTo>
                  <a:lnTo>
                    <a:pt x="68548" y="73928"/>
                  </a:lnTo>
                  <a:lnTo>
                    <a:pt x="103187" y="43106"/>
                  </a:lnTo>
                  <a:lnTo>
                    <a:pt x="142946" y="19835"/>
                  </a:lnTo>
                  <a:lnTo>
                    <a:pt x="186884" y="5127"/>
                  </a:lnTo>
                  <a:lnTo>
                    <a:pt x="234060" y="0"/>
                  </a:lnTo>
                  <a:lnTo>
                    <a:pt x="281279" y="5127"/>
                  </a:lnTo>
                  <a:lnTo>
                    <a:pt x="325248" y="19835"/>
                  </a:lnTo>
                  <a:lnTo>
                    <a:pt x="365030" y="43106"/>
                  </a:lnTo>
                  <a:lnTo>
                    <a:pt x="399684" y="73928"/>
                  </a:lnTo>
                  <a:lnTo>
                    <a:pt x="428273" y="111284"/>
                  </a:lnTo>
                  <a:lnTo>
                    <a:pt x="449855" y="154160"/>
                  </a:lnTo>
                  <a:lnTo>
                    <a:pt x="463494" y="201541"/>
                  </a:lnTo>
                  <a:lnTo>
                    <a:pt x="468249" y="252412"/>
                  </a:lnTo>
                  <a:lnTo>
                    <a:pt x="463494" y="303283"/>
                  </a:lnTo>
                  <a:lnTo>
                    <a:pt x="449855" y="350664"/>
                  </a:lnTo>
                  <a:lnTo>
                    <a:pt x="428273" y="393540"/>
                  </a:lnTo>
                  <a:lnTo>
                    <a:pt x="399684" y="430896"/>
                  </a:lnTo>
                  <a:lnTo>
                    <a:pt x="365030" y="461718"/>
                  </a:lnTo>
                  <a:lnTo>
                    <a:pt x="325248" y="484989"/>
                  </a:lnTo>
                  <a:lnTo>
                    <a:pt x="281279" y="499697"/>
                  </a:lnTo>
                  <a:lnTo>
                    <a:pt x="234060" y="504825"/>
                  </a:lnTo>
                  <a:lnTo>
                    <a:pt x="186884" y="499697"/>
                  </a:lnTo>
                  <a:lnTo>
                    <a:pt x="142946" y="484989"/>
                  </a:lnTo>
                  <a:lnTo>
                    <a:pt x="103187" y="461718"/>
                  </a:lnTo>
                  <a:lnTo>
                    <a:pt x="68548" y="430896"/>
                  </a:lnTo>
                  <a:lnTo>
                    <a:pt x="39969" y="393540"/>
                  </a:lnTo>
                  <a:lnTo>
                    <a:pt x="18391" y="350664"/>
                  </a:lnTo>
                  <a:lnTo>
                    <a:pt x="4754" y="303283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24341" y="605342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405"/>
              </a:spcBef>
            </a:pPr>
            <a:r>
              <a:rPr spc="-75" dirty="0"/>
              <a:t>Find </a:t>
            </a:r>
            <a:r>
              <a:rPr spc="-85" dirty="0"/>
              <a:t>the </a:t>
            </a:r>
            <a:r>
              <a:rPr spc="-95" dirty="0"/>
              <a:t>names </a:t>
            </a:r>
            <a:r>
              <a:rPr spc="-80" dirty="0"/>
              <a:t>of </a:t>
            </a:r>
            <a:r>
              <a:rPr spc="-85" dirty="0"/>
              <a:t>customers </a:t>
            </a:r>
            <a:r>
              <a:rPr spc="-80" dirty="0"/>
              <a:t>who’ve  </a:t>
            </a:r>
            <a:r>
              <a:rPr spc="-85" dirty="0"/>
              <a:t>ordered </a:t>
            </a:r>
            <a:r>
              <a:rPr spc="-60" dirty="0"/>
              <a:t>all </a:t>
            </a:r>
            <a:r>
              <a:rPr spc="-85" dirty="0"/>
              <a:t>items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27" y="1766442"/>
            <a:ext cx="6175375" cy="882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5080" indent="-342900">
              <a:lnSpc>
                <a:spcPts val="3360"/>
              </a:lnSpc>
              <a:spcBef>
                <a:spcPts val="204"/>
              </a:spcBef>
              <a:buClr>
                <a:srgbClr val="800000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Uses </a:t>
            </a:r>
            <a:r>
              <a:rPr sz="2800" spc="-10" dirty="0">
                <a:latin typeface="Comic Sans MS"/>
                <a:cs typeface="Comic Sans MS"/>
              </a:rPr>
              <a:t>division; </a:t>
            </a:r>
            <a:r>
              <a:rPr sz="2800" spc="-5" dirty="0">
                <a:latin typeface="Comic Sans MS"/>
                <a:cs typeface="Comic Sans MS"/>
              </a:rPr>
              <a:t>schemas of the input  </a:t>
            </a:r>
            <a:r>
              <a:rPr sz="2800" spc="-10" dirty="0">
                <a:latin typeface="Comic Sans MS"/>
                <a:cs typeface="Comic Sans MS"/>
              </a:rPr>
              <a:t>relations </a:t>
            </a:r>
            <a:r>
              <a:rPr sz="2950" i="1" spc="-90" dirty="0">
                <a:latin typeface="Comic Sans MS"/>
                <a:cs typeface="Comic Sans MS"/>
              </a:rPr>
              <a:t>must be </a:t>
            </a:r>
            <a:r>
              <a:rPr sz="2950" i="1" spc="-70" dirty="0">
                <a:latin typeface="Comic Sans MS"/>
                <a:cs typeface="Comic Sans MS"/>
              </a:rPr>
              <a:t>carefully</a:t>
            </a:r>
            <a:r>
              <a:rPr sz="2950" i="1" spc="80" dirty="0">
                <a:latin typeface="Comic Sans MS"/>
                <a:cs typeface="Comic Sans MS"/>
              </a:rPr>
              <a:t> </a:t>
            </a:r>
            <a:r>
              <a:rPr sz="2950" i="1" spc="-70" dirty="0">
                <a:latin typeface="Comic Sans MS"/>
                <a:cs typeface="Comic Sans MS"/>
              </a:rPr>
              <a:t>chosen</a:t>
            </a:r>
            <a:r>
              <a:rPr sz="2800" spc="-70" dirty="0"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7772" y="3110894"/>
            <a:ext cx="8851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Ite</a:t>
            </a:r>
            <a:r>
              <a:rPr sz="2800" i="1" spc="-1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7035" y="3091609"/>
            <a:ext cx="4134485" cy="69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5"/>
              </a:spcBef>
              <a:tabLst>
                <a:tab pos="2256155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temp</a:t>
            </a:r>
            <a:r>
              <a:rPr sz="2800" spc="-20" dirty="0">
                <a:latin typeface="Symbol"/>
                <a:cs typeface="Symbol"/>
              </a:rPr>
              <a:t></a:t>
            </a:r>
            <a:r>
              <a:rPr sz="2950" i="1" spc="-20" dirty="0">
                <a:latin typeface="Symbol"/>
                <a:cs typeface="Symbol"/>
              </a:rPr>
              <a:t></a:t>
            </a:r>
            <a:r>
              <a:rPr sz="2950" spc="-20" dirty="0">
                <a:latin typeface="Times New Roman"/>
                <a:cs typeface="Times New Roman"/>
              </a:rPr>
              <a:t>	</a:t>
            </a:r>
            <a:r>
              <a:rPr sz="2800" spc="-80" dirty="0">
                <a:latin typeface="Times New Roman"/>
                <a:cs typeface="Times New Roman"/>
              </a:rPr>
              <a:t>(</a:t>
            </a:r>
            <a:r>
              <a:rPr sz="2800" i="1" spc="-80" dirty="0">
                <a:latin typeface="Times New Roman"/>
                <a:cs typeface="Times New Roman"/>
              </a:rPr>
              <a:t>Order</a:t>
            </a:r>
            <a:r>
              <a:rPr sz="2800" spc="-80" dirty="0">
                <a:latin typeface="Times New Roman"/>
                <a:cs typeface="Times New Roman"/>
              </a:rPr>
              <a:t>)</a:t>
            </a:r>
            <a:r>
              <a:rPr sz="2800" spc="-80" dirty="0">
                <a:latin typeface="Symbol"/>
                <a:cs typeface="Symbol"/>
              </a:rPr>
              <a:t></a:t>
            </a:r>
            <a:r>
              <a:rPr sz="2950" i="1" spc="-80" dirty="0">
                <a:latin typeface="Symbol"/>
                <a:cs typeface="Symbol"/>
              </a:rPr>
              <a:t></a:t>
            </a:r>
            <a:endParaRPr sz="2950">
              <a:latin typeface="Symbol"/>
              <a:cs typeface="Symbol"/>
            </a:endParaRPr>
          </a:p>
          <a:p>
            <a:pPr marL="1317625">
              <a:lnSpc>
                <a:spcPts val="2530"/>
              </a:lnSpc>
              <a:tabLst>
                <a:tab pos="3745229" algn="l"/>
              </a:tabLst>
            </a:pPr>
            <a:r>
              <a:rPr sz="2800" i="1" dirty="0">
                <a:latin typeface="Times New Roman"/>
                <a:cs typeface="Times New Roman"/>
              </a:rPr>
              <a:t>ci</a:t>
            </a:r>
            <a:r>
              <a:rPr sz="2800" i="1" spc="120" dirty="0">
                <a:latin typeface="Times New Roman"/>
                <a:cs typeface="Times New Roman"/>
              </a:rPr>
              <a:t>d</a:t>
            </a:r>
            <a:r>
              <a:rPr sz="2800" spc="-4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iid	iid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903" y="4004955"/>
            <a:ext cx="7645400" cy="1677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120"/>
              </a:spcBef>
            </a:pPr>
            <a:r>
              <a:rPr sz="2950" i="1" spc="-45" dirty="0">
                <a:latin typeface="Symbol"/>
                <a:cs typeface="Symbol"/>
              </a:rPr>
              <a:t></a:t>
            </a:r>
            <a:r>
              <a:rPr sz="2950" i="1" spc="-45" dirty="0">
                <a:latin typeface="Times New Roman"/>
                <a:cs typeface="Times New Roman"/>
              </a:rPr>
              <a:t> </a:t>
            </a:r>
            <a:r>
              <a:rPr sz="4200" i="1" spc="-15" baseline="-20833" dirty="0" err="1">
                <a:latin typeface="Times New Roman"/>
                <a:cs typeface="Times New Roman"/>
              </a:rPr>
              <a:t>cname</a:t>
            </a:r>
            <a:r>
              <a:rPr sz="2800" spc="-10">
                <a:latin typeface="Times New Roman"/>
                <a:cs typeface="Times New Roman"/>
              </a:rPr>
              <a:t>(</a:t>
            </a:r>
            <a:r>
              <a:rPr sz="2800" i="1" spc="-10">
                <a:latin typeface="Times New Roman"/>
                <a:cs typeface="Times New Roman"/>
              </a:rPr>
              <a:t>temp </a:t>
            </a:r>
            <a:r>
              <a:rPr lang="en-US" sz="2800" spc="-740">
                <a:latin typeface="Arial"/>
                <a:cs typeface="Arial"/>
              </a:rPr>
              <a:t>                                                </a:t>
            </a:r>
            <a:r>
              <a:rPr sz="2800" spc="-720">
                <a:latin typeface="Arial"/>
                <a:cs typeface="Arial"/>
              </a:rPr>
              <a:t> </a:t>
            </a:r>
            <a:r>
              <a:rPr lang="en-US" sz="2800" spc="-720">
                <a:latin typeface="Arial"/>
                <a:cs typeface="Arial"/>
              </a:rPr>
              <a:t>                                                            </a:t>
            </a:r>
            <a:r>
              <a:rPr sz="2800" i="1" spc="5">
                <a:latin typeface="Times New Roman"/>
                <a:cs typeface="Times New Roman"/>
              </a:rPr>
              <a:t>Customer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395605" marR="30480" indent="-358140">
              <a:lnSpc>
                <a:spcPct val="100000"/>
              </a:lnSpc>
              <a:spcBef>
                <a:spcPts val="2730"/>
              </a:spcBef>
              <a:buClr>
                <a:srgbClr val="800000"/>
              </a:buClr>
              <a:buFont typeface="Wingdings"/>
              <a:buChar char=""/>
              <a:tabLst>
                <a:tab pos="396240" algn="l"/>
              </a:tabLst>
            </a:pPr>
            <a:r>
              <a:rPr sz="2800" spc="-5" dirty="0">
                <a:latin typeface="Palladio Uralic"/>
                <a:cs typeface="Palladio Uralic"/>
              </a:rPr>
              <a:t>To find </a:t>
            </a:r>
            <a:r>
              <a:rPr sz="2800" spc="-10" dirty="0">
                <a:latin typeface="Palladio Uralic"/>
                <a:cs typeface="Palladio Uralic"/>
              </a:rPr>
              <a:t>customers </a:t>
            </a:r>
            <a:r>
              <a:rPr sz="2800" spc="-5" dirty="0">
                <a:latin typeface="Palladio Uralic"/>
                <a:cs typeface="Palladio Uralic"/>
              </a:rPr>
              <a:t>who’ve ordered all ‘laptop’  items:</a:t>
            </a:r>
            <a:endParaRPr sz="2800" dirty="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3421" y="5606411"/>
            <a:ext cx="1003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Ite</a:t>
            </a:r>
            <a:r>
              <a:rPr sz="2800" i="1" spc="-1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))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0433" y="5826701"/>
            <a:ext cx="26009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7080" algn="l"/>
              </a:tabLst>
            </a:pPr>
            <a:r>
              <a:rPr sz="2800" i="1" dirty="0">
                <a:latin typeface="Times New Roman"/>
                <a:cs typeface="Times New Roman"/>
              </a:rPr>
              <a:t>iid	typ</a:t>
            </a:r>
            <a:r>
              <a:rPr sz="2800" i="1" spc="165" dirty="0">
                <a:latin typeface="Times New Roman"/>
                <a:cs typeface="Times New Roman"/>
              </a:rPr>
              <a:t>e</a:t>
            </a:r>
            <a:r>
              <a:rPr sz="2800" spc="-95" dirty="0">
                <a:latin typeface="Symbol"/>
                <a:cs typeface="Symbol"/>
              </a:rPr>
              <a:t></a:t>
            </a:r>
            <a:r>
              <a:rPr sz="2800" spc="-110" dirty="0">
                <a:latin typeface="Times New Roman"/>
                <a:cs typeface="Times New Roman"/>
              </a:rPr>
              <a:t>'</a:t>
            </a:r>
            <a:r>
              <a:rPr sz="2800" i="1" dirty="0">
                <a:latin typeface="Times New Roman"/>
                <a:cs typeface="Times New Roman"/>
              </a:rPr>
              <a:t>lapto</a:t>
            </a:r>
            <a:r>
              <a:rPr sz="2800" i="1" spc="-4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'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393" y="5587120"/>
            <a:ext cx="125222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0419" algn="l"/>
              </a:tabLst>
            </a:pPr>
            <a:r>
              <a:rPr sz="2800" spc="-265" dirty="0">
                <a:latin typeface="Symbol"/>
                <a:cs typeface="Symbol"/>
              </a:rPr>
              <a:t></a:t>
            </a:r>
            <a:r>
              <a:rPr sz="2950" i="1" spc="-265" dirty="0">
                <a:latin typeface="Symbol"/>
                <a:cs typeface="Symbol"/>
              </a:rPr>
              <a:t></a:t>
            </a:r>
            <a:r>
              <a:rPr sz="2950" spc="-265" dirty="0">
                <a:latin typeface="Times New Roman"/>
                <a:cs typeface="Times New Roman"/>
              </a:rPr>
              <a:t>	</a:t>
            </a:r>
            <a:r>
              <a:rPr sz="2800" spc="-285" dirty="0">
                <a:latin typeface="Times New Roman"/>
                <a:cs typeface="Times New Roman"/>
              </a:rPr>
              <a:t>(</a:t>
            </a:r>
            <a:r>
              <a:rPr sz="2950" i="1" spc="-285" dirty="0">
                <a:latin typeface="Symbol"/>
                <a:cs typeface="Symbol"/>
              </a:rPr>
              <a:t>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025" y="5726683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ladio Uralic"/>
                <a:cs typeface="Palladio Uralic"/>
              </a:rPr>
              <a:t>.....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69401" y="5943600"/>
            <a:ext cx="481330" cy="517525"/>
            <a:chOff x="8669401" y="5943600"/>
            <a:chExt cx="481330" cy="517525"/>
          </a:xfrm>
        </p:grpSpPr>
        <p:sp>
          <p:nvSpPr>
            <p:cNvPr id="12" name="object 12"/>
            <p:cNvSpPr/>
            <p:nvPr/>
          </p:nvSpPr>
          <p:spPr>
            <a:xfrm>
              <a:off x="8675751" y="5949950"/>
              <a:ext cx="468630" cy="504825"/>
            </a:xfrm>
            <a:custGeom>
              <a:avLst/>
              <a:gdLst/>
              <a:ahLst/>
              <a:cxnLst/>
              <a:rect l="l" t="t" r="r" b="b"/>
              <a:pathLst>
                <a:path w="468629" h="504825">
                  <a:moveTo>
                    <a:pt x="234060" y="0"/>
                  </a:moveTo>
                  <a:lnTo>
                    <a:pt x="186884" y="5127"/>
                  </a:lnTo>
                  <a:lnTo>
                    <a:pt x="142946" y="19835"/>
                  </a:lnTo>
                  <a:lnTo>
                    <a:pt x="103187" y="43106"/>
                  </a:lnTo>
                  <a:lnTo>
                    <a:pt x="68548" y="73928"/>
                  </a:lnTo>
                  <a:lnTo>
                    <a:pt x="39969" y="111284"/>
                  </a:lnTo>
                  <a:lnTo>
                    <a:pt x="18391" y="154160"/>
                  </a:lnTo>
                  <a:lnTo>
                    <a:pt x="4754" y="201541"/>
                  </a:lnTo>
                  <a:lnTo>
                    <a:pt x="0" y="252412"/>
                  </a:lnTo>
                  <a:lnTo>
                    <a:pt x="4754" y="303283"/>
                  </a:lnTo>
                  <a:lnTo>
                    <a:pt x="18391" y="350664"/>
                  </a:lnTo>
                  <a:lnTo>
                    <a:pt x="39969" y="393540"/>
                  </a:lnTo>
                  <a:lnTo>
                    <a:pt x="68548" y="430896"/>
                  </a:lnTo>
                  <a:lnTo>
                    <a:pt x="103187" y="461718"/>
                  </a:lnTo>
                  <a:lnTo>
                    <a:pt x="142946" y="484989"/>
                  </a:lnTo>
                  <a:lnTo>
                    <a:pt x="186884" y="499697"/>
                  </a:lnTo>
                  <a:lnTo>
                    <a:pt x="234060" y="504825"/>
                  </a:lnTo>
                  <a:lnTo>
                    <a:pt x="281279" y="499697"/>
                  </a:lnTo>
                  <a:lnTo>
                    <a:pt x="325248" y="484989"/>
                  </a:lnTo>
                  <a:lnTo>
                    <a:pt x="365030" y="461718"/>
                  </a:lnTo>
                  <a:lnTo>
                    <a:pt x="399684" y="430896"/>
                  </a:lnTo>
                  <a:lnTo>
                    <a:pt x="428273" y="393540"/>
                  </a:lnTo>
                  <a:lnTo>
                    <a:pt x="449855" y="350664"/>
                  </a:lnTo>
                  <a:lnTo>
                    <a:pt x="463494" y="303283"/>
                  </a:lnTo>
                  <a:lnTo>
                    <a:pt x="468249" y="252412"/>
                  </a:lnTo>
                  <a:lnTo>
                    <a:pt x="463494" y="201541"/>
                  </a:lnTo>
                  <a:lnTo>
                    <a:pt x="449855" y="154160"/>
                  </a:lnTo>
                  <a:lnTo>
                    <a:pt x="428273" y="111284"/>
                  </a:lnTo>
                  <a:lnTo>
                    <a:pt x="399684" y="73928"/>
                  </a:lnTo>
                  <a:lnTo>
                    <a:pt x="365030" y="43106"/>
                  </a:lnTo>
                  <a:lnTo>
                    <a:pt x="325248" y="19835"/>
                  </a:lnTo>
                  <a:lnTo>
                    <a:pt x="281279" y="5127"/>
                  </a:lnTo>
                  <a:lnTo>
                    <a:pt x="23406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75751" y="5949950"/>
              <a:ext cx="468630" cy="504825"/>
            </a:xfrm>
            <a:custGeom>
              <a:avLst/>
              <a:gdLst/>
              <a:ahLst/>
              <a:cxnLst/>
              <a:rect l="l" t="t" r="r" b="b"/>
              <a:pathLst>
                <a:path w="468629" h="504825">
                  <a:moveTo>
                    <a:pt x="0" y="252412"/>
                  </a:moveTo>
                  <a:lnTo>
                    <a:pt x="4754" y="201541"/>
                  </a:lnTo>
                  <a:lnTo>
                    <a:pt x="18391" y="154160"/>
                  </a:lnTo>
                  <a:lnTo>
                    <a:pt x="39969" y="111284"/>
                  </a:lnTo>
                  <a:lnTo>
                    <a:pt x="68548" y="73928"/>
                  </a:lnTo>
                  <a:lnTo>
                    <a:pt x="103187" y="43106"/>
                  </a:lnTo>
                  <a:lnTo>
                    <a:pt x="142946" y="19835"/>
                  </a:lnTo>
                  <a:lnTo>
                    <a:pt x="186884" y="5127"/>
                  </a:lnTo>
                  <a:lnTo>
                    <a:pt x="234060" y="0"/>
                  </a:lnTo>
                  <a:lnTo>
                    <a:pt x="281279" y="5127"/>
                  </a:lnTo>
                  <a:lnTo>
                    <a:pt x="325248" y="19835"/>
                  </a:lnTo>
                  <a:lnTo>
                    <a:pt x="365030" y="43106"/>
                  </a:lnTo>
                  <a:lnTo>
                    <a:pt x="399684" y="73928"/>
                  </a:lnTo>
                  <a:lnTo>
                    <a:pt x="428273" y="111284"/>
                  </a:lnTo>
                  <a:lnTo>
                    <a:pt x="449855" y="154160"/>
                  </a:lnTo>
                  <a:lnTo>
                    <a:pt x="463494" y="201541"/>
                  </a:lnTo>
                  <a:lnTo>
                    <a:pt x="468249" y="252412"/>
                  </a:lnTo>
                  <a:lnTo>
                    <a:pt x="463494" y="303283"/>
                  </a:lnTo>
                  <a:lnTo>
                    <a:pt x="449855" y="350664"/>
                  </a:lnTo>
                  <a:lnTo>
                    <a:pt x="428273" y="393540"/>
                  </a:lnTo>
                  <a:lnTo>
                    <a:pt x="399684" y="430896"/>
                  </a:lnTo>
                  <a:lnTo>
                    <a:pt x="365030" y="461718"/>
                  </a:lnTo>
                  <a:lnTo>
                    <a:pt x="325248" y="484989"/>
                  </a:lnTo>
                  <a:lnTo>
                    <a:pt x="281279" y="499697"/>
                  </a:lnTo>
                  <a:lnTo>
                    <a:pt x="234060" y="504825"/>
                  </a:lnTo>
                  <a:lnTo>
                    <a:pt x="186884" y="499697"/>
                  </a:lnTo>
                  <a:lnTo>
                    <a:pt x="142946" y="484989"/>
                  </a:lnTo>
                  <a:lnTo>
                    <a:pt x="103187" y="461718"/>
                  </a:lnTo>
                  <a:lnTo>
                    <a:pt x="68548" y="430896"/>
                  </a:lnTo>
                  <a:lnTo>
                    <a:pt x="39969" y="393540"/>
                  </a:lnTo>
                  <a:lnTo>
                    <a:pt x="18391" y="350664"/>
                  </a:lnTo>
                  <a:lnTo>
                    <a:pt x="4754" y="303283"/>
                  </a:lnTo>
                  <a:lnTo>
                    <a:pt x="0" y="252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24341" y="6053429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3183746" y="4196265"/>
            <a:ext cx="488950" cy="214313"/>
            <a:chOff x="2226" y="2065"/>
            <a:chExt cx="1148" cy="671"/>
          </a:xfrm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1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524622"/>
            <a:ext cx="722439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114" dirty="0"/>
              <a:t>Example: Customer</a:t>
            </a:r>
            <a:r>
              <a:rPr sz="4200" spc="-55" dirty="0"/>
              <a:t> </a:t>
            </a:r>
            <a:r>
              <a:rPr sz="4200" spc="-114" dirty="0"/>
              <a:t>Database</a:t>
            </a:r>
            <a:endParaRPr sz="4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0" y="1309242"/>
            <a:ext cx="8991599" cy="3751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We </a:t>
            </a:r>
            <a:r>
              <a:rPr sz="2800" spc="-10" dirty="0">
                <a:latin typeface="Comic Sans MS"/>
                <a:cs typeface="Comic Sans MS"/>
              </a:rPr>
              <a:t>use the </a:t>
            </a:r>
            <a:r>
              <a:rPr sz="2800" spc="-5" dirty="0">
                <a:latin typeface="Comic Sans MS"/>
                <a:cs typeface="Comic Sans MS"/>
              </a:rPr>
              <a:t>following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database:</a:t>
            </a:r>
            <a:endParaRPr sz="2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dirty="0">
              <a:latin typeface="Comic Sans MS"/>
              <a:cs typeface="Comic Sans MS"/>
            </a:endParaRPr>
          </a:p>
          <a:p>
            <a:pPr marL="355600" marR="64769" indent="-342900">
              <a:lnSpc>
                <a:spcPts val="3360"/>
              </a:lnSpc>
            </a:pPr>
            <a:r>
              <a:rPr sz="2800" b="1" spc="-25" dirty="0">
                <a:latin typeface="Comic Sans MS"/>
                <a:cs typeface="Comic Sans MS"/>
              </a:rPr>
              <a:t>Customer</a:t>
            </a:r>
            <a:r>
              <a:rPr sz="2800" spc="-25" dirty="0">
                <a:latin typeface="Comic Sans MS"/>
                <a:cs typeface="Comic Sans MS"/>
              </a:rPr>
              <a:t>(</a:t>
            </a:r>
            <a:r>
              <a:rPr sz="2950" i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cid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integer</a:t>
            </a:r>
            <a:r>
              <a:rPr sz="2800" spc="-5" dirty="0">
                <a:latin typeface="Comic Sans MS"/>
                <a:cs typeface="Comic Sans MS"/>
              </a:rPr>
              <a:t>, </a:t>
            </a:r>
            <a:r>
              <a:rPr sz="2950" i="1" spc="-75" dirty="0">
                <a:latin typeface="Comic Sans MS"/>
                <a:cs typeface="Comic Sans MS"/>
              </a:rPr>
              <a:t>cname</a:t>
            </a:r>
            <a:r>
              <a:rPr sz="2800" spc="-75" dirty="0"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string, </a:t>
            </a:r>
            <a:r>
              <a:rPr sz="2950" i="1" spc="-65" dirty="0">
                <a:latin typeface="Comic Sans MS"/>
                <a:cs typeface="Comic Sans MS"/>
              </a:rPr>
              <a:t>rating</a:t>
            </a:r>
            <a:r>
              <a:rPr sz="2800" spc="-65" dirty="0">
                <a:latin typeface="Comic Sans MS"/>
                <a:cs typeface="Comic Sans MS"/>
              </a:rPr>
              <a:t>:  </a:t>
            </a:r>
            <a:r>
              <a:rPr sz="2800" spc="-5" dirty="0">
                <a:latin typeface="Comic Sans MS"/>
                <a:cs typeface="Comic Sans MS"/>
              </a:rPr>
              <a:t>integer, </a:t>
            </a:r>
            <a:r>
              <a:rPr sz="2950" i="1" spc="-65" dirty="0">
                <a:latin typeface="Comic Sans MS"/>
                <a:cs typeface="Comic Sans MS"/>
              </a:rPr>
              <a:t>salary</a:t>
            </a:r>
            <a:r>
              <a:rPr sz="2800" spc="-65" dirty="0">
                <a:latin typeface="Comic Sans MS"/>
                <a:cs typeface="Comic Sans MS"/>
              </a:rPr>
              <a:t>: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real)</a:t>
            </a:r>
            <a:endParaRPr sz="2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latin typeface="Comic Sans MS"/>
                <a:cs typeface="Comic Sans MS"/>
              </a:rPr>
              <a:t>Item</a:t>
            </a:r>
            <a:r>
              <a:rPr sz="2800" spc="-25" dirty="0">
                <a:latin typeface="Comic Sans MS"/>
                <a:cs typeface="Comic Sans MS"/>
              </a:rPr>
              <a:t>(</a:t>
            </a:r>
            <a:r>
              <a:rPr sz="2950" i="1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iid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integer</a:t>
            </a:r>
            <a:r>
              <a:rPr sz="2800" spc="-5" dirty="0">
                <a:latin typeface="Comic Sans MS"/>
                <a:cs typeface="Comic Sans MS"/>
              </a:rPr>
              <a:t>, </a:t>
            </a:r>
            <a:r>
              <a:rPr sz="2950" i="1" spc="-75" dirty="0">
                <a:latin typeface="Comic Sans MS"/>
                <a:cs typeface="Comic Sans MS"/>
              </a:rPr>
              <a:t>iname</a:t>
            </a:r>
            <a:r>
              <a:rPr sz="2800" spc="-75" dirty="0"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string, </a:t>
            </a:r>
            <a:r>
              <a:rPr sz="2950" i="1" spc="-65" dirty="0">
                <a:latin typeface="Comic Sans MS"/>
                <a:cs typeface="Comic Sans MS"/>
              </a:rPr>
              <a:t>type</a:t>
            </a:r>
            <a:r>
              <a:rPr sz="2800" spc="-65" dirty="0">
                <a:latin typeface="Comic Sans MS"/>
                <a:cs typeface="Comic Sans MS"/>
              </a:rPr>
              <a:t>:</a:t>
            </a:r>
            <a:r>
              <a:rPr sz="2800" spc="2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string)</a:t>
            </a:r>
            <a:endParaRPr sz="2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200" dirty="0">
              <a:latin typeface="Comic Sans MS"/>
              <a:cs typeface="Comic Sans MS"/>
            </a:endParaRPr>
          </a:p>
          <a:p>
            <a:pPr marL="12700">
              <a:lnSpc>
                <a:spcPts val="3450"/>
              </a:lnSpc>
            </a:pPr>
            <a:r>
              <a:rPr sz="2800" b="1" spc="-30" dirty="0">
                <a:latin typeface="Comic Sans MS"/>
                <a:cs typeface="Comic Sans MS"/>
              </a:rPr>
              <a:t>Order</a:t>
            </a:r>
            <a:r>
              <a:rPr sz="2800" spc="-30" dirty="0">
                <a:latin typeface="Comic Sans MS"/>
                <a:cs typeface="Comic Sans MS"/>
              </a:rPr>
              <a:t>(</a:t>
            </a:r>
            <a:r>
              <a:rPr sz="2950" i="1" u="heavy" spc="-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cid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integer, </a:t>
            </a:r>
            <a:r>
              <a:rPr sz="2950" i="1" u="heavy" spc="-5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iid</a:t>
            </a: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integer,</a:t>
            </a:r>
            <a:r>
              <a:rPr sz="2800" u="heavy" spc="19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950" i="1" u="heavy" spc="-30" dirty="0" err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day</a:t>
            </a:r>
            <a:r>
              <a:rPr sz="2800" u="heavy" spc="-30" dirty="0" err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:date</a:t>
            </a:r>
            <a:r>
              <a:rPr sz="2800" spc="-30" dirty="0">
                <a:latin typeface="Comic Sans MS"/>
                <a:cs typeface="Comic Sans MS"/>
              </a:rPr>
              <a:t>,</a:t>
            </a:r>
            <a:r>
              <a:rPr lang="en-US" sz="2800" spc="-30" dirty="0">
                <a:latin typeface="Comic Sans MS"/>
                <a:cs typeface="Comic Sans MS"/>
              </a:rPr>
              <a:t> </a:t>
            </a:r>
            <a:r>
              <a:rPr sz="2950" i="1" spc="-30" dirty="0" err="1">
                <a:latin typeface="Comic Sans MS"/>
                <a:cs typeface="Comic Sans MS"/>
              </a:rPr>
              <a:t>qty</a:t>
            </a:r>
            <a:r>
              <a:rPr sz="2800" spc="-30" dirty="0" err="1">
                <a:latin typeface="Comic Sans MS"/>
                <a:cs typeface="Comic Sans MS"/>
              </a:rPr>
              <a:t>:real</a:t>
            </a:r>
            <a:r>
              <a:rPr sz="2800" spc="-30" dirty="0">
                <a:latin typeface="Comic Sans MS"/>
                <a:cs typeface="Comic Sans MS"/>
              </a:rPr>
              <a:t>)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2625" y="389854"/>
            <a:ext cx="8368030" cy="102656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16865" marR="5080">
              <a:lnSpc>
                <a:spcPts val="3840"/>
              </a:lnSpc>
              <a:spcBef>
                <a:spcPts val="405"/>
              </a:spcBef>
            </a:pPr>
            <a:r>
              <a:rPr sz="3350" b="1" i="1" spc="-75" dirty="0">
                <a:solidFill>
                  <a:srgbClr val="800000"/>
                </a:solidFill>
                <a:latin typeface="Comic Sans MS"/>
                <a:cs typeface="Comic Sans MS"/>
              </a:rPr>
              <a:t>Find </a:t>
            </a:r>
            <a:r>
              <a:rPr sz="3350" b="1" i="1" spc="-95" dirty="0">
                <a:solidFill>
                  <a:srgbClr val="800000"/>
                </a:solidFill>
                <a:latin typeface="Comic Sans MS"/>
                <a:cs typeface="Comic Sans MS"/>
              </a:rPr>
              <a:t>names </a:t>
            </a:r>
            <a:r>
              <a:rPr sz="3350" b="1" i="1" spc="-80" dirty="0">
                <a:solidFill>
                  <a:srgbClr val="800000"/>
                </a:solidFill>
                <a:latin typeface="Comic Sans MS"/>
                <a:cs typeface="Comic Sans MS"/>
              </a:rPr>
              <a:t>of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customers </a:t>
            </a:r>
            <a:r>
              <a:rPr sz="3350" b="1" i="1" spc="-80" dirty="0">
                <a:solidFill>
                  <a:srgbClr val="800000"/>
                </a:solidFill>
                <a:latin typeface="Comic Sans MS"/>
                <a:cs typeface="Comic Sans MS"/>
              </a:rPr>
              <a:t>who’ve ordered  item with </a:t>
            </a:r>
            <a:r>
              <a:rPr sz="3350" b="1" i="1" spc="-70" dirty="0">
                <a:solidFill>
                  <a:srgbClr val="800000"/>
                </a:solidFill>
                <a:latin typeface="Comic Sans MS"/>
                <a:cs typeface="Comic Sans MS"/>
              </a:rPr>
              <a:t>id</a:t>
            </a:r>
            <a:r>
              <a:rPr sz="3350" b="1" i="1" spc="-5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3350" b="1" i="1" spc="-95" dirty="0">
                <a:solidFill>
                  <a:srgbClr val="800000"/>
                </a:solidFill>
                <a:latin typeface="Comic Sans MS"/>
                <a:cs typeface="Comic Sans MS"/>
              </a:rPr>
              <a:t>100</a:t>
            </a:r>
            <a:endParaRPr sz="33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761" y="5959400"/>
            <a:ext cx="648335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30" dirty="0">
                <a:latin typeface="Times New Roman"/>
                <a:cs typeface="Times New Roman"/>
              </a:rPr>
              <a:t>100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62919" y="5702951"/>
            <a:ext cx="355981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180" dirty="0">
                <a:latin typeface="Times New Roman"/>
                <a:cs typeface="Times New Roman"/>
              </a:rPr>
              <a:t>(</a:t>
            </a:r>
            <a:r>
              <a:rPr sz="3200" i="1" spc="-180" dirty="0">
                <a:latin typeface="Times New Roman"/>
                <a:cs typeface="Times New Roman"/>
              </a:rPr>
              <a:t>Order</a:t>
            </a:r>
            <a:r>
              <a:rPr lang="en-US" sz="3200" spc="-180" dirty="0">
                <a:latin typeface="Arial"/>
                <a:cs typeface="Arial"/>
              </a:rPr>
              <a:t>     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lang="en-US" sz="3200" spc="-535" dirty="0">
                <a:latin typeface="Arial"/>
                <a:cs typeface="Arial"/>
              </a:rPr>
              <a:t>   </a:t>
            </a:r>
            <a:r>
              <a:rPr sz="3200" i="1" spc="-100" dirty="0">
                <a:latin typeface="Times New Roman"/>
                <a:cs typeface="Times New Roman"/>
              </a:rPr>
              <a:t>Customer</a:t>
            </a:r>
            <a:r>
              <a:rPr sz="3200" spc="-100" dirty="0">
                <a:latin typeface="Times New Roman"/>
                <a:cs typeface="Times New Roman"/>
              </a:rPr>
              <a:t>))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357" y="5833817"/>
            <a:ext cx="25514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100" i="1" spc="-60" baseline="19607" dirty="0">
                <a:latin typeface="Symbol"/>
                <a:cs typeface="Symbol"/>
              </a:rPr>
              <a:t></a:t>
            </a:r>
            <a:r>
              <a:rPr sz="5100" i="1" spc="-765" baseline="19607" dirty="0">
                <a:latin typeface="Times New Roman"/>
                <a:cs typeface="Times New Roman"/>
              </a:rPr>
              <a:t> </a:t>
            </a:r>
            <a:r>
              <a:rPr sz="3200" i="1" spc="-45" dirty="0">
                <a:latin typeface="Times New Roman"/>
                <a:cs typeface="Times New Roman"/>
              </a:rPr>
              <a:t>cname</a:t>
            </a:r>
            <a:r>
              <a:rPr sz="4800" spc="-67" baseline="20833" dirty="0">
                <a:latin typeface="Times New Roman"/>
                <a:cs typeface="Times New Roman"/>
              </a:rPr>
              <a:t>(</a:t>
            </a:r>
            <a:r>
              <a:rPr sz="5100" i="1" spc="-67" baseline="19607" dirty="0">
                <a:latin typeface="Symbol"/>
                <a:cs typeface="Symbol"/>
              </a:rPr>
              <a:t></a:t>
            </a:r>
            <a:r>
              <a:rPr sz="5100" i="1" spc="-810" baseline="19607" dirty="0">
                <a:latin typeface="Times New Roman"/>
                <a:cs typeface="Times New Roman"/>
              </a:rPr>
              <a:t> </a:t>
            </a:r>
            <a:r>
              <a:rPr sz="4800" i="1" spc="60" baseline="-13888" dirty="0">
                <a:latin typeface="Times New Roman"/>
                <a:cs typeface="Times New Roman"/>
              </a:rPr>
              <a:t>iid</a:t>
            </a:r>
            <a:r>
              <a:rPr sz="4800" i="1" spc="-555" baseline="-13888" dirty="0">
                <a:latin typeface="Times New Roman"/>
                <a:cs typeface="Times New Roman"/>
              </a:rPr>
              <a:t> </a:t>
            </a:r>
            <a:r>
              <a:rPr sz="4800" spc="104" baseline="-13888" dirty="0">
                <a:latin typeface="Symbol"/>
                <a:cs typeface="Symbol"/>
              </a:rPr>
              <a:t></a:t>
            </a:r>
            <a:endParaRPr sz="4800" baseline="-13888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4998" y="2059080"/>
            <a:ext cx="635635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5" dirty="0">
                <a:latin typeface="Times New Roman"/>
                <a:cs typeface="Times New Roman"/>
              </a:rPr>
              <a:t>100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2519" y="1802433"/>
            <a:ext cx="344424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-229" dirty="0">
                <a:latin typeface="Times New Roman"/>
                <a:cs typeface="Times New Roman"/>
              </a:rPr>
              <a:t>(</a:t>
            </a:r>
            <a:r>
              <a:rPr sz="3200" i="1" spc="-229" dirty="0">
                <a:latin typeface="Times New Roman"/>
                <a:cs typeface="Times New Roman"/>
              </a:rPr>
              <a:t>Order</a:t>
            </a:r>
            <a:r>
              <a:rPr sz="3200" spc="-229" dirty="0">
                <a:latin typeface="Times New Roman"/>
                <a:cs typeface="Times New Roman"/>
              </a:rPr>
              <a:t>)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lang="en-US" sz="3200" spc="-555" dirty="0">
                <a:latin typeface="Arial"/>
                <a:cs typeface="Arial"/>
              </a:rPr>
              <a:t>              </a:t>
            </a:r>
            <a:r>
              <a:rPr sz="3200" i="1" spc="-140" dirty="0">
                <a:latin typeface="Times New Roman"/>
                <a:cs typeface="Times New Roman"/>
              </a:rPr>
              <a:t>Customer</a:t>
            </a:r>
            <a:r>
              <a:rPr sz="3200" spc="-14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867" y="1934428"/>
            <a:ext cx="2485390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100" i="1" spc="-120" baseline="19607" dirty="0">
                <a:latin typeface="Symbol"/>
                <a:cs typeface="Symbol"/>
              </a:rPr>
              <a:t></a:t>
            </a:r>
            <a:r>
              <a:rPr sz="5100" i="1" spc="-719" baseline="19607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cname</a:t>
            </a:r>
            <a:r>
              <a:rPr sz="4800" spc="-52" baseline="20833" dirty="0">
                <a:latin typeface="Times New Roman"/>
                <a:cs typeface="Times New Roman"/>
              </a:rPr>
              <a:t>(</a:t>
            </a:r>
            <a:r>
              <a:rPr sz="5100" i="1" spc="-52" baseline="19607" dirty="0">
                <a:latin typeface="Symbol"/>
                <a:cs typeface="Symbol"/>
              </a:rPr>
              <a:t></a:t>
            </a:r>
            <a:r>
              <a:rPr sz="4800" i="1" spc="-52" baseline="-13888" dirty="0">
                <a:latin typeface="Times New Roman"/>
                <a:cs typeface="Times New Roman"/>
              </a:rPr>
              <a:t>iid</a:t>
            </a:r>
            <a:r>
              <a:rPr sz="4800" i="1" spc="-555" baseline="-13888" dirty="0">
                <a:latin typeface="Times New Roman"/>
                <a:cs typeface="Times New Roman"/>
              </a:rPr>
              <a:t> </a:t>
            </a:r>
            <a:r>
              <a:rPr sz="4800" spc="44" baseline="-13888" dirty="0">
                <a:latin typeface="Symbol"/>
                <a:cs typeface="Symbol"/>
              </a:rPr>
              <a:t></a:t>
            </a:r>
            <a:endParaRPr sz="4800" baseline="-13888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625" y="389854"/>
            <a:ext cx="8368030" cy="14395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16865" marR="5080">
              <a:lnSpc>
                <a:spcPts val="3840"/>
              </a:lnSpc>
              <a:spcBef>
                <a:spcPts val="405"/>
              </a:spcBef>
            </a:pPr>
            <a:r>
              <a:rPr sz="3350" b="1" i="1" spc="-75" dirty="0">
                <a:solidFill>
                  <a:srgbClr val="800000"/>
                </a:solidFill>
                <a:latin typeface="Comic Sans MS"/>
                <a:cs typeface="Comic Sans MS"/>
              </a:rPr>
              <a:t>Find </a:t>
            </a:r>
            <a:r>
              <a:rPr sz="3350" b="1" i="1" spc="-95" dirty="0">
                <a:solidFill>
                  <a:srgbClr val="800000"/>
                </a:solidFill>
                <a:latin typeface="Comic Sans MS"/>
                <a:cs typeface="Comic Sans MS"/>
              </a:rPr>
              <a:t>names </a:t>
            </a:r>
            <a:r>
              <a:rPr sz="3350" b="1" i="1" spc="-80" dirty="0">
                <a:solidFill>
                  <a:srgbClr val="800000"/>
                </a:solidFill>
                <a:latin typeface="Comic Sans MS"/>
                <a:cs typeface="Comic Sans MS"/>
              </a:rPr>
              <a:t>of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customers </a:t>
            </a:r>
            <a:r>
              <a:rPr sz="3350" b="1" i="1" spc="-80" dirty="0">
                <a:solidFill>
                  <a:srgbClr val="800000"/>
                </a:solidFill>
                <a:latin typeface="Comic Sans MS"/>
                <a:cs typeface="Comic Sans MS"/>
              </a:rPr>
              <a:t>who’ve ordered  item with </a:t>
            </a:r>
            <a:r>
              <a:rPr sz="3350" b="1" i="1" spc="-70" dirty="0">
                <a:solidFill>
                  <a:srgbClr val="800000"/>
                </a:solidFill>
                <a:latin typeface="Comic Sans MS"/>
                <a:cs typeface="Comic Sans MS"/>
              </a:rPr>
              <a:t>id</a:t>
            </a:r>
            <a:r>
              <a:rPr sz="3350" b="1" i="1" spc="-5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3350" b="1" i="1" spc="-95" dirty="0">
                <a:solidFill>
                  <a:srgbClr val="800000"/>
                </a:solidFill>
                <a:latin typeface="Comic Sans MS"/>
                <a:cs typeface="Comic Sans MS"/>
              </a:rPr>
              <a:t>100</a:t>
            </a:r>
            <a:endParaRPr sz="3350">
              <a:latin typeface="Comic Sans MS"/>
              <a:cs typeface="Comic Sans MS"/>
            </a:endParaRPr>
          </a:p>
          <a:p>
            <a:pPr marL="338455" indent="-326390">
              <a:lnSpc>
                <a:spcPts val="3150"/>
              </a:lnSpc>
              <a:buSzPct val="75000"/>
              <a:buFont typeface="Wingdings"/>
              <a:buChar char=""/>
              <a:tabLst>
                <a:tab pos="339090" algn="l"/>
              </a:tabLst>
            </a:pPr>
            <a:r>
              <a:rPr sz="2800" spc="-5" dirty="0">
                <a:solidFill>
                  <a:srgbClr val="008000"/>
                </a:solidFill>
                <a:latin typeface="Palladio Uralic"/>
                <a:cs typeface="Palladio Uralic"/>
              </a:rPr>
              <a:t>Solution</a:t>
            </a:r>
            <a:r>
              <a:rPr sz="2800" spc="-10" dirty="0">
                <a:solidFill>
                  <a:srgbClr val="008000"/>
                </a:solidFill>
                <a:latin typeface="Palladio Uralic"/>
                <a:cs typeface="Palladio Uralic"/>
              </a:rPr>
              <a:t> </a:t>
            </a:r>
            <a:r>
              <a:rPr sz="2800" dirty="0">
                <a:solidFill>
                  <a:srgbClr val="008000"/>
                </a:solidFill>
                <a:latin typeface="Palladio Uralic"/>
                <a:cs typeface="Palladio Uralic"/>
              </a:rPr>
              <a:t>1</a:t>
            </a:r>
            <a:r>
              <a:rPr sz="2400" dirty="0">
                <a:solidFill>
                  <a:srgbClr val="008000"/>
                </a:solidFill>
                <a:latin typeface="Palladio Uralic"/>
                <a:cs typeface="Palladio Uralic"/>
              </a:rPr>
              <a:t>: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5350" y="3600718"/>
            <a:ext cx="5594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5501" y="3329419"/>
            <a:ext cx="113601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Order</a:t>
            </a:r>
            <a:r>
              <a:rPr sz="3200" spc="-2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125" y="3911528"/>
            <a:ext cx="7066280" cy="1652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39695">
              <a:lnSpc>
                <a:spcPts val="3625"/>
              </a:lnSpc>
              <a:spcBef>
                <a:spcPts val="110"/>
              </a:spcBef>
            </a:pPr>
            <a:r>
              <a:rPr sz="3200" i="1" spc="-170" dirty="0">
                <a:latin typeface="Times New Roman"/>
                <a:cs typeface="Times New Roman"/>
              </a:rPr>
              <a:t>temp</a:t>
            </a:r>
            <a:r>
              <a:rPr sz="3200" spc="-170" dirty="0">
                <a:latin typeface="Times New Roman"/>
                <a:cs typeface="Times New Roman"/>
              </a:rPr>
              <a:t>2</a:t>
            </a:r>
            <a:r>
              <a:rPr sz="3200" spc="-170" dirty="0">
                <a:latin typeface="Symbol"/>
                <a:cs typeface="Symbol"/>
              </a:rPr>
              <a:t></a:t>
            </a:r>
            <a:r>
              <a:rPr sz="3200" i="1" spc="-170" dirty="0">
                <a:latin typeface="Times New Roman"/>
                <a:cs typeface="Times New Roman"/>
              </a:rPr>
              <a:t>temp</a:t>
            </a:r>
            <a:r>
              <a:rPr sz="3200" spc="-170" dirty="0">
                <a:latin typeface="Times New Roman"/>
                <a:cs typeface="Times New Roman"/>
              </a:rPr>
              <a:t>1</a:t>
            </a:r>
            <a:r>
              <a:rPr lang="en-US" sz="3200" spc="-170" dirty="0">
                <a:latin typeface="Arial"/>
                <a:cs typeface="Arial"/>
              </a:rPr>
              <a:t>   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lang="en-US" sz="3200" spc="-380" dirty="0">
                <a:latin typeface="Arial"/>
                <a:cs typeface="Arial"/>
              </a:rPr>
              <a:t>    </a:t>
            </a:r>
            <a:r>
              <a:rPr sz="3200" i="1" spc="-155" dirty="0">
                <a:latin typeface="Times New Roman"/>
                <a:cs typeface="Times New Roman"/>
              </a:rPr>
              <a:t>Customer</a:t>
            </a:r>
            <a:endParaRPr sz="3200" dirty="0">
              <a:latin typeface="Times New Roman"/>
              <a:cs typeface="Times New Roman"/>
            </a:endParaRPr>
          </a:p>
          <a:p>
            <a:pPr marL="2626995">
              <a:lnSpc>
                <a:spcPts val="3804"/>
              </a:lnSpc>
            </a:pPr>
            <a:r>
              <a:rPr sz="3350" i="1" spc="-75" dirty="0">
                <a:latin typeface="Symbol"/>
                <a:cs typeface="Symbol"/>
              </a:rPr>
              <a:t></a:t>
            </a:r>
            <a:r>
              <a:rPr sz="3350" i="1" spc="-440" dirty="0">
                <a:latin typeface="Times New Roman"/>
                <a:cs typeface="Times New Roman"/>
              </a:rPr>
              <a:t> </a:t>
            </a:r>
            <a:r>
              <a:rPr sz="4200" i="1" spc="-60" baseline="-20833" dirty="0">
                <a:latin typeface="Times New Roman"/>
                <a:cs typeface="Times New Roman"/>
              </a:rPr>
              <a:t>cname</a:t>
            </a:r>
            <a:r>
              <a:rPr sz="3200" spc="-40" dirty="0">
                <a:latin typeface="Times New Roman"/>
                <a:cs typeface="Times New Roman"/>
              </a:rPr>
              <a:t>(</a:t>
            </a:r>
            <a:r>
              <a:rPr sz="3200" i="1" spc="-40" dirty="0">
                <a:latin typeface="Times New Roman"/>
                <a:cs typeface="Times New Roman"/>
              </a:rPr>
              <a:t>temp</a:t>
            </a:r>
            <a:r>
              <a:rPr sz="3200" spc="-40" dirty="0">
                <a:latin typeface="Times New Roman"/>
                <a:cs typeface="Times New Roman"/>
              </a:rPr>
              <a:t>2)</a:t>
            </a:r>
            <a:endParaRPr sz="3200" dirty="0">
              <a:latin typeface="Times New Roman"/>
              <a:cs typeface="Times New Roman"/>
            </a:endParaRPr>
          </a:p>
          <a:p>
            <a:pPr marL="351155" indent="-326390">
              <a:lnSpc>
                <a:spcPct val="100000"/>
              </a:lnSpc>
              <a:spcBef>
                <a:spcPts val="2014"/>
              </a:spcBef>
              <a:buSzPct val="75000"/>
              <a:buFont typeface="Wingdings"/>
              <a:buChar char=""/>
              <a:tabLst>
                <a:tab pos="351790" algn="l"/>
              </a:tabLst>
            </a:pPr>
            <a:r>
              <a:rPr sz="2800" spc="-10" dirty="0">
                <a:solidFill>
                  <a:srgbClr val="008000"/>
                </a:solidFill>
                <a:latin typeface="Palladio Uralic"/>
                <a:cs typeface="Palladio Uralic"/>
              </a:rPr>
              <a:t>Solution </a:t>
            </a:r>
            <a:r>
              <a:rPr sz="2800" dirty="0">
                <a:solidFill>
                  <a:srgbClr val="008000"/>
                </a:solidFill>
                <a:latin typeface="Palladio Uralic"/>
                <a:cs typeface="Palladio Uralic"/>
              </a:rPr>
              <a:t>3</a:t>
            </a:r>
            <a:r>
              <a:rPr sz="2400" dirty="0">
                <a:solidFill>
                  <a:srgbClr val="008000"/>
                </a:solidFill>
                <a:latin typeface="Palladio Uralic"/>
                <a:cs typeface="Palladio Uralic"/>
              </a:rPr>
              <a:t>:</a:t>
            </a:r>
            <a:endParaRPr sz="2400" dirty="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138" y="3307286"/>
            <a:ext cx="232283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i="1" spc="-105" dirty="0">
                <a:latin typeface="Times New Roman"/>
                <a:cs typeface="Times New Roman"/>
              </a:rPr>
              <a:t>temp</a:t>
            </a:r>
            <a:r>
              <a:rPr sz="3200" spc="-105" dirty="0">
                <a:latin typeface="Times New Roman"/>
                <a:cs typeface="Times New Roman"/>
              </a:rPr>
              <a:t>1</a:t>
            </a:r>
            <a:r>
              <a:rPr sz="3200" spc="-105" dirty="0">
                <a:latin typeface="Symbol"/>
                <a:cs typeface="Symbol"/>
              </a:rPr>
              <a:t></a:t>
            </a:r>
            <a:r>
              <a:rPr sz="3350" i="1" spc="-105" dirty="0">
                <a:latin typeface="Symbol"/>
                <a:cs typeface="Symbol"/>
              </a:rPr>
              <a:t></a:t>
            </a:r>
            <a:r>
              <a:rPr sz="3350" i="1" spc="-455" dirty="0">
                <a:latin typeface="Times New Roman"/>
                <a:cs typeface="Times New Roman"/>
              </a:rPr>
              <a:t> </a:t>
            </a:r>
            <a:r>
              <a:rPr sz="4200" i="1" spc="22" baseline="-34722" dirty="0">
                <a:latin typeface="Times New Roman"/>
                <a:cs typeface="Times New Roman"/>
              </a:rPr>
              <a:t>iid</a:t>
            </a:r>
            <a:r>
              <a:rPr sz="4200" i="1" spc="-442" baseline="-34722" dirty="0">
                <a:latin typeface="Times New Roman"/>
                <a:cs typeface="Times New Roman"/>
              </a:rPr>
              <a:t> </a:t>
            </a:r>
            <a:r>
              <a:rPr sz="4200" spc="7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825" y="2825876"/>
            <a:ext cx="201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"/>
              <a:tabLst>
                <a:tab pos="339090" algn="l"/>
              </a:tabLst>
            </a:pPr>
            <a:r>
              <a:rPr sz="2800" spc="-5" dirty="0">
                <a:solidFill>
                  <a:srgbClr val="008000"/>
                </a:solidFill>
                <a:latin typeface="Palladio Uralic"/>
                <a:cs typeface="Palladio Uralic"/>
              </a:rPr>
              <a:t>Solution</a:t>
            </a:r>
            <a:r>
              <a:rPr sz="2800" spc="-70" dirty="0">
                <a:solidFill>
                  <a:srgbClr val="008000"/>
                </a:solidFill>
                <a:latin typeface="Palladio Uralic"/>
                <a:cs typeface="Palladio Uralic"/>
              </a:rPr>
              <a:t> </a:t>
            </a:r>
            <a:r>
              <a:rPr sz="2800" dirty="0">
                <a:solidFill>
                  <a:srgbClr val="008000"/>
                </a:solidFill>
                <a:latin typeface="Palladio Uralic"/>
                <a:cs typeface="Palladio Uralic"/>
              </a:rPr>
              <a:t>2</a:t>
            </a:r>
            <a:r>
              <a:rPr sz="2400" dirty="0">
                <a:solidFill>
                  <a:srgbClr val="008000"/>
                </a:solidFill>
                <a:latin typeface="Palladio Uralic"/>
                <a:cs typeface="Palladio Uralic"/>
              </a:rPr>
              <a:t>: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6551841" y="2000186"/>
            <a:ext cx="488950" cy="214313"/>
            <a:chOff x="2226" y="2065"/>
            <a:chExt cx="1148" cy="671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5250865" y="4066290"/>
            <a:ext cx="488950" cy="214313"/>
            <a:chOff x="2226" y="2065"/>
            <a:chExt cx="1148" cy="671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6608655" y="5895150"/>
            <a:ext cx="488950" cy="214313"/>
            <a:chOff x="2226" y="2065"/>
            <a:chExt cx="1148" cy="671"/>
          </a:xfrm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1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184114"/>
            <a:ext cx="7785100" cy="1516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305"/>
              </a:spcBef>
            </a:pPr>
            <a:r>
              <a:rPr spc="-75" dirty="0"/>
              <a:t>Find </a:t>
            </a:r>
            <a:r>
              <a:rPr spc="-95" dirty="0"/>
              <a:t>names </a:t>
            </a:r>
            <a:r>
              <a:rPr spc="-80" dirty="0"/>
              <a:t>of </a:t>
            </a:r>
            <a:r>
              <a:rPr spc="-85" dirty="0"/>
              <a:t>Customers who’ve  ordered a </a:t>
            </a:r>
            <a:r>
              <a:rPr spc="-75" dirty="0"/>
              <a:t>laptop </a:t>
            </a:r>
            <a:r>
              <a:rPr spc="-70" dirty="0"/>
              <a:t>(i.e., </a:t>
            </a:r>
            <a:r>
              <a:rPr spc="-80" dirty="0"/>
              <a:t>an item of </a:t>
            </a:r>
            <a:r>
              <a:rPr spc="-85" dirty="0"/>
              <a:t>type  </a:t>
            </a:r>
            <a:r>
              <a:rPr spc="-70" dirty="0"/>
              <a:t>“laptop”)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184114"/>
            <a:ext cx="7785100" cy="1516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305"/>
              </a:spcBef>
            </a:pPr>
            <a:r>
              <a:rPr spc="-75" dirty="0"/>
              <a:t>Find </a:t>
            </a:r>
            <a:r>
              <a:rPr spc="-95" dirty="0"/>
              <a:t>names </a:t>
            </a:r>
            <a:r>
              <a:rPr spc="-80" dirty="0"/>
              <a:t>of </a:t>
            </a:r>
            <a:r>
              <a:rPr spc="-85" dirty="0"/>
              <a:t>Customers who’ve  ordered a </a:t>
            </a:r>
            <a:r>
              <a:rPr spc="-75" dirty="0"/>
              <a:t>laptop </a:t>
            </a:r>
            <a:r>
              <a:rPr spc="-70" dirty="0"/>
              <a:t>(i.e., </a:t>
            </a:r>
            <a:r>
              <a:rPr spc="-80" dirty="0"/>
              <a:t>an item of </a:t>
            </a:r>
            <a:r>
              <a:rPr spc="-85" dirty="0"/>
              <a:t>type  </a:t>
            </a:r>
            <a:r>
              <a:rPr spc="-70" dirty="0"/>
              <a:t>“laptop”)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7626" y="1642617"/>
            <a:ext cx="7776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800000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latin typeface="Comic Sans MS"/>
                <a:cs typeface="Comic Sans MS"/>
              </a:rPr>
              <a:t>Information </a:t>
            </a:r>
            <a:r>
              <a:rPr sz="2800" spc="-5" dirty="0">
                <a:latin typeface="Comic Sans MS"/>
                <a:cs typeface="Comic Sans MS"/>
              </a:rPr>
              <a:t>about </a:t>
            </a:r>
            <a:r>
              <a:rPr sz="2800" spc="-10" dirty="0">
                <a:latin typeface="Comic Sans MS"/>
                <a:cs typeface="Comic Sans MS"/>
              </a:rPr>
              <a:t>item type </a:t>
            </a:r>
            <a:r>
              <a:rPr sz="2800" spc="-5" dirty="0">
                <a:latin typeface="Comic Sans MS"/>
                <a:cs typeface="Comic Sans MS"/>
              </a:rPr>
              <a:t>is only available  in </a:t>
            </a:r>
            <a:r>
              <a:rPr sz="2800" spc="-10" dirty="0">
                <a:latin typeface="Comic Sans MS"/>
                <a:cs typeface="Comic Sans MS"/>
              </a:rPr>
              <a:t>Item; </a:t>
            </a:r>
            <a:r>
              <a:rPr sz="2800" spc="-5" dirty="0">
                <a:latin typeface="Comic Sans MS"/>
                <a:cs typeface="Comic Sans MS"/>
              </a:rPr>
              <a:t>so need an extra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join: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647" y="3087831"/>
            <a:ext cx="1301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30" baseline="19675" dirty="0">
                <a:latin typeface="Times New Roman"/>
                <a:cs typeface="Times New Roman"/>
              </a:rPr>
              <a:t>π</a:t>
            </a:r>
            <a:r>
              <a:rPr sz="2400" i="1" spc="20" dirty="0">
                <a:latin typeface="Times New Roman"/>
                <a:cs typeface="Times New Roman"/>
              </a:rPr>
              <a:t>cname</a:t>
            </a:r>
            <a:r>
              <a:rPr sz="3600" i="1" spc="30" baseline="19675" dirty="0">
                <a:latin typeface="Times New Roman"/>
                <a:cs typeface="Times New Roman"/>
              </a:rPr>
              <a:t>(σ</a:t>
            </a:r>
            <a:endParaRPr sz="3600" baseline="196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759" y="2979580"/>
            <a:ext cx="3622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70" dirty="0">
                <a:latin typeface="Times New Roman"/>
                <a:cs typeface="Times New Roman"/>
              </a:rPr>
              <a:t>(Item)</a:t>
            </a:r>
            <a:r>
              <a:rPr lang="en-US" sz="2400" i="1" spc="-170" dirty="0">
                <a:latin typeface="Times New Roman"/>
                <a:cs typeface="Times New Roman"/>
              </a:rPr>
              <a:t>        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i="1" spc="-165" dirty="0">
                <a:latin typeface="Times New Roman"/>
                <a:cs typeface="Times New Roman"/>
              </a:rPr>
              <a:t>Order</a:t>
            </a:r>
            <a:r>
              <a:rPr lang="en-US" sz="2400" spc="-165" dirty="0">
                <a:latin typeface="Arial"/>
                <a:cs typeface="Arial"/>
              </a:rPr>
              <a:t>      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lang="en-US" sz="2400" spc="-360" dirty="0">
                <a:latin typeface="Arial"/>
                <a:cs typeface="Arial"/>
              </a:rPr>
              <a:t>     </a:t>
            </a:r>
            <a:r>
              <a:rPr sz="2400" i="1" spc="-220" dirty="0">
                <a:latin typeface="Times New Roman"/>
                <a:cs typeface="Times New Roman"/>
              </a:rPr>
              <a:t>Customer)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7469" y="3164029"/>
            <a:ext cx="1619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i="1" dirty="0">
                <a:latin typeface="Times New Roman"/>
                <a:cs typeface="Times New Roman"/>
              </a:rPr>
              <a:t>'laptop'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526" y="4011929"/>
            <a:ext cx="8335874" cy="25718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6555" indent="-32639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"/>
              <a:tabLst>
                <a:tab pos="377190" algn="l"/>
              </a:tabLst>
            </a:pPr>
            <a:r>
              <a:rPr sz="2800" spc="-5" dirty="0">
                <a:latin typeface="Palladio Uralic"/>
                <a:cs typeface="Palladio Uralic"/>
              </a:rPr>
              <a:t>A more </a:t>
            </a:r>
            <a:r>
              <a:rPr sz="2800" dirty="0">
                <a:latin typeface="Palladio Uralic"/>
                <a:cs typeface="Palladio Uralic"/>
              </a:rPr>
              <a:t>efficient</a:t>
            </a:r>
            <a:r>
              <a:rPr sz="2800" spc="-35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solution:</a:t>
            </a:r>
            <a:endParaRPr sz="2800" dirty="0">
              <a:latin typeface="Palladio Uralic"/>
              <a:cs typeface="Palladio Uralic"/>
            </a:endParaRPr>
          </a:p>
          <a:p>
            <a:pPr marL="648970">
              <a:lnSpc>
                <a:spcPct val="100000"/>
              </a:lnSpc>
              <a:spcBef>
                <a:spcPts val="2485"/>
              </a:spcBef>
            </a:pPr>
            <a:r>
              <a:rPr sz="2500" i="1" spc="-145" dirty="0">
                <a:latin typeface="Symbol"/>
                <a:cs typeface="Symbol"/>
              </a:rPr>
              <a:t></a:t>
            </a:r>
            <a:r>
              <a:rPr sz="2500" i="1" spc="-145" dirty="0">
                <a:latin typeface="Times New Roman"/>
                <a:cs typeface="Times New Roman"/>
              </a:rPr>
              <a:t> </a:t>
            </a:r>
            <a:r>
              <a:rPr sz="3600" i="1" spc="-165" baseline="-19675" dirty="0">
                <a:latin typeface="Times New Roman"/>
                <a:cs typeface="Times New Roman"/>
              </a:rPr>
              <a:t>cname </a:t>
            </a:r>
            <a:r>
              <a:rPr sz="2400" spc="-70" dirty="0">
                <a:latin typeface="Times New Roman"/>
                <a:cs typeface="Times New Roman"/>
              </a:rPr>
              <a:t>(</a:t>
            </a:r>
            <a:r>
              <a:rPr sz="2500" i="1" spc="-70" dirty="0">
                <a:latin typeface="Symbol"/>
                <a:cs typeface="Symbol"/>
              </a:rPr>
              <a:t></a:t>
            </a:r>
            <a:r>
              <a:rPr sz="3600" i="1" spc="-104" baseline="-33564" dirty="0">
                <a:latin typeface="Times New Roman"/>
                <a:cs typeface="Times New Roman"/>
              </a:rPr>
              <a:t>cid</a:t>
            </a:r>
            <a:r>
              <a:rPr sz="2400" spc="-70" dirty="0">
                <a:latin typeface="Times New Roman"/>
                <a:cs typeface="Times New Roman"/>
              </a:rPr>
              <a:t>((</a:t>
            </a:r>
            <a:r>
              <a:rPr sz="2500" i="1" spc="-70" dirty="0">
                <a:latin typeface="Symbol"/>
                <a:cs typeface="Symbol"/>
              </a:rPr>
              <a:t></a:t>
            </a:r>
            <a:r>
              <a:rPr sz="3600" i="1" spc="-104" baseline="-33564" dirty="0">
                <a:latin typeface="Times New Roman"/>
                <a:cs typeface="Times New Roman"/>
              </a:rPr>
              <a:t>iid </a:t>
            </a:r>
            <a:r>
              <a:rPr sz="2400" spc="-140" dirty="0">
                <a:latin typeface="Times New Roman"/>
                <a:cs typeface="Times New Roman"/>
              </a:rPr>
              <a:t>(</a:t>
            </a:r>
            <a:r>
              <a:rPr sz="2500" i="1" spc="-140" dirty="0">
                <a:latin typeface="Symbol"/>
                <a:cs typeface="Symbol"/>
              </a:rPr>
              <a:t></a:t>
            </a:r>
            <a:r>
              <a:rPr sz="3600" i="1" spc="-209" baseline="-33564" dirty="0">
                <a:latin typeface="Times New Roman"/>
                <a:cs typeface="Times New Roman"/>
              </a:rPr>
              <a:t>type</a:t>
            </a:r>
            <a:r>
              <a:rPr sz="3600" spc="-209" baseline="-33564" dirty="0">
                <a:latin typeface="Symbol"/>
                <a:cs typeface="Symbol"/>
              </a:rPr>
              <a:t></a:t>
            </a:r>
            <a:r>
              <a:rPr sz="3600" spc="-209" baseline="-33564" dirty="0">
                <a:latin typeface="Times New Roman"/>
                <a:cs typeface="Times New Roman"/>
              </a:rPr>
              <a:t>'</a:t>
            </a:r>
            <a:r>
              <a:rPr sz="3600" i="1" spc="-209" baseline="-33564" dirty="0">
                <a:latin typeface="Times New Roman"/>
                <a:cs typeface="Times New Roman"/>
              </a:rPr>
              <a:t>laptop</a:t>
            </a:r>
            <a:r>
              <a:rPr sz="3600" spc="-209" baseline="-33564" dirty="0">
                <a:latin typeface="Times New Roman"/>
                <a:cs typeface="Times New Roman"/>
              </a:rPr>
              <a:t>'</a:t>
            </a:r>
            <a:r>
              <a:rPr sz="2400" spc="-140" dirty="0">
                <a:latin typeface="Times New Roman"/>
                <a:cs typeface="Times New Roman"/>
              </a:rPr>
              <a:t>(</a:t>
            </a:r>
            <a:r>
              <a:rPr sz="2400" i="1" spc="-140" dirty="0">
                <a:latin typeface="Times New Roman"/>
                <a:cs typeface="Times New Roman"/>
              </a:rPr>
              <a:t>Item</a:t>
            </a:r>
            <a:r>
              <a:rPr sz="2400" spc="-140" dirty="0">
                <a:latin typeface="Times New Roman"/>
                <a:cs typeface="Times New Roman"/>
              </a:rPr>
              <a:t>))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lang="en-US" sz="2400" spc="-140" dirty="0">
                <a:latin typeface="Arial"/>
                <a:cs typeface="Arial"/>
              </a:rPr>
              <a:t>        </a:t>
            </a:r>
            <a:r>
              <a:rPr sz="2400" i="1" spc="-265" dirty="0">
                <a:latin typeface="Times New Roman"/>
                <a:cs typeface="Times New Roman"/>
              </a:rPr>
              <a:t>Order</a:t>
            </a:r>
            <a:r>
              <a:rPr sz="2400" spc="-265" dirty="0">
                <a:latin typeface="Times New Roman"/>
                <a:cs typeface="Times New Roman"/>
              </a:rPr>
              <a:t>)</a:t>
            </a:r>
            <a:r>
              <a:rPr lang="en-US" sz="2400" spc="-265" dirty="0">
                <a:latin typeface="Arial"/>
                <a:cs typeface="Arial"/>
              </a:rPr>
              <a:t>            </a:t>
            </a:r>
            <a:r>
              <a:rPr sz="2400" i="1" spc="-254" dirty="0">
                <a:latin typeface="Times New Roman"/>
                <a:cs typeface="Times New Roman"/>
              </a:rPr>
              <a:t>Customer</a:t>
            </a:r>
            <a:r>
              <a:rPr sz="2400" spc="-254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487045">
              <a:lnSpc>
                <a:spcPct val="100000"/>
              </a:lnSpc>
            </a:pPr>
            <a:r>
              <a:rPr sz="2400" spc="5040" dirty="0">
                <a:latin typeface="Wingdings"/>
                <a:cs typeface="Wingdings"/>
              </a:rPr>
              <a:t>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Palladio Uralic"/>
                <a:cs typeface="Palladio Uralic"/>
              </a:rPr>
              <a:t>A query optimizer </a:t>
            </a:r>
            <a:r>
              <a:rPr sz="2400" i="1" spc="-5" dirty="0">
                <a:latin typeface="Palladio Uralic"/>
                <a:cs typeface="Palladio Uralic"/>
              </a:rPr>
              <a:t>can find </a:t>
            </a:r>
            <a:r>
              <a:rPr sz="2400" i="1" dirty="0">
                <a:latin typeface="Palladio Uralic"/>
                <a:cs typeface="Palladio Uralic"/>
              </a:rPr>
              <a:t>this given the first </a:t>
            </a:r>
            <a:r>
              <a:rPr sz="2400" i="1" spc="-150" dirty="0">
                <a:latin typeface="Palladio Uralic"/>
                <a:cs typeface="Palladio Uralic"/>
              </a:rPr>
              <a:t>solution!</a:t>
            </a:r>
            <a:endParaRPr sz="2400" dirty="0">
              <a:latin typeface="Palladio Uralic"/>
              <a:cs typeface="Palladio Uralic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585825" y="3096440"/>
            <a:ext cx="488950" cy="214313"/>
            <a:chOff x="2226" y="2065"/>
            <a:chExt cx="1148" cy="671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5763500" y="3096440"/>
            <a:ext cx="488950" cy="214313"/>
            <a:chOff x="2226" y="2065"/>
            <a:chExt cx="1148" cy="671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5943615" y="4856025"/>
            <a:ext cx="488950" cy="214313"/>
            <a:chOff x="2226" y="2065"/>
            <a:chExt cx="1148" cy="671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6"/>
          <p:cNvGrpSpPr>
            <a:grpSpLocks/>
          </p:cNvGrpSpPr>
          <p:nvPr/>
        </p:nvGrpSpPr>
        <p:grpSpPr bwMode="auto">
          <a:xfrm>
            <a:off x="7218275" y="4883735"/>
            <a:ext cx="488950" cy="214313"/>
            <a:chOff x="2226" y="2065"/>
            <a:chExt cx="1148" cy="671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2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405"/>
              </a:spcBef>
            </a:pPr>
            <a:r>
              <a:rPr spc="-75" dirty="0"/>
              <a:t>Find </a:t>
            </a:r>
            <a:r>
              <a:rPr spc="-85" dirty="0"/>
              <a:t>customers </a:t>
            </a:r>
            <a:r>
              <a:rPr spc="-80" dirty="0"/>
              <a:t>who’ve </a:t>
            </a:r>
            <a:r>
              <a:rPr spc="-85" dirty="0"/>
              <a:t>ordered a </a:t>
            </a:r>
            <a:r>
              <a:rPr spc="-75" dirty="0"/>
              <a:t>laptop  </a:t>
            </a:r>
            <a:r>
              <a:rPr u="heavy" spc="-85" dirty="0">
                <a:uFill>
                  <a:solidFill>
                    <a:srgbClr val="800000"/>
                  </a:solidFill>
                </a:uFill>
              </a:rPr>
              <a:t>and</a:t>
            </a:r>
            <a:r>
              <a:rPr spc="-85" dirty="0"/>
              <a:t> a desktop</a:t>
            </a:r>
            <a:r>
              <a:rPr spc="-65" dirty="0"/>
              <a:t> </a:t>
            </a:r>
            <a:r>
              <a:rPr spc="-85" dirty="0"/>
              <a:t>computer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2625" y="1614042"/>
            <a:ext cx="7756525" cy="46737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98700"/>
              </a:lnSpc>
              <a:spcBef>
                <a:spcPts val="140"/>
              </a:spcBef>
              <a:buClr>
                <a:srgbClr val="800000"/>
              </a:buClr>
              <a:buFont typeface="Wingdings"/>
              <a:buChar char=""/>
              <a:tabLst>
                <a:tab pos="355600" algn="l"/>
                <a:tab pos="5476875" algn="l"/>
              </a:tabLst>
            </a:pPr>
            <a:endParaRPr sz="295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25" y="504154"/>
            <a:ext cx="8648065" cy="57334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31165" marR="371475">
              <a:lnSpc>
                <a:spcPts val="3840"/>
              </a:lnSpc>
              <a:spcBef>
                <a:spcPts val="405"/>
              </a:spcBef>
            </a:pPr>
            <a:r>
              <a:rPr sz="3350" b="1" i="1" spc="-75" dirty="0">
                <a:solidFill>
                  <a:srgbClr val="800000"/>
                </a:solidFill>
                <a:latin typeface="Comic Sans MS"/>
                <a:cs typeface="Comic Sans MS"/>
              </a:rPr>
              <a:t>Find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customers </a:t>
            </a:r>
            <a:r>
              <a:rPr sz="3350" b="1" i="1" spc="-80" dirty="0">
                <a:solidFill>
                  <a:srgbClr val="800000"/>
                </a:solidFill>
                <a:latin typeface="Comic Sans MS"/>
                <a:cs typeface="Comic Sans MS"/>
              </a:rPr>
              <a:t>who’ve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ordered a </a:t>
            </a:r>
            <a:r>
              <a:rPr sz="3350" b="1" i="1" spc="-75" dirty="0">
                <a:solidFill>
                  <a:srgbClr val="800000"/>
                </a:solidFill>
                <a:latin typeface="Comic Sans MS"/>
                <a:cs typeface="Comic Sans MS"/>
              </a:rPr>
              <a:t>laptop  or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a desktop</a:t>
            </a:r>
            <a:r>
              <a:rPr sz="3350" b="1" i="1" spc="-7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3350" b="1" i="1" spc="-85" dirty="0">
                <a:solidFill>
                  <a:srgbClr val="800000"/>
                </a:solidFill>
                <a:latin typeface="Comic Sans MS"/>
                <a:cs typeface="Comic Sans MS"/>
              </a:rPr>
              <a:t>computer</a:t>
            </a:r>
            <a:endParaRPr sz="3350" dirty="0">
              <a:latin typeface="Comic Sans MS"/>
              <a:cs typeface="Comic Sans MS"/>
            </a:endParaRPr>
          </a:p>
          <a:p>
            <a:pPr marL="393700" marR="1558290" indent="-342900">
              <a:lnSpc>
                <a:spcPct val="100000"/>
              </a:lnSpc>
              <a:spcBef>
                <a:spcPts val="775"/>
              </a:spcBef>
              <a:buClr>
                <a:srgbClr val="800000"/>
              </a:buClr>
              <a:buFont typeface="Wingdings"/>
              <a:buChar char=""/>
              <a:tabLst>
                <a:tab pos="393700" algn="l"/>
              </a:tabLst>
            </a:pPr>
            <a:r>
              <a:rPr sz="2400" dirty="0">
                <a:latin typeface="Comic Sans MS"/>
                <a:cs typeface="Comic Sans MS"/>
              </a:rPr>
              <a:t>Can </a:t>
            </a:r>
            <a:r>
              <a:rPr sz="2400" spc="-5" dirty="0">
                <a:latin typeface="Comic Sans MS"/>
                <a:cs typeface="Comic Sans MS"/>
              </a:rPr>
              <a:t>identify </a:t>
            </a:r>
            <a:r>
              <a:rPr sz="2400" dirty="0">
                <a:latin typeface="Comic Sans MS"/>
                <a:cs typeface="Comic Sans MS"/>
              </a:rPr>
              <a:t>all laptops and </a:t>
            </a:r>
            <a:r>
              <a:rPr sz="2400" spc="-5" dirty="0">
                <a:latin typeface="Comic Sans MS"/>
                <a:cs typeface="Comic Sans MS"/>
              </a:rPr>
              <a:t>desktops, then find  Customers who’ve </a:t>
            </a:r>
            <a:r>
              <a:rPr sz="2400" dirty="0">
                <a:latin typeface="Comic Sans MS"/>
                <a:cs typeface="Comic Sans MS"/>
              </a:rPr>
              <a:t>ordered one of </a:t>
            </a:r>
            <a:r>
              <a:rPr sz="2400" spc="-5" dirty="0">
                <a:latin typeface="Comic Sans MS"/>
                <a:cs typeface="Comic Sans MS"/>
              </a:rPr>
              <a:t>these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items:</a:t>
            </a:r>
            <a:endParaRPr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00000"/>
              </a:buClr>
              <a:buFont typeface="Wingdings"/>
              <a:buChar char=""/>
            </a:pPr>
            <a:endParaRPr sz="3150" dirty="0">
              <a:latin typeface="Comic Sans MS"/>
              <a:cs typeface="Comic Sans MS"/>
            </a:endParaRPr>
          </a:p>
          <a:p>
            <a:pPr marL="804545">
              <a:lnSpc>
                <a:spcPct val="100000"/>
              </a:lnSpc>
              <a:spcBef>
                <a:spcPts val="5"/>
              </a:spcBef>
            </a:pPr>
            <a:r>
              <a:rPr sz="4800" i="1" spc="22" baseline="34722" dirty="0">
                <a:latin typeface="Times New Roman"/>
                <a:cs typeface="Times New Roman"/>
              </a:rPr>
              <a:t>temp</a:t>
            </a:r>
            <a:r>
              <a:rPr sz="4800" spc="22" baseline="34722" dirty="0">
                <a:latin typeface="Symbol"/>
                <a:cs typeface="Symbol"/>
              </a:rPr>
              <a:t></a:t>
            </a:r>
            <a:r>
              <a:rPr sz="5100" i="1" spc="22" baseline="32679" dirty="0">
                <a:latin typeface="Symbol"/>
                <a:cs typeface="Symbol"/>
              </a:rPr>
              <a:t></a:t>
            </a:r>
            <a:r>
              <a:rPr sz="3200" i="1" spc="15" dirty="0">
                <a:latin typeface="Times New Roman"/>
                <a:cs typeface="Times New Roman"/>
              </a:rPr>
              <a:t>type</a:t>
            </a:r>
            <a:r>
              <a:rPr sz="3200" spc="15" dirty="0">
                <a:latin typeface="Symbol"/>
                <a:cs typeface="Symbol"/>
              </a:rPr>
              <a:t></a:t>
            </a:r>
            <a:r>
              <a:rPr sz="3200" spc="15" dirty="0">
                <a:latin typeface="Times New Roman"/>
                <a:cs typeface="Times New Roman"/>
              </a:rPr>
              <a:t>'</a:t>
            </a:r>
            <a:r>
              <a:rPr sz="3200" i="1" spc="15" dirty="0">
                <a:latin typeface="Times New Roman"/>
                <a:cs typeface="Times New Roman"/>
              </a:rPr>
              <a:t>laptop</a:t>
            </a:r>
            <a:r>
              <a:rPr sz="3200" spc="15" dirty="0">
                <a:latin typeface="Times New Roman"/>
                <a:cs typeface="Times New Roman"/>
              </a:rPr>
              <a:t>'</a:t>
            </a:r>
            <a:r>
              <a:rPr sz="3200" spc="15" dirty="0">
                <a:latin typeface="Symbol"/>
                <a:cs typeface="Symbol"/>
              </a:rPr>
              <a:t></a:t>
            </a:r>
            <a:r>
              <a:rPr sz="3200" spc="-4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type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" dirty="0">
                <a:latin typeface="Times New Roman"/>
                <a:cs typeface="Times New Roman"/>
              </a:rPr>
              <a:t>'</a:t>
            </a:r>
            <a:r>
              <a:rPr sz="3200" i="1" spc="-5" dirty="0">
                <a:latin typeface="Times New Roman"/>
                <a:cs typeface="Times New Roman"/>
              </a:rPr>
              <a:t>desktop</a:t>
            </a:r>
            <a:r>
              <a:rPr sz="3200" spc="-5" dirty="0">
                <a:latin typeface="Times New Roman"/>
                <a:cs typeface="Times New Roman"/>
              </a:rPr>
              <a:t>'</a:t>
            </a:r>
            <a:r>
              <a:rPr sz="3200" spc="-285" dirty="0">
                <a:latin typeface="Times New Roman"/>
                <a:cs typeface="Times New Roman"/>
              </a:rPr>
              <a:t> </a:t>
            </a:r>
            <a:r>
              <a:rPr sz="4800" spc="-15" baseline="34722" dirty="0">
                <a:latin typeface="Times New Roman"/>
                <a:cs typeface="Times New Roman"/>
              </a:rPr>
              <a:t>(</a:t>
            </a:r>
            <a:r>
              <a:rPr sz="4800" i="1" spc="-15" baseline="34722" dirty="0">
                <a:latin typeface="Times New Roman"/>
                <a:cs typeface="Times New Roman"/>
              </a:rPr>
              <a:t>Item</a:t>
            </a:r>
            <a:r>
              <a:rPr sz="4800" spc="-15" baseline="34722" dirty="0">
                <a:latin typeface="Times New Roman"/>
                <a:cs typeface="Times New Roman"/>
              </a:rPr>
              <a:t>))</a:t>
            </a:r>
            <a:endParaRPr sz="4800" baseline="34722" dirty="0">
              <a:latin typeface="Times New Roman"/>
              <a:cs typeface="Times New Roman"/>
            </a:endParaRPr>
          </a:p>
          <a:p>
            <a:pPr marR="504190" algn="ctr">
              <a:lnSpc>
                <a:spcPct val="100000"/>
              </a:lnSpc>
              <a:spcBef>
                <a:spcPts val="2440"/>
              </a:spcBef>
            </a:pPr>
            <a:r>
              <a:rPr sz="3400" i="1" spc="-75" dirty="0">
                <a:latin typeface="Symbol"/>
                <a:cs typeface="Symbol"/>
              </a:rPr>
              <a:t></a:t>
            </a:r>
            <a:r>
              <a:rPr sz="3400" i="1" spc="-420" dirty="0">
                <a:latin typeface="Times New Roman"/>
                <a:cs typeface="Times New Roman"/>
              </a:rPr>
              <a:t> </a:t>
            </a:r>
            <a:r>
              <a:rPr sz="4800" i="1" spc="-217" baseline="-20833" dirty="0" err="1">
                <a:latin typeface="Times New Roman"/>
                <a:cs typeface="Times New Roman"/>
              </a:rPr>
              <a:t>cname</a:t>
            </a:r>
            <a:r>
              <a:rPr sz="3200" spc="-145" dirty="0">
                <a:latin typeface="Times New Roman"/>
                <a:cs typeface="Times New Roman"/>
              </a:rPr>
              <a:t>(</a:t>
            </a:r>
            <a:r>
              <a:rPr sz="3200" i="1" spc="-145" dirty="0">
                <a:latin typeface="Times New Roman"/>
                <a:cs typeface="Times New Roman"/>
              </a:rPr>
              <a:t>temp</a:t>
            </a:r>
            <a:r>
              <a:rPr lang="en-US" sz="3200" spc="-145" dirty="0">
                <a:latin typeface="Arial"/>
                <a:cs typeface="Arial"/>
              </a:rPr>
              <a:t>         </a:t>
            </a:r>
            <a:r>
              <a:rPr sz="3200" i="1" spc="-10" dirty="0">
                <a:latin typeface="Times New Roman"/>
                <a:cs typeface="Times New Roman"/>
              </a:rPr>
              <a:t>Order</a:t>
            </a:r>
            <a:r>
              <a:rPr sz="3200" i="1" spc="-254" dirty="0">
                <a:latin typeface="Times New Roman"/>
                <a:cs typeface="Times New Roman"/>
              </a:rPr>
              <a:t> </a:t>
            </a:r>
            <a:r>
              <a:rPr lang="en-US" sz="3200" spc="-800" dirty="0">
                <a:latin typeface="Arial"/>
                <a:cs typeface="Arial"/>
              </a:rPr>
              <a:t>                                       </a:t>
            </a:r>
            <a:r>
              <a:rPr sz="3200" i="1" spc="5" dirty="0">
                <a:latin typeface="Times New Roman"/>
                <a:cs typeface="Times New Roman"/>
              </a:rPr>
              <a:t>Customer</a:t>
            </a:r>
            <a:r>
              <a:rPr sz="3200" spc="5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 dirty="0">
              <a:latin typeface="Times New Roman"/>
              <a:cs typeface="Times New Roman"/>
            </a:endParaRPr>
          </a:p>
          <a:p>
            <a:pPr marL="440055" lvl="1" indent="-327025">
              <a:lnSpc>
                <a:spcPct val="100000"/>
              </a:lnSpc>
              <a:buSzPct val="75000"/>
              <a:buFont typeface="Wingdings"/>
              <a:buChar char=""/>
              <a:tabLst>
                <a:tab pos="440690" algn="l"/>
                <a:tab pos="5918200" algn="l"/>
              </a:tabLst>
            </a:pPr>
            <a:r>
              <a:rPr sz="2800" spc="-5" dirty="0">
                <a:latin typeface="Palladio Uralic"/>
                <a:cs typeface="Palladio Uralic"/>
              </a:rPr>
              <a:t>Can </a:t>
            </a:r>
            <a:r>
              <a:rPr sz="2800" dirty="0">
                <a:latin typeface="Palladio Uralic"/>
                <a:cs typeface="Palladio Uralic"/>
              </a:rPr>
              <a:t>also </a:t>
            </a:r>
            <a:r>
              <a:rPr sz="2800" spc="-5" dirty="0">
                <a:latin typeface="Palladio Uralic"/>
                <a:cs typeface="Palladio Uralic"/>
              </a:rPr>
              <a:t>define </a:t>
            </a:r>
            <a:r>
              <a:rPr sz="2800" i="1" spc="-5" dirty="0">
                <a:latin typeface="Palladio Uralic"/>
                <a:cs typeface="Palladio Uralic"/>
              </a:rPr>
              <a:t>temp</a:t>
            </a:r>
            <a:r>
              <a:rPr sz="2800" i="1" spc="20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using</a:t>
            </a:r>
            <a:r>
              <a:rPr sz="2800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union!	(How?)</a:t>
            </a:r>
            <a:endParaRPr sz="2800" dirty="0">
              <a:latin typeface="Palladio Uralic"/>
              <a:cs typeface="Palladio Uralic"/>
            </a:endParaRPr>
          </a:p>
          <a:p>
            <a:pPr marL="405765" lvl="1" indent="-279400">
              <a:lnSpc>
                <a:spcPct val="100000"/>
              </a:lnSpc>
              <a:spcBef>
                <a:spcPts val="2545"/>
              </a:spcBef>
              <a:buSzPct val="64285"/>
              <a:buFont typeface="Wingdings"/>
              <a:buChar char=""/>
              <a:tabLst>
                <a:tab pos="406400" algn="l"/>
                <a:tab pos="3268345" algn="l"/>
                <a:tab pos="3703954" algn="l"/>
                <a:tab pos="6057265" algn="l"/>
                <a:tab pos="6479540" algn="l"/>
              </a:tabLst>
            </a:pPr>
            <a:r>
              <a:rPr sz="2800" spc="-5" dirty="0">
                <a:latin typeface="Palladio Uralic"/>
                <a:cs typeface="Palladio Uralic"/>
              </a:rPr>
              <a:t>What happens</a:t>
            </a:r>
            <a:r>
              <a:rPr sz="2800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if	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Palladio Uralic"/>
                <a:cs typeface="Palladio Uralic"/>
              </a:rPr>
              <a:t>is</a:t>
            </a:r>
            <a:r>
              <a:rPr sz="2800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replaced</a:t>
            </a:r>
            <a:r>
              <a:rPr sz="2800" spc="-20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by	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Palladio Uralic"/>
                <a:cs typeface="Palladio Uralic"/>
              </a:rPr>
              <a:t>in this</a:t>
            </a:r>
            <a:r>
              <a:rPr sz="2800" spc="-95" dirty="0">
                <a:latin typeface="Palladio Uralic"/>
                <a:cs typeface="Palladio Uralic"/>
              </a:rPr>
              <a:t> </a:t>
            </a:r>
            <a:r>
              <a:rPr sz="2800" spc="-5" dirty="0">
                <a:latin typeface="Palladio Uralic"/>
                <a:cs typeface="Palladio Uralic"/>
              </a:rPr>
              <a:t>query?</a:t>
            </a:r>
            <a:endParaRPr sz="2800" dirty="0">
              <a:latin typeface="Palladio Uralic"/>
              <a:cs typeface="Palladio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643685" y="3872320"/>
            <a:ext cx="488950" cy="214313"/>
            <a:chOff x="2226" y="2065"/>
            <a:chExt cx="1148" cy="671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223155" y="3847749"/>
            <a:ext cx="488950" cy="235744"/>
            <a:chOff x="2226" y="2065"/>
            <a:chExt cx="1148" cy="671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405"/>
              </a:spcBef>
            </a:pPr>
            <a:r>
              <a:rPr spc="-75" dirty="0"/>
              <a:t>Find </a:t>
            </a:r>
            <a:r>
              <a:rPr spc="-85" dirty="0"/>
              <a:t>customers </a:t>
            </a:r>
            <a:r>
              <a:rPr spc="-80" dirty="0"/>
              <a:t>who’ve </a:t>
            </a:r>
            <a:r>
              <a:rPr spc="-85" dirty="0"/>
              <a:t>ordered a </a:t>
            </a:r>
            <a:r>
              <a:rPr spc="-75" dirty="0"/>
              <a:t>laptop  </a:t>
            </a:r>
            <a:r>
              <a:rPr u="heavy" spc="-85" dirty="0">
                <a:uFill>
                  <a:solidFill>
                    <a:srgbClr val="800000"/>
                  </a:solidFill>
                </a:uFill>
              </a:rPr>
              <a:t>and</a:t>
            </a:r>
            <a:r>
              <a:rPr spc="-85" dirty="0"/>
              <a:t> a desktop</a:t>
            </a:r>
            <a:r>
              <a:rPr spc="-65" dirty="0"/>
              <a:t> </a:t>
            </a:r>
            <a:r>
              <a:rPr spc="-85" dirty="0"/>
              <a:t>computer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98700"/>
              </a:lnSpc>
              <a:spcBef>
                <a:spcPts val="140"/>
              </a:spcBef>
              <a:buClr>
                <a:srgbClr val="800000"/>
              </a:buClr>
              <a:buFont typeface="Wingdings"/>
              <a:buChar char=""/>
              <a:tabLst>
                <a:tab pos="355600" algn="l"/>
                <a:tab pos="5476875" algn="l"/>
              </a:tabLst>
            </a:pPr>
            <a:r>
              <a:rPr spc="-5" dirty="0"/>
              <a:t>Previous approach</a:t>
            </a:r>
            <a:r>
              <a:rPr spc="85" dirty="0"/>
              <a:t> </a:t>
            </a:r>
            <a:r>
              <a:rPr spc="-10" dirty="0"/>
              <a:t>won’t</a:t>
            </a:r>
            <a:r>
              <a:rPr spc="25" dirty="0"/>
              <a:t> </a:t>
            </a:r>
            <a:r>
              <a:rPr spc="-10" dirty="0"/>
              <a:t>work!	Must identify  </a:t>
            </a:r>
            <a:r>
              <a:rPr spc="-5" dirty="0"/>
              <a:t>customers </a:t>
            </a:r>
            <a:r>
              <a:rPr spc="-10" dirty="0"/>
              <a:t>who’ve </a:t>
            </a:r>
            <a:r>
              <a:rPr spc="-5" dirty="0"/>
              <a:t>ordered laptops, customer  </a:t>
            </a:r>
            <a:r>
              <a:rPr spc="-10" dirty="0"/>
              <a:t>who’ve </a:t>
            </a:r>
            <a:r>
              <a:rPr spc="-5" dirty="0"/>
              <a:t>ordered desktops, then </a:t>
            </a:r>
            <a:r>
              <a:rPr spc="-10" dirty="0"/>
              <a:t>find the  intersection </a:t>
            </a:r>
            <a:r>
              <a:rPr spc="-10" dirty="0">
                <a:solidFill>
                  <a:srgbClr val="0000FF"/>
                </a:solidFill>
              </a:rPr>
              <a:t>(note </a:t>
            </a:r>
            <a:r>
              <a:rPr spc="-5" dirty="0">
                <a:solidFill>
                  <a:srgbClr val="0000FF"/>
                </a:solidFill>
              </a:rPr>
              <a:t>that </a:t>
            </a:r>
            <a:r>
              <a:rPr sz="2950" i="1" spc="-75" dirty="0">
                <a:solidFill>
                  <a:srgbClr val="0000FF"/>
                </a:solidFill>
                <a:latin typeface="Comic Sans MS"/>
                <a:cs typeface="Comic Sans MS"/>
              </a:rPr>
              <a:t>cid </a:t>
            </a:r>
            <a:r>
              <a:rPr spc="-5" dirty="0">
                <a:solidFill>
                  <a:srgbClr val="0000FF"/>
                </a:solidFill>
              </a:rPr>
              <a:t>is a </a:t>
            </a:r>
            <a:r>
              <a:rPr spc="-10" dirty="0">
                <a:solidFill>
                  <a:srgbClr val="0000FF"/>
                </a:solidFill>
              </a:rPr>
              <a:t>key for  </a:t>
            </a:r>
            <a:r>
              <a:rPr spc="-5" dirty="0">
                <a:solidFill>
                  <a:srgbClr val="0000FF"/>
                </a:solidFill>
              </a:rPr>
              <a:t>Customer)</a:t>
            </a:r>
            <a:r>
              <a:rPr spc="-5" dirty="0"/>
              <a:t>:</a:t>
            </a:r>
            <a:endParaRPr sz="29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2584" y="3696943"/>
            <a:ext cx="3626616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60" dirty="0">
                <a:latin typeface="Times New Roman"/>
                <a:cs typeface="Times New Roman"/>
              </a:rPr>
              <a:t>(</a:t>
            </a:r>
            <a:r>
              <a:rPr sz="2950" i="1" spc="-60" dirty="0">
                <a:latin typeface="Times New Roman"/>
                <a:cs typeface="Times New Roman"/>
              </a:rPr>
              <a:t>Item</a:t>
            </a:r>
            <a:r>
              <a:rPr sz="2950" spc="-60" dirty="0">
                <a:latin typeface="Times New Roman"/>
                <a:cs typeface="Times New Roman"/>
              </a:rPr>
              <a:t>)</a:t>
            </a:r>
            <a:r>
              <a:rPr lang="en-US" sz="2950" spc="-60" dirty="0">
                <a:latin typeface="Times New Roman"/>
                <a:cs typeface="Times New Roman"/>
              </a:rPr>
              <a:t>      </a:t>
            </a:r>
            <a:r>
              <a:rPr sz="2950" spc="-375" dirty="0">
                <a:latin typeface="Times New Roman"/>
                <a:cs typeface="Times New Roman"/>
              </a:rPr>
              <a:t> </a:t>
            </a:r>
            <a:r>
              <a:rPr lang="en-US" sz="2950" spc="-869" dirty="0">
                <a:latin typeface="Arial"/>
                <a:cs typeface="Arial"/>
              </a:rPr>
              <a:t>        </a:t>
            </a:r>
            <a:r>
              <a:rPr sz="2950" i="1" spc="-229" dirty="0">
                <a:latin typeface="Times New Roman"/>
                <a:cs typeface="Times New Roman"/>
              </a:rPr>
              <a:t>Order</a:t>
            </a:r>
            <a:r>
              <a:rPr sz="2950" spc="-229" dirty="0">
                <a:latin typeface="Times New Roman"/>
                <a:cs typeface="Times New Roman"/>
              </a:rPr>
              <a:t>))</a:t>
            </a: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60" y="3930424"/>
            <a:ext cx="267652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07720" algn="l"/>
              </a:tabLst>
            </a:pPr>
            <a:r>
              <a:rPr sz="2950" i="1" spc="-50" dirty="0">
                <a:latin typeface="Times New Roman"/>
                <a:cs typeface="Times New Roman"/>
              </a:rPr>
              <a:t>cid	</a:t>
            </a:r>
            <a:r>
              <a:rPr sz="2950" i="1" spc="-45" dirty="0">
                <a:latin typeface="Times New Roman"/>
                <a:cs typeface="Times New Roman"/>
              </a:rPr>
              <a:t>type</a:t>
            </a:r>
            <a:r>
              <a:rPr sz="2950" spc="-45" dirty="0">
                <a:latin typeface="Symbol"/>
                <a:cs typeface="Symbol"/>
              </a:rPr>
              <a:t></a:t>
            </a:r>
            <a:r>
              <a:rPr sz="2950" spc="-45" dirty="0">
                <a:latin typeface="Times New Roman"/>
                <a:cs typeface="Times New Roman"/>
              </a:rPr>
              <a:t>'</a:t>
            </a:r>
            <a:r>
              <a:rPr sz="2950" i="1" spc="-45" dirty="0">
                <a:latin typeface="Times New Roman"/>
                <a:cs typeface="Times New Roman"/>
              </a:rPr>
              <a:t>laptop</a:t>
            </a:r>
            <a:r>
              <a:rPr sz="2950" spc="-45" dirty="0">
                <a:latin typeface="Times New Roman"/>
                <a:cs typeface="Times New Roman"/>
              </a:rPr>
              <a:t>'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430" y="3677574"/>
            <a:ext cx="220980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92300" algn="l"/>
              </a:tabLst>
            </a:pPr>
            <a:r>
              <a:rPr sz="2950" i="1" spc="-100" dirty="0">
                <a:latin typeface="Times New Roman"/>
                <a:cs typeface="Times New Roman"/>
              </a:rPr>
              <a:t>c</a:t>
            </a:r>
            <a:r>
              <a:rPr sz="2950" i="1" spc="-20" dirty="0">
                <a:latin typeface="Times New Roman"/>
                <a:cs typeface="Times New Roman"/>
              </a:rPr>
              <a:t>l</a:t>
            </a:r>
            <a:r>
              <a:rPr sz="2950" i="1" spc="-50" dirty="0">
                <a:latin typeface="Times New Roman"/>
                <a:cs typeface="Times New Roman"/>
              </a:rPr>
              <a:t>a</a:t>
            </a:r>
            <a:r>
              <a:rPr sz="2950" i="1" spc="-60" dirty="0">
                <a:latin typeface="Times New Roman"/>
                <a:cs typeface="Times New Roman"/>
              </a:rPr>
              <a:t>p</a:t>
            </a:r>
            <a:r>
              <a:rPr sz="2950" i="1" spc="200" dirty="0">
                <a:latin typeface="Times New Roman"/>
                <a:cs typeface="Times New Roman"/>
              </a:rPr>
              <a:t>s</a:t>
            </a:r>
            <a:r>
              <a:rPr sz="2950" spc="-100" dirty="0">
                <a:latin typeface="Symbol"/>
                <a:cs typeface="Symbol"/>
              </a:rPr>
              <a:t></a:t>
            </a:r>
            <a:r>
              <a:rPr sz="3100" i="1" spc="-114" dirty="0">
                <a:latin typeface="Symbol"/>
                <a:cs typeface="Symbol"/>
              </a:rPr>
              <a:t>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2950" spc="-335" dirty="0">
                <a:latin typeface="Times New Roman"/>
                <a:cs typeface="Times New Roman"/>
              </a:rPr>
              <a:t>(</a:t>
            </a:r>
            <a:r>
              <a:rPr sz="3100" i="1" spc="-130" dirty="0">
                <a:latin typeface="Symbol"/>
                <a:cs typeface="Symbol"/>
              </a:rPr>
              <a:t>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426" y="4592422"/>
            <a:ext cx="7736774" cy="13336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20"/>
              </a:spcBef>
            </a:pPr>
            <a:r>
              <a:rPr sz="2800" i="1" spc="15" dirty="0">
                <a:latin typeface="Times New Roman"/>
                <a:cs typeface="Times New Roman"/>
              </a:rPr>
              <a:t>cdesks</a:t>
            </a:r>
            <a:r>
              <a:rPr sz="2800" spc="15" dirty="0">
                <a:latin typeface="Symbol"/>
                <a:cs typeface="Symbol"/>
              </a:rPr>
              <a:t></a:t>
            </a:r>
            <a:r>
              <a:rPr sz="2950" i="1" spc="15" dirty="0">
                <a:latin typeface="Symbol"/>
                <a:cs typeface="Symbol"/>
              </a:rPr>
              <a:t></a:t>
            </a:r>
            <a:r>
              <a:rPr sz="2950" i="1" spc="-330" dirty="0">
                <a:latin typeface="Times New Roman"/>
                <a:cs typeface="Times New Roman"/>
              </a:rPr>
              <a:t> </a:t>
            </a:r>
            <a:r>
              <a:rPr sz="4200" i="1" spc="-7" baseline="-34722" dirty="0">
                <a:latin typeface="Times New Roman"/>
                <a:cs typeface="Times New Roman"/>
              </a:rPr>
              <a:t>cid</a:t>
            </a:r>
            <a:r>
              <a:rPr sz="4200" i="1" spc="-592" baseline="-34722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(</a:t>
            </a:r>
            <a:r>
              <a:rPr sz="2950" i="1" spc="-15" dirty="0">
                <a:latin typeface="Symbol"/>
                <a:cs typeface="Symbol"/>
              </a:rPr>
              <a:t></a:t>
            </a:r>
            <a:r>
              <a:rPr sz="4200" i="1" spc="-22" baseline="-34722" dirty="0">
                <a:latin typeface="Times New Roman"/>
                <a:cs typeface="Times New Roman"/>
              </a:rPr>
              <a:t>type</a:t>
            </a:r>
            <a:r>
              <a:rPr sz="4200" spc="-22" baseline="-34722" dirty="0">
                <a:latin typeface="Symbol"/>
                <a:cs typeface="Symbol"/>
              </a:rPr>
              <a:t></a:t>
            </a:r>
            <a:r>
              <a:rPr sz="4200" spc="-22" baseline="-34722" dirty="0">
                <a:latin typeface="Times New Roman"/>
                <a:cs typeface="Times New Roman"/>
              </a:rPr>
              <a:t>'</a:t>
            </a:r>
            <a:r>
              <a:rPr sz="4200" i="1" spc="-22" baseline="-34722" dirty="0">
                <a:latin typeface="Times New Roman"/>
                <a:cs typeface="Times New Roman"/>
              </a:rPr>
              <a:t>desktop</a:t>
            </a:r>
            <a:r>
              <a:rPr sz="4200" spc="-22" baseline="-34722" dirty="0">
                <a:latin typeface="Times New Roman"/>
                <a:cs typeface="Times New Roman"/>
              </a:rPr>
              <a:t>'</a:t>
            </a:r>
            <a:r>
              <a:rPr sz="2800" spc="-15" dirty="0">
                <a:latin typeface="Times New Roman"/>
                <a:cs typeface="Times New Roman"/>
              </a:rPr>
              <a:t>(</a:t>
            </a:r>
            <a:r>
              <a:rPr sz="2800" i="1" spc="-15" dirty="0">
                <a:latin typeface="Times New Roman"/>
                <a:cs typeface="Times New Roman"/>
              </a:rPr>
              <a:t>Item</a:t>
            </a:r>
            <a:r>
              <a:rPr sz="2800" spc="-15" dirty="0">
                <a:latin typeface="Times New Roman"/>
                <a:cs typeface="Times New Roman"/>
              </a:rPr>
              <a:t>)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lang="en-US" sz="2800" spc="-750" dirty="0">
                <a:latin typeface="Arial"/>
                <a:cs typeface="Arial"/>
              </a:rPr>
              <a:t>                                                                                                                                                                </a:t>
            </a:r>
            <a:r>
              <a:rPr sz="2800" i="1" spc="-140" dirty="0">
                <a:latin typeface="Times New Roman"/>
                <a:cs typeface="Times New Roman"/>
              </a:rPr>
              <a:t>Order</a:t>
            </a:r>
            <a:r>
              <a:rPr sz="2800" spc="-140" dirty="0">
                <a:latin typeface="Times New Roman"/>
                <a:cs typeface="Times New Roman"/>
              </a:rPr>
              <a:t>))</a:t>
            </a:r>
            <a:endParaRPr sz="2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235"/>
              </a:spcBef>
            </a:pPr>
            <a:r>
              <a:rPr sz="2950" i="1" spc="-45" dirty="0">
                <a:latin typeface="Symbol"/>
                <a:cs typeface="Symbol"/>
              </a:rPr>
              <a:t></a:t>
            </a:r>
            <a:r>
              <a:rPr sz="2950" i="1" spc="-345" dirty="0">
                <a:latin typeface="Times New Roman"/>
                <a:cs typeface="Times New Roman"/>
              </a:rPr>
              <a:t> </a:t>
            </a:r>
            <a:r>
              <a:rPr sz="4200" i="1" spc="-22" baseline="-20833" dirty="0">
                <a:latin typeface="Times New Roman"/>
                <a:cs typeface="Times New Roman"/>
              </a:rPr>
              <a:t>cname</a:t>
            </a:r>
            <a:r>
              <a:rPr sz="2800" spc="-15" dirty="0">
                <a:latin typeface="Times New Roman"/>
                <a:cs typeface="Times New Roman"/>
              </a:rPr>
              <a:t>((</a:t>
            </a:r>
            <a:r>
              <a:rPr sz="2800" i="1" spc="-15" dirty="0">
                <a:latin typeface="Times New Roman"/>
                <a:cs typeface="Times New Roman"/>
              </a:rPr>
              <a:t>claps</a:t>
            </a:r>
            <a:r>
              <a:rPr sz="2800" i="1" spc="-24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Symbol"/>
                <a:cs typeface="Symbol"/>
              </a:rPr>
              <a:t>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cdesks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lang="en-US" sz="2800" spc="-740" dirty="0">
                <a:latin typeface="Arial"/>
                <a:cs typeface="Arial"/>
              </a:rPr>
              <a:t>                                                                                                                         </a:t>
            </a:r>
            <a:r>
              <a:rPr sz="2800" spc="-740" dirty="0">
                <a:latin typeface="Arial"/>
                <a:cs typeface="Arial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Customer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109875" y="3872320"/>
            <a:ext cx="488950" cy="214313"/>
            <a:chOff x="2226" y="2065"/>
            <a:chExt cx="1148" cy="671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539380" y="4772895"/>
            <a:ext cx="488950" cy="214313"/>
            <a:chOff x="2226" y="2065"/>
            <a:chExt cx="1148" cy="671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807505" y="5631905"/>
            <a:ext cx="488950" cy="214313"/>
            <a:chOff x="2226" y="2065"/>
            <a:chExt cx="1148" cy="671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81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500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Palladio Uralic</vt:lpstr>
      <vt:lpstr>Symbol</vt:lpstr>
      <vt:lpstr>Times New Roman</vt:lpstr>
      <vt:lpstr>Wingdings</vt:lpstr>
      <vt:lpstr>Office Theme</vt:lpstr>
      <vt:lpstr>Company order</vt:lpstr>
      <vt:lpstr>Example: Customer Database</vt:lpstr>
      <vt:lpstr>PowerPoint Presentation</vt:lpstr>
      <vt:lpstr>PowerPoint Presentation</vt:lpstr>
      <vt:lpstr>Find names of Customers who’ve  ordered a laptop (i.e., an item of type  “laptop”)</vt:lpstr>
      <vt:lpstr>Find names of Customers who’ve  ordered a laptop (i.e., an item of type  “laptop”)</vt:lpstr>
      <vt:lpstr>Find customers who’ve ordered a laptop  and a desktop computer</vt:lpstr>
      <vt:lpstr>PowerPoint Presentation</vt:lpstr>
      <vt:lpstr>Find customers who’ve ordered a laptop  and a desktop computer</vt:lpstr>
      <vt:lpstr>Find the names of customers who’ve  ordered all items</vt:lpstr>
      <vt:lpstr>Find the names of customers who’ve  ordered all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subject>Database Management Systems</dc:subject>
  <dc:creator>Raghu Ramakrishnan and Johannes Gehrke</dc:creator>
  <cp:keywords>Chapter 4, Part A</cp:keywords>
  <cp:lastModifiedBy>Kuldeep Sambrekar</cp:lastModifiedBy>
  <cp:revision>8</cp:revision>
  <dcterms:created xsi:type="dcterms:W3CDTF">2021-06-26T05:37:29Z</dcterms:created>
  <dcterms:modified xsi:type="dcterms:W3CDTF">2023-07-21T06:03:26Z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2021-06-26T00:00:00Z</vt:filetime>
  </property>
</Properties>
</file>