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7" r:id="rId6"/>
    <p:sldId id="261" r:id="rId7"/>
    <p:sldId id="262" r:id="rId8"/>
    <p:sldId id="282" r:id="rId9"/>
    <p:sldId id="263" r:id="rId10"/>
    <p:sldId id="265" r:id="rId11"/>
    <p:sldId id="266" r:id="rId12"/>
    <p:sldId id="288" r:id="rId13"/>
    <p:sldId id="267" r:id="rId14"/>
    <p:sldId id="269" r:id="rId15"/>
    <p:sldId id="270" r:id="rId16"/>
    <p:sldId id="289" r:id="rId17"/>
    <p:sldId id="272" r:id="rId18"/>
    <p:sldId id="273" r:id="rId19"/>
    <p:sldId id="290" r:id="rId20"/>
    <p:sldId id="274" r:id="rId21"/>
    <p:sldId id="276" r:id="rId22"/>
    <p:sldId id="291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CF89E70-25E9-47EF-A8C7-BD0B62C0985B}" type="datetimeFigureOut">
              <a:rPr lang="en-IN" smtClean="0"/>
              <a:t>07/05/2021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788A7A2-2F0A-40AC-B5DB-08ACA9D5D8A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9E70-25E9-47EF-A8C7-BD0B62C0985B}" type="datetimeFigureOut">
              <a:rPr lang="en-IN" smtClean="0"/>
              <a:t>07/05/2021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A7A2-2F0A-40AC-B5DB-08ACA9D5D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9E70-25E9-47EF-A8C7-BD0B62C0985B}" type="datetimeFigureOut">
              <a:rPr lang="en-IN" smtClean="0"/>
              <a:t>07/05/2021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A7A2-2F0A-40AC-B5DB-08ACA9D5D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F89E70-25E9-47EF-A8C7-BD0B62C0985B}" type="datetimeFigureOut">
              <a:rPr lang="en-IN" smtClean="0"/>
              <a:t>07/05/2021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88A7A2-2F0A-40AC-B5DB-08ACA9D5D8A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CF89E70-25E9-47EF-A8C7-BD0B62C0985B}" type="datetimeFigureOut">
              <a:rPr lang="en-IN" smtClean="0"/>
              <a:t>07/05/2021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788A7A2-2F0A-40AC-B5DB-08ACA9D5D8A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9E70-25E9-47EF-A8C7-BD0B62C0985B}" type="datetimeFigureOut">
              <a:rPr lang="en-IN" smtClean="0"/>
              <a:t>07/05/2021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A7A2-2F0A-40AC-B5DB-08ACA9D5D8A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9E70-25E9-47EF-A8C7-BD0B62C0985B}" type="datetimeFigureOut">
              <a:rPr lang="en-IN" smtClean="0"/>
              <a:t>07/05/2021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A7A2-2F0A-40AC-B5DB-08ACA9D5D8A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F89E70-25E9-47EF-A8C7-BD0B62C0985B}" type="datetimeFigureOut">
              <a:rPr lang="en-IN" smtClean="0"/>
              <a:t>07/05/2021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88A7A2-2F0A-40AC-B5DB-08ACA9D5D8A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9E70-25E9-47EF-A8C7-BD0B62C0985B}" type="datetimeFigureOut">
              <a:rPr lang="en-IN" smtClean="0"/>
              <a:t>07/05/2021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A7A2-2F0A-40AC-B5DB-08ACA9D5D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F89E70-25E9-47EF-A8C7-BD0B62C0985B}" type="datetimeFigureOut">
              <a:rPr lang="en-IN" smtClean="0"/>
              <a:t>07/05/2021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88A7A2-2F0A-40AC-B5DB-08ACA9D5D8AF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F89E70-25E9-47EF-A8C7-BD0B62C0985B}" type="datetimeFigureOut">
              <a:rPr lang="en-IN" smtClean="0"/>
              <a:t>07/05/2021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88A7A2-2F0A-40AC-B5DB-08ACA9D5D8AF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CF89E70-25E9-47EF-A8C7-BD0B62C0985B}" type="datetimeFigureOut">
              <a:rPr lang="en-IN" smtClean="0"/>
              <a:t>07/05/2021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88A7A2-2F0A-40AC-B5DB-08ACA9D5D8A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Very important!!!!!!!</a:t>
            </a:r>
            <a:endParaRPr lang="en-IN" dirty="0"/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1794879" y="2929951"/>
            <a:ext cx="693971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335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</a:rPr>
              <a:t>ER-to-Relational</a:t>
            </a:r>
            <a:r>
              <a:rPr lang="en-IN" spc="-30" dirty="0" smtClean="0">
                <a:solidFill>
                  <a:srgbClr val="FF0000"/>
                </a:solidFill>
              </a:rPr>
              <a:t> </a:t>
            </a:r>
            <a:r>
              <a:rPr lang="en-IN" spc="70" dirty="0" smtClean="0">
                <a:solidFill>
                  <a:srgbClr val="FF0000"/>
                </a:solidFill>
              </a:rPr>
              <a:t>Mapping</a:t>
            </a:r>
            <a:endParaRPr lang="en-IN" spc="7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45" dirty="0" smtClean="0">
                <a:solidFill>
                  <a:srgbClr val="FF0000"/>
                </a:solidFill>
              </a:rPr>
              <a:t>Step </a:t>
            </a:r>
            <a:r>
              <a:rPr lang="en-IN" spc="5" dirty="0" smtClean="0">
                <a:solidFill>
                  <a:srgbClr val="FF0000"/>
                </a:solidFill>
              </a:rPr>
              <a:t>3: </a:t>
            </a:r>
            <a:r>
              <a:rPr lang="en-IN" spc="75" dirty="0" smtClean="0">
                <a:solidFill>
                  <a:srgbClr val="FF0000"/>
                </a:solidFill>
              </a:rPr>
              <a:t>Mapping </a:t>
            </a:r>
            <a:r>
              <a:rPr lang="en-IN" spc="5" dirty="0" smtClean="0">
                <a:solidFill>
                  <a:srgbClr val="FF0000"/>
                </a:solidFill>
              </a:rPr>
              <a:t>Binary</a:t>
            </a:r>
            <a:r>
              <a:rPr lang="en-IN" spc="-170" dirty="0" smtClean="0">
                <a:solidFill>
                  <a:srgbClr val="FF0000"/>
                </a:solidFill>
              </a:rPr>
              <a:t> </a:t>
            </a:r>
            <a:r>
              <a:rPr lang="en-IN" spc="120" dirty="0" smtClean="0">
                <a:solidFill>
                  <a:srgbClr val="FF0000"/>
                </a:solidFill>
              </a:rPr>
              <a:t>1-to-1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lang="en-IN" sz="3400" spc="-65" dirty="0" smtClean="0">
                <a:latin typeface="Arial"/>
                <a:cs typeface="Arial"/>
              </a:rPr>
              <a:t>Three</a:t>
            </a:r>
            <a:r>
              <a:rPr lang="en-IN" sz="3400" spc="-5" dirty="0" smtClean="0">
                <a:latin typeface="Arial"/>
                <a:cs typeface="Arial"/>
              </a:rPr>
              <a:t> </a:t>
            </a:r>
            <a:r>
              <a:rPr lang="en-IN" sz="3400" spc="20" dirty="0" smtClean="0">
                <a:latin typeface="Arial"/>
                <a:cs typeface="Arial"/>
              </a:rPr>
              <a:t>approaches</a:t>
            </a:r>
            <a:endParaRPr lang="en-IN" sz="3400" dirty="0" smtClean="0">
              <a:latin typeface="Arial"/>
              <a:cs typeface="Arial"/>
            </a:endParaRPr>
          </a:p>
          <a:p>
            <a:pPr marL="805180" indent="-30480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805180" algn="l"/>
              </a:tabLst>
            </a:pPr>
            <a:r>
              <a:rPr lang="en-IN" sz="3000" b="1" spc="-30" dirty="0" smtClean="0">
                <a:solidFill>
                  <a:srgbClr val="FF0000"/>
                </a:solidFill>
                <a:latin typeface="Arial"/>
                <a:cs typeface="Arial"/>
              </a:rPr>
              <a:t>Foreign</a:t>
            </a:r>
            <a:r>
              <a:rPr lang="en-IN" sz="3000" b="1" spc="-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IN" sz="3000" b="1" spc="-25" dirty="0" smtClean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endParaRPr lang="en-IN" sz="30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231900" lvl="1" indent="-243840">
              <a:lnSpc>
                <a:spcPct val="100000"/>
              </a:lnSpc>
              <a:spcBef>
                <a:spcPts val="615"/>
              </a:spcBef>
              <a:buChar char="•"/>
              <a:tabLst>
                <a:tab pos="1231900" algn="l"/>
              </a:tabLst>
            </a:pPr>
            <a:r>
              <a:rPr lang="en-IN" sz="2550" spc="-5" dirty="0" smtClean="0">
                <a:solidFill>
                  <a:srgbClr val="FF0000"/>
                </a:solidFill>
                <a:latin typeface="Arial"/>
                <a:cs typeface="Arial"/>
              </a:rPr>
              <a:t>Usually</a:t>
            </a:r>
            <a:r>
              <a:rPr lang="en-IN" sz="2550" spc="-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IN" sz="2550" spc="20" dirty="0" smtClean="0">
                <a:solidFill>
                  <a:srgbClr val="FF0000"/>
                </a:solidFill>
                <a:latin typeface="Arial"/>
                <a:cs typeface="Arial"/>
              </a:rPr>
              <a:t>appropriate</a:t>
            </a:r>
            <a:endParaRPr lang="en-IN" sz="255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805180" indent="-304800">
              <a:lnSpc>
                <a:spcPct val="100000"/>
              </a:lnSpc>
              <a:spcBef>
                <a:spcPts val="690"/>
              </a:spcBef>
              <a:buChar char="–"/>
              <a:tabLst>
                <a:tab pos="805180" algn="l"/>
              </a:tabLst>
            </a:pPr>
            <a:r>
              <a:rPr lang="en-IN" sz="3000" spc="5" dirty="0" smtClean="0">
                <a:latin typeface="Arial"/>
                <a:cs typeface="Arial"/>
              </a:rPr>
              <a:t>Merged</a:t>
            </a:r>
            <a:r>
              <a:rPr lang="en-IN" sz="3000" spc="-20" dirty="0" smtClean="0">
                <a:latin typeface="Arial"/>
                <a:cs typeface="Arial"/>
              </a:rPr>
              <a:t> </a:t>
            </a:r>
            <a:r>
              <a:rPr lang="en-IN" sz="3000" spc="-15" dirty="0" smtClean="0">
                <a:latin typeface="Arial"/>
                <a:cs typeface="Arial"/>
              </a:rPr>
              <a:t>Relation</a:t>
            </a:r>
            <a:endParaRPr lang="en-IN" sz="3000" dirty="0" smtClean="0">
              <a:latin typeface="Arial"/>
              <a:cs typeface="Arial"/>
            </a:endParaRPr>
          </a:p>
          <a:p>
            <a:pPr marL="1231900" lvl="1" indent="-243840">
              <a:lnSpc>
                <a:spcPct val="100000"/>
              </a:lnSpc>
              <a:spcBef>
                <a:spcPts val="620"/>
              </a:spcBef>
              <a:buChar char="•"/>
              <a:tabLst>
                <a:tab pos="1231900" algn="l"/>
              </a:tabLst>
            </a:pPr>
            <a:r>
              <a:rPr lang="en-IN" sz="2550" spc="5" dirty="0" smtClean="0">
                <a:latin typeface="Arial"/>
                <a:cs typeface="Arial"/>
              </a:rPr>
              <a:t>Possible </a:t>
            </a:r>
            <a:r>
              <a:rPr lang="en-IN" sz="2550" spc="15" dirty="0" smtClean="0">
                <a:latin typeface="Arial"/>
                <a:cs typeface="Arial"/>
              </a:rPr>
              <a:t>when </a:t>
            </a:r>
            <a:r>
              <a:rPr lang="en-IN" sz="2550" spc="60" dirty="0" smtClean="0">
                <a:latin typeface="Arial"/>
                <a:cs typeface="Arial"/>
              </a:rPr>
              <a:t>both </a:t>
            </a:r>
            <a:r>
              <a:rPr lang="en-IN" sz="2550" spc="30" dirty="0" smtClean="0">
                <a:latin typeface="Arial"/>
                <a:cs typeface="Arial"/>
              </a:rPr>
              <a:t>participations </a:t>
            </a:r>
            <a:r>
              <a:rPr lang="en-IN" sz="2550" spc="-45" dirty="0" smtClean="0">
                <a:latin typeface="Arial"/>
                <a:cs typeface="Arial"/>
              </a:rPr>
              <a:t>are</a:t>
            </a:r>
            <a:r>
              <a:rPr lang="en-IN" sz="2550" spc="-145" dirty="0" smtClean="0">
                <a:latin typeface="Arial"/>
                <a:cs typeface="Arial"/>
              </a:rPr>
              <a:t> </a:t>
            </a:r>
            <a:r>
              <a:rPr lang="en-IN" sz="2550" spc="35" dirty="0" smtClean="0">
                <a:latin typeface="Arial"/>
                <a:cs typeface="Arial"/>
              </a:rPr>
              <a:t>total</a:t>
            </a:r>
            <a:endParaRPr lang="en-IN" sz="2550" dirty="0" smtClean="0">
              <a:latin typeface="Arial"/>
              <a:cs typeface="Arial"/>
            </a:endParaRPr>
          </a:p>
          <a:p>
            <a:pPr marL="805180" indent="-304800">
              <a:lnSpc>
                <a:spcPct val="100000"/>
              </a:lnSpc>
              <a:spcBef>
                <a:spcPts val="690"/>
              </a:spcBef>
              <a:buChar char="–"/>
              <a:tabLst>
                <a:tab pos="805180" algn="l"/>
              </a:tabLst>
            </a:pPr>
            <a:r>
              <a:rPr lang="en-IN" sz="3000" spc="-5" dirty="0" smtClean="0">
                <a:solidFill>
                  <a:srgbClr val="7F7F7F"/>
                </a:solidFill>
                <a:latin typeface="Arial"/>
                <a:cs typeface="Arial"/>
              </a:rPr>
              <a:t>Relationship</a:t>
            </a:r>
            <a:r>
              <a:rPr lang="en-IN" sz="3000" spc="-2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IN" sz="3000" spc="-15" dirty="0" smtClean="0">
                <a:solidFill>
                  <a:srgbClr val="7F7F7F"/>
                </a:solidFill>
                <a:latin typeface="Arial"/>
                <a:cs typeface="Arial"/>
              </a:rPr>
              <a:t>Relation</a:t>
            </a:r>
            <a:endParaRPr lang="en-IN" sz="3000" dirty="0" smtClean="0">
              <a:latin typeface="Arial"/>
              <a:cs typeface="Arial"/>
            </a:endParaRPr>
          </a:p>
          <a:p>
            <a:pPr marL="1231900" lvl="1" indent="-243840">
              <a:lnSpc>
                <a:spcPct val="100000"/>
              </a:lnSpc>
              <a:spcBef>
                <a:spcPts val="615"/>
              </a:spcBef>
              <a:buChar char="•"/>
              <a:tabLst>
                <a:tab pos="1231900" algn="l"/>
              </a:tabLst>
            </a:pPr>
            <a:r>
              <a:rPr lang="en-IN" sz="2550" spc="50" dirty="0" smtClean="0">
                <a:solidFill>
                  <a:srgbClr val="7F7F7F"/>
                </a:solidFill>
                <a:latin typeface="Arial"/>
                <a:cs typeface="Arial"/>
              </a:rPr>
              <a:t>Not</a:t>
            </a:r>
            <a:r>
              <a:rPr lang="en-IN" sz="2550" spc="-15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IN" sz="2550" spc="30" dirty="0" smtClean="0">
                <a:solidFill>
                  <a:srgbClr val="7F7F7F"/>
                </a:solidFill>
                <a:latin typeface="Arial"/>
                <a:cs typeface="Arial"/>
              </a:rPr>
              <a:t>discussed</a:t>
            </a:r>
            <a:endParaRPr lang="en-IN" sz="2550" dirty="0" smtClean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5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45" dirty="0" smtClean="0">
                <a:solidFill>
                  <a:srgbClr val="FF0000"/>
                </a:solidFill>
              </a:rPr>
              <a:t>Step </a:t>
            </a:r>
            <a:r>
              <a:rPr lang="en-IN" spc="5" dirty="0" smtClean="0">
                <a:solidFill>
                  <a:srgbClr val="FF0000"/>
                </a:solidFill>
              </a:rPr>
              <a:t>3: </a:t>
            </a:r>
            <a:r>
              <a:rPr lang="en-IN" spc="75" dirty="0" smtClean="0">
                <a:solidFill>
                  <a:srgbClr val="FF0000"/>
                </a:solidFill>
              </a:rPr>
              <a:t>Mapping </a:t>
            </a:r>
            <a:r>
              <a:rPr lang="en-IN" spc="5" dirty="0" smtClean="0">
                <a:solidFill>
                  <a:srgbClr val="FF0000"/>
                </a:solidFill>
              </a:rPr>
              <a:t>Binary</a:t>
            </a:r>
            <a:r>
              <a:rPr lang="en-IN" spc="-170" dirty="0" smtClean="0">
                <a:solidFill>
                  <a:srgbClr val="FF0000"/>
                </a:solidFill>
              </a:rPr>
              <a:t> </a:t>
            </a:r>
            <a:r>
              <a:rPr lang="en-IN" spc="120" dirty="0" smtClean="0">
                <a:solidFill>
                  <a:srgbClr val="FF0000"/>
                </a:solidFill>
              </a:rPr>
              <a:t>1-to-1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48895" algn="ctr">
              <a:lnSpc>
                <a:spcPct val="100000"/>
              </a:lnSpc>
              <a:spcBef>
                <a:spcPts val="405"/>
              </a:spcBef>
            </a:pPr>
            <a:r>
              <a:rPr lang="en-IN" sz="2550" i="1" spc="-15" dirty="0" smtClean="0">
                <a:latin typeface="Arial"/>
                <a:cs typeface="Arial"/>
              </a:rPr>
              <a:t>Foreign</a:t>
            </a:r>
            <a:r>
              <a:rPr lang="en-IN" sz="2550" i="1" spc="-10" dirty="0" smtClean="0">
                <a:latin typeface="Arial"/>
                <a:cs typeface="Arial"/>
              </a:rPr>
              <a:t> </a:t>
            </a:r>
            <a:r>
              <a:rPr lang="en-IN" sz="2550" i="1" spc="-30" dirty="0" smtClean="0">
                <a:latin typeface="Arial"/>
                <a:cs typeface="Arial"/>
              </a:rPr>
              <a:t>Key</a:t>
            </a:r>
            <a:endParaRPr lang="en-IN" sz="2550" dirty="0" smtClean="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390"/>
              </a:spcBef>
              <a:buAutoNum type="romanLcPeriod"/>
              <a:tabLst>
                <a:tab pos="621665" algn="l"/>
                <a:tab pos="622300" algn="l"/>
              </a:tabLst>
            </a:pPr>
            <a:r>
              <a:rPr lang="en-IN" sz="3400" spc="10" dirty="0" smtClean="0">
                <a:latin typeface="Arial"/>
                <a:cs typeface="Arial"/>
              </a:rPr>
              <a:t>Choose </a:t>
            </a:r>
            <a:r>
              <a:rPr lang="en-IN" sz="3400" dirty="0" smtClean="0">
                <a:latin typeface="Arial"/>
                <a:cs typeface="Arial"/>
              </a:rPr>
              <a:t>one relation </a:t>
            </a:r>
            <a:r>
              <a:rPr lang="en-IN" sz="3400" spc="-35" dirty="0" smtClean="0">
                <a:latin typeface="Arial"/>
                <a:cs typeface="Arial"/>
              </a:rPr>
              <a:t>as </a:t>
            </a:r>
            <a:r>
              <a:rPr lang="en-IN" sz="3400" i="1" spc="-30" dirty="0" smtClean="0">
                <a:latin typeface="Arial"/>
                <a:cs typeface="Arial"/>
              </a:rPr>
              <a:t>S(</a:t>
            </a:r>
            <a:r>
              <a:rPr lang="en-IN" sz="3400" i="1" spc="-30" dirty="0" err="1" smtClean="0">
                <a:latin typeface="Arial"/>
                <a:cs typeface="Arial"/>
              </a:rPr>
              <a:t>dept</a:t>
            </a:r>
            <a:r>
              <a:rPr lang="en-IN" sz="3400" i="1" spc="-30" dirty="0" smtClean="0">
                <a:latin typeface="Arial"/>
                <a:cs typeface="Arial"/>
              </a:rPr>
              <a:t>)</a:t>
            </a:r>
            <a:r>
              <a:rPr lang="en-IN" sz="3400" spc="-30" dirty="0" smtClean="0">
                <a:latin typeface="Arial"/>
                <a:cs typeface="Arial"/>
              </a:rPr>
              <a:t>, </a:t>
            </a:r>
            <a:r>
              <a:rPr lang="en-IN" sz="3400" spc="20" dirty="0" smtClean="0">
                <a:latin typeface="Arial"/>
                <a:cs typeface="Arial"/>
              </a:rPr>
              <a:t>the </a:t>
            </a:r>
            <a:r>
              <a:rPr lang="en-IN" sz="3400" spc="25" dirty="0" smtClean="0">
                <a:latin typeface="Arial"/>
                <a:cs typeface="Arial"/>
              </a:rPr>
              <a:t>other</a:t>
            </a:r>
            <a:r>
              <a:rPr lang="en-IN" sz="3400" spc="20" dirty="0" smtClean="0">
                <a:latin typeface="Arial"/>
                <a:cs typeface="Arial"/>
              </a:rPr>
              <a:t> </a:t>
            </a:r>
            <a:r>
              <a:rPr lang="en-IN" sz="3400" i="1" spc="-130" dirty="0" smtClean="0">
                <a:latin typeface="Arial"/>
                <a:cs typeface="Arial"/>
              </a:rPr>
              <a:t>T(employee)</a:t>
            </a:r>
            <a:endParaRPr lang="en-IN" sz="3400" dirty="0" smtClean="0">
              <a:latin typeface="Arial"/>
              <a:cs typeface="Arial"/>
            </a:endParaRPr>
          </a:p>
          <a:p>
            <a:pPr marL="988060" marR="542290" lvl="1" indent="-304800">
              <a:lnSpc>
                <a:spcPts val="3570"/>
              </a:lnSpc>
              <a:spcBef>
                <a:spcPts val="865"/>
              </a:spcBef>
              <a:buFont typeface="Wingdings"/>
              <a:buChar char=""/>
              <a:tabLst>
                <a:tab pos="988060" algn="l"/>
              </a:tabLst>
            </a:pPr>
            <a:r>
              <a:rPr lang="en-IN" sz="3000" spc="15" dirty="0" smtClean="0">
                <a:latin typeface="Arial"/>
                <a:cs typeface="Arial"/>
              </a:rPr>
              <a:t>Better </a:t>
            </a:r>
            <a:r>
              <a:rPr lang="en-IN" sz="3000" spc="25" dirty="0" smtClean="0">
                <a:latin typeface="Arial"/>
                <a:cs typeface="Arial"/>
              </a:rPr>
              <a:t>if </a:t>
            </a:r>
            <a:r>
              <a:rPr lang="en-IN" sz="3000" spc="-60" dirty="0" smtClean="0">
                <a:latin typeface="Arial"/>
                <a:cs typeface="Arial"/>
              </a:rPr>
              <a:t>S(</a:t>
            </a:r>
            <a:r>
              <a:rPr lang="en-IN" sz="3000" spc="-60" dirty="0" err="1" smtClean="0">
                <a:latin typeface="Arial"/>
                <a:cs typeface="Arial"/>
              </a:rPr>
              <a:t>dept</a:t>
            </a:r>
            <a:r>
              <a:rPr lang="en-IN" sz="3000" spc="-60" dirty="0" smtClean="0">
                <a:latin typeface="Arial"/>
                <a:cs typeface="Arial"/>
              </a:rPr>
              <a:t>) </a:t>
            </a:r>
            <a:r>
              <a:rPr lang="en-IN" sz="3000" spc="-25" dirty="0" smtClean="0">
                <a:latin typeface="Arial"/>
                <a:cs typeface="Arial"/>
              </a:rPr>
              <a:t>has </a:t>
            </a:r>
            <a:r>
              <a:rPr lang="en-IN" sz="3000" spc="35" dirty="0" smtClean="0">
                <a:latin typeface="Arial"/>
                <a:cs typeface="Arial"/>
              </a:rPr>
              <a:t>total </a:t>
            </a:r>
            <a:r>
              <a:rPr lang="en-IN" sz="3000" spc="30" dirty="0" smtClean="0">
                <a:latin typeface="Arial"/>
                <a:cs typeface="Arial"/>
              </a:rPr>
              <a:t>participation</a:t>
            </a:r>
            <a:r>
              <a:rPr lang="en-IN" sz="3000" spc="-70" dirty="0" smtClean="0">
                <a:latin typeface="Arial"/>
                <a:cs typeface="Arial"/>
              </a:rPr>
              <a:t> </a:t>
            </a:r>
            <a:r>
              <a:rPr lang="en-IN" sz="3000" spc="-30" dirty="0" smtClean="0">
                <a:latin typeface="Arial"/>
                <a:cs typeface="Arial"/>
              </a:rPr>
              <a:t>(reduces  </a:t>
            </a:r>
            <a:r>
              <a:rPr lang="en-IN" sz="3000" spc="10" dirty="0" smtClean="0">
                <a:latin typeface="Arial"/>
                <a:cs typeface="Arial"/>
              </a:rPr>
              <a:t>number </a:t>
            </a:r>
            <a:r>
              <a:rPr lang="en-IN" sz="3000" spc="50" dirty="0" smtClean="0">
                <a:latin typeface="Arial"/>
                <a:cs typeface="Arial"/>
              </a:rPr>
              <a:t>of </a:t>
            </a:r>
            <a:r>
              <a:rPr lang="en-IN" sz="3000" spc="-10" dirty="0" smtClean="0">
                <a:latin typeface="Arial"/>
                <a:cs typeface="Arial"/>
              </a:rPr>
              <a:t>NULL</a:t>
            </a:r>
            <a:r>
              <a:rPr lang="en-IN" sz="3000" spc="-100" dirty="0" smtClean="0">
                <a:latin typeface="Arial"/>
                <a:cs typeface="Arial"/>
              </a:rPr>
              <a:t> </a:t>
            </a:r>
            <a:r>
              <a:rPr lang="en-IN" sz="3000" spc="-60" dirty="0" smtClean="0">
                <a:latin typeface="Arial"/>
                <a:cs typeface="Arial"/>
              </a:rPr>
              <a:t>values)</a:t>
            </a:r>
            <a:endParaRPr lang="en-IN" sz="3000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lang="en-IN" sz="5000" dirty="0" smtClean="0">
              <a:latin typeface="Arial"/>
              <a:cs typeface="Arial"/>
            </a:endParaRPr>
          </a:p>
          <a:p>
            <a:pPr marL="622300" marR="384810" indent="-609600">
              <a:lnSpc>
                <a:spcPts val="4070"/>
              </a:lnSpc>
              <a:buAutoNum type="romanLcPeriod"/>
              <a:tabLst>
                <a:tab pos="621665" algn="l"/>
                <a:tab pos="622300" algn="l"/>
              </a:tabLst>
            </a:pPr>
            <a:r>
              <a:rPr lang="en-IN" sz="3400" spc="65" dirty="0" smtClean="0">
                <a:latin typeface="Arial"/>
                <a:cs typeface="Arial"/>
              </a:rPr>
              <a:t>Add </a:t>
            </a:r>
            <a:r>
              <a:rPr lang="en-IN" sz="3400" spc="95" dirty="0" smtClean="0">
                <a:latin typeface="Arial"/>
                <a:cs typeface="Arial"/>
              </a:rPr>
              <a:t>to </a:t>
            </a:r>
            <a:r>
              <a:rPr lang="en-IN" sz="3400" i="1" spc="-65" dirty="0" smtClean="0">
                <a:latin typeface="Arial"/>
                <a:cs typeface="Arial"/>
              </a:rPr>
              <a:t>S(</a:t>
            </a:r>
            <a:r>
              <a:rPr lang="en-IN" sz="3400" i="1" spc="-65" dirty="0" err="1" smtClean="0">
                <a:latin typeface="Arial"/>
                <a:cs typeface="Arial"/>
              </a:rPr>
              <a:t>dept</a:t>
            </a:r>
            <a:r>
              <a:rPr lang="en-IN" sz="3400" i="1" spc="-65" dirty="0" smtClean="0">
                <a:latin typeface="Arial"/>
                <a:cs typeface="Arial"/>
              </a:rPr>
              <a:t>) </a:t>
            </a:r>
            <a:r>
              <a:rPr lang="en-IN" sz="3400" spc="-25" dirty="0" smtClean="0">
                <a:latin typeface="Arial"/>
                <a:cs typeface="Arial"/>
              </a:rPr>
              <a:t>all </a:t>
            </a:r>
            <a:r>
              <a:rPr lang="en-IN" sz="3400" spc="20" dirty="0" smtClean="0">
                <a:latin typeface="Arial"/>
                <a:cs typeface="Arial"/>
              </a:rPr>
              <a:t>the simple </a:t>
            </a:r>
            <a:r>
              <a:rPr lang="en-IN" sz="3400" spc="35" dirty="0" smtClean="0">
                <a:latin typeface="Arial"/>
                <a:cs typeface="Arial"/>
              </a:rPr>
              <a:t>attributes </a:t>
            </a:r>
            <a:r>
              <a:rPr lang="en-IN" sz="3400" spc="60" dirty="0" smtClean="0">
                <a:latin typeface="Arial"/>
                <a:cs typeface="Arial"/>
              </a:rPr>
              <a:t>of</a:t>
            </a:r>
            <a:r>
              <a:rPr lang="en-IN" sz="3400" spc="-80" dirty="0" smtClean="0">
                <a:latin typeface="Arial"/>
                <a:cs typeface="Arial"/>
              </a:rPr>
              <a:t> </a:t>
            </a:r>
            <a:r>
              <a:rPr lang="en-IN" sz="3400" spc="20" dirty="0" smtClean="0">
                <a:latin typeface="Arial"/>
                <a:cs typeface="Arial"/>
              </a:rPr>
              <a:t>the  </a:t>
            </a:r>
            <a:r>
              <a:rPr lang="en-IN" sz="3400" spc="10" dirty="0" smtClean="0">
                <a:latin typeface="Arial"/>
                <a:cs typeface="Arial"/>
              </a:rPr>
              <a:t>relationship</a:t>
            </a:r>
            <a:endParaRPr lang="en-IN" sz="3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romanLcPeriod"/>
            </a:pPr>
            <a:endParaRPr lang="en-IN" sz="4300" dirty="0" smtClean="0">
              <a:latin typeface="Arial"/>
              <a:cs typeface="Arial"/>
            </a:endParaRPr>
          </a:p>
          <a:p>
            <a:pPr marL="622300" marR="5080" indent="-609600">
              <a:lnSpc>
                <a:spcPct val="100499"/>
              </a:lnSpc>
              <a:buAutoNum type="romanLcPeriod"/>
              <a:tabLst>
                <a:tab pos="621665" algn="l"/>
                <a:tab pos="622300" algn="l"/>
              </a:tabLst>
            </a:pPr>
            <a:r>
              <a:rPr lang="en-IN" sz="3400" spc="65" dirty="0" smtClean="0">
                <a:latin typeface="Arial"/>
                <a:cs typeface="Arial"/>
              </a:rPr>
              <a:t>Add </a:t>
            </a:r>
            <a:r>
              <a:rPr lang="en-IN" sz="3400" spc="-35" dirty="0" smtClean="0">
                <a:latin typeface="Arial"/>
                <a:cs typeface="Arial"/>
              </a:rPr>
              <a:t>as </a:t>
            </a:r>
            <a:r>
              <a:rPr lang="en-IN" sz="3400" spc="-70" dirty="0" smtClean="0">
                <a:latin typeface="Arial"/>
                <a:cs typeface="Arial"/>
              </a:rPr>
              <a:t>a </a:t>
            </a:r>
            <a:r>
              <a:rPr lang="en-IN" sz="3400" spc="5" dirty="0" smtClean="0">
                <a:latin typeface="Arial"/>
                <a:cs typeface="Arial"/>
              </a:rPr>
              <a:t>foreign </a:t>
            </a:r>
            <a:r>
              <a:rPr lang="en-IN" sz="3400" dirty="0" smtClean="0">
                <a:latin typeface="Arial"/>
                <a:cs typeface="Arial"/>
              </a:rPr>
              <a:t>key </a:t>
            </a:r>
            <a:r>
              <a:rPr lang="en-IN" sz="3400" spc="-5" dirty="0" smtClean="0">
                <a:latin typeface="Arial"/>
                <a:cs typeface="Arial"/>
              </a:rPr>
              <a:t>in </a:t>
            </a:r>
            <a:r>
              <a:rPr lang="en-IN" sz="3400" i="1" spc="-65" dirty="0" smtClean="0">
                <a:latin typeface="Arial"/>
                <a:cs typeface="Arial"/>
              </a:rPr>
              <a:t>S(</a:t>
            </a:r>
            <a:r>
              <a:rPr lang="en-IN" sz="3400" i="1" spc="-65" dirty="0" err="1" smtClean="0">
                <a:latin typeface="Arial"/>
                <a:cs typeface="Arial"/>
              </a:rPr>
              <a:t>dept</a:t>
            </a:r>
            <a:r>
              <a:rPr lang="en-IN" sz="3400" i="1" spc="-65" dirty="0" smtClean="0">
                <a:latin typeface="Arial"/>
                <a:cs typeface="Arial"/>
              </a:rPr>
              <a:t>) </a:t>
            </a:r>
            <a:r>
              <a:rPr lang="en-IN" sz="3400" spc="20" dirty="0" smtClean="0">
                <a:latin typeface="Arial"/>
                <a:cs typeface="Arial"/>
              </a:rPr>
              <a:t>the primary </a:t>
            </a:r>
            <a:r>
              <a:rPr lang="en-IN" sz="3400" dirty="0" smtClean="0">
                <a:latin typeface="Arial"/>
                <a:cs typeface="Arial"/>
              </a:rPr>
              <a:t>key  </a:t>
            </a:r>
            <a:r>
              <a:rPr lang="en-IN" sz="3400" spc="35" dirty="0" smtClean="0">
                <a:latin typeface="Arial"/>
                <a:cs typeface="Arial"/>
              </a:rPr>
              <a:t>attributes </a:t>
            </a:r>
            <a:r>
              <a:rPr lang="en-IN" sz="3400" spc="60" dirty="0" smtClean="0">
                <a:latin typeface="Arial"/>
                <a:cs typeface="Arial"/>
              </a:rPr>
              <a:t>of</a:t>
            </a:r>
            <a:r>
              <a:rPr lang="en-IN" sz="3400" spc="-25" dirty="0" smtClean="0">
                <a:latin typeface="Arial"/>
                <a:cs typeface="Arial"/>
              </a:rPr>
              <a:t> </a:t>
            </a:r>
            <a:r>
              <a:rPr lang="en-IN" sz="3400" i="1" spc="-130" dirty="0" smtClean="0">
                <a:latin typeface="Arial"/>
                <a:cs typeface="Arial"/>
              </a:rPr>
              <a:t>T(employee)</a:t>
            </a:r>
            <a:endParaRPr lang="en-IN" sz="3400" dirty="0" smtClean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0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94900"/>
            <a:ext cx="7467600" cy="92984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 of ER - diagram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6"/>
          <p:cNvSpPr/>
          <p:nvPr/>
        </p:nvSpPr>
        <p:spPr>
          <a:xfrm>
            <a:off x="251520" y="1124744"/>
            <a:ext cx="8496944" cy="5482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 flipV="1">
            <a:off x="6718385" y="2351612"/>
            <a:ext cx="79208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45" dirty="0" smtClean="0">
                <a:solidFill>
                  <a:srgbClr val="FF0000"/>
                </a:solidFill>
              </a:rPr>
              <a:t>Step </a:t>
            </a:r>
            <a:r>
              <a:rPr lang="en-IN" spc="5" dirty="0" smtClean="0">
                <a:solidFill>
                  <a:srgbClr val="FF0000"/>
                </a:solidFill>
              </a:rPr>
              <a:t>2</a:t>
            </a:r>
            <a:r>
              <a:rPr lang="en-IN" spc="-114" dirty="0" smtClean="0">
                <a:solidFill>
                  <a:srgbClr val="FF0000"/>
                </a:solidFill>
              </a:rPr>
              <a:t> </a:t>
            </a:r>
            <a:r>
              <a:rPr lang="en-IN" spc="-10" dirty="0" smtClean="0">
                <a:solidFill>
                  <a:srgbClr val="FF0000"/>
                </a:solidFill>
              </a:rPr>
              <a:t>Result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6"/>
          <p:cNvSpPr/>
          <p:nvPr/>
        </p:nvSpPr>
        <p:spPr>
          <a:xfrm>
            <a:off x="467544" y="1680995"/>
            <a:ext cx="5705958" cy="12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0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45" dirty="0" smtClean="0">
                <a:solidFill>
                  <a:srgbClr val="FF0000"/>
                </a:solidFill>
              </a:rPr>
              <a:t>Step </a:t>
            </a:r>
            <a:r>
              <a:rPr lang="en-IN" spc="5" dirty="0" smtClean="0">
                <a:solidFill>
                  <a:srgbClr val="FF0000"/>
                </a:solidFill>
              </a:rPr>
              <a:t>3</a:t>
            </a:r>
            <a:r>
              <a:rPr lang="en-IN" spc="-114" dirty="0" smtClean="0">
                <a:solidFill>
                  <a:srgbClr val="FF0000"/>
                </a:solidFill>
              </a:rPr>
              <a:t> </a:t>
            </a:r>
            <a:r>
              <a:rPr lang="en-IN" spc="-10" dirty="0" smtClean="0">
                <a:solidFill>
                  <a:srgbClr val="FF0000"/>
                </a:solidFill>
              </a:rPr>
              <a:t>Result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object 6"/>
          <p:cNvGrpSpPr/>
          <p:nvPr/>
        </p:nvGrpSpPr>
        <p:grpSpPr>
          <a:xfrm>
            <a:off x="467544" y="1673472"/>
            <a:ext cx="7873365" cy="1623060"/>
            <a:chOff x="1695955" y="1673472"/>
            <a:chExt cx="7873365" cy="1623060"/>
          </a:xfrm>
        </p:grpSpPr>
        <p:sp>
          <p:nvSpPr>
            <p:cNvPr id="5" name="object 7"/>
            <p:cNvSpPr/>
            <p:nvPr/>
          </p:nvSpPr>
          <p:spPr>
            <a:xfrm>
              <a:off x="1695955" y="1673472"/>
              <a:ext cx="6831705" cy="13216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3844823" y="1752307"/>
              <a:ext cx="5724525" cy="1544320"/>
            </a:xfrm>
            <a:custGeom>
              <a:avLst/>
              <a:gdLst/>
              <a:ahLst/>
              <a:cxnLst/>
              <a:rect l="l" t="t" r="r" b="b"/>
              <a:pathLst>
                <a:path w="5724525" h="1544320">
                  <a:moveTo>
                    <a:pt x="5724436" y="0"/>
                  </a:moveTo>
                  <a:lnTo>
                    <a:pt x="3121545" y="0"/>
                  </a:lnTo>
                  <a:lnTo>
                    <a:pt x="3121545" y="397510"/>
                  </a:lnTo>
                  <a:lnTo>
                    <a:pt x="0" y="397510"/>
                  </a:lnTo>
                  <a:lnTo>
                    <a:pt x="0" y="957567"/>
                  </a:lnTo>
                  <a:lnTo>
                    <a:pt x="1595894" y="957567"/>
                  </a:lnTo>
                  <a:lnTo>
                    <a:pt x="1595894" y="1543710"/>
                  </a:lnTo>
                  <a:lnTo>
                    <a:pt x="4904346" y="1543710"/>
                  </a:lnTo>
                  <a:lnTo>
                    <a:pt x="4904346" y="560057"/>
                  </a:lnTo>
                  <a:lnTo>
                    <a:pt x="5724436" y="560057"/>
                  </a:lnTo>
                  <a:lnTo>
                    <a:pt x="5724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52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45" dirty="0" smtClean="0">
                <a:solidFill>
                  <a:srgbClr val="FF0000"/>
                </a:solidFill>
              </a:rPr>
              <a:t>Step </a:t>
            </a:r>
            <a:r>
              <a:rPr lang="en-IN" spc="5" dirty="0" smtClean="0">
                <a:solidFill>
                  <a:srgbClr val="FF0000"/>
                </a:solidFill>
              </a:rPr>
              <a:t>4: Binary</a:t>
            </a:r>
            <a:r>
              <a:rPr lang="en-IN" spc="-105" dirty="0" smtClean="0">
                <a:solidFill>
                  <a:srgbClr val="FF0000"/>
                </a:solidFill>
              </a:rPr>
              <a:t> </a:t>
            </a:r>
            <a:r>
              <a:rPr lang="en-IN" spc="120" dirty="0" smtClean="0">
                <a:solidFill>
                  <a:srgbClr val="FF0000"/>
                </a:solidFill>
              </a:rPr>
              <a:t>1-to-N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22300" marR="5080" indent="-609600">
              <a:lnSpc>
                <a:spcPct val="100499"/>
              </a:lnSpc>
              <a:spcBef>
                <a:spcPts val="80"/>
              </a:spcBef>
              <a:buAutoNum type="romanLcPeriod"/>
              <a:tabLst>
                <a:tab pos="621665" algn="l"/>
                <a:tab pos="622300" algn="l"/>
              </a:tabLst>
            </a:pPr>
            <a:r>
              <a:rPr lang="en-IN" spc="10" dirty="0" smtClean="0">
                <a:latin typeface="Arial"/>
                <a:cs typeface="Arial"/>
              </a:rPr>
              <a:t>Choose </a:t>
            </a:r>
            <a:r>
              <a:rPr lang="en-IN" spc="20" dirty="0" smtClean="0">
                <a:latin typeface="Arial"/>
                <a:cs typeface="Arial"/>
              </a:rPr>
              <a:t>the </a:t>
            </a:r>
            <a:r>
              <a:rPr lang="en-IN" i="1" spc="-65" dirty="0" smtClean="0">
                <a:latin typeface="Arial"/>
                <a:cs typeface="Arial"/>
              </a:rPr>
              <a:t>S(project) </a:t>
            </a:r>
            <a:r>
              <a:rPr lang="en-IN" dirty="0" smtClean="0">
                <a:latin typeface="Arial"/>
                <a:cs typeface="Arial"/>
              </a:rPr>
              <a:t>relation </a:t>
            </a:r>
            <a:r>
              <a:rPr lang="en-IN" spc="-35" dirty="0" smtClean="0">
                <a:latin typeface="Arial"/>
                <a:cs typeface="Arial"/>
              </a:rPr>
              <a:t>as </a:t>
            </a:r>
            <a:r>
              <a:rPr lang="en-IN" spc="20" dirty="0" smtClean="0">
                <a:latin typeface="Arial"/>
                <a:cs typeface="Arial"/>
              </a:rPr>
              <a:t>the </a:t>
            </a:r>
            <a:r>
              <a:rPr lang="en-IN" spc="50" dirty="0" smtClean="0">
                <a:latin typeface="Arial"/>
                <a:cs typeface="Arial"/>
              </a:rPr>
              <a:t>type </a:t>
            </a:r>
            <a:r>
              <a:rPr lang="en-IN" spc="30" dirty="0" smtClean="0">
                <a:latin typeface="Arial"/>
                <a:cs typeface="Arial"/>
              </a:rPr>
              <a:t>at </a:t>
            </a:r>
            <a:r>
              <a:rPr lang="en-IN" spc="20" dirty="0" smtClean="0">
                <a:latin typeface="Arial"/>
                <a:cs typeface="Arial"/>
              </a:rPr>
              <a:t>the  </a:t>
            </a:r>
            <a:r>
              <a:rPr lang="en-IN" spc="45" dirty="0" smtClean="0">
                <a:latin typeface="Arial"/>
                <a:cs typeface="Arial"/>
              </a:rPr>
              <a:t>N-side </a:t>
            </a:r>
            <a:r>
              <a:rPr lang="en-IN" spc="65" dirty="0" smtClean="0">
                <a:latin typeface="Arial"/>
                <a:cs typeface="Arial"/>
              </a:rPr>
              <a:t>of </a:t>
            </a:r>
            <a:r>
              <a:rPr lang="en-IN" spc="20" dirty="0" smtClean="0">
                <a:latin typeface="Arial"/>
                <a:cs typeface="Arial"/>
              </a:rPr>
              <a:t>the </a:t>
            </a:r>
            <a:r>
              <a:rPr lang="en-IN" spc="10" dirty="0" smtClean="0">
                <a:latin typeface="Arial"/>
                <a:cs typeface="Arial"/>
              </a:rPr>
              <a:t>relationship, </a:t>
            </a:r>
            <a:r>
              <a:rPr lang="en-IN" spc="25" dirty="0" smtClean="0">
                <a:latin typeface="Arial"/>
                <a:cs typeface="Arial"/>
              </a:rPr>
              <a:t>other </a:t>
            </a:r>
            <a:r>
              <a:rPr lang="en-IN" spc="-5" dirty="0" smtClean="0">
                <a:latin typeface="Arial"/>
                <a:cs typeface="Arial"/>
              </a:rPr>
              <a:t>is</a:t>
            </a:r>
            <a:r>
              <a:rPr lang="en-IN" spc="-155" dirty="0" smtClean="0">
                <a:latin typeface="Arial"/>
                <a:cs typeface="Arial"/>
              </a:rPr>
              <a:t> </a:t>
            </a:r>
            <a:r>
              <a:rPr lang="en-IN" i="1" spc="-130" dirty="0" smtClean="0">
                <a:latin typeface="Arial"/>
                <a:cs typeface="Arial"/>
              </a:rPr>
              <a:t>T(</a:t>
            </a:r>
            <a:r>
              <a:rPr lang="en-IN" i="1" spc="-130" dirty="0" err="1" smtClean="0">
                <a:latin typeface="Arial"/>
                <a:cs typeface="Arial"/>
              </a:rPr>
              <a:t>dept</a:t>
            </a:r>
            <a:r>
              <a:rPr lang="en-IN" i="1" spc="-130" dirty="0" smtClean="0">
                <a:latin typeface="Arial"/>
                <a:cs typeface="Arial"/>
              </a:rPr>
              <a:t>)</a:t>
            </a:r>
            <a:endParaRPr lang="en-IN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romanLcPeriod"/>
            </a:pPr>
            <a:endParaRPr lang="en-IN" sz="4800" dirty="0" smtClean="0">
              <a:latin typeface="Arial"/>
              <a:cs typeface="Arial"/>
            </a:endParaRPr>
          </a:p>
          <a:p>
            <a:pPr marL="622300" marR="1014094" indent="-609600">
              <a:lnSpc>
                <a:spcPct val="100499"/>
              </a:lnSpc>
              <a:buAutoNum type="romanLcPeriod"/>
              <a:tabLst>
                <a:tab pos="621665" algn="l"/>
                <a:tab pos="622300" algn="l"/>
              </a:tabLst>
            </a:pPr>
            <a:r>
              <a:rPr lang="en-IN" spc="65" dirty="0" smtClean="0">
                <a:latin typeface="Arial"/>
                <a:cs typeface="Arial"/>
              </a:rPr>
              <a:t>Add </a:t>
            </a:r>
            <a:r>
              <a:rPr lang="en-IN" spc="-35" dirty="0" smtClean="0">
                <a:latin typeface="Arial"/>
                <a:cs typeface="Arial"/>
              </a:rPr>
              <a:t>as </a:t>
            </a:r>
            <a:r>
              <a:rPr lang="en-IN" spc="-70" dirty="0" smtClean="0">
                <a:latin typeface="Arial"/>
                <a:cs typeface="Arial"/>
              </a:rPr>
              <a:t>a </a:t>
            </a:r>
            <a:r>
              <a:rPr lang="en-IN" u="heavy" spc="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foreign </a:t>
            </a:r>
            <a:r>
              <a:rPr lang="en-IN" u="heavy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</a:t>
            </a:r>
            <a:r>
              <a:rPr lang="en-IN" dirty="0" smtClean="0">
                <a:latin typeface="Arial"/>
                <a:cs typeface="Arial"/>
              </a:rPr>
              <a:t> </a:t>
            </a:r>
            <a:r>
              <a:rPr lang="en-IN" spc="95" dirty="0" smtClean="0">
                <a:latin typeface="Arial"/>
                <a:cs typeface="Arial"/>
              </a:rPr>
              <a:t>to </a:t>
            </a:r>
            <a:r>
              <a:rPr lang="en-IN" i="1" spc="-65" dirty="0" smtClean="0">
                <a:latin typeface="Arial"/>
                <a:cs typeface="Arial"/>
              </a:rPr>
              <a:t>S(project) </a:t>
            </a:r>
            <a:r>
              <a:rPr lang="en-IN" spc="-25" dirty="0" smtClean="0">
                <a:latin typeface="Arial"/>
                <a:cs typeface="Arial"/>
              </a:rPr>
              <a:t>all </a:t>
            </a:r>
            <a:r>
              <a:rPr lang="en-IN" spc="60" dirty="0" smtClean="0">
                <a:latin typeface="Arial"/>
                <a:cs typeface="Arial"/>
              </a:rPr>
              <a:t>of </a:t>
            </a:r>
            <a:r>
              <a:rPr lang="en-IN" spc="20" dirty="0" smtClean="0">
                <a:latin typeface="Arial"/>
                <a:cs typeface="Arial"/>
              </a:rPr>
              <a:t>the  primary </a:t>
            </a:r>
            <a:r>
              <a:rPr lang="en-IN" dirty="0" smtClean="0">
                <a:latin typeface="Arial"/>
                <a:cs typeface="Arial"/>
              </a:rPr>
              <a:t>key </a:t>
            </a:r>
            <a:r>
              <a:rPr lang="en-IN" spc="-10" dirty="0" smtClean="0">
                <a:latin typeface="Arial"/>
                <a:cs typeface="Arial"/>
              </a:rPr>
              <a:t>attribute(s) </a:t>
            </a:r>
            <a:r>
              <a:rPr lang="en-IN" spc="60" dirty="0" smtClean="0">
                <a:latin typeface="Arial"/>
                <a:cs typeface="Arial"/>
              </a:rPr>
              <a:t>of</a:t>
            </a:r>
            <a:r>
              <a:rPr lang="en-IN" dirty="0" smtClean="0">
                <a:latin typeface="Arial"/>
                <a:cs typeface="Arial"/>
              </a:rPr>
              <a:t> </a:t>
            </a:r>
            <a:r>
              <a:rPr lang="en-IN" i="1" spc="-130" dirty="0" smtClean="0">
                <a:latin typeface="Arial"/>
                <a:cs typeface="Arial"/>
              </a:rPr>
              <a:t>T(</a:t>
            </a:r>
            <a:r>
              <a:rPr lang="en-IN" i="1" spc="-130" dirty="0" err="1" smtClean="0">
                <a:latin typeface="Arial"/>
                <a:cs typeface="Arial"/>
              </a:rPr>
              <a:t>dept</a:t>
            </a:r>
            <a:r>
              <a:rPr lang="en-IN" i="1" spc="-130" dirty="0">
                <a:latin typeface="Arial"/>
                <a:cs typeface="Arial"/>
              </a:rPr>
              <a:t>)</a:t>
            </a:r>
            <a:endParaRPr lang="en-IN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4000" dirty="0" smtClean="0">
              <a:latin typeface="Arial"/>
              <a:cs typeface="Arial"/>
            </a:endParaRPr>
          </a:p>
          <a:p>
            <a:pPr marL="12700" marR="645795">
              <a:lnSpc>
                <a:spcPct val="100499"/>
              </a:lnSpc>
            </a:pPr>
            <a:r>
              <a:rPr lang="en-IN" spc="10" dirty="0" smtClean="0">
                <a:solidFill>
                  <a:srgbClr val="7F7F7F"/>
                </a:solidFill>
                <a:latin typeface="Arial"/>
                <a:cs typeface="Arial"/>
              </a:rPr>
              <a:t>Another </a:t>
            </a:r>
            <a:r>
              <a:rPr lang="en-IN" spc="25" dirty="0" smtClean="0">
                <a:solidFill>
                  <a:srgbClr val="7F7F7F"/>
                </a:solidFill>
                <a:latin typeface="Arial"/>
                <a:cs typeface="Arial"/>
              </a:rPr>
              <a:t>approach: </a:t>
            </a:r>
            <a:r>
              <a:rPr lang="en-IN" dirty="0" smtClean="0">
                <a:solidFill>
                  <a:srgbClr val="7F7F7F"/>
                </a:solidFill>
                <a:latin typeface="Arial"/>
                <a:cs typeface="Arial"/>
              </a:rPr>
              <a:t>create </a:t>
            </a:r>
            <a:r>
              <a:rPr lang="en-IN" spc="-70" dirty="0" smtClean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lang="en-IN" spc="10" dirty="0" smtClean="0">
                <a:solidFill>
                  <a:srgbClr val="7F7F7F"/>
                </a:solidFill>
                <a:latin typeface="Arial"/>
                <a:cs typeface="Arial"/>
              </a:rPr>
              <a:t>relationship  </a:t>
            </a:r>
            <a:r>
              <a:rPr lang="en-IN" dirty="0" smtClean="0">
                <a:solidFill>
                  <a:srgbClr val="7F7F7F"/>
                </a:solidFill>
                <a:latin typeface="Arial"/>
                <a:cs typeface="Arial"/>
              </a:rPr>
              <a:t>relation</a:t>
            </a:r>
            <a:endParaRPr lang="en-IN" dirty="0" smtClean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8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94900"/>
            <a:ext cx="7467600" cy="92984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 of ER - diagram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6"/>
          <p:cNvSpPr/>
          <p:nvPr/>
        </p:nvSpPr>
        <p:spPr>
          <a:xfrm>
            <a:off x="251520" y="1124744"/>
            <a:ext cx="8496944" cy="5482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 flipV="1">
            <a:off x="6718385" y="2351612"/>
            <a:ext cx="79208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45" dirty="0" smtClean="0">
                <a:solidFill>
                  <a:srgbClr val="FF0000"/>
                </a:solidFill>
              </a:rPr>
              <a:t>Step </a:t>
            </a:r>
            <a:r>
              <a:rPr lang="en-IN" spc="5" dirty="0" smtClean="0">
                <a:solidFill>
                  <a:srgbClr val="FF0000"/>
                </a:solidFill>
              </a:rPr>
              <a:t>4</a:t>
            </a:r>
            <a:r>
              <a:rPr lang="en-IN" spc="-114" dirty="0" smtClean="0">
                <a:solidFill>
                  <a:srgbClr val="FF0000"/>
                </a:solidFill>
              </a:rPr>
              <a:t> </a:t>
            </a:r>
            <a:r>
              <a:rPr lang="en-IN" spc="-10" dirty="0" smtClean="0">
                <a:solidFill>
                  <a:srgbClr val="FF0000"/>
                </a:solidFill>
              </a:rPr>
              <a:t>Result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object 6"/>
          <p:cNvGrpSpPr/>
          <p:nvPr/>
        </p:nvGrpSpPr>
        <p:grpSpPr>
          <a:xfrm>
            <a:off x="251521" y="1673475"/>
            <a:ext cx="8496943" cy="4923877"/>
            <a:chOff x="1148143" y="1673475"/>
            <a:chExt cx="8452485" cy="5090160"/>
          </a:xfrm>
        </p:grpSpPr>
        <p:sp>
          <p:nvSpPr>
            <p:cNvPr id="5" name="object 7"/>
            <p:cNvSpPr/>
            <p:nvPr/>
          </p:nvSpPr>
          <p:spPr>
            <a:xfrm>
              <a:off x="1148143" y="1673475"/>
              <a:ext cx="7709943" cy="50665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1455661" y="2145461"/>
              <a:ext cx="8145145" cy="4617720"/>
            </a:xfrm>
            <a:custGeom>
              <a:avLst/>
              <a:gdLst/>
              <a:ahLst/>
              <a:cxnLst/>
              <a:rect l="l" t="t" r="r" b="b"/>
              <a:pathLst>
                <a:path w="8145145" h="4617720">
                  <a:moveTo>
                    <a:pt x="2388235" y="1158494"/>
                  </a:moveTo>
                  <a:lnTo>
                    <a:pt x="0" y="1158494"/>
                  </a:lnTo>
                  <a:lnTo>
                    <a:pt x="0" y="1826209"/>
                  </a:lnTo>
                  <a:lnTo>
                    <a:pt x="2388235" y="1826209"/>
                  </a:lnTo>
                  <a:lnTo>
                    <a:pt x="2388235" y="1158494"/>
                  </a:lnTo>
                  <a:close/>
                </a:path>
                <a:path w="8145145" h="4617720">
                  <a:moveTo>
                    <a:pt x="2435250" y="2540927"/>
                  </a:moveTo>
                  <a:lnTo>
                    <a:pt x="47002" y="2540927"/>
                  </a:lnTo>
                  <a:lnTo>
                    <a:pt x="47002" y="3623907"/>
                  </a:lnTo>
                  <a:lnTo>
                    <a:pt x="2435250" y="3623907"/>
                  </a:lnTo>
                  <a:lnTo>
                    <a:pt x="2435250" y="2540927"/>
                  </a:lnTo>
                  <a:close/>
                </a:path>
                <a:path w="8145145" h="4617720">
                  <a:moveTo>
                    <a:pt x="4750803" y="1048994"/>
                  </a:moveTo>
                  <a:lnTo>
                    <a:pt x="4519688" y="1048994"/>
                  </a:lnTo>
                  <a:lnTo>
                    <a:pt x="4519688" y="3376371"/>
                  </a:lnTo>
                  <a:lnTo>
                    <a:pt x="4750803" y="3376371"/>
                  </a:lnTo>
                  <a:lnTo>
                    <a:pt x="4750803" y="1048994"/>
                  </a:lnTo>
                  <a:close/>
                </a:path>
                <a:path w="8145145" h="4617720">
                  <a:moveTo>
                    <a:pt x="4750803" y="379298"/>
                  </a:moveTo>
                  <a:lnTo>
                    <a:pt x="4519688" y="379298"/>
                  </a:lnTo>
                  <a:lnTo>
                    <a:pt x="2493022" y="379310"/>
                  </a:lnTo>
                  <a:lnTo>
                    <a:pt x="2493022" y="0"/>
                  </a:lnTo>
                  <a:lnTo>
                    <a:pt x="2377465" y="0"/>
                  </a:lnTo>
                  <a:lnTo>
                    <a:pt x="2377465" y="538467"/>
                  </a:lnTo>
                  <a:lnTo>
                    <a:pt x="2493022" y="538467"/>
                  </a:lnTo>
                  <a:lnTo>
                    <a:pt x="2493022" y="524929"/>
                  </a:lnTo>
                  <a:lnTo>
                    <a:pt x="4519688" y="524929"/>
                  </a:lnTo>
                  <a:lnTo>
                    <a:pt x="4519688" y="1029538"/>
                  </a:lnTo>
                  <a:lnTo>
                    <a:pt x="4750803" y="1029538"/>
                  </a:lnTo>
                  <a:lnTo>
                    <a:pt x="4750803" y="379298"/>
                  </a:lnTo>
                  <a:close/>
                </a:path>
                <a:path w="8145145" h="4617720">
                  <a:moveTo>
                    <a:pt x="8144764" y="2937078"/>
                  </a:moveTo>
                  <a:lnTo>
                    <a:pt x="5450916" y="2937078"/>
                  </a:lnTo>
                  <a:lnTo>
                    <a:pt x="5450916" y="4617720"/>
                  </a:lnTo>
                  <a:lnTo>
                    <a:pt x="8144764" y="4617720"/>
                  </a:lnTo>
                  <a:lnTo>
                    <a:pt x="8144764" y="29370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/>
            <p:cNvSpPr/>
            <p:nvPr/>
          </p:nvSpPr>
          <p:spPr>
            <a:xfrm>
              <a:off x="3357156" y="4610760"/>
              <a:ext cx="738505" cy="29845"/>
            </a:xfrm>
            <a:custGeom>
              <a:avLst/>
              <a:gdLst/>
              <a:ahLst/>
              <a:cxnLst/>
              <a:rect l="l" t="t" r="r" b="b"/>
              <a:pathLst>
                <a:path w="738504" h="29845">
                  <a:moveTo>
                    <a:pt x="738487" y="0"/>
                  </a:moveTo>
                  <a:lnTo>
                    <a:pt x="0" y="0"/>
                  </a:lnTo>
                  <a:lnTo>
                    <a:pt x="0" y="29260"/>
                  </a:lnTo>
                  <a:lnTo>
                    <a:pt x="738487" y="29260"/>
                  </a:lnTo>
                  <a:lnTo>
                    <a:pt x="738487" y="0"/>
                  </a:lnTo>
                  <a:close/>
                </a:path>
              </a:pathLst>
            </a:custGeom>
            <a:solidFill>
              <a:srgbClr val="E9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2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45" dirty="0" smtClean="0">
                <a:solidFill>
                  <a:srgbClr val="FF0000"/>
                </a:solidFill>
              </a:rPr>
              <a:t>Step </a:t>
            </a:r>
            <a:r>
              <a:rPr lang="en-IN" spc="5" dirty="0" smtClean="0">
                <a:solidFill>
                  <a:srgbClr val="FF0000"/>
                </a:solidFill>
              </a:rPr>
              <a:t>5: Binary</a:t>
            </a:r>
            <a:r>
              <a:rPr lang="en-IN" spc="-114" dirty="0" smtClean="0">
                <a:solidFill>
                  <a:srgbClr val="FF0000"/>
                </a:solidFill>
              </a:rPr>
              <a:t> </a:t>
            </a:r>
            <a:r>
              <a:rPr lang="en-IN" spc="150" dirty="0" smtClean="0">
                <a:solidFill>
                  <a:srgbClr val="FF0000"/>
                </a:solidFill>
              </a:rPr>
              <a:t>M-to-N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622300" indent="-609600" algn="just">
              <a:lnSpc>
                <a:spcPts val="3654"/>
              </a:lnSpc>
              <a:spcBef>
                <a:spcPts val="100"/>
              </a:spcBef>
              <a:buAutoNum type="romanLcPeriod"/>
              <a:tabLst>
                <a:tab pos="621665" algn="l"/>
                <a:tab pos="622300" algn="l"/>
              </a:tabLst>
            </a:pPr>
            <a:r>
              <a:rPr lang="en-IN" sz="2400" spc="-25" dirty="0">
                <a:latin typeface="Arial"/>
                <a:cs typeface="Arial"/>
              </a:rPr>
              <a:t>Create </a:t>
            </a:r>
            <a:r>
              <a:rPr lang="en-IN" sz="2400" spc="-65" dirty="0">
                <a:latin typeface="Arial"/>
                <a:cs typeface="Arial"/>
              </a:rPr>
              <a:t>a </a:t>
            </a:r>
            <a:r>
              <a:rPr lang="en-IN" sz="24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</a:t>
            </a:r>
            <a:r>
              <a:rPr lang="en-IN" sz="2400" spc="10" dirty="0">
                <a:latin typeface="Arial"/>
                <a:cs typeface="Arial"/>
              </a:rPr>
              <a:t> </a:t>
            </a:r>
            <a:r>
              <a:rPr lang="en-IN" sz="2400" spc="-5" dirty="0">
                <a:latin typeface="Arial"/>
                <a:cs typeface="Arial"/>
              </a:rPr>
              <a:t>relation </a:t>
            </a:r>
            <a:r>
              <a:rPr lang="en-IN" sz="2400" i="1" spc="-65" dirty="0">
                <a:latin typeface="Arial"/>
                <a:cs typeface="Arial"/>
              </a:rPr>
              <a:t>S</a:t>
            </a:r>
            <a:r>
              <a:rPr lang="en-IN" sz="2400" i="1" spc="95" dirty="0">
                <a:latin typeface="Arial"/>
                <a:cs typeface="Arial"/>
              </a:rPr>
              <a:t> </a:t>
            </a:r>
            <a:r>
              <a:rPr lang="en-IN" sz="2400" spc="-10" dirty="0">
                <a:latin typeface="Arial"/>
                <a:cs typeface="Arial"/>
              </a:rPr>
              <a:t>(termed</a:t>
            </a:r>
            <a:r>
              <a:rPr lang="en-IN" sz="2400" spc="-10" dirty="0" smtClean="0">
                <a:latin typeface="Arial"/>
                <a:cs typeface="Arial"/>
              </a:rPr>
              <a:t>: </a:t>
            </a:r>
            <a:r>
              <a:rPr lang="en-IN" sz="2400" i="1" spc="-5" dirty="0" smtClean="0">
                <a:latin typeface="Arial"/>
                <a:cs typeface="Arial"/>
              </a:rPr>
              <a:t>relationship</a:t>
            </a:r>
            <a:r>
              <a:rPr lang="en-IN" sz="2400" i="1" spc="-10" dirty="0" smtClean="0">
                <a:latin typeface="Arial"/>
                <a:cs typeface="Arial"/>
              </a:rPr>
              <a:t> </a:t>
            </a:r>
            <a:r>
              <a:rPr lang="en-IN" sz="2400" i="1" spc="-40" dirty="0">
                <a:latin typeface="Arial"/>
                <a:cs typeface="Arial"/>
              </a:rPr>
              <a:t>relation</a:t>
            </a:r>
            <a:r>
              <a:rPr lang="en-IN" sz="2400" spc="-40" dirty="0">
                <a:latin typeface="Arial"/>
                <a:cs typeface="Arial"/>
              </a:rPr>
              <a:t>)</a:t>
            </a:r>
            <a:endParaRPr lang="en-IN" sz="2400" dirty="0">
              <a:latin typeface="Arial"/>
              <a:cs typeface="Arial"/>
            </a:endParaRPr>
          </a:p>
          <a:p>
            <a:pPr marL="439420" algn="just">
              <a:lnSpc>
                <a:spcPct val="100000"/>
              </a:lnSpc>
              <a:spcBef>
                <a:spcPts val="340"/>
              </a:spcBef>
              <a:tabLst>
                <a:tab pos="1048385" algn="l"/>
              </a:tabLst>
            </a:pPr>
            <a:r>
              <a:rPr lang="en-IN" sz="2400" spc="5" dirty="0" smtClean="0">
                <a:latin typeface="Arial"/>
                <a:cs typeface="Arial"/>
              </a:rPr>
              <a:t>–	</a:t>
            </a:r>
            <a:r>
              <a:rPr lang="en-IN" sz="2400" spc="-20" dirty="0" smtClean="0">
                <a:latin typeface="Arial"/>
                <a:cs typeface="Arial"/>
              </a:rPr>
              <a:t>In </a:t>
            </a:r>
            <a:r>
              <a:rPr lang="en-IN" sz="2400" spc="20" dirty="0" smtClean="0">
                <a:latin typeface="Arial"/>
                <a:cs typeface="Arial"/>
              </a:rPr>
              <a:t>some </a:t>
            </a:r>
            <a:r>
              <a:rPr lang="en-IN" sz="2400" spc="-95" dirty="0" smtClean="0">
                <a:latin typeface="Arial"/>
                <a:cs typeface="Arial"/>
              </a:rPr>
              <a:t>ERD </a:t>
            </a:r>
            <a:r>
              <a:rPr lang="en-IN" sz="2400" spc="25" dirty="0" smtClean="0">
                <a:latin typeface="Arial"/>
                <a:cs typeface="Arial"/>
              </a:rPr>
              <a:t>dialects, </a:t>
            </a:r>
            <a:r>
              <a:rPr lang="en-IN" sz="2400" spc="20" dirty="0" smtClean="0">
                <a:latin typeface="Arial"/>
                <a:cs typeface="Arial"/>
              </a:rPr>
              <a:t>actually </a:t>
            </a:r>
            <a:r>
              <a:rPr lang="en-IN" sz="2400" spc="35" dirty="0" smtClean="0">
                <a:latin typeface="Arial"/>
                <a:cs typeface="Arial"/>
              </a:rPr>
              <a:t>drawn</a:t>
            </a:r>
            <a:r>
              <a:rPr lang="en-IN" sz="2400" spc="114" dirty="0" smtClean="0">
                <a:latin typeface="Arial"/>
                <a:cs typeface="Arial"/>
              </a:rPr>
              <a:t> </a:t>
            </a:r>
            <a:r>
              <a:rPr lang="en-IN" sz="2400" dirty="0" smtClean="0">
                <a:latin typeface="Arial"/>
                <a:cs typeface="Arial"/>
              </a:rPr>
              <a:t>in.</a:t>
            </a: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lang="en-IN" sz="2400" dirty="0" smtClean="0">
              <a:latin typeface="Arial"/>
              <a:cs typeface="Arial"/>
            </a:endParaRPr>
          </a:p>
          <a:p>
            <a:pPr marL="622300" marR="5080" indent="-609600" algn="just">
              <a:lnSpc>
                <a:spcPct val="89800"/>
              </a:lnSpc>
              <a:spcBef>
                <a:spcPts val="5"/>
              </a:spcBef>
              <a:buAutoNum type="romanLcPeriod" startAt="2"/>
              <a:tabLst>
                <a:tab pos="621665" algn="l"/>
                <a:tab pos="622300" algn="l"/>
              </a:tabLst>
            </a:pPr>
            <a:r>
              <a:rPr lang="en-IN" sz="2400" spc="55" dirty="0">
                <a:latin typeface="Arial"/>
                <a:cs typeface="Arial"/>
              </a:rPr>
              <a:t>Add </a:t>
            </a:r>
            <a:r>
              <a:rPr lang="en-IN" sz="2400" spc="-35" dirty="0">
                <a:latin typeface="Arial"/>
                <a:cs typeface="Arial"/>
              </a:rPr>
              <a:t>as </a:t>
            </a:r>
            <a:r>
              <a:rPr lang="en-IN" sz="2400" spc="5" dirty="0">
                <a:latin typeface="Arial"/>
                <a:cs typeface="Arial"/>
              </a:rPr>
              <a:t>foreign </a:t>
            </a:r>
            <a:r>
              <a:rPr lang="en-IN" sz="2400" dirty="0">
                <a:latin typeface="Arial"/>
                <a:cs typeface="Arial"/>
              </a:rPr>
              <a:t>keys </a:t>
            </a:r>
            <a:r>
              <a:rPr lang="en-IN" sz="2400" spc="15" dirty="0">
                <a:latin typeface="Arial"/>
                <a:cs typeface="Arial"/>
              </a:rPr>
              <a:t>the primary </a:t>
            </a:r>
            <a:r>
              <a:rPr lang="en-IN" sz="2400" dirty="0">
                <a:latin typeface="Arial"/>
                <a:cs typeface="Arial"/>
              </a:rPr>
              <a:t>keys </a:t>
            </a:r>
            <a:r>
              <a:rPr lang="en-IN" sz="2400" spc="55" dirty="0">
                <a:latin typeface="Arial"/>
                <a:cs typeface="Arial"/>
              </a:rPr>
              <a:t>of  </a:t>
            </a:r>
            <a:r>
              <a:rPr lang="en-IN" sz="2400" spc="70" dirty="0">
                <a:latin typeface="Arial"/>
                <a:cs typeface="Arial"/>
              </a:rPr>
              <a:t>both </a:t>
            </a:r>
            <a:r>
              <a:rPr lang="en-IN" sz="2400" spc="-5" dirty="0">
                <a:latin typeface="Arial"/>
                <a:cs typeface="Arial"/>
              </a:rPr>
              <a:t>relations; </a:t>
            </a:r>
            <a:r>
              <a:rPr lang="en-IN" sz="2400" spc="5" dirty="0">
                <a:latin typeface="Arial"/>
                <a:cs typeface="Arial"/>
              </a:rPr>
              <a:t>their </a:t>
            </a:r>
            <a:r>
              <a:rPr lang="en-IN" sz="2400" u="heavy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combination</a:t>
            </a:r>
            <a:r>
              <a:rPr lang="en-IN" sz="2400" spc="40" dirty="0">
                <a:latin typeface="Arial"/>
                <a:cs typeface="Arial"/>
              </a:rPr>
              <a:t> </a:t>
            </a:r>
            <a:r>
              <a:rPr lang="en-IN" sz="2400" spc="30" dirty="0">
                <a:latin typeface="Arial"/>
                <a:cs typeface="Arial"/>
              </a:rPr>
              <a:t>forms</a:t>
            </a:r>
            <a:r>
              <a:rPr lang="en-IN" sz="2400" spc="-114" dirty="0">
                <a:latin typeface="Arial"/>
                <a:cs typeface="Arial"/>
              </a:rPr>
              <a:t> </a:t>
            </a:r>
            <a:r>
              <a:rPr lang="en-IN" sz="2400" spc="15" dirty="0">
                <a:latin typeface="Arial"/>
                <a:cs typeface="Arial"/>
              </a:rPr>
              <a:t>the  primary </a:t>
            </a:r>
            <a:r>
              <a:rPr lang="en-IN" sz="2400" dirty="0">
                <a:latin typeface="Arial"/>
                <a:cs typeface="Arial"/>
              </a:rPr>
              <a:t>key </a:t>
            </a:r>
            <a:r>
              <a:rPr lang="en-IN" sz="2400" spc="55" dirty="0">
                <a:latin typeface="Arial"/>
                <a:cs typeface="Arial"/>
              </a:rPr>
              <a:t>of</a:t>
            </a:r>
            <a:r>
              <a:rPr lang="en-IN" sz="2400" spc="-25" dirty="0">
                <a:latin typeface="Arial"/>
                <a:cs typeface="Arial"/>
              </a:rPr>
              <a:t> </a:t>
            </a:r>
            <a:r>
              <a:rPr lang="en-IN" sz="2400" i="1" spc="-65" dirty="0">
                <a:latin typeface="Arial"/>
                <a:cs typeface="Arial"/>
              </a:rPr>
              <a:t>S</a:t>
            </a:r>
            <a:endParaRPr lang="en-IN" sz="24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55"/>
              </a:spcBef>
              <a:buFont typeface="Arial"/>
              <a:buAutoNum type="romanLcPeriod" startAt="2"/>
            </a:pPr>
            <a:endParaRPr lang="en-IN" sz="2400" dirty="0" smtClean="0">
              <a:latin typeface="Arial"/>
              <a:cs typeface="Arial"/>
            </a:endParaRPr>
          </a:p>
          <a:p>
            <a:pPr marL="622300" marR="1043305" indent="-609600" algn="just">
              <a:lnSpc>
                <a:spcPts val="3429"/>
              </a:lnSpc>
              <a:buAutoNum type="romanLcPeriod" startAt="2"/>
              <a:tabLst>
                <a:tab pos="621665" algn="l"/>
                <a:tab pos="622300" algn="l"/>
              </a:tabLst>
            </a:pPr>
            <a:r>
              <a:rPr lang="en-IN" sz="2400" spc="55" dirty="0">
                <a:latin typeface="Arial"/>
                <a:cs typeface="Arial"/>
              </a:rPr>
              <a:t>Add </a:t>
            </a:r>
            <a:r>
              <a:rPr lang="en-IN" sz="2400" spc="-25" dirty="0">
                <a:latin typeface="Arial"/>
                <a:cs typeface="Arial"/>
              </a:rPr>
              <a:t>any </a:t>
            </a:r>
            <a:r>
              <a:rPr lang="en-IN" sz="2400" spc="15" dirty="0">
                <a:latin typeface="Arial"/>
                <a:cs typeface="Arial"/>
              </a:rPr>
              <a:t>simple </a:t>
            </a:r>
            <a:r>
              <a:rPr lang="en-IN" sz="2400" spc="30" dirty="0">
                <a:latin typeface="Arial"/>
                <a:cs typeface="Arial"/>
              </a:rPr>
              <a:t>attributes </a:t>
            </a:r>
            <a:r>
              <a:rPr lang="en-IN" sz="2400" spc="55" dirty="0">
                <a:latin typeface="Arial"/>
                <a:cs typeface="Arial"/>
              </a:rPr>
              <a:t>of </a:t>
            </a:r>
            <a:r>
              <a:rPr lang="en-IN" sz="2400" spc="15" dirty="0">
                <a:latin typeface="Arial"/>
                <a:cs typeface="Arial"/>
              </a:rPr>
              <a:t>the</a:t>
            </a:r>
            <a:r>
              <a:rPr lang="en-IN" sz="2400" spc="-125" dirty="0">
                <a:latin typeface="Arial"/>
                <a:cs typeface="Arial"/>
              </a:rPr>
              <a:t> </a:t>
            </a:r>
            <a:r>
              <a:rPr lang="en-IN" sz="2400" spc="35" dirty="0">
                <a:latin typeface="Arial"/>
                <a:cs typeface="Arial"/>
              </a:rPr>
              <a:t>M:N  </a:t>
            </a:r>
            <a:r>
              <a:rPr lang="en-IN" sz="2400" spc="5" dirty="0">
                <a:latin typeface="Arial"/>
                <a:cs typeface="Arial"/>
              </a:rPr>
              <a:t>relationship </a:t>
            </a:r>
            <a:r>
              <a:rPr lang="en-IN" sz="2400" spc="90" dirty="0">
                <a:latin typeface="Arial"/>
                <a:cs typeface="Arial"/>
              </a:rPr>
              <a:t>to</a:t>
            </a:r>
            <a:r>
              <a:rPr lang="en-IN" sz="2400" spc="-5" dirty="0">
                <a:latin typeface="Arial"/>
                <a:cs typeface="Arial"/>
              </a:rPr>
              <a:t> </a:t>
            </a:r>
            <a:r>
              <a:rPr lang="en-IN" sz="2400" i="1" spc="-65" dirty="0">
                <a:latin typeface="Arial"/>
                <a:cs typeface="Arial"/>
              </a:rPr>
              <a:t>S</a:t>
            </a:r>
            <a:endParaRPr lang="en-IN" sz="2400" dirty="0">
              <a:latin typeface="Arial"/>
              <a:cs typeface="Arial"/>
            </a:endParaRP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33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94900"/>
            <a:ext cx="7467600" cy="92984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 of ER - diagram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6"/>
          <p:cNvSpPr/>
          <p:nvPr/>
        </p:nvSpPr>
        <p:spPr>
          <a:xfrm>
            <a:off x="251520" y="1124744"/>
            <a:ext cx="8496944" cy="5482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 flipV="1">
            <a:off x="6718385" y="2351612"/>
            <a:ext cx="79208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363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Model</a:t>
            </a:r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4" name="object 6"/>
          <p:cNvGrpSpPr/>
          <p:nvPr/>
        </p:nvGrpSpPr>
        <p:grpSpPr>
          <a:xfrm>
            <a:off x="611560" y="1268760"/>
            <a:ext cx="7344816" cy="5033645"/>
            <a:chOff x="390051" y="1391569"/>
            <a:chExt cx="9028430" cy="5033645"/>
          </a:xfrm>
        </p:grpSpPr>
        <p:sp>
          <p:nvSpPr>
            <p:cNvPr id="5" name="object 7"/>
            <p:cNvSpPr/>
            <p:nvPr/>
          </p:nvSpPr>
          <p:spPr>
            <a:xfrm>
              <a:off x="728177" y="1836135"/>
              <a:ext cx="8366071" cy="45888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3210204" y="4023791"/>
              <a:ext cx="5043805" cy="1329690"/>
            </a:xfrm>
            <a:custGeom>
              <a:avLst/>
              <a:gdLst/>
              <a:ahLst/>
              <a:cxnLst/>
              <a:rect l="l" t="t" r="r" b="b"/>
              <a:pathLst>
                <a:path w="5043805" h="1329689">
                  <a:moveTo>
                    <a:pt x="5043297" y="0"/>
                  </a:moveTo>
                  <a:lnTo>
                    <a:pt x="0" y="0"/>
                  </a:lnTo>
                  <a:lnTo>
                    <a:pt x="0" y="1329499"/>
                  </a:lnTo>
                  <a:lnTo>
                    <a:pt x="5043297" y="1329499"/>
                  </a:lnTo>
                  <a:lnTo>
                    <a:pt x="5043297" y="0"/>
                  </a:lnTo>
                  <a:close/>
                </a:path>
              </a:pathLst>
            </a:custGeom>
            <a:solidFill>
              <a:srgbClr val="C0504D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7" name="object 9"/>
            <p:cNvSpPr/>
            <p:nvPr/>
          </p:nvSpPr>
          <p:spPr>
            <a:xfrm>
              <a:off x="3210204" y="4023791"/>
              <a:ext cx="5043805" cy="1329690"/>
            </a:xfrm>
            <a:custGeom>
              <a:avLst/>
              <a:gdLst/>
              <a:ahLst/>
              <a:cxnLst/>
              <a:rect l="l" t="t" r="r" b="b"/>
              <a:pathLst>
                <a:path w="5043805" h="1329689">
                  <a:moveTo>
                    <a:pt x="0" y="0"/>
                  </a:moveTo>
                  <a:lnTo>
                    <a:pt x="5043295" y="0"/>
                  </a:lnTo>
                  <a:lnTo>
                    <a:pt x="5043295" y="1329503"/>
                  </a:lnTo>
                  <a:lnTo>
                    <a:pt x="0" y="1329503"/>
                  </a:lnTo>
                  <a:lnTo>
                    <a:pt x="0" y="0"/>
                  </a:lnTo>
                  <a:close/>
                </a:path>
              </a:pathLst>
            </a:custGeom>
            <a:ln w="27093">
              <a:solidFill>
                <a:srgbClr val="8C3836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8" name="object 10"/>
            <p:cNvSpPr/>
            <p:nvPr/>
          </p:nvSpPr>
          <p:spPr>
            <a:xfrm>
              <a:off x="390042" y="1391576"/>
              <a:ext cx="9028430" cy="1345565"/>
            </a:xfrm>
            <a:custGeom>
              <a:avLst/>
              <a:gdLst/>
              <a:ahLst/>
              <a:cxnLst/>
              <a:rect l="l" t="t" r="r" b="b"/>
              <a:pathLst>
                <a:path w="9028430" h="1345564">
                  <a:moveTo>
                    <a:pt x="9028278" y="0"/>
                  </a:moveTo>
                  <a:lnTo>
                    <a:pt x="938987" y="0"/>
                  </a:lnTo>
                  <a:lnTo>
                    <a:pt x="938987" y="417944"/>
                  </a:lnTo>
                  <a:lnTo>
                    <a:pt x="0" y="417944"/>
                  </a:lnTo>
                  <a:lnTo>
                    <a:pt x="0" y="1345095"/>
                  </a:lnTo>
                  <a:lnTo>
                    <a:pt x="2693847" y="1345095"/>
                  </a:lnTo>
                  <a:lnTo>
                    <a:pt x="2693847" y="478167"/>
                  </a:lnTo>
                  <a:lnTo>
                    <a:pt x="9028278" y="478167"/>
                  </a:lnTo>
                  <a:lnTo>
                    <a:pt x="9028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04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45" dirty="0" smtClean="0">
                <a:solidFill>
                  <a:srgbClr val="FF0000"/>
                </a:solidFill>
              </a:rPr>
              <a:t>Step </a:t>
            </a:r>
            <a:r>
              <a:rPr lang="en-IN" spc="5" dirty="0" smtClean="0">
                <a:solidFill>
                  <a:srgbClr val="FF0000"/>
                </a:solidFill>
              </a:rPr>
              <a:t>5</a:t>
            </a:r>
            <a:r>
              <a:rPr lang="en-IN" spc="-114" dirty="0" smtClean="0">
                <a:solidFill>
                  <a:srgbClr val="FF0000"/>
                </a:solidFill>
              </a:rPr>
              <a:t> </a:t>
            </a:r>
            <a:r>
              <a:rPr lang="en-IN" spc="-10" dirty="0" smtClean="0">
                <a:solidFill>
                  <a:srgbClr val="FF0000"/>
                </a:solidFill>
              </a:rPr>
              <a:t>Result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object 6"/>
          <p:cNvGrpSpPr/>
          <p:nvPr/>
        </p:nvGrpSpPr>
        <p:grpSpPr>
          <a:xfrm>
            <a:off x="307219" y="1412776"/>
            <a:ext cx="8369237" cy="5350859"/>
            <a:chOff x="307219" y="1673475"/>
            <a:chExt cx="9599295" cy="5090160"/>
          </a:xfrm>
        </p:grpSpPr>
        <p:sp>
          <p:nvSpPr>
            <p:cNvPr id="5" name="object 7"/>
            <p:cNvSpPr/>
            <p:nvPr/>
          </p:nvSpPr>
          <p:spPr>
            <a:xfrm>
              <a:off x="1148143" y="1673475"/>
              <a:ext cx="7709943" cy="50665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307213" y="3303955"/>
              <a:ext cx="9599295" cy="3459479"/>
            </a:xfrm>
            <a:custGeom>
              <a:avLst/>
              <a:gdLst/>
              <a:ahLst/>
              <a:cxnLst/>
              <a:rect l="l" t="t" r="r" b="b"/>
              <a:pathLst>
                <a:path w="9599295" h="3459479">
                  <a:moveTo>
                    <a:pt x="3536683" y="0"/>
                  </a:moveTo>
                  <a:lnTo>
                    <a:pt x="1148448" y="0"/>
                  </a:lnTo>
                  <a:lnTo>
                    <a:pt x="1148448" y="667715"/>
                  </a:lnTo>
                  <a:lnTo>
                    <a:pt x="3536683" y="667715"/>
                  </a:lnTo>
                  <a:lnTo>
                    <a:pt x="3536683" y="0"/>
                  </a:lnTo>
                  <a:close/>
                </a:path>
                <a:path w="9599295" h="3459479">
                  <a:moveTo>
                    <a:pt x="9598774" y="3396094"/>
                  </a:moveTo>
                  <a:lnTo>
                    <a:pt x="9293212" y="3396094"/>
                  </a:lnTo>
                  <a:lnTo>
                    <a:pt x="9293212" y="2112848"/>
                  </a:lnTo>
                  <a:lnTo>
                    <a:pt x="6599364" y="2112848"/>
                  </a:lnTo>
                  <a:lnTo>
                    <a:pt x="6599364" y="3396094"/>
                  </a:lnTo>
                  <a:lnTo>
                    <a:pt x="0" y="3396094"/>
                  </a:lnTo>
                  <a:lnTo>
                    <a:pt x="0" y="3458019"/>
                  </a:lnTo>
                  <a:lnTo>
                    <a:pt x="6599364" y="3458019"/>
                  </a:lnTo>
                  <a:lnTo>
                    <a:pt x="6599364" y="3459226"/>
                  </a:lnTo>
                  <a:lnTo>
                    <a:pt x="9293212" y="3459226"/>
                  </a:lnTo>
                  <a:lnTo>
                    <a:pt x="9293212" y="3458019"/>
                  </a:lnTo>
                  <a:lnTo>
                    <a:pt x="9598774" y="3458019"/>
                  </a:lnTo>
                  <a:lnTo>
                    <a:pt x="9598774" y="3396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/>
            <p:cNvSpPr/>
            <p:nvPr/>
          </p:nvSpPr>
          <p:spPr>
            <a:xfrm>
              <a:off x="3357156" y="4610760"/>
              <a:ext cx="738505" cy="29845"/>
            </a:xfrm>
            <a:custGeom>
              <a:avLst/>
              <a:gdLst/>
              <a:ahLst/>
              <a:cxnLst/>
              <a:rect l="l" t="t" r="r" b="b"/>
              <a:pathLst>
                <a:path w="738504" h="29845">
                  <a:moveTo>
                    <a:pt x="738487" y="0"/>
                  </a:moveTo>
                  <a:lnTo>
                    <a:pt x="0" y="0"/>
                  </a:lnTo>
                  <a:lnTo>
                    <a:pt x="0" y="29260"/>
                  </a:lnTo>
                  <a:lnTo>
                    <a:pt x="738487" y="29260"/>
                  </a:lnTo>
                  <a:lnTo>
                    <a:pt x="738487" y="0"/>
                  </a:lnTo>
                  <a:close/>
                </a:path>
              </a:pathLst>
            </a:custGeom>
            <a:solidFill>
              <a:srgbClr val="E9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11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45" dirty="0" smtClean="0">
                <a:solidFill>
                  <a:srgbClr val="FF0000"/>
                </a:solidFill>
              </a:rPr>
              <a:t>Step </a:t>
            </a:r>
            <a:r>
              <a:rPr lang="en-IN" spc="5" dirty="0" smtClean="0">
                <a:solidFill>
                  <a:srgbClr val="FF0000"/>
                </a:solidFill>
              </a:rPr>
              <a:t>6: </a:t>
            </a:r>
            <a:r>
              <a:rPr lang="en-IN" spc="30" dirty="0" smtClean="0">
                <a:solidFill>
                  <a:srgbClr val="FF0000"/>
                </a:solidFill>
              </a:rPr>
              <a:t>Multivalued</a:t>
            </a:r>
            <a:r>
              <a:rPr lang="en-IN" spc="-45" dirty="0" smtClean="0">
                <a:solidFill>
                  <a:srgbClr val="FF0000"/>
                </a:solidFill>
              </a:rPr>
              <a:t> </a:t>
            </a:r>
            <a:r>
              <a:rPr lang="en-IN" spc="50" dirty="0" smtClean="0">
                <a:solidFill>
                  <a:srgbClr val="FF0000"/>
                </a:solidFill>
              </a:rPr>
              <a:t>Attributes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22300" indent="-609600" algn="just">
              <a:lnSpc>
                <a:spcPct val="100000"/>
              </a:lnSpc>
              <a:spcBef>
                <a:spcPts val="100"/>
              </a:spcBef>
              <a:buAutoNum type="romanLcPeriod"/>
              <a:tabLst>
                <a:tab pos="621665" algn="l"/>
                <a:tab pos="622300" algn="l"/>
              </a:tabLst>
            </a:pPr>
            <a:r>
              <a:rPr lang="en-IN" sz="2800" spc="-20" dirty="0" smtClean="0">
                <a:latin typeface="Arial"/>
                <a:cs typeface="Arial"/>
              </a:rPr>
              <a:t>Create </a:t>
            </a:r>
            <a:r>
              <a:rPr lang="en-IN" sz="2800" spc="-70" dirty="0" smtClean="0">
                <a:latin typeface="Arial"/>
                <a:cs typeface="Arial"/>
              </a:rPr>
              <a:t>a </a:t>
            </a:r>
            <a:r>
              <a:rPr lang="en-IN" sz="2800" u="heavy" spc="1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</a:t>
            </a:r>
            <a:r>
              <a:rPr lang="en-IN" sz="2800" spc="15" dirty="0" smtClean="0">
                <a:latin typeface="Arial"/>
                <a:cs typeface="Arial"/>
              </a:rPr>
              <a:t> </a:t>
            </a:r>
            <a:r>
              <a:rPr lang="en-IN" sz="2800" dirty="0" smtClean="0">
                <a:latin typeface="Arial"/>
                <a:cs typeface="Arial"/>
              </a:rPr>
              <a:t>relation</a:t>
            </a:r>
            <a:r>
              <a:rPr lang="en-IN" sz="2800" spc="75" dirty="0" smtClean="0">
                <a:latin typeface="Arial"/>
                <a:cs typeface="Arial"/>
              </a:rPr>
              <a:t> </a:t>
            </a:r>
            <a:r>
              <a:rPr lang="en-IN" sz="2800" i="1" spc="-65" dirty="0" smtClean="0">
                <a:latin typeface="Arial"/>
                <a:cs typeface="Arial"/>
              </a:rPr>
              <a:t>S(location)</a:t>
            </a:r>
            <a:endParaRPr lang="en-IN" sz="2800" dirty="0" smtClean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  <a:buFont typeface="Arial"/>
              <a:buAutoNum type="romanLcPeriod"/>
            </a:pPr>
            <a:endParaRPr lang="en-IN" sz="2800" dirty="0" smtClean="0">
              <a:latin typeface="Arial"/>
              <a:cs typeface="Arial"/>
            </a:endParaRPr>
          </a:p>
          <a:p>
            <a:pPr marL="622300" marR="103505" indent="-609600" algn="just">
              <a:lnSpc>
                <a:spcPts val="4070"/>
              </a:lnSpc>
              <a:buAutoNum type="romanLcPeriod"/>
              <a:tabLst>
                <a:tab pos="622300" algn="l"/>
              </a:tabLst>
            </a:pPr>
            <a:r>
              <a:rPr lang="en-IN" sz="2800" spc="65" dirty="0" smtClean="0">
                <a:latin typeface="Arial"/>
                <a:cs typeface="Arial"/>
              </a:rPr>
              <a:t>Add </a:t>
            </a:r>
            <a:r>
              <a:rPr lang="en-IN" sz="2800" spc="-35" dirty="0" smtClean="0">
                <a:latin typeface="Arial"/>
                <a:cs typeface="Arial"/>
              </a:rPr>
              <a:t>as </a:t>
            </a:r>
            <a:r>
              <a:rPr lang="en-IN" sz="2800" spc="5" dirty="0" smtClean="0">
                <a:latin typeface="Arial"/>
                <a:cs typeface="Arial"/>
              </a:rPr>
              <a:t>foreign </a:t>
            </a:r>
            <a:r>
              <a:rPr lang="en-IN" sz="2800" dirty="0" smtClean="0">
                <a:latin typeface="Arial"/>
                <a:cs typeface="Arial"/>
              </a:rPr>
              <a:t>keys </a:t>
            </a:r>
            <a:r>
              <a:rPr lang="en-IN" sz="2800" spc="20" dirty="0" smtClean="0">
                <a:latin typeface="Arial"/>
                <a:cs typeface="Arial"/>
              </a:rPr>
              <a:t>the primary </a:t>
            </a:r>
            <a:r>
              <a:rPr lang="en-IN" sz="2800" dirty="0" smtClean="0">
                <a:latin typeface="Arial"/>
                <a:cs typeface="Arial"/>
              </a:rPr>
              <a:t>keys </a:t>
            </a:r>
            <a:r>
              <a:rPr lang="en-IN" sz="2800" spc="60" dirty="0" smtClean="0">
                <a:latin typeface="Arial"/>
                <a:cs typeface="Arial"/>
              </a:rPr>
              <a:t>of  </a:t>
            </a:r>
            <a:r>
              <a:rPr lang="en-IN" sz="2800" spc="20" dirty="0" smtClean="0">
                <a:latin typeface="Arial"/>
                <a:cs typeface="Arial"/>
              </a:rPr>
              <a:t>the </a:t>
            </a:r>
            <a:r>
              <a:rPr lang="en-IN" sz="2800" spc="35" dirty="0" smtClean="0">
                <a:latin typeface="Arial"/>
                <a:cs typeface="Arial"/>
              </a:rPr>
              <a:t>corresponding</a:t>
            </a:r>
            <a:r>
              <a:rPr lang="en-IN" sz="2800" spc="-15" dirty="0" smtClean="0">
                <a:latin typeface="Arial"/>
                <a:cs typeface="Arial"/>
              </a:rPr>
              <a:t> </a:t>
            </a:r>
            <a:r>
              <a:rPr lang="en-IN" sz="2800" dirty="0" smtClean="0">
                <a:latin typeface="Arial"/>
                <a:cs typeface="Arial"/>
              </a:rPr>
              <a:t>relation</a:t>
            </a:r>
          </a:p>
          <a:p>
            <a:pPr algn="just">
              <a:lnSpc>
                <a:spcPct val="100000"/>
              </a:lnSpc>
              <a:spcBef>
                <a:spcPts val="35"/>
              </a:spcBef>
              <a:buFont typeface="Arial"/>
              <a:buAutoNum type="romanLcPeriod"/>
            </a:pPr>
            <a:endParaRPr lang="en-IN" sz="2800" dirty="0" smtClean="0">
              <a:latin typeface="Arial"/>
              <a:cs typeface="Arial"/>
            </a:endParaRPr>
          </a:p>
          <a:p>
            <a:pPr marL="622300" marR="5080" indent="-609600" algn="just">
              <a:lnSpc>
                <a:spcPct val="100099"/>
              </a:lnSpc>
              <a:buAutoNum type="romanLcPeriod"/>
              <a:tabLst>
                <a:tab pos="622300" algn="l"/>
              </a:tabLst>
            </a:pPr>
            <a:r>
              <a:rPr lang="en-IN" sz="2800" spc="65" dirty="0" smtClean="0">
                <a:latin typeface="Arial"/>
                <a:cs typeface="Arial"/>
              </a:rPr>
              <a:t>Add </a:t>
            </a:r>
            <a:r>
              <a:rPr lang="en-IN" sz="2800" spc="20" dirty="0" smtClean="0">
                <a:latin typeface="Arial"/>
                <a:cs typeface="Arial"/>
              </a:rPr>
              <a:t>the </a:t>
            </a:r>
            <a:r>
              <a:rPr lang="en-IN" sz="2800" spc="45" dirty="0" smtClean="0">
                <a:latin typeface="Arial"/>
                <a:cs typeface="Arial"/>
              </a:rPr>
              <a:t>attribute </a:t>
            </a:r>
            <a:r>
              <a:rPr lang="en-IN" sz="2800" spc="95" dirty="0" smtClean="0">
                <a:latin typeface="Arial"/>
                <a:cs typeface="Arial"/>
              </a:rPr>
              <a:t>to </a:t>
            </a:r>
            <a:r>
              <a:rPr lang="en-IN" sz="2800" i="1" spc="-65" dirty="0" smtClean="0">
                <a:latin typeface="Arial"/>
                <a:cs typeface="Arial"/>
              </a:rPr>
              <a:t>S(location) </a:t>
            </a:r>
            <a:r>
              <a:rPr lang="en-IN" sz="2800" spc="-65" dirty="0" smtClean="0">
                <a:latin typeface="Arial"/>
                <a:cs typeface="Arial"/>
              </a:rPr>
              <a:t>(if </a:t>
            </a:r>
            <a:r>
              <a:rPr lang="en-IN" sz="2800" spc="50" dirty="0" smtClean="0">
                <a:latin typeface="Arial"/>
                <a:cs typeface="Arial"/>
              </a:rPr>
              <a:t>composite, </a:t>
            </a:r>
            <a:r>
              <a:rPr lang="en-IN" sz="2800" spc="20" dirty="0" smtClean="0">
                <a:latin typeface="Arial"/>
                <a:cs typeface="Arial"/>
              </a:rPr>
              <a:t>the  simple </a:t>
            </a:r>
            <a:r>
              <a:rPr lang="en-IN" sz="2800" spc="10" dirty="0" smtClean="0">
                <a:latin typeface="Arial"/>
                <a:cs typeface="Arial"/>
              </a:rPr>
              <a:t>attributes); </a:t>
            </a:r>
            <a:r>
              <a:rPr lang="en-IN" sz="2800" spc="20" dirty="0" smtClean="0">
                <a:latin typeface="Arial"/>
                <a:cs typeface="Arial"/>
              </a:rPr>
              <a:t>the </a:t>
            </a:r>
            <a:r>
              <a:rPr lang="en-IN" sz="2800" spc="45" dirty="0" smtClean="0">
                <a:latin typeface="Arial"/>
                <a:cs typeface="Arial"/>
              </a:rPr>
              <a:t>combination </a:t>
            </a:r>
            <a:r>
              <a:rPr lang="en-IN" sz="2800" spc="65" dirty="0" smtClean="0">
                <a:latin typeface="Arial"/>
                <a:cs typeface="Arial"/>
              </a:rPr>
              <a:t>of</a:t>
            </a:r>
            <a:r>
              <a:rPr lang="en-IN" sz="2800" spc="-50" dirty="0" smtClean="0">
                <a:latin typeface="Arial"/>
                <a:cs typeface="Arial"/>
              </a:rPr>
              <a:t> </a:t>
            </a:r>
            <a:r>
              <a:rPr lang="en-IN" sz="2800" spc="-25" dirty="0" smtClean="0">
                <a:latin typeface="Arial"/>
                <a:cs typeface="Arial"/>
              </a:rPr>
              <a:t>all  </a:t>
            </a:r>
            <a:r>
              <a:rPr lang="en-IN" sz="2800" spc="35" dirty="0" smtClean="0">
                <a:latin typeface="Arial"/>
                <a:cs typeface="Arial"/>
              </a:rPr>
              <a:t>attributes </a:t>
            </a:r>
            <a:r>
              <a:rPr lang="en-IN" sz="2800" spc="-5" dirty="0" smtClean="0">
                <a:latin typeface="Arial"/>
                <a:cs typeface="Arial"/>
              </a:rPr>
              <a:t>in </a:t>
            </a:r>
            <a:r>
              <a:rPr lang="en-IN" sz="2800" i="1" spc="-65" dirty="0" smtClean="0">
                <a:latin typeface="Arial"/>
                <a:cs typeface="Arial"/>
              </a:rPr>
              <a:t>S(location) </a:t>
            </a:r>
            <a:r>
              <a:rPr lang="en-IN" sz="2800" spc="40" dirty="0" smtClean="0">
                <a:latin typeface="Arial"/>
                <a:cs typeface="Arial"/>
              </a:rPr>
              <a:t>forms </a:t>
            </a:r>
            <a:r>
              <a:rPr lang="en-IN" sz="2800" spc="20" dirty="0" smtClean="0">
                <a:latin typeface="Arial"/>
                <a:cs typeface="Arial"/>
              </a:rPr>
              <a:t>the primary</a:t>
            </a:r>
            <a:r>
              <a:rPr lang="en-IN" sz="2800" dirty="0" smtClean="0">
                <a:latin typeface="Arial"/>
                <a:cs typeface="Arial"/>
              </a:rPr>
              <a:t> key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856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94900"/>
            <a:ext cx="7467600" cy="92984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 of ER - diagram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6"/>
          <p:cNvSpPr/>
          <p:nvPr/>
        </p:nvSpPr>
        <p:spPr>
          <a:xfrm>
            <a:off x="251520" y="1124744"/>
            <a:ext cx="8496944" cy="5482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 flipV="1">
            <a:off x="6718385" y="2351612"/>
            <a:ext cx="79208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45" dirty="0" smtClean="0">
                <a:solidFill>
                  <a:srgbClr val="FF0000"/>
                </a:solidFill>
              </a:rPr>
              <a:t>Step </a:t>
            </a:r>
            <a:r>
              <a:rPr lang="en-IN" spc="5" dirty="0" smtClean="0">
                <a:solidFill>
                  <a:srgbClr val="FF0000"/>
                </a:solidFill>
              </a:rPr>
              <a:t>6</a:t>
            </a:r>
            <a:r>
              <a:rPr lang="en-IN" spc="-114" dirty="0" smtClean="0">
                <a:solidFill>
                  <a:srgbClr val="FF0000"/>
                </a:solidFill>
              </a:rPr>
              <a:t> </a:t>
            </a:r>
            <a:r>
              <a:rPr lang="en-IN" spc="-10" dirty="0" smtClean="0">
                <a:solidFill>
                  <a:srgbClr val="FF0000"/>
                </a:solidFill>
              </a:rPr>
              <a:t>Result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object 6"/>
          <p:cNvGrpSpPr/>
          <p:nvPr/>
        </p:nvGrpSpPr>
        <p:grpSpPr>
          <a:xfrm>
            <a:off x="323528" y="1412776"/>
            <a:ext cx="8270240" cy="5090160"/>
            <a:chOff x="1148143" y="1673475"/>
            <a:chExt cx="8270240" cy="5090160"/>
          </a:xfrm>
        </p:grpSpPr>
        <p:sp>
          <p:nvSpPr>
            <p:cNvPr id="5" name="object 7"/>
            <p:cNvSpPr/>
            <p:nvPr/>
          </p:nvSpPr>
          <p:spPr>
            <a:xfrm>
              <a:off x="1148143" y="1673475"/>
              <a:ext cx="7709943" cy="50665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6724472" y="5169095"/>
              <a:ext cx="2694305" cy="1594485"/>
            </a:xfrm>
            <a:custGeom>
              <a:avLst/>
              <a:gdLst/>
              <a:ahLst/>
              <a:cxnLst/>
              <a:rect l="l" t="t" r="r" b="b"/>
              <a:pathLst>
                <a:path w="2694304" h="1594484">
                  <a:moveTo>
                    <a:pt x="2693847" y="0"/>
                  </a:moveTo>
                  <a:lnTo>
                    <a:pt x="0" y="0"/>
                  </a:lnTo>
                  <a:lnTo>
                    <a:pt x="0" y="1594078"/>
                  </a:lnTo>
                  <a:lnTo>
                    <a:pt x="2693847" y="1594078"/>
                  </a:lnTo>
                  <a:lnTo>
                    <a:pt x="26938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/>
            <p:cNvSpPr/>
            <p:nvPr/>
          </p:nvSpPr>
          <p:spPr>
            <a:xfrm>
              <a:off x="3357156" y="4610760"/>
              <a:ext cx="738505" cy="29845"/>
            </a:xfrm>
            <a:custGeom>
              <a:avLst/>
              <a:gdLst/>
              <a:ahLst/>
              <a:cxnLst/>
              <a:rect l="l" t="t" r="r" b="b"/>
              <a:pathLst>
                <a:path w="738504" h="29845">
                  <a:moveTo>
                    <a:pt x="738487" y="0"/>
                  </a:moveTo>
                  <a:lnTo>
                    <a:pt x="0" y="0"/>
                  </a:lnTo>
                  <a:lnTo>
                    <a:pt x="0" y="29260"/>
                  </a:lnTo>
                  <a:lnTo>
                    <a:pt x="738487" y="29260"/>
                  </a:lnTo>
                  <a:lnTo>
                    <a:pt x="738487" y="0"/>
                  </a:lnTo>
                  <a:close/>
                </a:path>
              </a:pathLst>
            </a:custGeom>
            <a:solidFill>
              <a:srgbClr val="E9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06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pc="35" dirty="0" smtClean="0">
                <a:solidFill>
                  <a:srgbClr val="FF0000"/>
                </a:solidFill>
              </a:rPr>
              <a:t>Step </a:t>
            </a:r>
            <a:r>
              <a:rPr lang="en-IN" dirty="0" smtClean="0">
                <a:solidFill>
                  <a:srgbClr val="FF0000"/>
                </a:solidFill>
              </a:rPr>
              <a:t>7:</a:t>
            </a:r>
            <a:r>
              <a:rPr lang="en-IN" spc="-105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Specialization/Generalization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(As of Now Ignore)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61340" indent="-548640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560705" algn="l"/>
                <a:tab pos="561340" algn="l"/>
              </a:tabLst>
            </a:pPr>
            <a:r>
              <a:rPr lang="en-IN" sz="2400" spc="30" dirty="0">
                <a:latin typeface="Arial"/>
                <a:cs typeface="Arial"/>
              </a:rPr>
              <a:t>Multiple </a:t>
            </a:r>
            <a:r>
              <a:rPr lang="en-IN" sz="2400" spc="-5" dirty="0">
                <a:latin typeface="Arial"/>
                <a:cs typeface="Arial"/>
              </a:rPr>
              <a:t>relations </a:t>
            </a:r>
            <a:r>
              <a:rPr lang="en-IN" sz="2400" spc="-180" dirty="0">
                <a:latin typeface="Arial"/>
                <a:cs typeface="Arial"/>
              </a:rPr>
              <a:t>– </a:t>
            </a:r>
            <a:r>
              <a:rPr lang="en-IN" sz="2400" spc="15" dirty="0">
                <a:latin typeface="Arial"/>
                <a:cs typeface="Arial"/>
              </a:rPr>
              <a:t>subclass and</a:t>
            </a:r>
            <a:r>
              <a:rPr lang="en-IN" sz="2400" spc="155" dirty="0">
                <a:latin typeface="Arial"/>
                <a:cs typeface="Arial"/>
              </a:rPr>
              <a:t> </a:t>
            </a:r>
            <a:r>
              <a:rPr lang="en-IN" sz="2400" dirty="0">
                <a:latin typeface="Arial"/>
                <a:cs typeface="Arial"/>
              </a:rPr>
              <a:t>superclass</a:t>
            </a:r>
          </a:p>
          <a:p>
            <a:pPr marL="1134110" lvl="1" indent="-54927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1134110" algn="l"/>
                <a:tab pos="1134745" algn="l"/>
              </a:tabLst>
            </a:pPr>
            <a:r>
              <a:rPr lang="en-IN" sz="2400" dirty="0" smtClean="0">
                <a:latin typeface="Arial"/>
                <a:cs typeface="Arial"/>
              </a:rPr>
              <a:t>Usually </a:t>
            </a:r>
            <a:r>
              <a:rPr lang="en-IN" sz="2400" spc="45" dirty="0" smtClean="0">
                <a:latin typeface="Arial"/>
                <a:cs typeface="Arial"/>
              </a:rPr>
              <a:t>works </a:t>
            </a:r>
            <a:r>
              <a:rPr lang="en-IN" sz="2400" spc="-25" dirty="0" smtClean="0">
                <a:latin typeface="Arial"/>
                <a:cs typeface="Arial"/>
              </a:rPr>
              <a:t>(assumes </a:t>
            </a:r>
            <a:r>
              <a:rPr lang="en-IN" sz="2400" spc="15" dirty="0" smtClean="0">
                <a:latin typeface="Arial"/>
                <a:cs typeface="Arial"/>
              </a:rPr>
              <a:t>unique </a:t>
            </a:r>
            <a:r>
              <a:rPr lang="en-IN" sz="2400" spc="50" dirty="0" smtClean="0">
                <a:latin typeface="Arial"/>
                <a:cs typeface="Arial"/>
              </a:rPr>
              <a:t>id </a:t>
            </a:r>
            <a:r>
              <a:rPr lang="en-IN" sz="2400" spc="30" dirty="0" smtClean="0">
                <a:latin typeface="Arial"/>
                <a:cs typeface="Arial"/>
              </a:rPr>
              <a:t>at</a:t>
            </a:r>
            <a:r>
              <a:rPr lang="en-IN" sz="2400" spc="-30" dirty="0" smtClean="0">
                <a:latin typeface="Arial"/>
                <a:cs typeface="Arial"/>
              </a:rPr>
              <a:t> </a:t>
            </a:r>
            <a:r>
              <a:rPr lang="en-IN" sz="2400" spc="-15" dirty="0" smtClean="0">
                <a:latin typeface="Arial"/>
                <a:cs typeface="Arial"/>
              </a:rPr>
              <a:t>parent)</a:t>
            </a:r>
            <a:endParaRPr lang="en-IN" sz="2400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lang="en-IN" sz="2400" dirty="0" smtClean="0">
              <a:latin typeface="Arial"/>
              <a:cs typeface="Arial"/>
            </a:endParaRPr>
          </a:p>
          <a:p>
            <a:pPr marL="561340" indent="-548640">
              <a:lnSpc>
                <a:spcPct val="100000"/>
              </a:lnSpc>
              <a:buAutoNum type="alphaUcPeriod"/>
              <a:tabLst>
                <a:tab pos="561340" algn="l"/>
              </a:tabLst>
            </a:pPr>
            <a:r>
              <a:rPr lang="en-IN" sz="2400" spc="30" dirty="0">
                <a:latin typeface="Arial"/>
                <a:cs typeface="Arial"/>
              </a:rPr>
              <a:t>Multiple </a:t>
            </a:r>
            <a:r>
              <a:rPr lang="en-IN" sz="2400" spc="-5" dirty="0">
                <a:latin typeface="Arial"/>
                <a:cs typeface="Arial"/>
              </a:rPr>
              <a:t>relations </a:t>
            </a:r>
            <a:r>
              <a:rPr lang="en-IN" sz="2400" spc="-180" dirty="0">
                <a:latin typeface="Arial"/>
                <a:cs typeface="Arial"/>
              </a:rPr>
              <a:t>– </a:t>
            </a:r>
            <a:r>
              <a:rPr lang="en-IN" sz="2400" spc="15" dirty="0">
                <a:latin typeface="Arial"/>
                <a:cs typeface="Arial"/>
              </a:rPr>
              <a:t>subclass</a:t>
            </a:r>
            <a:r>
              <a:rPr lang="en-IN" sz="2400" spc="140" dirty="0">
                <a:latin typeface="Arial"/>
                <a:cs typeface="Arial"/>
              </a:rPr>
              <a:t> </a:t>
            </a:r>
            <a:r>
              <a:rPr lang="en-IN" sz="2400" spc="10" dirty="0">
                <a:latin typeface="Arial"/>
                <a:cs typeface="Arial"/>
              </a:rPr>
              <a:t>only</a:t>
            </a:r>
            <a:endParaRPr lang="en-IN" sz="2400" dirty="0">
              <a:latin typeface="Arial"/>
              <a:cs typeface="Arial"/>
            </a:endParaRPr>
          </a:p>
          <a:p>
            <a:pPr marL="988060" lvl="1" indent="-54864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987425" algn="l"/>
                <a:tab pos="988060" algn="l"/>
              </a:tabLst>
            </a:pPr>
            <a:r>
              <a:rPr lang="en-IN" sz="2400" spc="25" dirty="0" smtClean="0">
                <a:latin typeface="Arial"/>
                <a:cs typeface="Arial"/>
              </a:rPr>
              <a:t>Should </a:t>
            </a:r>
            <a:r>
              <a:rPr lang="en-IN" sz="2400" spc="15" dirty="0" smtClean="0">
                <a:latin typeface="Arial"/>
                <a:cs typeface="Arial"/>
              </a:rPr>
              <a:t>only </a:t>
            </a:r>
            <a:r>
              <a:rPr lang="en-IN" sz="2400" spc="30" dirty="0" smtClean="0">
                <a:latin typeface="Arial"/>
                <a:cs typeface="Arial"/>
              </a:rPr>
              <a:t>be </a:t>
            </a:r>
            <a:r>
              <a:rPr lang="en-IN" sz="2400" spc="20" dirty="0" smtClean="0">
                <a:latin typeface="Arial"/>
                <a:cs typeface="Arial"/>
              </a:rPr>
              <a:t>used </a:t>
            </a:r>
            <a:r>
              <a:rPr lang="en-IN" sz="2400" spc="35" dirty="0" smtClean="0">
                <a:latin typeface="Arial"/>
                <a:cs typeface="Arial"/>
              </a:rPr>
              <a:t>for</a:t>
            </a:r>
            <a:r>
              <a:rPr lang="en-IN" sz="2400" spc="-95" dirty="0" smtClean="0">
                <a:latin typeface="Arial"/>
                <a:cs typeface="Arial"/>
              </a:rPr>
              <a:t> </a:t>
            </a:r>
            <a:r>
              <a:rPr lang="en-IN" sz="2400" spc="35" dirty="0" smtClean="0">
                <a:latin typeface="Arial"/>
                <a:cs typeface="Arial"/>
              </a:rPr>
              <a:t>disjoint</a:t>
            </a:r>
            <a:endParaRPr lang="en-IN" sz="2400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lang="en-IN" sz="2400" dirty="0" smtClean="0">
              <a:latin typeface="Arial"/>
              <a:cs typeface="Arial"/>
            </a:endParaRPr>
          </a:p>
          <a:p>
            <a:pPr marL="561340" indent="-548640">
              <a:lnSpc>
                <a:spcPct val="100000"/>
              </a:lnSpc>
              <a:buAutoNum type="alphaUcPeriod"/>
              <a:tabLst>
                <a:tab pos="561340" algn="l"/>
              </a:tabLst>
            </a:pPr>
            <a:r>
              <a:rPr lang="en-IN" sz="2400" spc="-15" dirty="0">
                <a:latin typeface="Arial"/>
                <a:cs typeface="Arial"/>
              </a:rPr>
              <a:t>Single </a:t>
            </a:r>
            <a:r>
              <a:rPr lang="en-IN" sz="2400" spc="-5" dirty="0">
                <a:latin typeface="Arial"/>
                <a:cs typeface="Arial"/>
              </a:rPr>
              <a:t>relation </a:t>
            </a:r>
            <a:r>
              <a:rPr lang="en-IN" sz="2400" spc="55" dirty="0">
                <a:latin typeface="Arial"/>
                <a:cs typeface="Arial"/>
              </a:rPr>
              <a:t>with </a:t>
            </a:r>
            <a:r>
              <a:rPr lang="en-IN" sz="2400" spc="-5" dirty="0">
                <a:latin typeface="Arial"/>
                <a:cs typeface="Arial"/>
              </a:rPr>
              <a:t>one </a:t>
            </a:r>
            <a:r>
              <a:rPr lang="en-IN" sz="2400" spc="40" dirty="0">
                <a:latin typeface="Arial"/>
                <a:cs typeface="Arial"/>
              </a:rPr>
              <a:t>type</a:t>
            </a:r>
            <a:r>
              <a:rPr lang="en-IN" sz="2400" spc="-30" dirty="0">
                <a:latin typeface="Arial"/>
                <a:cs typeface="Arial"/>
              </a:rPr>
              <a:t> </a:t>
            </a:r>
            <a:r>
              <a:rPr lang="en-IN" sz="2400" spc="35" dirty="0">
                <a:latin typeface="Arial"/>
                <a:cs typeface="Arial"/>
              </a:rPr>
              <a:t>attribute</a:t>
            </a:r>
            <a:endParaRPr lang="en-IN" sz="2400" dirty="0">
              <a:latin typeface="Arial"/>
              <a:cs typeface="Arial"/>
            </a:endParaRPr>
          </a:p>
          <a:p>
            <a:pPr marL="988060" lvl="1" indent="-548640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987425" algn="l"/>
                <a:tab pos="988060" algn="l"/>
              </a:tabLst>
            </a:pPr>
            <a:r>
              <a:rPr lang="en-IN" sz="2400" spc="-5" dirty="0" smtClean="0">
                <a:latin typeface="Arial"/>
                <a:cs typeface="Arial"/>
              </a:rPr>
              <a:t>Only </a:t>
            </a:r>
            <a:r>
              <a:rPr lang="en-IN" sz="2400" spc="35" dirty="0" smtClean="0">
                <a:latin typeface="Arial"/>
                <a:cs typeface="Arial"/>
              </a:rPr>
              <a:t>for </a:t>
            </a:r>
            <a:r>
              <a:rPr lang="en-IN" sz="2400" spc="30" dirty="0" smtClean="0">
                <a:latin typeface="Arial"/>
                <a:cs typeface="Arial"/>
              </a:rPr>
              <a:t>disjoint, </a:t>
            </a:r>
            <a:r>
              <a:rPr lang="en-IN" sz="2400" spc="25" dirty="0" smtClean="0">
                <a:latin typeface="Arial"/>
                <a:cs typeface="Arial"/>
              </a:rPr>
              <a:t>can </a:t>
            </a:r>
            <a:r>
              <a:rPr lang="en-IN" sz="2400" spc="5" dirty="0" smtClean="0">
                <a:latin typeface="Arial"/>
                <a:cs typeface="Arial"/>
              </a:rPr>
              <a:t>result </a:t>
            </a:r>
            <a:r>
              <a:rPr lang="en-IN" sz="2400" dirty="0" smtClean="0">
                <a:latin typeface="Arial"/>
                <a:cs typeface="Arial"/>
              </a:rPr>
              <a:t>in </a:t>
            </a:r>
            <a:r>
              <a:rPr lang="en-IN" sz="2400" spc="10" dirty="0" smtClean="0">
                <a:latin typeface="Arial"/>
                <a:cs typeface="Arial"/>
              </a:rPr>
              <a:t>many</a:t>
            </a:r>
            <a:r>
              <a:rPr lang="en-IN" sz="2400" spc="-15" dirty="0" smtClean="0">
                <a:latin typeface="Arial"/>
                <a:cs typeface="Arial"/>
              </a:rPr>
              <a:t> </a:t>
            </a:r>
            <a:r>
              <a:rPr lang="en-IN" sz="2400" spc="10" dirty="0" smtClean="0">
                <a:latin typeface="Arial"/>
                <a:cs typeface="Arial"/>
              </a:rPr>
              <a:t>NULLs</a:t>
            </a:r>
            <a:endParaRPr lang="en-IN" sz="2400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lang="en-IN" sz="2400" dirty="0" smtClean="0">
              <a:latin typeface="Arial"/>
              <a:cs typeface="Arial"/>
            </a:endParaRPr>
          </a:p>
          <a:p>
            <a:pPr marL="561340" indent="-548640">
              <a:lnSpc>
                <a:spcPct val="100000"/>
              </a:lnSpc>
              <a:buAutoNum type="alphaUcPeriod"/>
              <a:tabLst>
                <a:tab pos="561340" algn="l"/>
              </a:tabLst>
            </a:pPr>
            <a:r>
              <a:rPr lang="en-IN" sz="2400" spc="-15" dirty="0">
                <a:latin typeface="Arial"/>
                <a:cs typeface="Arial"/>
              </a:rPr>
              <a:t>Single </a:t>
            </a:r>
            <a:r>
              <a:rPr lang="en-IN" sz="2400" spc="-5" dirty="0">
                <a:latin typeface="Arial"/>
                <a:cs typeface="Arial"/>
              </a:rPr>
              <a:t>relation </a:t>
            </a:r>
            <a:r>
              <a:rPr lang="en-IN" sz="2400" spc="55" dirty="0">
                <a:latin typeface="Arial"/>
                <a:cs typeface="Arial"/>
              </a:rPr>
              <a:t>with </a:t>
            </a:r>
            <a:r>
              <a:rPr lang="en-IN" sz="2400" spc="25" dirty="0">
                <a:latin typeface="Arial"/>
                <a:cs typeface="Arial"/>
              </a:rPr>
              <a:t>multiple </a:t>
            </a:r>
            <a:r>
              <a:rPr lang="en-IN" sz="2400" spc="40" dirty="0">
                <a:latin typeface="Arial"/>
                <a:cs typeface="Arial"/>
              </a:rPr>
              <a:t>type</a:t>
            </a:r>
            <a:r>
              <a:rPr lang="en-IN" sz="2400" spc="-45" dirty="0">
                <a:latin typeface="Arial"/>
                <a:cs typeface="Arial"/>
              </a:rPr>
              <a:t> </a:t>
            </a:r>
            <a:r>
              <a:rPr lang="en-IN" sz="2400" spc="30" dirty="0">
                <a:latin typeface="Arial"/>
                <a:cs typeface="Arial"/>
              </a:rPr>
              <a:t>attributes</a:t>
            </a:r>
            <a:endParaRPr lang="en-IN" sz="2400" dirty="0">
              <a:latin typeface="Arial"/>
              <a:cs typeface="Arial"/>
            </a:endParaRPr>
          </a:p>
          <a:p>
            <a:pPr marL="988060" lvl="1" indent="-54864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987425" algn="l"/>
                <a:tab pos="988060" algn="l"/>
              </a:tabLst>
            </a:pPr>
            <a:r>
              <a:rPr lang="en-IN" sz="2400" spc="30" dirty="0" smtClean="0">
                <a:latin typeface="Arial"/>
                <a:cs typeface="Arial"/>
              </a:rPr>
              <a:t>Better </a:t>
            </a:r>
            <a:r>
              <a:rPr lang="en-IN" sz="2400" spc="35" dirty="0" smtClean="0">
                <a:latin typeface="Arial"/>
                <a:cs typeface="Arial"/>
              </a:rPr>
              <a:t>for </a:t>
            </a:r>
            <a:r>
              <a:rPr lang="en-IN" sz="2400" spc="20" dirty="0" smtClean="0">
                <a:latin typeface="Arial"/>
                <a:cs typeface="Arial"/>
              </a:rPr>
              <a:t>overlapping, </a:t>
            </a:r>
            <a:r>
              <a:rPr lang="en-IN" sz="2400" spc="55" dirty="0" smtClean="0">
                <a:latin typeface="Arial"/>
                <a:cs typeface="Arial"/>
              </a:rPr>
              <a:t>could </a:t>
            </a:r>
            <a:r>
              <a:rPr lang="en-IN" sz="2400" spc="30" dirty="0" smtClean="0">
                <a:latin typeface="Arial"/>
                <a:cs typeface="Arial"/>
              </a:rPr>
              <a:t>be</a:t>
            </a:r>
            <a:r>
              <a:rPr lang="en-IN" sz="2400" spc="-105" dirty="0" smtClean="0">
                <a:latin typeface="Arial"/>
                <a:cs typeface="Arial"/>
              </a:rPr>
              <a:t> </a:t>
            </a:r>
            <a:r>
              <a:rPr lang="en-IN" sz="2400" spc="35" dirty="0" smtClean="0">
                <a:latin typeface="Arial"/>
                <a:cs typeface="Arial"/>
              </a:rPr>
              <a:t>disjoint</a:t>
            </a:r>
            <a:endParaRPr lang="en-IN" sz="2400" dirty="0" smtClean="0">
              <a:latin typeface="Arial"/>
              <a:cs typeface="Arial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272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 smtClean="0">
                <a:solidFill>
                  <a:srgbClr val="FF0000"/>
                </a:solidFill>
              </a:rPr>
              <a:t>Summary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77825" marR="304800" indent="-365760" algn="just">
              <a:lnSpc>
                <a:spcPct val="100499"/>
              </a:lnSpc>
              <a:spcBef>
                <a:spcPts val="80"/>
              </a:spcBef>
              <a:tabLst>
                <a:tab pos="377825" algn="l"/>
                <a:tab pos="378460" algn="l"/>
              </a:tabLst>
            </a:pPr>
            <a:r>
              <a:rPr lang="en-IN" spc="55" dirty="0" smtClean="0">
                <a:latin typeface="Arial"/>
                <a:cs typeface="Arial"/>
              </a:rPr>
              <a:t>Mapping </a:t>
            </a:r>
            <a:r>
              <a:rPr lang="en-IN" spc="35" dirty="0" smtClean="0">
                <a:latin typeface="Arial"/>
                <a:cs typeface="Arial"/>
              </a:rPr>
              <a:t>from </a:t>
            </a:r>
            <a:r>
              <a:rPr lang="en-IN" spc="-95" dirty="0" smtClean="0">
                <a:latin typeface="Arial"/>
                <a:cs typeface="Arial"/>
              </a:rPr>
              <a:t>ERDs </a:t>
            </a:r>
            <a:r>
              <a:rPr lang="en-IN" spc="95" dirty="0" smtClean="0">
                <a:latin typeface="Arial"/>
                <a:cs typeface="Arial"/>
              </a:rPr>
              <a:t>to </a:t>
            </a:r>
            <a:r>
              <a:rPr lang="en-IN" dirty="0" smtClean="0">
                <a:latin typeface="Arial"/>
                <a:cs typeface="Arial"/>
              </a:rPr>
              <a:t>relations is</a:t>
            </a:r>
            <a:r>
              <a:rPr lang="en-IN" spc="-90" dirty="0" smtClean="0">
                <a:latin typeface="Arial"/>
                <a:cs typeface="Arial"/>
              </a:rPr>
              <a:t> </a:t>
            </a:r>
            <a:r>
              <a:rPr lang="en-IN" spc="-35" dirty="0" smtClean="0">
                <a:latin typeface="Arial"/>
                <a:cs typeface="Arial"/>
              </a:rPr>
              <a:t>an  </a:t>
            </a:r>
            <a:r>
              <a:rPr lang="en-IN" spc="35" dirty="0" smtClean="0">
                <a:latin typeface="Arial"/>
                <a:cs typeface="Arial"/>
              </a:rPr>
              <a:t>algorithmic</a:t>
            </a:r>
            <a:r>
              <a:rPr lang="en-IN" spc="-5" dirty="0" smtClean="0">
                <a:latin typeface="Arial"/>
                <a:cs typeface="Arial"/>
              </a:rPr>
              <a:t> </a:t>
            </a:r>
            <a:r>
              <a:rPr lang="en-IN" spc="25" dirty="0" smtClean="0">
                <a:latin typeface="Arial"/>
                <a:cs typeface="Arial"/>
              </a:rPr>
              <a:t>process</a:t>
            </a:r>
            <a:endParaRPr lang="en-IN" dirty="0" smtClean="0">
              <a:latin typeface="Arial"/>
              <a:cs typeface="Arial"/>
            </a:endParaRPr>
          </a:p>
          <a:p>
            <a:pPr algn="just">
              <a:spcBef>
                <a:spcPts val="5"/>
              </a:spcBef>
              <a:buFont typeface="Arial"/>
              <a:buChar char="•"/>
            </a:pPr>
            <a:endParaRPr lang="en-IN" sz="4800" dirty="0" smtClean="0">
              <a:latin typeface="Arial"/>
              <a:cs typeface="Arial"/>
            </a:endParaRPr>
          </a:p>
          <a:p>
            <a:pPr marL="377825" marR="5080" indent="-365760" algn="just">
              <a:lnSpc>
                <a:spcPct val="100499"/>
              </a:lnSpc>
              <a:tabLst>
                <a:tab pos="378460" algn="l"/>
              </a:tabLst>
            </a:pPr>
            <a:r>
              <a:rPr lang="en-IN" dirty="0" smtClean="0">
                <a:latin typeface="Arial"/>
                <a:cs typeface="Arial"/>
              </a:rPr>
              <a:t>Some </a:t>
            </a:r>
            <a:r>
              <a:rPr lang="en-IN" spc="40" dirty="0" smtClean="0">
                <a:latin typeface="Arial"/>
                <a:cs typeface="Arial"/>
              </a:rPr>
              <a:t>choice </a:t>
            </a:r>
            <a:r>
              <a:rPr lang="en-IN" spc="55" dirty="0" smtClean="0">
                <a:latin typeface="Arial"/>
                <a:cs typeface="Arial"/>
              </a:rPr>
              <a:t>points </a:t>
            </a:r>
            <a:r>
              <a:rPr lang="en-IN" dirty="0" smtClean="0">
                <a:latin typeface="Arial"/>
                <a:cs typeface="Arial"/>
              </a:rPr>
              <a:t>involve</a:t>
            </a:r>
            <a:r>
              <a:rPr lang="en-IN" spc="-114" dirty="0" smtClean="0">
                <a:latin typeface="Arial"/>
                <a:cs typeface="Arial"/>
              </a:rPr>
              <a:t> </a:t>
            </a:r>
            <a:r>
              <a:rPr lang="en-IN" spc="40" dirty="0" smtClean="0">
                <a:latin typeface="Arial"/>
                <a:cs typeface="Arial"/>
              </a:rPr>
              <a:t>comparing  </a:t>
            </a:r>
            <a:r>
              <a:rPr lang="en-IN" spc="45" dirty="0" smtClean="0">
                <a:latin typeface="Arial"/>
                <a:cs typeface="Arial"/>
              </a:rPr>
              <a:t>time-space </a:t>
            </a:r>
            <a:r>
              <a:rPr lang="en-IN" spc="30" dirty="0" err="1" smtClean="0">
                <a:latin typeface="Arial"/>
                <a:cs typeface="Arial"/>
              </a:rPr>
              <a:t>tradeoffs</a:t>
            </a:r>
            <a:r>
              <a:rPr lang="en-IN" spc="30" dirty="0" smtClean="0">
                <a:latin typeface="Arial"/>
                <a:cs typeface="Arial"/>
              </a:rPr>
              <a:t> </a:t>
            </a:r>
            <a:r>
              <a:rPr lang="en-IN" spc="-50" dirty="0" smtClean="0">
                <a:latin typeface="Arial"/>
                <a:cs typeface="Arial"/>
              </a:rPr>
              <a:t>(more </a:t>
            </a:r>
            <a:r>
              <a:rPr lang="en-IN" spc="-5" dirty="0" smtClean="0">
                <a:latin typeface="Arial"/>
                <a:cs typeface="Arial"/>
              </a:rPr>
              <a:t>in </a:t>
            </a:r>
            <a:r>
              <a:rPr lang="en-IN" spc="25" dirty="0" smtClean="0">
                <a:latin typeface="Arial"/>
                <a:cs typeface="Arial"/>
              </a:rPr>
              <a:t>physical  </a:t>
            </a:r>
            <a:r>
              <a:rPr lang="en-IN" spc="-20" dirty="0" smtClean="0">
                <a:latin typeface="Arial"/>
                <a:cs typeface="Arial"/>
              </a:rPr>
              <a:t>design)</a:t>
            </a:r>
            <a:endParaRPr lang="en-IN" dirty="0" smtClean="0">
              <a:latin typeface="Arial"/>
              <a:cs typeface="Arial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The ER diagram may change from people to people depending on their understanding.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94900"/>
            <a:ext cx="7467600" cy="92984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 of ER - diagram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6"/>
          <p:cNvSpPr/>
          <p:nvPr/>
        </p:nvSpPr>
        <p:spPr>
          <a:xfrm>
            <a:off x="251520" y="1124744"/>
            <a:ext cx="8496944" cy="5482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 flipV="1">
            <a:off x="6718385" y="2351612"/>
            <a:ext cx="79208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45" dirty="0" smtClean="0">
                <a:solidFill>
                  <a:srgbClr val="FF0000"/>
                </a:solidFill>
              </a:rPr>
              <a:t>Step </a:t>
            </a:r>
            <a:r>
              <a:rPr lang="en-IN" spc="5" dirty="0" smtClean="0">
                <a:solidFill>
                  <a:srgbClr val="FF0000"/>
                </a:solidFill>
              </a:rPr>
              <a:t>1: </a:t>
            </a:r>
            <a:r>
              <a:rPr lang="en-IN" spc="-30" dirty="0" smtClean="0">
                <a:solidFill>
                  <a:srgbClr val="FF0000"/>
                </a:solidFill>
              </a:rPr>
              <a:t>Regular </a:t>
            </a:r>
            <a:r>
              <a:rPr lang="en-IN" spc="15" dirty="0" smtClean="0">
                <a:solidFill>
                  <a:srgbClr val="FF0000"/>
                </a:solidFill>
              </a:rPr>
              <a:t>Entity</a:t>
            </a:r>
            <a:r>
              <a:rPr lang="en-IN" spc="-30" dirty="0" smtClean="0">
                <a:solidFill>
                  <a:srgbClr val="FF0000"/>
                </a:solidFill>
              </a:rPr>
              <a:t> </a:t>
            </a:r>
            <a:r>
              <a:rPr lang="en-IN" spc="-105" dirty="0" smtClean="0">
                <a:solidFill>
                  <a:srgbClr val="FF0000"/>
                </a:solidFill>
              </a:rPr>
              <a:t>Types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22300" marR="21590" indent="-609600" algn="just">
              <a:lnSpc>
                <a:spcPct val="79900"/>
              </a:lnSpc>
              <a:spcBef>
                <a:spcPts val="869"/>
              </a:spcBef>
              <a:buAutoNum type="romanLcPeriod"/>
              <a:tabLst>
                <a:tab pos="621665" algn="l"/>
                <a:tab pos="622300" algn="l"/>
              </a:tabLst>
            </a:pPr>
            <a:r>
              <a:rPr lang="en-IN" spc="-25" dirty="0">
                <a:latin typeface="+mj-lt"/>
                <a:cs typeface="Times New Roman" pitchFamily="18" charset="0"/>
              </a:rPr>
              <a:t>For </a:t>
            </a:r>
            <a:r>
              <a:rPr lang="en-IN" spc="-5" dirty="0">
                <a:latin typeface="+mj-lt"/>
                <a:cs typeface="Times New Roman" pitchFamily="18" charset="0"/>
              </a:rPr>
              <a:t>each </a:t>
            </a:r>
            <a:r>
              <a:rPr lang="en-IN" spc="10" dirty="0">
                <a:latin typeface="+mj-lt"/>
                <a:cs typeface="Times New Roman" pitchFamily="18" charset="0"/>
              </a:rPr>
              <a:t>regular/strong </a:t>
            </a:r>
            <a:r>
              <a:rPr lang="en-IN" spc="25" dirty="0">
                <a:latin typeface="+mj-lt"/>
                <a:cs typeface="Times New Roman" pitchFamily="18" charset="0"/>
              </a:rPr>
              <a:t>entity </a:t>
            </a:r>
            <a:r>
              <a:rPr lang="en-IN" spc="35" dirty="0">
                <a:latin typeface="+mj-lt"/>
                <a:cs typeface="Times New Roman" pitchFamily="18" charset="0"/>
              </a:rPr>
              <a:t>type, </a:t>
            </a:r>
            <a:r>
              <a:rPr lang="en-IN" spc="-5" dirty="0">
                <a:latin typeface="+mj-lt"/>
                <a:cs typeface="Times New Roman" pitchFamily="18" charset="0"/>
              </a:rPr>
              <a:t>create </a:t>
            </a:r>
            <a:r>
              <a:rPr lang="en-IN" spc="-65" dirty="0">
                <a:latin typeface="+mj-lt"/>
                <a:cs typeface="Times New Roman" pitchFamily="18" charset="0"/>
              </a:rPr>
              <a:t>a  </a:t>
            </a:r>
            <a:r>
              <a:rPr lang="en-IN" spc="25" dirty="0">
                <a:latin typeface="+mj-lt"/>
                <a:cs typeface="Times New Roman" pitchFamily="18" charset="0"/>
              </a:rPr>
              <a:t>corresponding </a:t>
            </a:r>
            <a:r>
              <a:rPr lang="en-IN" spc="-5" dirty="0">
                <a:latin typeface="+mj-lt"/>
                <a:cs typeface="Times New Roman" pitchFamily="18" charset="0"/>
              </a:rPr>
              <a:t>relation </a:t>
            </a:r>
            <a:r>
              <a:rPr lang="en-IN" spc="40" dirty="0">
                <a:latin typeface="+mj-lt"/>
                <a:cs typeface="Times New Roman" pitchFamily="18" charset="0"/>
              </a:rPr>
              <a:t>that </a:t>
            </a:r>
            <a:r>
              <a:rPr lang="en-IN" spc="15" dirty="0">
                <a:latin typeface="+mj-lt"/>
                <a:cs typeface="Times New Roman" pitchFamily="18" charset="0"/>
              </a:rPr>
              <a:t>includes </a:t>
            </a:r>
            <a:r>
              <a:rPr lang="en-IN" spc="-25" dirty="0">
                <a:latin typeface="+mj-lt"/>
                <a:cs typeface="Times New Roman" pitchFamily="18" charset="0"/>
              </a:rPr>
              <a:t>all </a:t>
            </a:r>
            <a:r>
              <a:rPr lang="en-IN" spc="15" dirty="0">
                <a:latin typeface="+mj-lt"/>
                <a:cs typeface="Times New Roman" pitchFamily="18" charset="0"/>
              </a:rPr>
              <a:t>the </a:t>
            </a:r>
            <a:r>
              <a:rPr lang="en-IN" u="heavy" spc="15" dirty="0">
                <a:uFill>
                  <a:solidFill>
                    <a:srgbClr val="000000"/>
                  </a:solidFill>
                </a:uFill>
                <a:latin typeface="+mj-lt"/>
                <a:cs typeface="Times New Roman" pitchFamily="18" charset="0"/>
              </a:rPr>
              <a:t> simple</a:t>
            </a:r>
            <a:r>
              <a:rPr lang="en-IN" spc="15" dirty="0">
                <a:latin typeface="+mj-lt"/>
                <a:cs typeface="Times New Roman" pitchFamily="18" charset="0"/>
              </a:rPr>
              <a:t> </a:t>
            </a:r>
            <a:r>
              <a:rPr lang="en-IN" spc="30" dirty="0">
                <a:latin typeface="+mj-lt"/>
                <a:cs typeface="Times New Roman" pitchFamily="18" charset="0"/>
              </a:rPr>
              <a:t>attributes </a:t>
            </a:r>
            <a:r>
              <a:rPr lang="en-IN" spc="-15" dirty="0">
                <a:latin typeface="+mj-lt"/>
                <a:cs typeface="Times New Roman" pitchFamily="18" charset="0"/>
              </a:rPr>
              <a:t>(includes </a:t>
            </a:r>
            <a:r>
              <a:rPr lang="en-IN" spc="15" dirty="0">
                <a:latin typeface="+mj-lt"/>
                <a:cs typeface="Times New Roman" pitchFamily="18" charset="0"/>
              </a:rPr>
              <a:t>simple </a:t>
            </a:r>
            <a:r>
              <a:rPr lang="en-IN" spc="30" dirty="0">
                <a:latin typeface="+mj-lt"/>
                <a:cs typeface="Times New Roman" pitchFamily="18" charset="0"/>
              </a:rPr>
              <a:t>attributes  </a:t>
            </a:r>
            <a:r>
              <a:rPr lang="en-IN" spc="55" dirty="0">
                <a:latin typeface="+mj-lt"/>
                <a:cs typeface="Times New Roman" pitchFamily="18" charset="0"/>
              </a:rPr>
              <a:t>of </a:t>
            </a:r>
            <a:r>
              <a:rPr lang="en-IN" spc="50" dirty="0">
                <a:latin typeface="+mj-lt"/>
                <a:cs typeface="Times New Roman" pitchFamily="18" charset="0"/>
              </a:rPr>
              <a:t>composite</a:t>
            </a:r>
            <a:r>
              <a:rPr lang="en-IN" spc="-55" dirty="0">
                <a:latin typeface="+mj-lt"/>
                <a:cs typeface="Times New Roman" pitchFamily="18" charset="0"/>
              </a:rPr>
              <a:t> </a:t>
            </a:r>
            <a:r>
              <a:rPr lang="en-IN" spc="-30" dirty="0">
                <a:latin typeface="+mj-lt"/>
                <a:cs typeface="Times New Roman" pitchFamily="18" charset="0"/>
              </a:rPr>
              <a:t>relations)</a:t>
            </a:r>
            <a:endParaRPr lang="en-IN" dirty="0">
              <a:latin typeface="+mj-lt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  <a:buFont typeface="Arial"/>
              <a:buAutoNum type="romanLcPeriod"/>
            </a:pPr>
            <a:endParaRPr lang="en-IN" sz="3300" dirty="0" smtClean="0">
              <a:latin typeface="+mj-lt"/>
              <a:cs typeface="Times New Roman" pitchFamily="18" charset="0"/>
            </a:endParaRPr>
          </a:p>
          <a:p>
            <a:pPr marL="622300" indent="-609600" algn="just">
              <a:lnSpc>
                <a:spcPct val="100000"/>
              </a:lnSpc>
              <a:buAutoNum type="romanLcPeriod"/>
              <a:tabLst>
                <a:tab pos="621665" algn="l"/>
                <a:tab pos="622300" algn="l"/>
              </a:tabLst>
            </a:pPr>
            <a:r>
              <a:rPr lang="en-IN" spc="5" dirty="0">
                <a:latin typeface="+mj-lt"/>
                <a:cs typeface="Times New Roman" pitchFamily="18" charset="0"/>
              </a:rPr>
              <a:t>Choose </a:t>
            </a:r>
            <a:r>
              <a:rPr lang="en-IN" spc="-5" dirty="0">
                <a:latin typeface="+mj-lt"/>
                <a:cs typeface="Times New Roman" pitchFamily="18" charset="0"/>
              </a:rPr>
              <a:t>one </a:t>
            </a:r>
            <a:r>
              <a:rPr lang="en-IN" spc="55" dirty="0">
                <a:latin typeface="+mj-lt"/>
                <a:cs typeface="Times New Roman" pitchFamily="18" charset="0"/>
              </a:rPr>
              <a:t>of </a:t>
            </a:r>
            <a:r>
              <a:rPr lang="en-IN" spc="15" dirty="0">
                <a:latin typeface="+mj-lt"/>
                <a:cs typeface="Times New Roman" pitchFamily="18" charset="0"/>
              </a:rPr>
              <a:t>the </a:t>
            </a:r>
            <a:r>
              <a:rPr lang="en-IN" dirty="0">
                <a:latin typeface="+mj-lt"/>
                <a:cs typeface="Times New Roman" pitchFamily="18" charset="0"/>
              </a:rPr>
              <a:t>key </a:t>
            </a:r>
            <a:r>
              <a:rPr lang="en-IN" spc="30" dirty="0">
                <a:latin typeface="+mj-lt"/>
                <a:cs typeface="Times New Roman" pitchFamily="18" charset="0"/>
              </a:rPr>
              <a:t>attributes </a:t>
            </a:r>
            <a:r>
              <a:rPr lang="en-IN" spc="-35" dirty="0">
                <a:latin typeface="+mj-lt"/>
                <a:cs typeface="Times New Roman" pitchFamily="18" charset="0"/>
              </a:rPr>
              <a:t>as</a:t>
            </a:r>
            <a:r>
              <a:rPr lang="en-IN" spc="-105" dirty="0">
                <a:latin typeface="+mj-lt"/>
                <a:cs typeface="Times New Roman" pitchFamily="18" charset="0"/>
              </a:rPr>
              <a:t> </a:t>
            </a:r>
            <a:r>
              <a:rPr lang="en-IN" spc="15" dirty="0">
                <a:latin typeface="+mj-lt"/>
                <a:cs typeface="Times New Roman" pitchFamily="18" charset="0"/>
              </a:rPr>
              <a:t>primary</a:t>
            </a:r>
            <a:endParaRPr lang="en-IN" dirty="0">
              <a:latin typeface="+mj-lt"/>
              <a:cs typeface="Times New Roman" pitchFamily="18" charset="0"/>
            </a:endParaRPr>
          </a:p>
          <a:p>
            <a:pPr marL="988060" marR="5080" lvl="1" indent="-304800" algn="just">
              <a:lnSpc>
                <a:spcPts val="2670"/>
              </a:lnSpc>
              <a:spcBef>
                <a:spcPts val="625"/>
              </a:spcBef>
              <a:buFont typeface="Wingdings"/>
              <a:buChar char=""/>
              <a:tabLst>
                <a:tab pos="987425" algn="l"/>
                <a:tab pos="988060" algn="l"/>
              </a:tabLst>
            </a:pPr>
            <a:r>
              <a:rPr lang="en-IN" sz="2750" dirty="0" smtClean="0">
                <a:latin typeface="+mj-lt"/>
                <a:cs typeface="Times New Roman" pitchFamily="18" charset="0"/>
              </a:rPr>
              <a:t>If </a:t>
            </a:r>
            <a:r>
              <a:rPr lang="en-IN" sz="2750" spc="45" dirty="0" smtClean="0">
                <a:latin typeface="+mj-lt"/>
                <a:cs typeface="Times New Roman" pitchFamily="18" charset="0"/>
              </a:rPr>
              <a:t>composite, </a:t>
            </a:r>
            <a:r>
              <a:rPr lang="en-IN" sz="2750" spc="25" dirty="0" smtClean="0">
                <a:latin typeface="+mj-lt"/>
                <a:cs typeface="Times New Roman" pitchFamily="18" charset="0"/>
              </a:rPr>
              <a:t>the </a:t>
            </a:r>
            <a:r>
              <a:rPr lang="en-IN" sz="2750" spc="20" dirty="0" smtClean="0">
                <a:latin typeface="+mj-lt"/>
                <a:cs typeface="Times New Roman" pitchFamily="18" charset="0"/>
              </a:rPr>
              <a:t>simple </a:t>
            </a:r>
            <a:r>
              <a:rPr lang="en-IN" sz="2750" spc="35" dirty="0" smtClean="0">
                <a:latin typeface="+mj-lt"/>
                <a:cs typeface="Times New Roman" pitchFamily="18" charset="0"/>
              </a:rPr>
              <a:t>attributes </a:t>
            </a:r>
            <a:r>
              <a:rPr lang="en-IN" sz="2750" spc="30" dirty="0" smtClean="0">
                <a:latin typeface="+mj-lt"/>
                <a:cs typeface="Times New Roman" pitchFamily="18" charset="0"/>
              </a:rPr>
              <a:t>together </a:t>
            </a:r>
            <a:r>
              <a:rPr lang="en-IN" sz="2750" spc="45" dirty="0" smtClean="0">
                <a:latin typeface="+mj-lt"/>
                <a:cs typeface="Times New Roman" pitchFamily="18" charset="0"/>
              </a:rPr>
              <a:t>form  </a:t>
            </a:r>
            <a:r>
              <a:rPr lang="en-IN" sz="2750" spc="25" dirty="0" smtClean="0">
                <a:latin typeface="+mj-lt"/>
                <a:cs typeface="Times New Roman" pitchFamily="18" charset="0"/>
              </a:rPr>
              <a:t>the </a:t>
            </a:r>
            <a:r>
              <a:rPr lang="en-IN" sz="2750" spc="20" dirty="0" smtClean="0">
                <a:latin typeface="+mj-lt"/>
                <a:cs typeface="Times New Roman" pitchFamily="18" charset="0"/>
              </a:rPr>
              <a:t>primary</a:t>
            </a:r>
            <a:r>
              <a:rPr lang="en-IN" sz="2750" spc="-5" dirty="0" smtClean="0">
                <a:latin typeface="+mj-lt"/>
                <a:cs typeface="Times New Roman" pitchFamily="18" charset="0"/>
              </a:rPr>
              <a:t> </a:t>
            </a:r>
            <a:r>
              <a:rPr lang="en-IN" sz="2750" spc="10" dirty="0" smtClean="0">
                <a:latin typeface="+mj-lt"/>
                <a:cs typeface="Times New Roman" pitchFamily="18" charset="0"/>
              </a:rPr>
              <a:t>key</a:t>
            </a:r>
            <a:endParaRPr lang="en-IN" sz="2750" dirty="0" smtClean="0">
              <a:latin typeface="+mj-lt"/>
              <a:cs typeface="Times New Roman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lang="en-IN" sz="3550" dirty="0" smtClean="0">
              <a:latin typeface="+mj-lt"/>
              <a:cs typeface="Times New Roman" pitchFamily="18" charset="0"/>
            </a:endParaRPr>
          </a:p>
          <a:p>
            <a:pPr marL="622300" marR="114300" indent="-609600" algn="just">
              <a:lnSpc>
                <a:spcPct val="79900"/>
              </a:lnSpc>
              <a:buAutoNum type="romanLcPeriod"/>
              <a:tabLst>
                <a:tab pos="621665" algn="l"/>
                <a:tab pos="622300" algn="l"/>
              </a:tabLst>
            </a:pPr>
            <a:r>
              <a:rPr lang="en-IN" spc="-25" dirty="0">
                <a:latin typeface="+mj-lt"/>
                <a:cs typeface="Times New Roman" pitchFamily="18" charset="0"/>
              </a:rPr>
              <a:t>Any </a:t>
            </a:r>
            <a:r>
              <a:rPr lang="en-IN" spc="-15" dirty="0">
                <a:latin typeface="+mj-lt"/>
                <a:cs typeface="Times New Roman" pitchFamily="18" charset="0"/>
              </a:rPr>
              <a:t>remaining </a:t>
            </a:r>
            <a:r>
              <a:rPr lang="en-IN" dirty="0">
                <a:latin typeface="+mj-lt"/>
                <a:cs typeface="Times New Roman" pitchFamily="18" charset="0"/>
              </a:rPr>
              <a:t>key </a:t>
            </a:r>
            <a:r>
              <a:rPr lang="en-IN" spc="30" dirty="0">
                <a:latin typeface="+mj-lt"/>
                <a:cs typeface="Times New Roman" pitchFamily="18" charset="0"/>
              </a:rPr>
              <a:t>attributes </a:t>
            </a:r>
            <a:r>
              <a:rPr lang="en-IN" spc="-65" dirty="0">
                <a:latin typeface="+mj-lt"/>
                <a:cs typeface="Times New Roman" pitchFamily="18" charset="0"/>
              </a:rPr>
              <a:t>are </a:t>
            </a:r>
            <a:r>
              <a:rPr lang="en-IN" spc="55" dirty="0">
                <a:latin typeface="+mj-lt"/>
                <a:cs typeface="Times New Roman" pitchFamily="18" charset="0"/>
              </a:rPr>
              <a:t>kept </a:t>
            </a:r>
            <a:r>
              <a:rPr lang="en-IN" spc="-35" dirty="0">
                <a:latin typeface="+mj-lt"/>
                <a:cs typeface="Times New Roman" pitchFamily="18" charset="0"/>
              </a:rPr>
              <a:t>as  </a:t>
            </a:r>
            <a:r>
              <a:rPr lang="en-IN" spc="15" dirty="0">
                <a:latin typeface="+mj-lt"/>
                <a:cs typeface="Times New Roman" pitchFamily="18" charset="0"/>
              </a:rPr>
              <a:t>secondary </a:t>
            </a:r>
            <a:r>
              <a:rPr lang="en-IN" dirty="0">
                <a:latin typeface="+mj-lt"/>
                <a:cs typeface="Times New Roman" pitchFamily="18" charset="0"/>
              </a:rPr>
              <a:t>unique keys </a:t>
            </a:r>
            <a:r>
              <a:rPr lang="en-IN" spc="-45" dirty="0">
                <a:latin typeface="+mj-lt"/>
                <a:cs typeface="Times New Roman" pitchFamily="18" charset="0"/>
              </a:rPr>
              <a:t>(these </a:t>
            </a:r>
            <a:r>
              <a:rPr lang="en-IN" spc="25" dirty="0">
                <a:latin typeface="+mj-lt"/>
                <a:cs typeface="Times New Roman" pitchFamily="18" charset="0"/>
              </a:rPr>
              <a:t>will be </a:t>
            </a:r>
            <a:r>
              <a:rPr lang="en-IN" spc="-5" dirty="0">
                <a:latin typeface="+mj-lt"/>
                <a:cs typeface="Times New Roman" pitchFamily="18" charset="0"/>
              </a:rPr>
              <a:t>useful  </a:t>
            </a:r>
            <a:r>
              <a:rPr lang="en-IN" spc="35" dirty="0">
                <a:latin typeface="+mj-lt"/>
                <a:cs typeface="Times New Roman" pitchFamily="18" charset="0"/>
              </a:rPr>
              <a:t>for </a:t>
            </a:r>
            <a:r>
              <a:rPr lang="en-IN" spc="15" dirty="0">
                <a:latin typeface="+mj-lt"/>
                <a:cs typeface="Times New Roman" pitchFamily="18" charset="0"/>
              </a:rPr>
              <a:t>physical </a:t>
            </a:r>
            <a:r>
              <a:rPr lang="en-IN" spc="20" dirty="0">
                <a:latin typeface="+mj-lt"/>
                <a:cs typeface="Times New Roman" pitchFamily="18" charset="0"/>
              </a:rPr>
              <a:t>tuning </a:t>
            </a:r>
            <a:r>
              <a:rPr lang="en-IN" spc="-40" dirty="0">
                <a:latin typeface="+mj-lt"/>
                <a:cs typeface="Times New Roman" pitchFamily="18" charset="0"/>
              </a:rPr>
              <a:t>w.r.t. </a:t>
            </a:r>
            <a:r>
              <a:rPr lang="en-IN" spc="15" dirty="0">
                <a:latin typeface="+mj-lt"/>
                <a:cs typeface="Times New Roman" pitchFamily="18" charset="0"/>
              </a:rPr>
              <a:t>indexing</a:t>
            </a:r>
            <a:r>
              <a:rPr lang="en-IN" spc="-10" dirty="0">
                <a:latin typeface="+mj-lt"/>
                <a:cs typeface="Times New Roman" pitchFamily="18" charset="0"/>
              </a:rPr>
              <a:t> </a:t>
            </a:r>
            <a:r>
              <a:rPr lang="en-IN" spc="-45" dirty="0">
                <a:latin typeface="+mj-lt"/>
                <a:cs typeface="Times New Roman" pitchFamily="18" charset="0"/>
              </a:rPr>
              <a:t>analysis)</a:t>
            </a:r>
            <a:endParaRPr lang="en-IN" dirty="0">
              <a:latin typeface="+mj-lt"/>
              <a:cs typeface="Times New Roman" pitchFamily="18" charset="0"/>
            </a:endParaRPr>
          </a:p>
          <a:p>
            <a:pPr algn="just"/>
            <a:endParaRPr lang="en-IN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94900"/>
            <a:ext cx="7467600" cy="92984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 of ER - diagram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6"/>
          <p:cNvSpPr/>
          <p:nvPr/>
        </p:nvSpPr>
        <p:spPr>
          <a:xfrm>
            <a:off x="251520" y="1124744"/>
            <a:ext cx="8496944" cy="5482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 flipV="1">
            <a:off x="6718385" y="2351612"/>
            <a:ext cx="79208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45" dirty="0" smtClean="0">
                <a:solidFill>
                  <a:srgbClr val="FF0000"/>
                </a:solidFill>
              </a:rPr>
              <a:t>Step </a:t>
            </a:r>
            <a:r>
              <a:rPr lang="en-IN" spc="5" dirty="0" smtClean="0">
                <a:solidFill>
                  <a:srgbClr val="FF0000"/>
                </a:solidFill>
              </a:rPr>
              <a:t>1</a:t>
            </a:r>
            <a:r>
              <a:rPr lang="en-IN" spc="-114" dirty="0" smtClean="0">
                <a:solidFill>
                  <a:srgbClr val="FF0000"/>
                </a:solidFill>
              </a:rPr>
              <a:t> </a:t>
            </a:r>
            <a:r>
              <a:rPr lang="en-IN" spc="-10" dirty="0" smtClean="0">
                <a:solidFill>
                  <a:srgbClr val="FF0000"/>
                </a:solidFill>
              </a:rPr>
              <a:t>Result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object 6"/>
          <p:cNvGrpSpPr/>
          <p:nvPr/>
        </p:nvGrpSpPr>
        <p:grpSpPr>
          <a:xfrm>
            <a:off x="395536" y="1466827"/>
            <a:ext cx="8280920" cy="2936192"/>
            <a:chOff x="515063" y="1485244"/>
            <a:chExt cx="9065895" cy="2762885"/>
          </a:xfrm>
        </p:grpSpPr>
        <p:sp>
          <p:nvSpPr>
            <p:cNvPr id="5" name="object 7"/>
            <p:cNvSpPr/>
            <p:nvPr/>
          </p:nvSpPr>
          <p:spPr>
            <a:xfrm>
              <a:off x="947757" y="1802642"/>
              <a:ext cx="8351258" cy="23102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515061" y="1485252"/>
              <a:ext cx="9065895" cy="2762885"/>
            </a:xfrm>
            <a:custGeom>
              <a:avLst/>
              <a:gdLst/>
              <a:ahLst/>
              <a:cxnLst/>
              <a:rect l="l" t="t" r="r" b="b"/>
              <a:pathLst>
                <a:path w="9065895" h="2762885">
                  <a:moveTo>
                    <a:pt x="9065806" y="0"/>
                  </a:moveTo>
                  <a:lnTo>
                    <a:pt x="125006" y="0"/>
                  </a:lnTo>
                  <a:lnTo>
                    <a:pt x="125006" y="337045"/>
                  </a:lnTo>
                  <a:lnTo>
                    <a:pt x="0" y="337045"/>
                  </a:lnTo>
                  <a:lnTo>
                    <a:pt x="0" y="1638465"/>
                  </a:lnTo>
                  <a:lnTo>
                    <a:pt x="317855" y="1638465"/>
                  </a:lnTo>
                  <a:lnTo>
                    <a:pt x="317855" y="2762491"/>
                  </a:lnTo>
                  <a:lnTo>
                    <a:pt x="2346579" y="2762491"/>
                  </a:lnTo>
                  <a:lnTo>
                    <a:pt x="2346579" y="1638465"/>
                  </a:lnTo>
                  <a:lnTo>
                    <a:pt x="2934982" y="1638465"/>
                  </a:lnTo>
                  <a:lnTo>
                    <a:pt x="2934982" y="478167"/>
                  </a:lnTo>
                  <a:lnTo>
                    <a:pt x="9065806" y="478167"/>
                  </a:lnTo>
                  <a:lnTo>
                    <a:pt x="9065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4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45" dirty="0" smtClean="0">
                <a:solidFill>
                  <a:srgbClr val="FF0000"/>
                </a:solidFill>
              </a:rPr>
              <a:t>Step </a:t>
            </a:r>
            <a:r>
              <a:rPr lang="en-IN" spc="5" dirty="0" smtClean="0">
                <a:solidFill>
                  <a:srgbClr val="FF0000"/>
                </a:solidFill>
              </a:rPr>
              <a:t>2: </a:t>
            </a:r>
            <a:r>
              <a:rPr lang="en-IN" spc="-95" dirty="0" smtClean="0">
                <a:solidFill>
                  <a:srgbClr val="FF0000"/>
                </a:solidFill>
              </a:rPr>
              <a:t>Weak </a:t>
            </a:r>
            <a:r>
              <a:rPr lang="en-IN" spc="15" dirty="0" smtClean="0">
                <a:solidFill>
                  <a:srgbClr val="FF0000"/>
                </a:solidFill>
              </a:rPr>
              <a:t>Entity</a:t>
            </a:r>
            <a:r>
              <a:rPr lang="en-IN" spc="25" dirty="0" smtClean="0">
                <a:solidFill>
                  <a:srgbClr val="FF0000"/>
                </a:solidFill>
              </a:rPr>
              <a:t> </a:t>
            </a:r>
            <a:r>
              <a:rPr lang="en-IN" spc="-105" dirty="0" smtClean="0">
                <a:solidFill>
                  <a:srgbClr val="FF0000"/>
                </a:solidFill>
              </a:rPr>
              <a:t>Types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22300" marR="147320" indent="-609600" algn="just">
              <a:lnSpc>
                <a:spcPct val="79900"/>
              </a:lnSpc>
              <a:spcBef>
                <a:spcPts val="869"/>
              </a:spcBef>
              <a:buAutoNum type="romanLcPeriod"/>
              <a:tabLst>
                <a:tab pos="621665" algn="l"/>
                <a:tab pos="622300" algn="l"/>
              </a:tabLst>
            </a:pPr>
            <a:r>
              <a:rPr lang="en-IN" sz="2800" spc="-25" dirty="0">
                <a:latin typeface="Arial"/>
                <a:cs typeface="Arial"/>
              </a:rPr>
              <a:t>For </a:t>
            </a:r>
            <a:r>
              <a:rPr lang="en-IN" sz="2800" spc="-5" dirty="0">
                <a:latin typeface="Arial"/>
                <a:cs typeface="Arial"/>
              </a:rPr>
              <a:t>each </a:t>
            </a:r>
            <a:r>
              <a:rPr lang="en-IN" sz="2800" spc="10" dirty="0">
                <a:latin typeface="Arial"/>
                <a:cs typeface="Arial"/>
              </a:rPr>
              <a:t>weak </a:t>
            </a:r>
            <a:r>
              <a:rPr lang="en-IN" sz="2800" spc="25" dirty="0">
                <a:latin typeface="Arial"/>
                <a:cs typeface="Arial"/>
              </a:rPr>
              <a:t>entity </a:t>
            </a:r>
            <a:r>
              <a:rPr lang="en-IN" sz="2800" spc="35" dirty="0">
                <a:latin typeface="Arial"/>
                <a:cs typeface="Arial"/>
              </a:rPr>
              <a:t>type, </a:t>
            </a:r>
            <a:r>
              <a:rPr lang="en-IN" sz="2800" spc="-5" dirty="0">
                <a:latin typeface="Arial"/>
                <a:cs typeface="Arial"/>
              </a:rPr>
              <a:t>create </a:t>
            </a:r>
            <a:r>
              <a:rPr lang="en-IN" sz="2800" spc="-65" dirty="0">
                <a:latin typeface="Arial"/>
                <a:cs typeface="Arial"/>
              </a:rPr>
              <a:t>a  </a:t>
            </a:r>
            <a:r>
              <a:rPr lang="en-IN" sz="2800" spc="25" dirty="0">
                <a:latin typeface="Arial"/>
                <a:cs typeface="Arial"/>
              </a:rPr>
              <a:t>corresponding </a:t>
            </a:r>
            <a:r>
              <a:rPr lang="en-IN" sz="2800" spc="-5" dirty="0">
                <a:latin typeface="Arial"/>
                <a:cs typeface="Arial"/>
              </a:rPr>
              <a:t>relation </a:t>
            </a:r>
            <a:r>
              <a:rPr lang="en-IN" sz="2800" spc="40" dirty="0">
                <a:latin typeface="Arial"/>
                <a:cs typeface="Arial"/>
              </a:rPr>
              <a:t>that </a:t>
            </a:r>
            <a:r>
              <a:rPr lang="en-IN" sz="2800" spc="15" dirty="0">
                <a:latin typeface="Arial"/>
                <a:cs typeface="Arial"/>
              </a:rPr>
              <a:t>includes </a:t>
            </a:r>
            <a:r>
              <a:rPr lang="en-IN" sz="2800" spc="-25" dirty="0">
                <a:latin typeface="Arial"/>
                <a:cs typeface="Arial"/>
              </a:rPr>
              <a:t>all </a:t>
            </a:r>
            <a:r>
              <a:rPr lang="en-IN" sz="2800" spc="15" dirty="0">
                <a:latin typeface="Arial"/>
                <a:cs typeface="Arial"/>
              </a:rPr>
              <a:t>the  simple</a:t>
            </a:r>
            <a:r>
              <a:rPr lang="en-IN" sz="2800" dirty="0">
                <a:latin typeface="Arial"/>
                <a:cs typeface="Arial"/>
              </a:rPr>
              <a:t> </a:t>
            </a:r>
            <a:r>
              <a:rPr lang="en-IN" sz="2800" spc="30" dirty="0">
                <a:latin typeface="Arial"/>
                <a:cs typeface="Arial"/>
              </a:rPr>
              <a:t>attributes</a:t>
            </a:r>
            <a:endParaRPr lang="en-IN" sz="2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buFont typeface="Arial"/>
              <a:buAutoNum type="romanLcPeriod"/>
            </a:pPr>
            <a:endParaRPr lang="en-IN" sz="2800" dirty="0" smtClean="0">
              <a:latin typeface="Arial"/>
              <a:cs typeface="Arial"/>
            </a:endParaRPr>
          </a:p>
          <a:p>
            <a:pPr marL="622300" marR="238125" indent="-609600" algn="just">
              <a:lnSpc>
                <a:spcPct val="79900"/>
              </a:lnSpc>
              <a:buAutoNum type="romanLcPeriod"/>
              <a:tabLst>
                <a:tab pos="621665" algn="l"/>
                <a:tab pos="622300" algn="l"/>
              </a:tabLst>
            </a:pPr>
            <a:r>
              <a:rPr lang="en-IN" sz="2800" spc="55" dirty="0">
                <a:latin typeface="Arial"/>
                <a:cs typeface="Arial"/>
              </a:rPr>
              <a:t>Add </a:t>
            </a:r>
            <a:r>
              <a:rPr lang="en-IN" sz="2800" spc="-35" dirty="0">
                <a:latin typeface="Arial"/>
                <a:cs typeface="Arial"/>
              </a:rPr>
              <a:t>as </a:t>
            </a:r>
            <a:r>
              <a:rPr lang="en-IN" sz="2800" spc="-65" dirty="0">
                <a:latin typeface="Arial"/>
                <a:cs typeface="Arial"/>
              </a:rPr>
              <a:t>a </a:t>
            </a:r>
            <a:r>
              <a:rPr lang="en-IN" sz="28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foreign </a:t>
            </a:r>
            <a:r>
              <a:rPr lang="en-IN"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</a:t>
            </a:r>
            <a:r>
              <a:rPr lang="en-IN" sz="2800" dirty="0">
                <a:latin typeface="Arial"/>
                <a:cs typeface="Arial"/>
              </a:rPr>
              <a:t> </a:t>
            </a:r>
            <a:r>
              <a:rPr lang="en-IN" sz="2800" spc="-25" dirty="0">
                <a:latin typeface="Arial"/>
                <a:cs typeface="Arial"/>
              </a:rPr>
              <a:t>all </a:t>
            </a:r>
            <a:r>
              <a:rPr lang="en-IN" sz="2800" spc="55" dirty="0">
                <a:latin typeface="Arial"/>
                <a:cs typeface="Arial"/>
              </a:rPr>
              <a:t>of </a:t>
            </a:r>
            <a:r>
              <a:rPr lang="en-IN" sz="2800" spc="15" dirty="0">
                <a:latin typeface="Arial"/>
                <a:cs typeface="Arial"/>
              </a:rPr>
              <a:t>the primary </a:t>
            </a:r>
            <a:r>
              <a:rPr lang="en-IN" sz="2800" dirty="0">
                <a:latin typeface="Arial"/>
                <a:cs typeface="Arial"/>
              </a:rPr>
              <a:t>key  </a:t>
            </a:r>
            <a:r>
              <a:rPr lang="en-IN" sz="2800" spc="-15" dirty="0">
                <a:latin typeface="Arial"/>
                <a:cs typeface="Arial"/>
              </a:rPr>
              <a:t>attribute(s) </a:t>
            </a:r>
            <a:r>
              <a:rPr lang="en-IN" sz="2800" spc="-5" dirty="0">
                <a:latin typeface="Arial"/>
                <a:cs typeface="Arial"/>
              </a:rPr>
              <a:t>in </a:t>
            </a:r>
            <a:r>
              <a:rPr lang="en-IN" sz="2800" spc="15" dirty="0">
                <a:latin typeface="Arial"/>
                <a:cs typeface="Arial"/>
              </a:rPr>
              <a:t>the </a:t>
            </a:r>
            <a:r>
              <a:rPr lang="en-IN" sz="2800" spc="25" dirty="0">
                <a:latin typeface="Arial"/>
                <a:cs typeface="Arial"/>
              </a:rPr>
              <a:t>entity corresponding </a:t>
            </a:r>
            <a:r>
              <a:rPr lang="en-IN" sz="2800" spc="90" dirty="0">
                <a:latin typeface="Arial"/>
                <a:cs typeface="Arial"/>
              </a:rPr>
              <a:t>to  </a:t>
            </a:r>
            <a:r>
              <a:rPr lang="en-IN" sz="2800" spc="15" dirty="0">
                <a:latin typeface="Arial"/>
                <a:cs typeface="Arial"/>
              </a:rPr>
              <a:t>the </a:t>
            </a:r>
            <a:r>
              <a:rPr lang="en-IN" sz="2800" spc="20" dirty="0">
                <a:latin typeface="Arial"/>
                <a:cs typeface="Arial"/>
              </a:rPr>
              <a:t>owner </a:t>
            </a:r>
            <a:r>
              <a:rPr lang="en-IN" sz="2800" spc="25" dirty="0">
                <a:latin typeface="Arial"/>
                <a:cs typeface="Arial"/>
              </a:rPr>
              <a:t>entity</a:t>
            </a:r>
            <a:r>
              <a:rPr lang="en-IN" sz="2800" spc="-30" dirty="0">
                <a:latin typeface="Arial"/>
                <a:cs typeface="Arial"/>
              </a:rPr>
              <a:t> </a:t>
            </a:r>
            <a:r>
              <a:rPr lang="en-IN" sz="2800" spc="40" dirty="0">
                <a:latin typeface="Arial"/>
                <a:cs typeface="Arial"/>
              </a:rPr>
              <a:t>type</a:t>
            </a:r>
            <a:endParaRPr lang="en-IN" sz="2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  <a:buFont typeface="Arial"/>
              <a:buAutoNum type="romanLcPeriod"/>
            </a:pPr>
            <a:endParaRPr lang="en-IN" sz="2800" dirty="0" smtClean="0">
              <a:latin typeface="Arial"/>
              <a:cs typeface="Arial"/>
            </a:endParaRPr>
          </a:p>
          <a:p>
            <a:pPr marL="622300" marR="5080" indent="-609600" algn="just">
              <a:lnSpc>
                <a:spcPct val="79900"/>
              </a:lnSpc>
              <a:buAutoNum type="romanLcPeriod"/>
              <a:tabLst>
                <a:tab pos="621665" algn="l"/>
                <a:tab pos="622300" algn="l"/>
              </a:tabLst>
            </a:pPr>
            <a:r>
              <a:rPr lang="en-IN" sz="2800" spc="-65" dirty="0">
                <a:latin typeface="Arial"/>
                <a:cs typeface="Arial"/>
              </a:rPr>
              <a:t>The </a:t>
            </a:r>
            <a:r>
              <a:rPr lang="en-IN" sz="2800" spc="15" dirty="0">
                <a:latin typeface="Arial"/>
                <a:cs typeface="Arial"/>
              </a:rPr>
              <a:t>primary </a:t>
            </a:r>
            <a:r>
              <a:rPr lang="en-IN" sz="2800" dirty="0">
                <a:latin typeface="Arial"/>
                <a:cs typeface="Arial"/>
              </a:rPr>
              <a:t>key </a:t>
            </a:r>
            <a:r>
              <a:rPr lang="en-IN" sz="2800" spc="-5" dirty="0">
                <a:latin typeface="Arial"/>
                <a:cs typeface="Arial"/>
              </a:rPr>
              <a:t>is </a:t>
            </a:r>
            <a:r>
              <a:rPr lang="en-IN" sz="2800" spc="15" dirty="0">
                <a:latin typeface="Arial"/>
                <a:cs typeface="Arial"/>
              </a:rPr>
              <a:t>the </a:t>
            </a:r>
            <a:r>
              <a:rPr lang="en-IN" sz="2800" spc="40" dirty="0">
                <a:latin typeface="Arial"/>
                <a:cs typeface="Arial"/>
              </a:rPr>
              <a:t>combination </a:t>
            </a:r>
            <a:r>
              <a:rPr lang="en-IN" sz="2800" spc="55" dirty="0">
                <a:latin typeface="Arial"/>
                <a:cs typeface="Arial"/>
              </a:rPr>
              <a:t>of </a:t>
            </a:r>
            <a:r>
              <a:rPr lang="en-IN" sz="2800" spc="-25" dirty="0">
                <a:latin typeface="Arial"/>
                <a:cs typeface="Arial"/>
              </a:rPr>
              <a:t>all  </a:t>
            </a:r>
            <a:r>
              <a:rPr lang="en-IN" sz="2800" spc="15" dirty="0">
                <a:latin typeface="Arial"/>
                <a:cs typeface="Arial"/>
              </a:rPr>
              <a:t>the primary </a:t>
            </a:r>
            <a:r>
              <a:rPr lang="en-IN" sz="2800" dirty="0">
                <a:latin typeface="Arial"/>
                <a:cs typeface="Arial"/>
              </a:rPr>
              <a:t>key </a:t>
            </a:r>
            <a:r>
              <a:rPr lang="en-IN" sz="2800" spc="30" dirty="0">
                <a:latin typeface="Arial"/>
                <a:cs typeface="Arial"/>
              </a:rPr>
              <a:t>attributes </a:t>
            </a:r>
            <a:r>
              <a:rPr lang="en-IN" sz="2800" spc="25" dirty="0">
                <a:latin typeface="Arial"/>
                <a:cs typeface="Arial"/>
              </a:rPr>
              <a:t>from </a:t>
            </a:r>
            <a:r>
              <a:rPr lang="en-IN" sz="2800" spc="15" dirty="0">
                <a:latin typeface="Arial"/>
                <a:cs typeface="Arial"/>
              </a:rPr>
              <a:t>the </a:t>
            </a:r>
            <a:r>
              <a:rPr lang="en-IN" sz="2800" spc="20" dirty="0">
                <a:latin typeface="Arial"/>
                <a:cs typeface="Arial"/>
              </a:rPr>
              <a:t>owner  </a:t>
            </a:r>
            <a:r>
              <a:rPr lang="en-IN" sz="2800" spc="15" dirty="0">
                <a:latin typeface="Arial"/>
                <a:cs typeface="Arial"/>
              </a:rPr>
              <a:t>and the partial </a:t>
            </a:r>
            <a:r>
              <a:rPr lang="en-IN" sz="2800" dirty="0">
                <a:latin typeface="Arial"/>
                <a:cs typeface="Arial"/>
              </a:rPr>
              <a:t>key </a:t>
            </a:r>
            <a:r>
              <a:rPr lang="en-IN" sz="2800" spc="55" dirty="0">
                <a:latin typeface="Arial"/>
                <a:cs typeface="Arial"/>
              </a:rPr>
              <a:t>of </a:t>
            </a:r>
            <a:r>
              <a:rPr lang="en-IN" sz="2800" spc="15" dirty="0">
                <a:latin typeface="Arial"/>
                <a:cs typeface="Arial"/>
              </a:rPr>
              <a:t>the </a:t>
            </a:r>
            <a:r>
              <a:rPr lang="en-IN" sz="2800" spc="10" dirty="0">
                <a:latin typeface="Arial"/>
                <a:cs typeface="Arial"/>
              </a:rPr>
              <a:t>weak </a:t>
            </a:r>
            <a:r>
              <a:rPr lang="en-IN" sz="2800" spc="-10" dirty="0">
                <a:latin typeface="Arial"/>
                <a:cs typeface="Arial"/>
              </a:rPr>
              <a:t>entity, </a:t>
            </a:r>
            <a:r>
              <a:rPr lang="en-IN" sz="2800" spc="25" dirty="0">
                <a:latin typeface="Arial"/>
                <a:cs typeface="Arial"/>
              </a:rPr>
              <a:t>if</a:t>
            </a:r>
            <a:r>
              <a:rPr lang="en-IN" sz="2800" spc="-145" dirty="0">
                <a:latin typeface="Arial"/>
                <a:cs typeface="Arial"/>
              </a:rPr>
              <a:t> </a:t>
            </a:r>
            <a:r>
              <a:rPr lang="en-IN" sz="2800" spc="-25" dirty="0">
                <a:latin typeface="Arial"/>
                <a:cs typeface="Arial"/>
              </a:rPr>
              <a:t>any</a:t>
            </a:r>
            <a:endParaRPr lang="en-IN" sz="2800" dirty="0">
              <a:latin typeface="Arial"/>
              <a:cs typeface="Arial"/>
            </a:endParaRP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392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94900"/>
            <a:ext cx="7467600" cy="92984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 of ER - diagram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6"/>
          <p:cNvSpPr/>
          <p:nvPr/>
        </p:nvSpPr>
        <p:spPr>
          <a:xfrm>
            <a:off x="251520" y="1124744"/>
            <a:ext cx="8496944" cy="5482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876256" y="2361313"/>
            <a:ext cx="6480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45" dirty="0" smtClean="0">
                <a:solidFill>
                  <a:srgbClr val="FF0000"/>
                </a:solidFill>
              </a:rPr>
              <a:t>Step </a:t>
            </a:r>
            <a:r>
              <a:rPr lang="en-IN" spc="5" dirty="0" smtClean="0">
                <a:solidFill>
                  <a:srgbClr val="FF0000"/>
                </a:solidFill>
              </a:rPr>
              <a:t>2</a:t>
            </a:r>
            <a:r>
              <a:rPr lang="en-IN" spc="-114" dirty="0" smtClean="0">
                <a:solidFill>
                  <a:srgbClr val="FF0000"/>
                </a:solidFill>
              </a:rPr>
              <a:t> </a:t>
            </a:r>
            <a:r>
              <a:rPr lang="en-IN" spc="-10" dirty="0" smtClean="0">
                <a:solidFill>
                  <a:srgbClr val="FF0000"/>
                </a:solidFill>
              </a:rPr>
              <a:t>Result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object 6"/>
          <p:cNvGrpSpPr/>
          <p:nvPr/>
        </p:nvGrpSpPr>
        <p:grpSpPr>
          <a:xfrm>
            <a:off x="395536" y="1481734"/>
            <a:ext cx="8223131" cy="3514090"/>
            <a:chOff x="500355" y="1659127"/>
            <a:chExt cx="8799195" cy="3514090"/>
          </a:xfrm>
        </p:grpSpPr>
        <p:sp>
          <p:nvSpPr>
            <p:cNvPr id="5" name="object 7"/>
            <p:cNvSpPr/>
            <p:nvPr/>
          </p:nvSpPr>
          <p:spPr>
            <a:xfrm>
              <a:off x="947757" y="1802643"/>
              <a:ext cx="8351258" cy="2972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3895267" y="4831994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h="327660">
                  <a:moveTo>
                    <a:pt x="0" y="0"/>
                  </a:moveTo>
                  <a:lnTo>
                    <a:pt x="1" y="327438"/>
                  </a:lnTo>
                </a:path>
              </a:pathLst>
            </a:custGeom>
            <a:ln w="27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/>
            <p:cNvSpPr/>
            <p:nvPr/>
          </p:nvSpPr>
          <p:spPr>
            <a:xfrm>
              <a:off x="3894099" y="5159438"/>
              <a:ext cx="4906645" cy="0"/>
            </a:xfrm>
            <a:custGeom>
              <a:avLst/>
              <a:gdLst/>
              <a:ahLst/>
              <a:cxnLst/>
              <a:rect l="l" t="t" r="r" b="b"/>
              <a:pathLst>
                <a:path w="4906645">
                  <a:moveTo>
                    <a:pt x="4906047" y="0"/>
                  </a:moveTo>
                  <a:lnTo>
                    <a:pt x="0" y="1"/>
                  </a:lnTo>
                </a:path>
              </a:pathLst>
            </a:custGeom>
            <a:ln w="27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/>
            <p:cNvSpPr/>
            <p:nvPr/>
          </p:nvSpPr>
          <p:spPr>
            <a:xfrm>
              <a:off x="8795791" y="3036354"/>
              <a:ext cx="0" cy="2123440"/>
            </a:xfrm>
            <a:custGeom>
              <a:avLst/>
              <a:gdLst/>
              <a:ahLst/>
              <a:cxnLst/>
              <a:rect l="l" t="t" r="r" b="b"/>
              <a:pathLst>
                <a:path h="2123440">
                  <a:moveTo>
                    <a:pt x="0" y="0"/>
                  </a:moveTo>
                  <a:lnTo>
                    <a:pt x="1" y="2123093"/>
                  </a:lnTo>
                </a:path>
              </a:pathLst>
            </a:custGeom>
            <a:ln w="27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1"/>
            <p:cNvSpPr/>
            <p:nvPr/>
          </p:nvSpPr>
          <p:spPr>
            <a:xfrm>
              <a:off x="6058809" y="3036354"/>
              <a:ext cx="2742565" cy="0"/>
            </a:xfrm>
            <a:custGeom>
              <a:avLst/>
              <a:gdLst/>
              <a:ahLst/>
              <a:cxnLst/>
              <a:rect l="l" t="t" r="r" b="b"/>
              <a:pathLst>
                <a:path w="2742565">
                  <a:moveTo>
                    <a:pt x="2742506" y="0"/>
                  </a:moveTo>
                  <a:lnTo>
                    <a:pt x="0" y="1"/>
                  </a:lnTo>
                </a:path>
              </a:pathLst>
            </a:custGeom>
            <a:ln w="27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2"/>
            <p:cNvSpPr/>
            <p:nvPr/>
          </p:nvSpPr>
          <p:spPr>
            <a:xfrm>
              <a:off x="6020231" y="2584869"/>
              <a:ext cx="81280" cy="451484"/>
            </a:xfrm>
            <a:custGeom>
              <a:avLst/>
              <a:gdLst/>
              <a:ahLst/>
              <a:cxnLst/>
              <a:rect l="l" t="t" r="r" b="b"/>
              <a:pathLst>
                <a:path w="81279" h="451485">
                  <a:moveTo>
                    <a:pt x="54178" y="67741"/>
                  </a:moveTo>
                  <a:lnTo>
                    <a:pt x="27089" y="67741"/>
                  </a:lnTo>
                  <a:lnTo>
                    <a:pt x="27089" y="451485"/>
                  </a:lnTo>
                  <a:lnTo>
                    <a:pt x="54178" y="451485"/>
                  </a:lnTo>
                  <a:lnTo>
                    <a:pt x="54178" y="67741"/>
                  </a:lnTo>
                  <a:close/>
                </a:path>
                <a:path w="81279" h="451485">
                  <a:moveTo>
                    <a:pt x="40639" y="0"/>
                  </a:moveTo>
                  <a:lnTo>
                    <a:pt x="0" y="81279"/>
                  </a:lnTo>
                  <a:lnTo>
                    <a:pt x="27089" y="81279"/>
                  </a:lnTo>
                  <a:lnTo>
                    <a:pt x="27089" y="67741"/>
                  </a:lnTo>
                  <a:lnTo>
                    <a:pt x="74510" y="67741"/>
                  </a:lnTo>
                  <a:lnTo>
                    <a:pt x="40639" y="0"/>
                  </a:lnTo>
                  <a:close/>
                </a:path>
                <a:path w="81279" h="451485">
                  <a:moveTo>
                    <a:pt x="74510" y="67741"/>
                  </a:moveTo>
                  <a:lnTo>
                    <a:pt x="54178" y="67741"/>
                  </a:lnTo>
                  <a:lnTo>
                    <a:pt x="54178" y="81279"/>
                  </a:lnTo>
                  <a:lnTo>
                    <a:pt x="81280" y="81279"/>
                  </a:lnTo>
                  <a:lnTo>
                    <a:pt x="74510" y="67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/>
            <p:cNvSpPr/>
            <p:nvPr/>
          </p:nvSpPr>
          <p:spPr>
            <a:xfrm>
              <a:off x="500355" y="1659127"/>
              <a:ext cx="2950210" cy="3018155"/>
            </a:xfrm>
            <a:custGeom>
              <a:avLst/>
              <a:gdLst/>
              <a:ahLst/>
              <a:cxnLst/>
              <a:rect l="l" t="t" r="r" b="b"/>
              <a:pathLst>
                <a:path w="2950210" h="3018154">
                  <a:moveTo>
                    <a:pt x="2949689" y="0"/>
                  </a:moveTo>
                  <a:lnTo>
                    <a:pt x="0" y="0"/>
                  </a:lnTo>
                  <a:lnTo>
                    <a:pt x="0" y="3017634"/>
                  </a:lnTo>
                  <a:lnTo>
                    <a:pt x="2949689" y="3017634"/>
                  </a:lnTo>
                  <a:lnTo>
                    <a:pt x="29496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14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132</TotalTime>
  <Words>495</Words>
  <Application>Microsoft Office PowerPoint</Application>
  <PresentationFormat>On-screen Show (4:3)</PresentationFormat>
  <Paragraphs>82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PowerPoint Presentation</vt:lpstr>
      <vt:lpstr>Data Model</vt:lpstr>
      <vt:lpstr>Example of ER - diagram</vt:lpstr>
      <vt:lpstr>Step 1: Regular Entity Types</vt:lpstr>
      <vt:lpstr>Example of ER - diagram</vt:lpstr>
      <vt:lpstr>Step 1 Result</vt:lpstr>
      <vt:lpstr>Step 2: Weak Entity Types</vt:lpstr>
      <vt:lpstr>Example of ER - diagram</vt:lpstr>
      <vt:lpstr>Step 2 Result</vt:lpstr>
      <vt:lpstr>Step 3: Mapping Binary 1-to-1</vt:lpstr>
      <vt:lpstr>Step 3: Mapping Binary 1-to-1</vt:lpstr>
      <vt:lpstr>Example of ER - diagram</vt:lpstr>
      <vt:lpstr>Step 2 Result</vt:lpstr>
      <vt:lpstr>Step 3 Result</vt:lpstr>
      <vt:lpstr>Step 4: Binary 1-to-N</vt:lpstr>
      <vt:lpstr>Example of ER - diagram</vt:lpstr>
      <vt:lpstr>Step 4 Result</vt:lpstr>
      <vt:lpstr>Step 5: Binary M-to-N</vt:lpstr>
      <vt:lpstr>Example of ER - diagram</vt:lpstr>
      <vt:lpstr>Step 5 Result</vt:lpstr>
      <vt:lpstr>Step 6: Multivalued Attributes</vt:lpstr>
      <vt:lpstr>Example of ER - diagram</vt:lpstr>
      <vt:lpstr>Step 6 Result</vt:lpstr>
      <vt:lpstr>Step 7: Specialization/Generalization (As of Now Ignore)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KULDEEP</dc:creator>
  <cp:lastModifiedBy>KULDEEP</cp:lastModifiedBy>
  <cp:revision>11</cp:revision>
  <dcterms:created xsi:type="dcterms:W3CDTF">2021-05-06T09:01:06Z</dcterms:created>
  <dcterms:modified xsi:type="dcterms:W3CDTF">2021-05-07T06:39:10Z</dcterms:modified>
</cp:coreProperties>
</file>