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58" r:id="rId5"/>
    <p:sldId id="259" r:id="rId6"/>
    <p:sldId id="297" r:id="rId7"/>
    <p:sldId id="260" r:id="rId8"/>
    <p:sldId id="261" r:id="rId9"/>
    <p:sldId id="296" r:id="rId10"/>
    <p:sldId id="262" r:id="rId11"/>
    <p:sldId id="263" r:id="rId12"/>
    <p:sldId id="295" r:id="rId13"/>
    <p:sldId id="264" r:id="rId14"/>
    <p:sldId id="265" r:id="rId15"/>
    <p:sldId id="294" r:id="rId16"/>
    <p:sldId id="266" r:id="rId17"/>
    <p:sldId id="267" r:id="rId18"/>
    <p:sldId id="293" r:id="rId19"/>
    <p:sldId id="268" r:id="rId20"/>
    <p:sldId id="269" r:id="rId21"/>
    <p:sldId id="286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2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37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8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0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1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9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F787-7475-4EC8-ACA1-0468BDA57589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2868-39CA-41AD-BFD6-1E68E24F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– </a:t>
            </a:r>
            <a:r>
              <a:rPr lang="en-US"/>
              <a:t>Enrolled Schema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05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Who teaches cs1500?</a:t>
            </a:r>
          </a:p>
        </p:txBody>
      </p:sp>
    </p:spTree>
    <p:extLst>
      <p:ext uri="{BB962C8B-B14F-4D97-AF65-F5344CB8AC3E}">
        <p14:creationId xmlns:p14="http://schemas.microsoft.com/office/powerpoint/2010/main" val="236169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Who teaches cs1500?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757488"/>
            <a:ext cx="7093594" cy="189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66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26549"/>
              </p:ext>
            </p:extLst>
          </p:nvPr>
        </p:nvGraphicFramePr>
        <p:xfrm>
          <a:off x="395536" y="2564904"/>
          <a:ext cx="1738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740544"/>
              </p:ext>
            </p:extLst>
          </p:nvPr>
        </p:nvGraphicFramePr>
        <p:xfrm>
          <a:off x="7308304" y="2420888"/>
          <a:ext cx="17385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37279"/>
              </p:ext>
            </p:extLst>
          </p:nvPr>
        </p:nvGraphicFramePr>
        <p:xfrm>
          <a:off x="3275856" y="4139452"/>
          <a:ext cx="23866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384" y="214124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2615" y="1982755"/>
            <a:ext cx="152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EnrolledIn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63223" y="37360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549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4. Who teaches cs1500 or cs3020?</a:t>
            </a:r>
          </a:p>
        </p:txBody>
      </p:sp>
    </p:spTree>
    <p:extLst>
      <p:ext uri="{BB962C8B-B14F-4D97-AF65-F5344CB8AC3E}">
        <p14:creationId xmlns:p14="http://schemas.microsoft.com/office/powerpoint/2010/main" val="11316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4. Who teaches cs1500 or cs3020?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4638"/>
            <a:ext cx="8077200" cy="176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35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26549"/>
              </p:ext>
            </p:extLst>
          </p:nvPr>
        </p:nvGraphicFramePr>
        <p:xfrm>
          <a:off x="395536" y="2564904"/>
          <a:ext cx="1738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740544"/>
              </p:ext>
            </p:extLst>
          </p:nvPr>
        </p:nvGraphicFramePr>
        <p:xfrm>
          <a:off x="7308304" y="2420888"/>
          <a:ext cx="17385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37279"/>
              </p:ext>
            </p:extLst>
          </p:nvPr>
        </p:nvGraphicFramePr>
        <p:xfrm>
          <a:off x="3275856" y="4139452"/>
          <a:ext cx="23866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384" y="214124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2615" y="1982755"/>
            <a:ext cx="152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EnrolledIn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63223" y="37360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549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5. Who teaches at least two different subjects?</a:t>
            </a:r>
          </a:p>
        </p:txBody>
      </p:sp>
    </p:spTree>
    <p:extLst>
      <p:ext uri="{BB962C8B-B14F-4D97-AF65-F5344CB8AC3E}">
        <p14:creationId xmlns:p14="http://schemas.microsoft.com/office/powerpoint/2010/main" val="396259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5. Who teaches at least two different subjects?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533650"/>
            <a:ext cx="878497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69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26549"/>
              </p:ext>
            </p:extLst>
          </p:nvPr>
        </p:nvGraphicFramePr>
        <p:xfrm>
          <a:off x="395536" y="2564904"/>
          <a:ext cx="1738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740544"/>
              </p:ext>
            </p:extLst>
          </p:nvPr>
        </p:nvGraphicFramePr>
        <p:xfrm>
          <a:off x="7308304" y="2420888"/>
          <a:ext cx="17385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37279"/>
              </p:ext>
            </p:extLst>
          </p:nvPr>
        </p:nvGraphicFramePr>
        <p:xfrm>
          <a:off x="3275856" y="4139452"/>
          <a:ext cx="23866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384" y="214124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2615" y="1982755"/>
            <a:ext cx="152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EnrolledIn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63223" y="37360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549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6. What are the names of students in cs1500 or cs3010?</a:t>
            </a:r>
          </a:p>
        </p:txBody>
      </p:sp>
    </p:spTree>
    <p:extLst>
      <p:ext uri="{BB962C8B-B14F-4D97-AF65-F5344CB8AC3E}">
        <p14:creationId xmlns:p14="http://schemas.microsoft.com/office/powerpoint/2010/main" val="176967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 the following queries in the relational algebra using the relational schema</a:t>
            </a:r>
          </a:p>
          <a:p>
            <a:r>
              <a:rPr lang="en-IN" dirty="0"/>
              <a:t> student(id, name)</a:t>
            </a:r>
          </a:p>
          <a:p>
            <a:r>
              <a:rPr lang="en-IN" dirty="0"/>
              <a:t> </a:t>
            </a:r>
            <a:r>
              <a:rPr lang="en-IN" dirty="0" err="1"/>
              <a:t>enrolledIn</a:t>
            </a:r>
            <a:r>
              <a:rPr lang="en-IN" dirty="0"/>
              <a:t>(id, code)</a:t>
            </a:r>
          </a:p>
          <a:p>
            <a:r>
              <a:rPr lang="en-IN" dirty="0"/>
              <a:t> subject(code, lecturer)</a:t>
            </a:r>
          </a:p>
        </p:txBody>
      </p:sp>
    </p:spTree>
    <p:extLst>
      <p:ext uri="{BB962C8B-B14F-4D97-AF65-F5344CB8AC3E}">
        <p14:creationId xmlns:p14="http://schemas.microsoft.com/office/powerpoint/2010/main" val="178447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6. What are the names of students in cs1500 or cs3010?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28925"/>
            <a:ext cx="89644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750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571499"/>
              </p:ext>
            </p:extLst>
          </p:nvPr>
        </p:nvGraphicFramePr>
        <p:xfrm>
          <a:off x="395536" y="2564904"/>
          <a:ext cx="1738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286967"/>
              </p:ext>
            </p:extLst>
          </p:nvPr>
        </p:nvGraphicFramePr>
        <p:xfrm>
          <a:off x="7308304" y="2420888"/>
          <a:ext cx="17385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651522"/>
              </p:ext>
            </p:extLst>
          </p:nvPr>
        </p:nvGraphicFramePr>
        <p:xfrm>
          <a:off x="3275856" y="4139452"/>
          <a:ext cx="23866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384" y="214124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2615" y="1982755"/>
            <a:ext cx="152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EnrolledIn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63223" y="37360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3289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7. What are the names of students in both cs1500 and cs3010?</a:t>
            </a:r>
          </a:p>
        </p:txBody>
      </p:sp>
    </p:spTree>
    <p:extLst>
      <p:ext uri="{BB962C8B-B14F-4D97-AF65-F5344CB8AC3E}">
        <p14:creationId xmlns:p14="http://schemas.microsoft.com/office/powerpoint/2010/main" val="846889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7. What are the names of students in both cs1500 and cs1200?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28924"/>
            <a:ext cx="9144000" cy="189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80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8. What are the names of students taking a subject taught by Roger.</a:t>
            </a:r>
          </a:p>
        </p:txBody>
      </p:sp>
    </p:spTree>
    <p:extLst>
      <p:ext uri="{BB962C8B-B14F-4D97-AF65-F5344CB8AC3E}">
        <p14:creationId xmlns:p14="http://schemas.microsoft.com/office/powerpoint/2010/main" val="609880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8. What are the names of students taking a subject taught by Roger.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3014663"/>
            <a:ext cx="7439025" cy="113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12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9. What are the names of students who are taking a subject </a:t>
            </a:r>
            <a:r>
              <a:rPr lang="en-IN" i="1" dirty="0"/>
              <a:t>not </a:t>
            </a:r>
            <a:r>
              <a:rPr lang="en-IN" dirty="0"/>
              <a:t>taught by Roger?</a:t>
            </a:r>
          </a:p>
        </p:txBody>
      </p:sp>
    </p:spTree>
    <p:extLst>
      <p:ext uri="{BB962C8B-B14F-4D97-AF65-F5344CB8AC3E}">
        <p14:creationId xmlns:p14="http://schemas.microsoft.com/office/powerpoint/2010/main" val="1684379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9. What are the names of students who are taking a subject </a:t>
            </a:r>
            <a:r>
              <a:rPr lang="en-IN" i="1" dirty="0"/>
              <a:t>not </a:t>
            </a:r>
            <a:r>
              <a:rPr lang="en-IN" dirty="0"/>
              <a:t>taught by Roger?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009900"/>
            <a:ext cx="8034660" cy="135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97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0233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Aggregate Functions and Operations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sz="1800" b="1">
                <a:solidFill>
                  <a:schemeClr val="tx2"/>
                </a:solidFill>
              </a:rPr>
              <a:t>Aggregation function</a:t>
            </a:r>
            <a:r>
              <a:rPr lang="en-US" sz="180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z="1800"/>
              <a:t>		</a:t>
            </a:r>
            <a:r>
              <a:rPr lang="en-US" sz="1800" b="1"/>
              <a:t>avg</a:t>
            </a:r>
            <a:r>
              <a:rPr lang="en-US" sz="1800"/>
              <a:t>:  average value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min</a:t>
            </a:r>
            <a:r>
              <a:rPr lang="en-US" sz="1800"/>
              <a:t>:  minimum value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max</a:t>
            </a:r>
            <a:r>
              <a:rPr lang="en-US" sz="1800"/>
              <a:t>:  maximum value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sum</a:t>
            </a:r>
            <a:r>
              <a:rPr lang="en-US" sz="1800"/>
              <a:t>:  sum of values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count</a:t>
            </a:r>
            <a:r>
              <a:rPr lang="en-US" sz="180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sz="1800" b="1">
                <a:solidFill>
                  <a:schemeClr val="tx2"/>
                </a:solidFill>
              </a:rPr>
              <a:t>Aggregate operation</a:t>
            </a:r>
            <a:r>
              <a:rPr lang="en-US" sz="180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z="1800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z="1800"/>
              <a:t>	</a:t>
            </a:r>
            <a:br>
              <a:rPr lang="en-US" sz="1800"/>
            </a:br>
            <a:r>
              <a:rPr lang="en-US" sz="1800" i="1"/>
              <a:t>E</a:t>
            </a:r>
            <a:r>
              <a:rPr lang="en-US" sz="180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1800" i="1"/>
              <a:t>G</a:t>
            </a:r>
            <a:r>
              <a:rPr lang="en-US" sz="1800" i="1" baseline="-25000"/>
              <a:t>1</a:t>
            </a:r>
            <a:r>
              <a:rPr lang="en-US" sz="1800"/>
              <a:t>, </a:t>
            </a:r>
            <a:r>
              <a:rPr lang="en-US" sz="1800" i="1"/>
              <a:t>G</a:t>
            </a:r>
            <a:r>
              <a:rPr lang="en-US" sz="1800" i="1" baseline="-25000"/>
              <a:t>2</a:t>
            </a:r>
            <a:r>
              <a:rPr lang="en-US" sz="1800"/>
              <a:t> …, </a:t>
            </a:r>
            <a:r>
              <a:rPr lang="en-US" sz="1800" i="1"/>
              <a:t>G</a:t>
            </a:r>
            <a:r>
              <a:rPr lang="en-US" sz="1800" i="1" baseline="-25000"/>
              <a:t>n</a:t>
            </a:r>
            <a:r>
              <a:rPr lang="en-US" sz="180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1800"/>
              <a:t>Each </a:t>
            </a:r>
            <a:r>
              <a:rPr lang="en-US" sz="1800" i="1"/>
              <a:t>F</a:t>
            </a:r>
            <a:r>
              <a:rPr lang="en-US" sz="2000" i="1" baseline="-25000"/>
              <a:t>i</a:t>
            </a:r>
            <a:r>
              <a:rPr lang="en-US" sz="1800" i="1"/>
              <a:t> </a:t>
            </a:r>
            <a:r>
              <a:rPr lang="en-US" sz="1800"/>
              <a:t>is an aggregate function</a:t>
            </a:r>
            <a:endParaRPr lang="en-US" sz="1800" i="1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1800"/>
              <a:t>Each </a:t>
            </a:r>
            <a:r>
              <a:rPr lang="en-US" sz="1800" i="1"/>
              <a:t>A</a:t>
            </a:r>
            <a:r>
              <a:rPr lang="en-US" sz="2000" i="1" baseline="-25000"/>
              <a:t>i</a:t>
            </a:r>
            <a:r>
              <a:rPr lang="en-US" sz="1800" i="1"/>
              <a:t> </a:t>
            </a:r>
            <a:r>
              <a:rPr lang="en-US" sz="1800"/>
              <a:t>is an attribute name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133600" y="3581400"/>
          <a:ext cx="3349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320" imgH="355320" progId="Equation.3">
                  <p:embed/>
                </p:oleObj>
              </mc:Choice>
              <mc:Fallback>
                <p:oleObj name="Equation" r:id="rId2" imgW="2641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349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10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Operation –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r</a:t>
            </a:r>
            <a:r>
              <a:rPr lang="en-US" sz="1800"/>
              <a:t>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10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latin typeface="Lucida Sans Unicode" pitchFamily="34" charset="0"/>
                <a:sym typeface="Symbol" pitchFamily="18" charset="2"/>
              </a:rPr>
              <a:t>g</a:t>
            </a:r>
            <a:r>
              <a:rPr kumimoji="1" lang="en-US" sz="1800" b="1">
                <a:latin typeface="Times New Roman" pitchFamily="18" charset="0"/>
              </a:rPr>
              <a:t> </a:t>
            </a:r>
            <a:r>
              <a:rPr kumimoji="1" lang="en-US" sz="2000" b="1" baseline="-25000">
                <a:latin typeface="Times New Roman" pitchFamily="18" charset="0"/>
              </a:rPr>
              <a:t>sum(c</a:t>
            </a:r>
            <a:r>
              <a:rPr kumimoji="1" lang="en-US" sz="1800" b="1" baseline="-25000">
                <a:latin typeface="Times New Roman" pitchFamily="18" charset="0"/>
              </a:rPr>
              <a:t>) </a:t>
            </a:r>
            <a:r>
              <a:rPr kumimoji="1" lang="en-US" sz="1800">
                <a:latin typeface="Times New Roman" pitchFamily="18" charset="0"/>
              </a:rPr>
              <a:t>(r)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c </a:t>
            </a:r>
            <a:r>
              <a:rPr lang="en-US" sz="1800"/>
              <a:t>)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27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838200" y="56388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Lucida Sans Unicode" pitchFamily="34" charset="0"/>
                <a:sym typeface="Symbol" pitchFamily="18" charset="2"/>
              </a:rPr>
              <a:t>Question: Which aggregate operations cannot be expressed using basic relational operations?</a:t>
            </a:r>
          </a:p>
        </p:txBody>
      </p:sp>
    </p:spTree>
    <p:extLst>
      <p:ext uri="{BB962C8B-B14F-4D97-AF65-F5344CB8AC3E}">
        <p14:creationId xmlns:p14="http://schemas.microsoft.com/office/powerpoint/2010/main" val="157485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26549"/>
              </p:ext>
            </p:extLst>
          </p:nvPr>
        </p:nvGraphicFramePr>
        <p:xfrm>
          <a:off x="395536" y="2564904"/>
          <a:ext cx="1738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740544"/>
              </p:ext>
            </p:extLst>
          </p:nvPr>
        </p:nvGraphicFramePr>
        <p:xfrm>
          <a:off x="7308304" y="2420888"/>
          <a:ext cx="17385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37279"/>
              </p:ext>
            </p:extLst>
          </p:nvPr>
        </p:nvGraphicFramePr>
        <p:xfrm>
          <a:off x="3275856" y="4139452"/>
          <a:ext cx="23866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384" y="214124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2615" y="1982755"/>
            <a:ext cx="152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EnrolledIn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63223" y="37360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549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Operation –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412750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account</a:t>
            </a:r>
            <a:r>
              <a:rPr lang="en-US" sz="1800"/>
              <a:t> grouped by </a:t>
            </a:r>
            <a:r>
              <a:rPr lang="en-US" sz="1800" i="1"/>
              <a:t>branch-name</a:t>
            </a:r>
            <a:r>
              <a:rPr lang="en-US" sz="1800"/>
              <a:t>: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i="1" baseline="-25000"/>
              <a:t>branch_name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baseline="-25000">
                <a:latin typeface="Times New Roman" pitchFamily="18" charset="0"/>
                <a:sym typeface="Symbol" pitchFamily="18" charset="2"/>
              </a:rPr>
              <a:t>sum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baseline="-25000">
                <a:sym typeface="Symbol" pitchFamily="18" charset="2"/>
              </a:rPr>
              <a:t>balance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i="1">
                <a:sym typeface="Symbol" pitchFamily="18" charset="2"/>
              </a:rPr>
              <a:t>account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branch_name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account_number</a:t>
            </a:r>
            <a:endParaRPr lang="en-US" sz="18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balance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Perryridge</a:t>
            </a:r>
          </a:p>
          <a:p>
            <a:r>
              <a:rPr lang="en-US" sz="1800"/>
              <a:t>Perryridge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Redwood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A-102</a:t>
            </a:r>
          </a:p>
          <a:p>
            <a:pPr algn="ctr"/>
            <a:r>
              <a:rPr lang="en-US" sz="1800"/>
              <a:t>A-201</a:t>
            </a:r>
          </a:p>
          <a:p>
            <a:pPr algn="ctr"/>
            <a:r>
              <a:rPr lang="en-US" sz="1800"/>
              <a:t>A-217</a:t>
            </a:r>
          </a:p>
          <a:p>
            <a:pPr algn="ctr"/>
            <a:r>
              <a:rPr lang="en-US" sz="1800"/>
              <a:t>A-215</a:t>
            </a:r>
          </a:p>
          <a:p>
            <a:pPr algn="ctr"/>
            <a:r>
              <a:rPr lang="en-US" sz="1800"/>
              <a:t>A-222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400</a:t>
            </a:r>
          </a:p>
          <a:p>
            <a:pPr algn="ctr"/>
            <a:r>
              <a:rPr lang="en-US" sz="1800"/>
              <a:t>900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581400" y="45212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branch_name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181600" y="4521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balance</a:t>
            </a:r>
            <a:r>
              <a:rPr lang="en-US" sz="1800"/>
              <a:t>)</a:t>
            </a:r>
            <a:endParaRPr lang="en-US" sz="1800" i="1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3581400" y="49022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Perryridge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Redwood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5181600" y="4902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1300</a:t>
            </a:r>
          </a:p>
          <a:p>
            <a:pPr algn="ctr"/>
            <a:r>
              <a:rPr lang="en-US" sz="1800"/>
              <a:t>1500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30920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1. List the names of students enrolled in CS3020?</a:t>
            </a:r>
          </a:p>
        </p:txBody>
      </p:sp>
    </p:spTree>
    <p:extLst>
      <p:ext uri="{BB962C8B-B14F-4D97-AF65-F5344CB8AC3E}">
        <p14:creationId xmlns:p14="http://schemas.microsoft.com/office/powerpoint/2010/main" val="155007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What are the names of students enrolled </a:t>
            </a:r>
            <a:r>
              <a:rPr lang="en-IN"/>
              <a:t>in CS3020? 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800350"/>
            <a:ext cx="8258175" cy="170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49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26549"/>
              </p:ext>
            </p:extLst>
          </p:nvPr>
        </p:nvGraphicFramePr>
        <p:xfrm>
          <a:off x="395536" y="2564904"/>
          <a:ext cx="1738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740544"/>
              </p:ext>
            </p:extLst>
          </p:nvPr>
        </p:nvGraphicFramePr>
        <p:xfrm>
          <a:off x="7308304" y="2420888"/>
          <a:ext cx="17385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37279"/>
              </p:ext>
            </p:extLst>
          </p:nvPr>
        </p:nvGraphicFramePr>
        <p:xfrm>
          <a:off x="3275856" y="4139452"/>
          <a:ext cx="23866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384" y="214124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2615" y="1982755"/>
            <a:ext cx="152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EnrolledIn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63223" y="37360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54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2. Which subjects is Hector taking?</a:t>
            </a:r>
          </a:p>
        </p:txBody>
      </p:sp>
    </p:spTree>
    <p:extLst>
      <p:ext uri="{BB962C8B-B14F-4D97-AF65-F5344CB8AC3E}">
        <p14:creationId xmlns:p14="http://schemas.microsoft.com/office/powerpoint/2010/main" val="410207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2. Which subjects is Hector taking?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738438"/>
            <a:ext cx="8258175" cy="162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24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26549"/>
              </p:ext>
            </p:extLst>
          </p:nvPr>
        </p:nvGraphicFramePr>
        <p:xfrm>
          <a:off x="395536" y="2564904"/>
          <a:ext cx="1738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740544"/>
              </p:ext>
            </p:extLst>
          </p:nvPr>
        </p:nvGraphicFramePr>
        <p:xfrm>
          <a:off x="7308304" y="2420888"/>
          <a:ext cx="17385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37279"/>
              </p:ext>
            </p:extLst>
          </p:nvPr>
        </p:nvGraphicFramePr>
        <p:xfrm>
          <a:off x="3275856" y="4139452"/>
          <a:ext cx="23866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10CS43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CS3010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384" y="214124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2615" y="1982755"/>
            <a:ext cx="152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EnrolledIn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63223" y="37360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549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763</Words>
  <Application>Microsoft Office PowerPoint</Application>
  <PresentationFormat>On-screen Show (4:3)</PresentationFormat>
  <Paragraphs>399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Lucida Sans Unicode</vt:lpstr>
      <vt:lpstr>Monotype Sorts</vt:lpstr>
      <vt:lpstr>Times New Roman</vt:lpstr>
      <vt:lpstr>Office Theme</vt:lpstr>
      <vt:lpstr>Equation</vt:lpstr>
      <vt:lpstr>Student – Enrolled Schema</vt:lpstr>
      <vt:lpstr>Relational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Functions and Operations</vt:lpstr>
      <vt:lpstr>Aggregate Operation – Example</vt:lpstr>
      <vt:lpstr>Aggregate Operation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</dc:creator>
  <cp:lastModifiedBy>Kuldeep Sambrekar</cp:lastModifiedBy>
  <cp:revision>14</cp:revision>
  <dcterms:created xsi:type="dcterms:W3CDTF">2019-03-11T13:13:28Z</dcterms:created>
  <dcterms:modified xsi:type="dcterms:W3CDTF">2023-07-17T06:42:42Z</dcterms:modified>
</cp:coreProperties>
</file>