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94" r:id="rId5"/>
    <p:sldId id="259" r:id="rId6"/>
    <p:sldId id="261" r:id="rId7"/>
    <p:sldId id="260" r:id="rId8"/>
    <p:sldId id="282" r:id="rId9"/>
    <p:sldId id="262" r:id="rId10"/>
    <p:sldId id="283" r:id="rId11"/>
    <p:sldId id="263" r:id="rId12"/>
    <p:sldId id="284" r:id="rId13"/>
    <p:sldId id="264" r:id="rId14"/>
    <p:sldId id="285" r:id="rId15"/>
    <p:sldId id="288" r:id="rId16"/>
    <p:sldId id="287" r:id="rId17"/>
    <p:sldId id="279" r:id="rId18"/>
    <p:sldId id="270" r:id="rId19"/>
    <p:sldId id="271" r:id="rId20"/>
    <p:sldId id="272" r:id="rId21"/>
    <p:sldId id="273" r:id="rId22"/>
    <p:sldId id="281" r:id="rId23"/>
    <p:sldId id="280" r:id="rId24"/>
    <p:sldId id="274" r:id="rId25"/>
    <p:sldId id="277" r:id="rId26"/>
    <p:sldId id="278" r:id="rId27"/>
    <p:sldId id="291" r:id="rId28"/>
    <p:sldId id="289" r:id="rId29"/>
    <p:sldId id="290" r:id="rId30"/>
    <p:sldId id="292" r:id="rId31"/>
    <p:sldId id="293" r:id="rId3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AC6E4A-DAB4-4A3C-8569-CCD089A2B4F4}" type="datetimeFigureOut">
              <a:rPr lang="en-US"/>
              <a:pPr>
                <a:defRPr/>
              </a:pPr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3535DC-5244-4BE0-B837-1BFD407D02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467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343B20-99AF-4392-8DAF-3CC3A2EAE85E}" type="datetimeFigureOut">
              <a:rPr lang="en-US"/>
              <a:pPr>
                <a:defRPr/>
              </a:pPr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D9756F-1A29-453A-B9A2-D8B8521435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179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FD33DE-4E33-4E2E-8EC0-E68A5B26763B}" type="datetimeFigureOut">
              <a:rPr lang="en-US"/>
              <a:pPr>
                <a:defRPr/>
              </a:pPr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EAC5F2-FC9B-40D0-98E7-D1806EA5C6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402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D53062-6076-429F-B24E-9BD206ACC3FB}" type="datetimeFigureOut">
              <a:rPr lang="en-US"/>
              <a:pPr>
                <a:defRPr/>
              </a:pPr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B9DB42-0EF4-478A-87E7-BA56962461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386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AEFB98-3EBF-48A0-B47F-107B425A0AC4}" type="datetimeFigureOut">
              <a:rPr lang="en-US"/>
              <a:pPr>
                <a:defRPr/>
              </a:pPr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0199A6-4547-41A6-94A5-8D8AAB204F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064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7C7134-ED75-4060-925A-4CE937BCA4FD}" type="datetimeFigureOut">
              <a:rPr lang="en-US"/>
              <a:pPr>
                <a:defRPr/>
              </a:pPr>
              <a:t>5/29/2024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800A9F-D188-4C50-B3FD-BF7D308666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323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C83ADF-04FB-44BB-9C63-A855E7068CD5}" type="datetimeFigureOut">
              <a:rPr lang="en-US"/>
              <a:pPr>
                <a:defRPr/>
              </a:pPr>
              <a:t>5/29/2024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05F208-DB98-4741-B8C1-F1FCA28194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221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1CDBBB-5082-4BBD-A327-B3537478F47C}" type="datetimeFigureOut">
              <a:rPr lang="en-US"/>
              <a:pPr>
                <a:defRPr/>
              </a:pPr>
              <a:t>5/29/2024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F0EE4B-0A88-41E1-B8D9-6678C1DF92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04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68117F-9A2A-4D44-81E7-8DE173260EDD}" type="datetimeFigureOut">
              <a:rPr lang="en-US"/>
              <a:pPr>
                <a:defRPr/>
              </a:pPr>
              <a:t>5/29/2024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1E484F-CABF-41F3-A967-F25EE409AD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904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EB2BA2-379F-4302-99A5-23410DE4788D}" type="datetimeFigureOut">
              <a:rPr lang="en-US"/>
              <a:pPr>
                <a:defRPr/>
              </a:pPr>
              <a:t>5/29/2024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33B5B7-1FA4-4235-A367-541EDC803B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627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EFED0A-367A-48AD-A4B0-F38A411D5724}" type="datetimeFigureOut">
              <a:rPr lang="en-US"/>
              <a:pPr>
                <a:defRPr/>
              </a:pPr>
              <a:t>5/29/2024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899028-6E32-495E-AB5C-CEF65AEB61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532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294E3DE-E5D1-4D60-B163-B74E77134936}" type="datetimeFigureOut">
              <a:rPr lang="en-US"/>
              <a:pPr>
                <a:defRPr/>
              </a:pPr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00E62EC-6EFA-42BF-979F-59DCE030F2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AIRCRAFT – DATABASE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AIRCRAFT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6790894"/>
              </p:ext>
            </p:extLst>
          </p:nvPr>
        </p:nvGraphicFramePr>
        <p:xfrm>
          <a:off x="2362200" y="2362200"/>
          <a:ext cx="3962399" cy="23754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07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58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89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AID</a:t>
                      </a:r>
                      <a:endParaRPr lang="en-IN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ANAME</a:t>
                      </a:r>
                      <a:endParaRPr lang="en-IN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C_RANGE</a:t>
                      </a:r>
                      <a:endParaRPr lang="en-IN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650</a:t>
                      </a:r>
                      <a:endParaRPr lang="en-IN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TRUEJET</a:t>
                      </a:r>
                      <a:endParaRPr lang="en-IN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300</a:t>
                      </a:r>
                      <a:endParaRPr lang="en-IN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660</a:t>
                      </a:r>
                      <a:endParaRPr lang="en-IN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INDIGO</a:t>
                      </a:r>
                      <a:endParaRPr lang="en-IN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3000</a:t>
                      </a:r>
                      <a:endParaRPr lang="en-IN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670</a:t>
                      </a:r>
                      <a:endParaRPr lang="en-IN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AIRINDIA</a:t>
                      </a:r>
                      <a:endParaRPr lang="en-IN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2400</a:t>
                      </a:r>
                      <a:endParaRPr lang="en-IN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680</a:t>
                      </a:r>
                      <a:endParaRPr lang="en-IN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SPICEJET</a:t>
                      </a:r>
                      <a:endParaRPr lang="en-IN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400</a:t>
                      </a:r>
                      <a:endParaRPr lang="en-IN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690</a:t>
                      </a:r>
                      <a:endParaRPr lang="en-IN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RELIANCE</a:t>
                      </a:r>
                      <a:endParaRPr lang="en-IN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800</a:t>
                      </a:r>
                      <a:endParaRPr lang="en-IN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695</a:t>
                      </a:r>
                      <a:endParaRPr lang="en-IN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TATA</a:t>
                      </a:r>
                      <a:endParaRPr lang="en-IN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450</a:t>
                      </a:r>
                      <a:endParaRPr lang="en-IN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685</a:t>
                      </a:r>
                      <a:endParaRPr lang="en-IN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VISTARA</a:t>
                      </a:r>
                      <a:endParaRPr lang="en-IN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300</a:t>
                      </a:r>
                      <a:endParaRPr lang="en-IN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7727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b="1" dirty="0"/>
              <a:t> CREATE  TABLE   EMPLOYEES</a:t>
            </a:r>
            <a:endParaRPr lang="en-US" dirty="0"/>
          </a:p>
          <a:p>
            <a:pPr eaLnBrk="1" hangingPunct="1">
              <a:buFont typeface="Arial" charset="0"/>
              <a:buNone/>
            </a:pPr>
            <a:r>
              <a:rPr lang="en-US" dirty="0"/>
              <a:t> (</a:t>
            </a:r>
            <a:r>
              <a:rPr lang="en-US" dirty="0" err="1"/>
              <a:t>eid</a:t>
            </a:r>
            <a:r>
              <a:rPr lang="en-US" dirty="0"/>
              <a:t>  integer,</a:t>
            </a:r>
          </a:p>
          <a:p>
            <a:pPr eaLnBrk="1" hangingPunct="1">
              <a:buFont typeface="Arial" charset="0"/>
              <a:buNone/>
            </a:pPr>
            <a:r>
              <a:rPr lang="en-US" dirty="0"/>
              <a:t>  </a:t>
            </a:r>
            <a:r>
              <a:rPr lang="en-US" dirty="0" err="1"/>
              <a:t>ename</a:t>
            </a:r>
            <a:r>
              <a:rPr lang="en-US" dirty="0"/>
              <a:t>  </a:t>
            </a:r>
            <a:r>
              <a:rPr lang="en-US" dirty="0" err="1"/>
              <a:t>varchar</a:t>
            </a:r>
            <a:r>
              <a:rPr lang="en-US" dirty="0"/>
              <a:t>(15),</a:t>
            </a:r>
          </a:p>
          <a:p>
            <a:pPr eaLnBrk="1" hangingPunct="1">
              <a:buFont typeface="Arial" charset="0"/>
              <a:buNone/>
            </a:pPr>
            <a:r>
              <a:rPr lang="en-US" dirty="0"/>
              <a:t>  salary  integer,</a:t>
            </a:r>
          </a:p>
          <a:p>
            <a:pPr eaLnBrk="1" hangingPunct="1">
              <a:buFont typeface="Arial" charset="0"/>
              <a:buNone/>
            </a:pPr>
            <a:r>
              <a:rPr lang="en-US" dirty="0"/>
              <a:t>  </a:t>
            </a:r>
            <a:r>
              <a:rPr lang="en-US" b="1" dirty="0"/>
              <a:t>PRIMARY   KEY</a:t>
            </a:r>
            <a:r>
              <a:rPr lang="en-US" dirty="0"/>
              <a:t>(</a:t>
            </a:r>
            <a:r>
              <a:rPr lang="en-US" dirty="0" err="1"/>
              <a:t>eid</a:t>
            </a:r>
            <a:r>
              <a:rPr lang="en-US" dirty="0"/>
              <a:t>));</a:t>
            </a:r>
          </a:p>
          <a:p>
            <a:pPr eaLnBrk="1" hangingPunct="1">
              <a:buFont typeface="Arial" charset="0"/>
              <a:buNone/>
            </a:pPr>
            <a:endParaRPr lang="en-US" dirty="0"/>
          </a:p>
          <a:p>
            <a:pPr eaLnBrk="1" hangingPunct="1">
              <a:buFont typeface="Arial" charset="0"/>
              <a:buNone/>
            </a:pPr>
            <a:r>
              <a:rPr lang="en-US" dirty="0"/>
              <a:t>INSERT INTO EMPLOYEES</a:t>
            </a:r>
          </a:p>
          <a:p>
            <a:pPr eaLnBrk="1" hangingPunct="1">
              <a:buFont typeface="Arial" charset="0"/>
              <a:buNone/>
            </a:pPr>
            <a:r>
              <a:rPr lang="en-US" dirty="0"/>
              <a:t>VALUES (&amp;EID,’&amp;ENAME’,&amp;SALARY);</a:t>
            </a:r>
          </a:p>
          <a:p>
            <a:pPr eaLnBrk="1" hangingPunct="1"/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EMPLOYEES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3484693"/>
              </p:ext>
            </p:extLst>
          </p:nvPr>
        </p:nvGraphicFramePr>
        <p:xfrm>
          <a:off x="2438400" y="1905000"/>
          <a:ext cx="3635375" cy="207848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3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EID</a:t>
                      </a:r>
                      <a:endParaRPr lang="en-IN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ENAME</a:t>
                      </a:r>
                      <a:endParaRPr lang="en-IN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SALARY</a:t>
                      </a:r>
                      <a:endParaRPr lang="en-IN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101</a:t>
                      </a:r>
                      <a:endParaRPr lang="en-IN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RAM</a:t>
                      </a:r>
                      <a:endParaRPr lang="en-IN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90000</a:t>
                      </a:r>
                      <a:endParaRPr lang="en-IN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102</a:t>
                      </a:r>
                      <a:endParaRPr lang="en-IN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ROHIT</a:t>
                      </a:r>
                      <a:endParaRPr lang="en-IN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65000</a:t>
                      </a:r>
                      <a:endParaRPr lang="en-IN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103</a:t>
                      </a:r>
                      <a:endParaRPr lang="en-IN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RAJ</a:t>
                      </a:r>
                      <a:endParaRPr lang="en-IN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35000</a:t>
                      </a:r>
                      <a:endParaRPr lang="en-IN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104</a:t>
                      </a:r>
                      <a:endParaRPr lang="en-IN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ANAND</a:t>
                      </a:r>
                      <a:endParaRPr lang="en-IN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82000</a:t>
                      </a:r>
                      <a:endParaRPr lang="en-IN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105</a:t>
                      </a:r>
                      <a:endParaRPr lang="en-IN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DEEPA</a:t>
                      </a:r>
                      <a:endParaRPr lang="en-IN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92000</a:t>
                      </a:r>
                      <a:endParaRPr lang="en-IN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106</a:t>
                      </a:r>
                      <a:endParaRPr lang="en-IN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GUNJAN</a:t>
                      </a:r>
                      <a:endParaRPr lang="en-IN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85000</a:t>
                      </a:r>
                      <a:endParaRPr lang="en-IN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0822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381000" y="304800"/>
            <a:ext cx="8229600" cy="6019800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b="1" dirty="0"/>
              <a:t>CREATE  TABLE    CERTIFIED</a:t>
            </a:r>
            <a:endParaRPr lang="en-US" dirty="0"/>
          </a:p>
          <a:p>
            <a:pPr eaLnBrk="1" hangingPunct="1">
              <a:buFont typeface="Arial" charset="0"/>
              <a:buNone/>
            </a:pPr>
            <a:r>
              <a:rPr lang="en-US" dirty="0"/>
              <a:t> (</a:t>
            </a:r>
            <a:r>
              <a:rPr lang="en-US" dirty="0" err="1"/>
              <a:t>eid</a:t>
            </a:r>
            <a:r>
              <a:rPr lang="en-US" dirty="0"/>
              <a:t>  integer,</a:t>
            </a:r>
          </a:p>
          <a:p>
            <a:pPr eaLnBrk="1" hangingPunct="1">
              <a:buFont typeface="Arial" charset="0"/>
              <a:buNone/>
            </a:pPr>
            <a:r>
              <a:rPr lang="en-US" dirty="0"/>
              <a:t>  aid  integer,</a:t>
            </a:r>
          </a:p>
          <a:p>
            <a:pPr eaLnBrk="1" hangingPunct="1">
              <a:buFont typeface="Arial" charset="0"/>
              <a:buNone/>
            </a:pPr>
            <a:r>
              <a:rPr lang="en-US" dirty="0"/>
              <a:t>  </a:t>
            </a:r>
            <a:r>
              <a:rPr lang="en-US" b="1" dirty="0"/>
              <a:t>PRIMARY   KEY</a:t>
            </a:r>
            <a:r>
              <a:rPr lang="en-US" dirty="0"/>
              <a:t>(</a:t>
            </a:r>
            <a:r>
              <a:rPr lang="en-US" dirty="0" err="1"/>
              <a:t>eid</a:t>
            </a:r>
            <a:r>
              <a:rPr lang="en-US" dirty="0"/>
              <a:t>, aid),</a:t>
            </a:r>
          </a:p>
          <a:p>
            <a:pPr eaLnBrk="1" hangingPunct="1">
              <a:buFont typeface="Arial" charset="0"/>
              <a:buNone/>
            </a:pPr>
            <a:r>
              <a:rPr lang="en-US" dirty="0"/>
              <a:t>  </a:t>
            </a:r>
            <a:r>
              <a:rPr lang="en-US" b="1" dirty="0"/>
              <a:t>FOREIGN   KEY</a:t>
            </a:r>
            <a:r>
              <a:rPr lang="en-US" dirty="0"/>
              <a:t>(</a:t>
            </a:r>
            <a:r>
              <a:rPr lang="en-US" dirty="0" err="1"/>
              <a:t>eid</a:t>
            </a:r>
            <a:r>
              <a:rPr lang="en-US" dirty="0"/>
              <a:t>) references  </a:t>
            </a:r>
            <a:r>
              <a:rPr lang="en-US" b="1" dirty="0"/>
              <a:t>EMPLOYEES</a:t>
            </a:r>
            <a:r>
              <a:rPr lang="en-US" dirty="0"/>
              <a:t>(</a:t>
            </a:r>
            <a:r>
              <a:rPr lang="en-US" dirty="0" err="1"/>
              <a:t>eid</a:t>
            </a:r>
            <a:r>
              <a:rPr lang="en-US" dirty="0"/>
              <a:t>),</a:t>
            </a:r>
          </a:p>
          <a:p>
            <a:pPr eaLnBrk="1" hangingPunct="1">
              <a:buFont typeface="Arial" charset="0"/>
              <a:buNone/>
            </a:pPr>
            <a:r>
              <a:rPr lang="en-US" dirty="0"/>
              <a:t>  </a:t>
            </a:r>
            <a:r>
              <a:rPr lang="en-US" b="1" dirty="0"/>
              <a:t>FOREIGN   KEY</a:t>
            </a:r>
            <a:r>
              <a:rPr lang="en-US" dirty="0"/>
              <a:t>(aid) references </a:t>
            </a:r>
            <a:r>
              <a:rPr lang="en-US" b="1" dirty="0"/>
              <a:t>AIRCRAFT</a:t>
            </a:r>
            <a:r>
              <a:rPr lang="en-US" dirty="0"/>
              <a:t>(aid));</a:t>
            </a:r>
          </a:p>
          <a:p>
            <a:pPr eaLnBrk="1" hangingPunct="1">
              <a:buFont typeface="Arial" charset="0"/>
              <a:buNone/>
            </a:pPr>
            <a:endParaRPr lang="en-US" dirty="0"/>
          </a:p>
          <a:p>
            <a:pPr eaLnBrk="1" hangingPunct="1">
              <a:buFont typeface="Arial" charset="0"/>
              <a:buNone/>
            </a:pPr>
            <a:r>
              <a:rPr lang="en-US" dirty="0"/>
              <a:t>INSERT INTO CERTIFIED</a:t>
            </a:r>
          </a:p>
          <a:p>
            <a:pPr eaLnBrk="1" hangingPunct="1">
              <a:buFont typeface="Arial" charset="0"/>
              <a:buNone/>
            </a:pPr>
            <a:r>
              <a:rPr lang="en-US" dirty="0"/>
              <a:t>VALUES(&amp;EID,&amp;AID);</a:t>
            </a:r>
          </a:p>
          <a:p>
            <a:pPr eaLnBrk="1" hangingPunct="1"/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CERTIFIED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925445"/>
              </p:ext>
            </p:extLst>
          </p:nvPr>
        </p:nvGraphicFramePr>
        <p:xfrm>
          <a:off x="3352800" y="2133600"/>
          <a:ext cx="1762442" cy="41569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42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EID</a:t>
                      </a:r>
                      <a:endParaRPr lang="en-IN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AID</a:t>
                      </a:r>
                      <a:endParaRPr lang="en-IN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101</a:t>
                      </a:r>
                      <a:endParaRPr lang="en-IN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650</a:t>
                      </a:r>
                      <a:endParaRPr lang="en-IN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101</a:t>
                      </a:r>
                      <a:endParaRPr lang="en-IN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660</a:t>
                      </a:r>
                      <a:endParaRPr lang="en-IN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101</a:t>
                      </a:r>
                      <a:endParaRPr lang="en-IN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670</a:t>
                      </a:r>
                      <a:endParaRPr lang="en-IN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102</a:t>
                      </a:r>
                      <a:endParaRPr lang="en-IN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695</a:t>
                      </a:r>
                      <a:endParaRPr lang="en-IN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103</a:t>
                      </a:r>
                      <a:endParaRPr lang="en-IN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670</a:t>
                      </a:r>
                      <a:endParaRPr lang="en-IN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103</a:t>
                      </a:r>
                      <a:endParaRPr lang="en-IN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680</a:t>
                      </a:r>
                      <a:endParaRPr lang="en-IN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104</a:t>
                      </a:r>
                      <a:endParaRPr lang="en-IN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695</a:t>
                      </a:r>
                      <a:endParaRPr lang="en-IN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106</a:t>
                      </a:r>
                      <a:endParaRPr lang="en-IN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650</a:t>
                      </a:r>
                      <a:endParaRPr lang="en-IN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106</a:t>
                      </a:r>
                      <a:endParaRPr lang="en-IN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660</a:t>
                      </a:r>
                      <a:endParaRPr lang="en-IN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106</a:t>
                      </a:r>
                      <a:endParaRPr lang="en-IN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670</a:t>
                      </a:r>
                      <a:endParaRPr lang="en-IN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106</a:t>
                      </a:r>
                      <a:endParaRPr lang="en-IN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680</a:t>
                      </a:r>
                      <a:endParaRPr lang="en-IN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106</a:t>
                      </a:r>
                      <a:endParaRPr lang="en-IN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690</a:t>
                      </a:r>
                      <a:endParaRPr lang="en-IN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103</a:t>
                      </a:r>
                      <a:endParaRPr lang="en-IN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685</a:t>
                      </a:r>
                      <a:endParaRPr lang="en-IN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20912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7346" name="Picture 2" descr="C:\Users\KULDEEP\Desktop\FLIGHT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"/>
            <a:ext cx="8991599" cy="678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99311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1143000"/>
          </a:xfrm>
        </p:spPr>
        <p:txBody>
          <a:bodyPr/>
          <a:lstStyle/>
          <a:p>
            <a:r>
              <a:rPr lang="en-IN" b="1" dirty="0"/>
              <a:t>Write SQL queries to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91804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/>
              <a:t>1). Find the names of aircraft such that all pilots certified to operate them have salaries more than  Rs.80,000.</a:t>
            </a:r>
          </a:p>
          <a:p>
            <a:pPr eaLnBrk="1" hangingPunct="1">
              <a:buFont typeface="Arial" charset="0"/>
              <a:buNone/>
            </a:pPr>
            <a:endParaRPr lang="en-US"/>
          </a:p>
          <a:p>
            <a:pPr eaLnBrk="1" hangingPunct="1"/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/>
              <a:t>1). Find the names of aircraft such that all pilots certified to operate them have salaries more than  Rs.80,000.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800" b="1" dirty="0"/>
              <a:t> SELECT DISTINCT </a:t>
            </a:r>
            <a:r>
              <a:rPr lang="en-US" sz="2800" b="1" dirty="0" err="1"/>
              <a:t>A.aname</a:t>
            </a:r>
            <a:r>
              <a:rPr lang="en-US" sz="2800" b="1" dirty="0"/>
              <a:t> </a:t>
            </a:r>
            <a:endParaRPr lang="en-US" sz="2800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800" b="1" dirty="0"/>
              <a:t> FROM    AIRCRAFT A,   CERTIFIED  C, EMPLOYEES E</a:t>
            </a:r>
            <a:endParaRPr lang="en-US" sz="2800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800" b="1" dirty="0"/>
              <a:t> WHERE  A.aid = C.aid  AND  C.eid =E.eid AND </a:t>
            </a:r>
            <a:r>
              <a:rPr lang="en-US" sz="2800" b="1" dirty="0" err="1"/>
              <a:t>E.salary</a:t>
            </a:r>
            <a:r>
              <a:rPr lang="en-US" sz="2800" b="1" dirty="0"/>
              <a:t> &gt;80000;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800" dirty="0"/>
              <a:t> 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/>
              <a:t>2). For each pilot who is certified for more than three aircrafts,find  the  eid  and  the  maximum range of the aircraft  for which she or he is certified.</a:t>
            </a:r>
          </a:p>
          <a:p>
            <a:pPr eaLnBrk="1" hangingPunct="1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382000" cy="1143000"/>
          </a:xfrm>
        </p:spPr>
        <p:txBody>
          <a:bodyPr/>
          <a:lstStyle/>
          <a:p>
            <a:pPr eaLnBrk="1" hangingPunct="1"/>
            <a:r>
              <a:rPr lang="en-IN" b="1" dirty="0"/>
              <a:t>Airline Flight information Database</a:t>
            </a:r>
            <a:endParaRPr lang="en-US" dirty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sz="2400" b="1" dirty="0"/>
              <a:t>FLIGHTS</a:t>
            </a:r>
            <a:r>
              <a:rPr lang="en-US" sz="2400" dirty="0"/>
              <a:t>(no: integer, </a:t>
            </a:r>
            <a:r>
              <a:rPr lang="en-US" sz="2400" dirty="0" err="1"/>
              <a:t>fromPlace</a:t>
            </a:r>
            <a:r>
              <a:rPr lang="en-US" sz="2400" dirty="0"/>
              <a:t>: string, </a:t>
            </a:r>
            <a:r>
              <a:rPr lang="en-US" sz="2400" dirty="0" err="1"/>
              <a:t>toPlace</a:t>
            </a:r>
            <a:r>
              <a:rPr lang="en-US" sz="2400" dirty="0"/>
              <a:t>: string, distance: integer, Departs: date, arrives: date, price: real)</a:t>
            </a:r>
          </a:p>
          <a:p>
            <a:pPr eaLnBrk="1" hangingPunct="1">
              <a:buFont typeface="Arial" charset="0"/>
              <a:buNone/>
            </a:pPr>
            <a:r>
              <a:rPr lang="en-US" sz="2400" b="1" dirty="0"/>
              <a:t>AIRCRAFT</a:t>
            </a:r>
            <a:r>
              <a:rPr lang="en-US" sz="2400" dirty="0"/>
              <a:t>(aid: integer, </a:t>
            </a:r>
            <a:r>
              <a:rPr lang="en-US" sz="2400" dirty="0" err="1"/>
              <a:t>aname</a:t>
            </a:r>
            <a:r>
              <a:rPr lang="en-US" sz="2400" dirty="0"/>
              <a:t>: string, </a:t>
            </a:r>
            <a:r>
              <a:rPr lang="en-US" sz="2400" dirty="0" err="1"/>
              <a:t>cruisingrange</a:t>
            </a:r>
            <a:r>
              <a:rPr lang="en-US" sz="2400" dirty="0"/>
              <a:t>: integer)</a:t>
            </a:r>
          </a:p>
          <a:p>
            <a:pPr eaLnBrk="1" hangingPunct="1">
              <a:buFont typeface="Arial" charset="0"/>
              <a:buNone/>
            </a:pPr>
            <a:r>
              <a:rPr lang="en-US" sz="2400" b="1" dirty="0"/>
              <a:t>CERTIFIED</a:t>
            </a:r>
            <a:r>
              <a:rPr lang="en-US" sz="2400" dirty="0"/>
              <a:t>(</a:t>
            </a:r>
            <a:r>
              <a:rPr lang="en-US" sz="2400" dirty="0" err="1"/>
              <a:t>eid</a:t>
            </a:r>
            <a:r>
              <a:rPr lang="en-US" sz="2400" dirty="0"/>
              <a:t>: integer, aid: integer)</a:t>
            </a:r>
          </a:p>
          <a:p>
            <a:pPr eaLnBrk="1" hangingPunct="1">
              <a:buFont typeface="Arial" charset="0"/>
              <a:buNone/>
            </a:pPr>
            <a:r>
              <a:rPr lang="en-US" sz="2400" b="1" dirty="0"/>
              <a:t>EMPLOYEES</a:t>
            </a:r>
            <a:r>
              <a:rPr lang="en-US" sz="2400" dirty="0"/>
              <a:t>(</a:t>
            </a:r>
            <a:r>
              <a:rPr lang="en-US" sz="2400" dirty="0" err="1"/>
              <a:t>eid</a:t>
            </a:r>
            <a:r>
              <a:rPr lang="en-US" sz="2400" dirty="0"/>
              <a:t>: integer, </a:t>
            </a:r>
            <a:r>
              <a:rPr lang="en-US" sz="2400" dirty="0" err="1"/>
              <a:t>ename</a:t>
            </a:r>
            <a:r>
              <a:rPr lang="en-US" sz="2400" dirty="0"/>
              <a:t>: string, salary: integer)</a:t>
            </a:r>
          </a:p>
          <a:p>
            <a:pPr eaLnBrk="1" hangingPunct="1"/>
            <a:endParaRPr lang="en-US" dirty="0"/>
          </a:p>
          <a:p>
            <a:pPr algn="just"/>
            <a:r>
              <a:rPr lang="en-IN" dirty="0"/>
              <a:t>Create tables and populate with appropriate values(</a:t>
            </a:r>
            <a:r>
              <a:rPr lang="en-IN" dirty="0" err="1"/>
              <a:t>Atleast</a:t>
            </a:r>
            <a:r>
              <a:rPr lang="en-IN" dirty="0"/>
              <a:t> 5 records in each table) for the given database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/>
              <a:t>2). For each pilot who is certified for more than three </a:t>
            </a:r>
            <a:r>
              <a:rPr lang="en-US" dirty="0" err="1"/>
              <a:t>aircrafts,find</a:t>
            </a:r>
            <a:r>
              <a:rPr lang="en-US" dirty="0"/>
              <a:t>  the  </a:t>
            </a:r>
            <a:r>
              <a:rPr lang="en-US" dirty="0" err="1"/>
              <a:t>eid</a:t>
            </a:r>
            <a:r>
              <a:rPr lang="en-US" dirty="0"/>
              <a:t>  and  the  maximum range of the aircraft  for which she or he is certified.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/>
              <a:t>SELECT   C.eid,   MAX(</a:t>
            </a:r>
            <a:r>
              <a:rPr lang="en-US" b="1" dirty="0" err="1"/>
              <a:t>a.cruisingrange</a:t>
            </a:r>
            <a:r>
              <a:rPr lang="en-US" b="1" dirty="0"/>
              <a:t>) </a:t>
            </a:r>
            <a:endParaRPr lang="en-US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/>
              <a:t>FROM    CERTIFIED  C,  AIRCRAFT A </a:t>
            </a:r>
            <a:endParaRPr lang="en-US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/>
              <a:t>WHERE   C.aid = A.aid </a:t>
            </a:r>
            <a:endParaRPr lang="en-US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/>
              <a:t>GROUP BY  C.eid </a:t>
            </a:r>
            <a:endParaRPr lang="en-US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/>
              <a:t>HAVING    COUNT(*) &gt; 3;</a:t>
            </a:r>
            <a:endParaRPr lang="en-US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/>
              <a:t>3). Find the names of pilots whose salary is less than the price of the cheapest route from Bengaluru to Frankfurt.</a:t>
            </a:r>
          </a:p>
          <a:p>
            <a:pPr eaLnBrk="1" hangingPunct="1"/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dirty="0"/>
              <a:t>3). Find the names of pilots whose salary is less than the price of the cheapest route from Bengaluru to Frankfurt.</a:t>
            </a:r>
          </a:p>
          <a:p>
            <a:pPr eaLnBrk="1" hangingPunct="1">
              <a:buFont typeface="Arial" charset="0"/>
              <a:buNone/>
            </a:pPr>
            <a:endParaRPr lang="en-US" dirty="0"/>
          </a:p>
          <a:p>
            <a:pPr eaLnBrk="1" hangingPunct="1">
              <a:buFont typeface="Arial" charset="0"/>
              <a:buNone/>
            </a:pPr>
            <a:r>
              <a:rPr lang="en-US" dirty="0"/>
              <a:t>SELECT  </a:t>
            </a:r>
            <a:r>
              <a:rPr lang="en-US" dirty="0" err="1"/>
              <a:t>E.ename</a:t>
            </a:r>
            <a:r>
              <a:rPr lang="en-US" dirty="0"/>
              <a:t> </a:t>
            </a:r>
          </a:p>
          <a:p>
            <a:pPr eaLnBrk="1" hangingPunct="1">
              <a:buFont typeface="Arial" charset="0"/>
              <a:buNone/>
            </a:pPr>
            <a:r>
              <a:rPr lang="en-US" dirty="0"/>
              <a:t>FROM EMPLOYEES  E</a:t>
            </a:r>
          </a:p>
          <a:p>
            <a:pPr eaLnBrk="1" hangingPunct="1">
              <a:buFont typeface="Arial" charset="0"/>
              <a:buNone/>
            </a:pPr>
            <a:r>
              <a:rPr lang="en-US" dirty="0"/>
              <a:t>WHERE  </a:t>
            </a:r>
            <a:r>
              <a:rPr lang="en-US" dirty="0" err="1"/>
              <a:t>E.salary</a:t>
            </a:r>
            <a:r>
              <a:rPr lang="en-US" dirty="0"/>
              <a:t> &lt; 45000;</a:t>
            </a:r>
          </a:p>
          <a:p>
            <a:pPr eaLnBrk="1" hangingPunct="1"/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dirty="0"/>
              <a:t>3). Find the names of pilots whose salary is less than the price of the cheapest route from Bengaluru to Frankfurt.</a:t>
            </a:r>
          </a:p>
          <a:p>
            <a:pPr eaLnBrk="1" hangingPunct="1">
              <a:buFont typeface="Arial" charset="0"/>
              <a:buNone/>
            </a:pPr>
            <a:endParaRPr lang="en-US" dirty="0"/>
          </a:p>
          <a:p>
            <a:pPr eaLnBrk="1" hangingPunct="1">
              <a:buFont typeface="Arial" charset="0"/>
              <a:buNone/>
            </a:pPr>
            <a:r>
              <a:rPr lang="en-US" dirty="0"/>
              <a:t>   (SELECT min(price) </a:t>
            </a:r>
          </a:p>
          <a:p>
            <a:pPr eaLnBrk="1" hangingPunct="1">
              <a:buFont typeface="Arial" charset="0"/>
              <a:buNone/>
            </a:pPr>
            <a:r>
              <a:rPr lang="en-US" dirty="0"/>
              <a:t>        FROM FLIGHTS</a:t>
            </a:r>
          </a:p>
          <a:p>
            <a:pPr eaLnBrk="1" hangingPunct="1">
              <a:buFont typeface="Arial" charset="0"/>
              <a:buNone/>
            </a:pPr>
            <a:r>
              <a:rPr lang="en-US" dirty="0"/>
              <a:t>       WHERE   </a:t>
            </a:r>
            <a:r>
              <a:rPr lang="en-US" dirty="0" err="1"/>
              <a:t>fromPlace</a:t>
            </a:r>
            <a:r>
              <a:rPr lang="en-US" dirty="0"/>
              <a:t> = ‘BENGALURU'  AND  </a:t>
            </a:r>
            <a:r>
              <a:rPr lang="en-US" dirty="0" err="1"/>
              <a:t>toPlace</a:t>
            </a:r>
            <a:r>
              <a:rPr lang="en-US" dirty="0"/>
              <a:t> = ‘FRANKFURT');</a:t>
            </a:r>
          </a:p>
          <a:p>
            <a:pPr eaLnBrk="1" hangingPunct="1">
              <a:buFont typeface="Arial" charset="0"/>
              <a:buNone/>
            </a:pPr>
            <a:endParaRPr lang="en-US" dirty="0"/>
          </a:p>
          <a:p>
            <a:pPr eaLnBrk="1" hangingPunct="1"/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/>
              <a:t>3). Find the names of pilots whose salary is less than the price of the cheapest route from </a:t>
            </a:r>
            <a:r>
              <a:rPr lang="en-US" dirty="0" err="1"/>
              <a:t>Bengaluru</a:t>
            </a:r>
            <a:r>
              <a:rPr lang="en-US" dirty="0"/>
              <a:t> to Frankfurt.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IN" dirty="0"/>
              <a:t>SELECT  </a:t>
            </a:r>
            <a:r>
              <a:rPr lang="en-IN" dirty="0" err="1"/>
              <a:t>E.ename</a:t>
            </a:r>
            <a:r>
              <a:rPr lang="en-IN" dirty="0"/>
              <a:t>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IN" dirty="0"/>
              <a:t>FROM EMPLOYEES  E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IN" dirty="0"/>
              <a:t>WHERE  </a:t>
            </a:r>
            <a:r>
              <a:rPr lang="en-IN" dirty="0" err="1"/>
              <a:t>E.salary</a:t>
            </a:r>
            <a:r>
              <a:rPr lang="en-IN" dirty="0"/>
              <a:t> &lt;   (SELECT min(price)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IN" dirty="0"/>
              <a:t>        FROM FLIGHTS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IN" dirty="0"/>
              <a:t>                  	        WHERE   </a:t>
            </a:r>
            <a:r>
              <a:rPr lang="en-IN" dirty="0" err="1"/>
              <a:t>fromPlace</a:t>
            </a:r>
            <a:r>
              <a:rPr lang="en-IN" dirty="0"/>
              <a:t> ='BENGALURU'  AND  </a:t>
            </a:r>
            <a:r>
              <a:rPr lang="en-IN" dirty="0" err="1"/>
              <a:t>toPlace</a:t>
            </a:r>
            <a:r>
              <a:rPr lang="en-IN" dirty="0"/>
              <a:t> = 'FRANKFURT');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b="1" dirty="0"/>
              <a:t>4)Find the aids of all aircraft that can be used on routes from  Bengaluru to New Delhi.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/>
              <a:t>4)Find the aids of all aircraft that can be used on routes from  Bengaluru to New Delhi.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b="1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/>
              <a:t>SELECT    A.aid </a:t>
            </a:r>
            <a:endParaRPr lang="en-US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/>
              <a:t>FROM   AIRCRAFT A </a:t>
            </a:r>
            <a:endParaRPr lang="en-US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/>
              <a:t>WHERE    </a:t>
            </a:r>
            <a:r>
              <a:rPr lang="en-US" b="1" dirty="0" err="1"/>
              <a:t>A.cruisingrange</a:t>
            </a:r>
            <a:r>
              <a:rPr lang="en-US" b="1" dirty="0"/>
              <a:t> &gt; (SELECT max(distance) </a:t>
            </a:r>
            <a:endParaRPr lang="en-US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/>
              <a:t>                         		       FROM FLIGHTS </a:t>
            </a:r>
            <a:endParaRPr lang="en-US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/>
              <a:t>                         		       WHERE  </a:t>
            </a:r>
            <a:r>
              <a:rPr lang="en-US" b="1" dirty="0" err="1"/>
              <a:t>fromPlace</a:t>
            </a:r>
            <a:r>
              <a:rPr lang="en-US" b="1" dirty="0"/>
              <a:t>=‘BENGALURU'   AND    </a:t>
            </a:r>
            <a:r>
              <a:rPr lang="en-US" b="1" dirty="0" err="1"/>
              <a:t>toPlace</a:t>
            </a:r>
            <a:r>
              <a:rPr lang="en-US" b="1" dirty="0"/>
              <a:t> = ‘DELHI');</a:t>
            </a:r>
            <a:endParaRPr lang="en-US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4600"/>
            <a:ext cx="8229600" cy="1143000"/>
          </a:xfrm>
        </p:spPr>
        <p:txBody>
          <a:bodyPr/>
          <a:lstStyle/>
          <a:p>
            <a:r>
              <a:rPr lang="en-US" dirty="0"/>
              <a:t>EXTRA QUERIES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48827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dirty="0"/>
              <a:t>5). Find the names of pilots certified for some  aircraft that starts with T.</a:t>
            </a:r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37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dirty="0"/>
              <a:t>5). Find the names of pilots certified for some Boeing aircraft.</a:t>
            </a:r>
          </a:p>
          <a:p>
            <a:pPr eaLnBrk="1" hangingPunct="1">
              <a:buFont typeface="Arial" charset="0"/>
              <a:buNone/>
            </a:pPr>
            <a:endParaRPr lang="en-US" dirty="0"/>
          </a:p>
          <a:p>
            <a:pPr eaLnBrk="1" hangingPunct="1">
              <a:buFont typeface="Arial" charset="0"/>
              <a:buNone/>
            </a:pPr>
            <a:r>
              <a:rPr lang="en-US" b="1" dirty="0"/>
              <a:t>SELECT  DISTINCT   </a:t>
            </a:r>
            <a:r>
              <a:rPr lang="en-US" b="1" dirty="0" err="1"/>
              <a:t>E.ename</a:t>
            </a:r>
            <a:r>
              <a:rPr lang="en-US" b="1" dirty="0"/>
              <a:t> </a:t>
            </a:r>
            <a:endParaRPr lang="en-US" dirty="0"/>
          </a:p>
          <a:p>
            <a:pPr eaLnBrk="1" hangingPunct="1">
              <a:buFont typeface="Arial" charset="0"/>
              <a:buNone/>
            </a:pPr>
            <a:r>
              <a:rPr lang="en-US" b="1" dirty="0"/>
              <a:t>FROM   AIRCRAFT  A,  CERTIFIED  C,  EMPLOYEES  E  </a:t>
            </a:r>
            <a:endParaRPr lang="en-US" dirty="0"/>
          </a:p>
          <a:p>
            <a:pPr eaLnBrk="1" hangingPunct="1">
              <a:buFont typeface="Arial" charset="0"/>
              <a:buNone/>
            </a:pPr>
            <a:r>
              <a:rPr lang="en-US" b="1" dirty="0"/>
              <a:t>WHERE   </a:t>
            </a:r>
            <a:r>
              <a:rPr lang="en-US" b="1" dirty="0" err="1"/>
              <a:t>A.aid</a:t>
            </a:r>
            <a:r>
              <a:rPr lang="en-US" b="1" dirty="0"/>
              <a:t> = </a:t>
            </a:r>
            <a:r>
              <a:rPr lang="en-US" b="1" dirty="0" err="1"/>
              <a:t>C.aid</a:t>
            </a:r>
            <a:r>
              <a:rPr lang="en-US" b="1" dirty="0"/>
              <a:t>   AND   </a:t>
            </a:r>
            <a:r>
              <a:rPr lang="en-US" b="1" dirty="0" err="1"/>
              <a:t>C.eid</a:t>
            </a:r>
            <a:r>
              <a:rPr lang="en-US" b="1" dirty="0"/>
              <a:t> = </a:t>
            </a:r>
            <a:r>
              <a:rPr lang="en-US" b="1" dirty="0" err="1"/>
              <a:t>E.eid</a:t>
            </a:r>
            <a:r>
              <a:rPr lang="en-US" b="1" dirty="0"/>
              <a:t>  AND   </a:t>
            </a:r>
            <a:r>
              <a:rPr lang="en-US" b="1" dirty="0" err="1"/>
              <a:t>A.aname</a:t>
            </a:r>
            <a:r>
              <a:rPr lang="en-US" b="1" dirty="0"/>
              <a:t>  LIKE  ‘T%';</a:t>
            </a:r>
            <a:endParaRPr lang="en-US" dirty="0"/>
          </a:p>
          <a:p>
            <a:pPr eaLnBrk="1" hangingPunct="1">
              <a:buFont typeface="Arial" charset="0"/>
              <a:buNone/>
            </a:pPr>
            <a:endParaRPr lang="en-US" dirty="0"/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361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SCHEMA DIAGRAM</a:t>
            </a:r>
          </a:p>
        </p:txBody>
      </p:sp>
      <p:sp>
        <p:nvSpPr>
          <p:cNvPr id="4" name="Rectangle 3"/>
          <p:cNvSpPr/>
          <p:nvPr/>
        </p:nvSpPr>
        <p:spPr>
          <a:xfrm>
            <a:off x="685800" y="1752600"/>
            <a:ext cx="1371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/>
              <a:t>Flights</a:t>
            </a:r>
          </a:p>
        </p:txBody>
      </p:sp>
      <p:sp>
        <p:nvSpPr>
          <p:cNvPr id="5" name="Rectangle 4"/>
          <p:cNvSpPr/>
          <p:nvPr/>
        </p:nvSpPr>
        <p:spPr>
          <a:xfrm>
            <a:off x="2057400" y="1752600"/>
            <a:ext cx="685800" cy="533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FF0000"/>
                </a:solidFill>
              </a:rPr>
              <a:t>FNO</a:t>
            </a:r>
          </a:p>
        </p:txBody>
      </p:sp>
      <p:sp>
        <p:nvSpPr>
          <p:cNvPr id="6" name="Rectangle 5"/>
          <p:cNvSpPr/>
          <p:nvPr/>
        </p:nvSpPr>
        <p:spPr>
          <a:xfrm>
            <a:off x="762000" y="2895600"/>
            <a:ext cx="1371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/>
              <a:t>Aircrafts</a:t>
            </a:r>
          </a:p>
        </p:txBody>
      </p:sp>
      <p:sp>
        <p:nvSpPr>
          <p:cNvPr id="7" name="Rectangle 6"/>
          <p:cNvSpPr/>
          <p:nvPr/>
        </p:nvSpPr>
        <p:spPr>
          <a:xfrm>
            <a:off x="762000" y="4038600"/>
            <a:ext cx="1371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/>
              <a:t>Certified</a:t>
            </a:r>
          </a:p>
        </p:txBody>
      </p:sp>
      <p:sp>
        <p:nvSpPr>
          <p:cNvPr id="8" name="Rectangle 7"/>
          <p:cNvSpPr/>
          <p:nvPr/>
        </p:nvSpPr>
        <p:spPr>
          <a:xfrm>
            <a:off x="762000" y="5181600"/>
            <a:ext cx="1371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/>
              <a:t>Employees</a:t>
            </a:r>
          </a:p>
        </p:txBody>
      </p:sp>
      <p:sp>
        <p:nvSpPr>
          <p:cNvPr id="9" name="Rectangle 8"/>
          <p:cNvSpPr/>
          <p:nvPr/>
        </p:nvSpPr>
        <p:spPr>
          <a:xfrm>
            <a:off x="2743200" y="1752600"/>
            <a:ext cx="533400" cy="533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FF0000"/>
                </a:solidFill>
              </a:rPr>
              <a:t>FP</a:t>
            </a:r>
          </a:p>
        </p:txBody>
      </p:sp>
      <p:sp>
        <p:nvSpPr>
          <p:cNvPr id="10" name="Rectangle 9"/>
          <p:cNvSpPr/>
          <p:nvPr/>
        </p:nvSpPr>
        <p:spPr>
          <a:xfrm>
            <a:off x="3276600" y="1752600"/>
            <a:ext cx="533400" cy="533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FF0000"/>
                </a:solidFill>
              </a:rPr>
              <a:t>TP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810000" y="1752600"/>
            <a:ext cx="1447800" cy="533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FF0000"/>
                </a:solidFill>
              </a:rPr>
              <a:t>DISTANCE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105400" y="1752600"/>
            <a:ext cx="1447800" cy="533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FF0000"/>
                </a:solidFill>
              </a:rPr>
              <a:t>ARRIVES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00800" y="1752600"/>
            <a:ext cx="1447800" cy="533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FF0000"/>
                </a:solidFill>
              </a:rPr>
              <a:t>PRICE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133600" y="2895600"/>
            <a:ext cx="1447800" cy="533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FF0000"/>
                </a:solidFill>
              </a:rPr>
              <a:t>AID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581400" y="2895600"/>
            <a:ext cx="1447800" cy="533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FF0000"/>
                </a:solidFill>
              </a:rPr>
              <a:t>ANAME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029200" y="2895600"/>
            <a:ext cx="1447800" cy="533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FF0000"/>
                </a:solidFill>
              </a:rPr>
              <a:t>RANGE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133600" y="4038600"/>
            <a:ext cx="1447800" cy="533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FF0000"/>
                </a:solidFill>
              </a:rPr>
              <a:t>EID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581400" y="4038600"/>
            <a:ext cx="1447800" cy="533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FF0000"/>
                </a:solidFill>
              </a:rPr>
              <a:t>AID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133600" y="5181600"/>
            <a:ext cx="1447800" cy="533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FF0000"/>
                </a:solidFill>
              </a:rPr>
              <a:t>EID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581400" y="5181600"/>
            <a:ext cx="1447800" cy="533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FF0000"/>
                </a:solidFill>
              </a:rPr>
              <a:t>ENAME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029200" y="5181600"/>
            <a:ext cx="1447800" cy="533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FF0000"/>
                </a:solidFill>
              </a:rPr>
              <a:t>SALARY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6) List the employee id and name who is not certified for any aircraft.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18122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1600"/>
          </a:xfrm>
        </p:spPr>
        <p:txBody>
          <a:bodyPr/>
          <a:lstStyle/>
          <a:p>
            <a:r>
              <a:rPr lang="en-US" dirty="0"/>
              <a:t>6) List the employee id and name who is not certified for any aircraft.</a:t>
            </a:r>
          </a:p>
          <a:p>
            <a:endParaRPr lang="en-US" dirty="0"/>
          </a:p>
          <a:p>
            <a:pPr marL="0" indent="0">
              <a:buNone/>
            </a:pPr>
            <a:r>
              <a:rPr lang="en-IN" dirty="0"/>
              <a:t>select </a:t>
            </a:r>
            <a:r>
              <a:rPr lang="en-IN" dirty="0" err="1"/>
              <a:t>eid</a:t>
            </a:r>
            <a:r>
              <a:rPr lang="en-IN" dirty="0"/>
              <a:t>, </a:t>
            </a:r>
            <a:r>
              <a:rPr lang="en-IN" dirty="0" err="1"/>
              <a:t>ename</a:t>
            </a: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dirty="0"/>
              <a:t>from employees</a:t>
            </a:r>
          </a:p>
          <a:p>
            <a:pPr marL="0" indent="0">
              <a:buNone/>
            </a:pPr>
            <a:r>
              <a:rPr lang="en-IN" dirty="0"/>
              <a:t>where </a:t>
            </a:r>
            <a:r>
              <a:rPr lang="en-IN" dirty="0" err="1"/>
              <a:t>eid</a:t>
            </a:r>
            <a:r>
              <a:rPr lang="en-IN" dirty="0"/>
              <a:t> in </a:t>
            </a:r>
          </a:p>
          <a:p>
            <a:pPr marL="0" indent="0">
              <a:buNone/>
            </a:pPr>
            <a:r>
              <a:rPr lang="en-IN" dirty="0"/>
              <a:t>(SELECT EID FROM EMPLOYEES</a:t>
            </a:r>
          </a:p>
          <a:p>
            <a:pPr marL="0" indent="0">
              <a:buNone/>
            </a:pPr>
            <a:r>
              <a:rPr lang="en-IN" dirty="0"/>
              <a:t>MINUS</a:t>
            </a:r>
          </a:p>
          <a:p>
            <a:pPr marL="0" indent="0">
              <a:buNone/>
            </a:pPr>
            <a:r>
              <a:rPr lang="en-IN" dirty="0"/>
              <a:t>SELECT EID FROM CERTIFIED);</a:t>
            </a:r>
          </a:p>
        </p:txBody>
      </p:sp>
    </p:spTree>
    <p:extLst>
      <p:ext uri="{BB962C8B-B14F-4D97-AF65-F5344CB8AC3E}">
        <p14:creationId xmlns:p14="http://schemas.microsoft.com/office/powerpoint/2010/main" val="880266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SCHEMA DIAGRAM</a:t>
            </a:r>
          </a:p>
        </p:txBody>
      </p:sp>
      <p:sp>
        <p:nvSpPr>
          <p:cNvPr id="4" name="Rectangle 3"/>
          <p:cNvSpPr/>
          <p:nvPr/>
        </p:nvSpPr>
        <p:spPr>
          <a:xfrm>
            <a:off x="685800" y="1752600"/>
            <a:ext cx="1371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/>
              <a:t>Flights</a:t>
            </a:r>
          </a:p>
        </p:txBody>
      </p:sp>
      <p:sp>
        <p:nvSpPr>
          <p:cNvPr id="5" name="Rectangle 4"/>
          <p:cNvSpPr/>
          <p:nvPr/>
        </p:nvSpPr>
        <p:spPr>
          <a:xfrm>
            <a:off x="2057400" y="1752600"/>
            <a:ext cx="685800" cy="533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u="sng" dirty="0">
                <a:solidFill>
                  <a:srgbClr val="FF0000"/>
                </a:solidFill>
              </a:rPr>
              <a:t>FNO</a:t>
            </a:r>
          </a:p>
        </p:txBody>
      </p:sp>
      <p:sp>
        <p:nvSpPr>
          <p:cNvPr id="6" name="Rectangle 5"/>
          <p:cNvSpPr/>
          <p:nvPr/>
        </p:nvSpPr>
        <p:spPr>
          <a:xfrm>
            <a:off x="762000" y="2895600"/>
            <a:ext cx="1371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/>
              <a:t>Aircrafts</a:t>
            </a:r>
          </a:p>
        </p:txBody>
      </p:sp>
      <p:sp>
        <p:nvSpPr>
          <p:cNvPr id="7" name="Rectangle 6"/>
          <p:cNvSpPr/>
          <p:nvPr/>
        </p:nvSpPr>
        <p:spPr>
          <a:xfrm>
            <a:off x="762000" y="4038600"/>
            <a:ext cx="1371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/>
              <a:t>Certified</a:t>
            </a:r>
          </a:p>
        </p:txBody>
      </p:sp>
      <p:sp>
        <p:nvSpPr>
          <p:cNvPr id="8" name="Rectangle 7"/>
          <p:cNvSpPr/>
          <p:nvPr/>
        </p:nvSpPr>
        <p:spPr>
          <a:xfrm>
            <a:off x="762000" y="5181600"/>
            <a:ext cx="1371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/>
              <a:t>Employees</a:t>
            </a:r>
          </a:p>
        </p:txBody>
      </p:sp>
      <p:sp>
        <p:nvSpPr>
          <p:cNvPr id="9" name="Rectangle 8"/>
          <p:cNvSpPr/>
          <p:nvPr/>
        </p:nvSpPr>
        <p:spPr>
          <a:xfrm>
            <a:off x="2743200" y="1752600"/>
            <a:ext cx="533400" cy="533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FF0000"/>
                </a:solidFill>
              </a:rPr>
              <a:t>FP</a:t>
            </a:r>
          </a:p>
        </p:txBody>
      </p:sp>
      <p:sp>
        <p:nvSpPr>
          <p:cNvPr id="10" name="Rectangle 9"/>
          <p:cNvSpPr/>
          <p:nvPr/>
        </p:nvSpPr>
        <p:spPr>
          <a:xfrm>
            <a:off x="3276600" y="1752600"/>
            <a:ext cx="533400" cy="533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FF0000"/>
                </a:solidFill>
              </a:rPr>
              <a:t>TP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810000" y="1752600"/>
            <a:ext cx="1447800" cy="533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FF0000"/>
                </a:solidFill>
              </a:rPr>
              <a:t>DISTANCE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105400" y="1752600"/>
            <a:ext cx="1447800" cy="533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FF0000"/>
                </a:solidFill>
              </a:rPr>
              <a:t>ARRIVES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00800" y="1752600"/>
            <a:ext cx="1447800" cy="533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FF0000"/>
                </a:solidFill>
              </a:rPr>
              <a:t>PRICE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133600" y="2895600"/>
            <a:ext cx="1447800" cy="533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u="sng" dirty="0">
                <a:solidFill>
                  <a:srgbClr val="FF0000"/>
                </a:solidFill>
              </a:rPr>
              <a:t>AID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581400" y="2895600"/>
            <a:ext cx="1447800" cy="533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FF0000"/>
                </a:solidFill>
              </a:rPr>
              <a:t>ANAME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029200" y="2895600"/>
            <a:ext cx="1447800" cy="533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FF0000"/>
                </a:solidFill>
              </a:rPr>
              <a:t>RANGE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133600" y="4038600"/>
            <a:ext cx="1447800" cy="533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u="sng" dirty="0">
                <a:solidFill>
                  <a:srgbClr val="FF0000"/>
                </a:solidFill>
              </a:rPr>
              <a:t>EID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581400" y="4038600"/>
            <a:ext cx="1447800" cy="533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u="sng" dirty="0">
                <a:solidFill>
                  <a:srgbClr val="FF0000"/>
                </a:solidFill>
              </a:rPr>
              <a:t>AID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133600" y="5181600"/>
            <a:ext cx="1447800" cy="533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u="sng" dirty="0">
                <a:solidFill>
                  <a:srgbClr val="FF0000"/>
                </a:solidFill>
              </a:rPr>
              <a:t>EID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581400" y="5181600"/>
            <a:ext cx="1447800" cy="533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FF0000"/>
                </a:solidFill>
              </a:rPr>
              <a:t>ENAME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029200" y="5181600"/>
            <a:ext cx="1447800" cy="533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FF0000"/>
                </a:solidFill>
              </a:rPr>
              <a:t>SALARY</a:t>
            </a:r>
          </a:p>
        </p:txBody>
      </p:sp>
    </p:spTree>
    <p:extLst>
      <p:ext uri="{BB962C8B-B14F-4D97-AF65-F5344CB8AC3E}">
        <p14:creationId xmlns:p14="http://schemas.microsoft.com/office/powerpoint/2010/main" val="1001680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SCHEMA DIAGRAM</a:t>
            </a:r>
          </a:p>
        </p:txBody>
      </p:sp>
      <p:sp>
        <p:nvSpPr>
          <p:cNvPr id="4" name="Rectangle 3"/>
          <p:cNvSpPr/>
          <p:nvPr/>
        </p:nvSpPr>
        <p:spPr>
          <a:xfrm>
            <a:off x="685800" y="1752600"/>
            <a:ext cx="1371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/>
              <a:t>Flights</a:t>
            </a:r>
          </a:p>
        </p:txBody>
      </p:sp>
      <p:sp>
        <p:nvSpPr>
          <p:cNvPr id="5" name="Rectangle 4"/>
          <p:cNvSpPr/>
          <p:nvPr/>
        </p:nvSpPr>
        <p:spPr>
          <a:xfrm>
            <a:off x="2057400" y="1752600"/>
            <a:ext cx="685800" cy="533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u="sng" dirty="0">
                <a:solidFill>
                  <a:srgbClr val="FF0000"/>
                </a:solidFill>
              </a:rPr>
              <a:t>FNO</a:t>
            </a:r>
          </a:p>
        </p:txBody>
      </p:sp>
      <p:sp>
        <p:nvSpPr>
          <p:cNvPr id="6" name="Rectangle 5"/>
          <p:cNvSpPr/>
          <p:nvPr/>
        </p:nvSpPr>
        <p:spPr>
          <a:xfrm>
            <a:off x="762000" y="2895600"/>
            <a:ext cx="1371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/>
              <a:t>Aircrafts</a:t>
            </a:r>
          </a:p>
        </p:txBody>
      </p:sp>
      <p:sp>
        <p:nvSpPr>
          <p:cNvPr id="7" name="Rectangle 6"/>
          <p:cNvSpPr/>
          <p:nvPr/>
        </p:nvSpPr>
        <p:spPr>
          <a:xfrm>
            <a:off x="762000" y="4038600"/>
            <a:ext cx="1371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/>
              <a:t>Certified</a:t>
            </a:r>
          </a:p>
        </p:txBody>
      </p:sp>
      <p:sp>
        <p:nvSpPr>
          <p:cNvPr id="8" name="Rectangle 7"/>
          <p:cNvSpPr/>
          <p:nvPr/>
        </p:nvSpPr>
        <p:spPr>
          <a:xfrm>
            <a:off x="762000" y="5181600"/>
            <a:ext cx="1371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/>
              <a:t>Employees</a:t>
            </a:r>
          </a:p>
        </p:txBody>
      </p:sp>
      <p:sp>
        <p:nvSpPr>
          <p:cNvPr id="9" name="Rectangle 8"/>
          <p:cNvSpPr/>
          <p:nvPr/>
        </p:nvSpPr>
        <p:spPr>
          <a:xfrm>
            <a:off x="2743200" y="1752600"/>
            <a:ext cx="533400" cy="533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FF0000"/>
                </a:solidFill>
              </a:rPr>
              <a:t>FP</a:t>
            </a:r>
          </a:p>
        </p:txBody>
      </p:sp>
      <p:sp>
        <p:nvSpPr>
          <p:cNvPr id="10" name="Rectangle 9"/>
          <p:cNvSpPr/>
          <p:nvPr/>
        </p:nvSpPr>
        <p:spPr>
          <a:xfrm>
            <a:off x="3276600" y="1752600"/>
            <a:ext cx="533400" cy="533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FF0000"/>
                </a:solidFill>
              </a:rPr>
              <a:t>TP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810000" y="1752600"/>
            <a:ext cx="1447800" cy="533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FF0000"/>
                </a:solidFill>
              </a:rPr>
              <a:t>DISTANCE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105400" y="1752600"/>
            <a:ext cx="1447800" cy="533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FF0000"/>
                </a:solidFill>
              </a:rPr>
              <a:t>ARRIVES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00800" y="1752600"/>
            <a:ext cx="1447800" cy="533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FF0000"/>
                </a:solidFill>
              </a:rPr>
              <a:t>PRICE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133600" y="2895600"/>
            <a:ext cx="1447800" cy="533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u="sng" dirty="0">
                <a:solidFill>
                  <a:srgbClr val="FF0000"/>
                </a:solidFill>
              </a:rPr>
              <a:t>AID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581400" y="2895600"/>
            <a:ext cx="1447800" cy="533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FF0000"/>
                </a:solidFill>
              </a:rPr>
              <a:t>ANAME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029200" y="2895600"/>
            <a:ext cx="1447800" cy="533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FF0000"/>
                </a:solidFill>
              </a:rPr>
              <a:t>RANGE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133600" y="4038600"/>
            <a:ext cx="1447800" cy="533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u="sng" dirty="0">
                <a:solidFill>
                  <a:srgbClr val="FF0000"/>
                </a:solidFill>
              </a:rPr>
              <a:t>EID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581400" y="4038600"/>
            <a:ext cx="1447800" cy="533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u="sng" dirty="0">
                <a:solidFill>
                  <a:srgbClr val="FF0000"/>
                </a:solidFill>
              </a:rPr>
              <a:t>AID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133600" y="5181600"/>
            <a:ext cx="1447800" cy="533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u="sng" dirty="0">
                <a:solidFill>
                  <a:srgbClr val="FF0000"/>
                </a:solidFill>
              </a:rPr>
              <a:t>EID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581400" y="5181600"/>
            <a:ext cx="1447800" cy="533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FF0000"/>
                </a:solidFill>
              </a:rPr>
              <a:t>ENAME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029200" y="5181600"/>
            <a:ext cx="1447800" cy="533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FF0000"/>
                </a:solidFill>
              </a:rPr>
              <a:t>SALARY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rot="5400000">
            <a:off x="2133601" y="4876800"/>
            <a:ext cx="609600" cy="317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5400000" flipH="1" flipV="1">
            <a:off x="3810001" y="3886200"/>
            <a:ext cx="304800" cy="317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10800000">
            <a:off x="2743200" y="3733800"/>
            <a:ext cx="1219200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5400000" flipH="1" flipV="1">
            <a:off x="2590801" y="3581400"/>
            <a:ext cx="304800" cy="317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SCHEMA DIAGRAM</a:t>
            </a:r>
          </a:p>
        </p:txBody>
      </p:sp>
      <p:sp>
        <p:nvSpPr>
          <p:cNvPr id="4" name="Rectangle 3"/>
          <p:cNvSpPr/>
          <p:nvPr/>
        </p:nvSpPr>
        <p:spPr>
          <a:xfrm>
            <a:off x="685800" y="1752600"/>
            <a:ext cx="1371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/>
              <a:t>Flights</a:t>
            </a:r>
          </a:p>
        </p:txBody>
      </p:sp>
      <p:sp>
        <p:nvSpPr>
          <p:cNvPr id="5" name="Rectangle 4"/>
          <p:cNvSpPr/>
          <p:nvPr/>
        </p:nvSpPr>
        <p:spPr>
          <a:xfrm>
            <a:off x="2057400" y="1752600"/>
            <a:ext cx="685800" cy="533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u="sng" dirty="0">
                <a:solidFill>
                  <a:srgbClr val="FF0000"/>
                </a:solidFill>
              </a:rPr>
              <a:t>FNO</a:t>
            </a:r>
          </a:p>
        </p:txBody>
      </p:sp>
      <p:sp>
        <p:nvSpPr>
          <p:cNvPr id="6" name="Rectangle 5"/>
          <p:cNvSpPr/>
          <p:nvPr/>
        </p:nvSpPr>
        <p:spPr>
          <a:xfrm>
            <a:off x="762000" y="2895600"/>
            <a:ext cx="1371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/>
              <a:t>Aircrafts</a:t>
            </a:r>
          </a:p>
        </p:txBody>
      </p:sp>
      <p:sp>
        <p:nvSpPr>
          <p:cNvPr id="7" name="Rectangle 6"/>
          <p:cNvSpPr/>
          <p:nvPr/>
        </p:nvSpPr>
        <p:spPr>
          <a:xfrm>
            <a:off x="762000" y="4038600"/>
            <a:ext cx="1371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/>
              <a:t>Certified</a:t>
            </a:r>
          </a:p>
        </p:txBody>
      </p:sp>
      <p:sp>
        <p:nvSpPr>
          <p:cNvPr id="8" name="Rectangle 7"/>
          <p:cNvSpPr/>
          <p:nvPr/>
        </p:nvSpPr>
        <p:spPr>
          <a:xfrm>
            <a:off x="762000" y="5181600"/>
            <a:ext cx="1371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/>
              <a:t>Employees</a:t>
            </a:r>
          </a:p>
        </p:txBody>
      </p:sp>
      <p:sp>
        <p:nvSpPr>
          <p:cNvPr id="9" name="Rectangle 8"/>
          <p:cNvSpPr/>
          <p:nvPr/>
        </p:nvSpPr>
        <p:spPr>
          <a:xfrm>
            <a:off x="2743200" y="1752600"/>
            <a:ext cx="533400" cy="533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FF0000"/>
                </a:solidFill>
              </a:rPr>
              <a:t>FP</a:t>
            </a:r>
          </a:p>
        </p:txBody>
      </p:sp>
      <p:sp>
        <p:nvSpPr>
          <p:cNvPr id="10" name="Rectangle 9"/>
          <p:cNvSpPr/>
          <p:nvPr/>
        </p:nvSpPr>
        <p:spPr>
          <a:xfrm>
            <a:off x="3276600" y="1752600"/>
            <a:ext cx="533400" cy="533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FF0000"/>
                </a:solidFill>
              </a:rPr>
              <a:t>TP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810000" y="1752600"/>
            <a:ext cx="1447800" cy="533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FF0000"/>
                </a:solidFill>
              </a:rPr>
              <a:t>DISTANCE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105400" y="1752600"/>
            <a:ext cx="1447800" cy="533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FF0000"/>
                </a:solidFill>
              </a:rPr>
              <a:t>ARRIVES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00800" y="1752600"/>
            <a:ext cx="1447800" cy="533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FF0000"/>
                </a:solidFill>
              </a:rPr>
              <a:t>PRICE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133600" y="2895600"/>
            <a:ext cx="1447800" cy="533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u="sng" dirty="0">
                <a:solidFill>
                  <a:srgbClr val="FF0000"/>
                </a:solidFill>
              </a:rPr>
              <a:t>AID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581400" y="2895600"/>
            <a:ext cx="1447800" cy="533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FF0000"/>
                </a:solidFill>
              </a:rPr>
              <a:t>ANAME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029200" y="2895600"/>
            <a:ext cx="1447800" cy="533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FF0000"/>
                </a:solidFill>
              </a:rPr>
              <a:t>RANGE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133600" y="4038600"/>
            <a:ext cx="1447800" cy="533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u="sng" dirty="0">
                <a:solidFill>
                  <a:srgbClr val="FF0000"/>
                </a:solidFill>
              </a:rPr>
              <a:t>EID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581400" y="4038600"/>
            <a:ext cx="1447800" cy="533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u="sng" dirty="0">
                <a:solidFill>
                  <a:srgbClr val="FF0000"/>
                </a:solidFill>
              </a:rPr>
              <a:t>AID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133600" y="5181600"/>
            <a:ext cx="1447800" cy="533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u="sng" dirty="0">
                <a:solidFill>
                  <a:srgbClr val="FF0000"/>
                </a:solidFill>
              </a:rPr>
              <a:t>EID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581400" y="5181600"/>
            <a:ext cx="1447800" cy="533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FF0000"/>
                </a:solidFill>
              </a:rPr>
              <a:t>ENAME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029200" y="5181600"/>
            <a:ext cx="1447800" cy="533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FF0000"/>
                </a:solidFill>
              </a:rPr>
              <a:t>SALARY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rot="5400000">
            <a:off x="2133601" y="4876800"/>
            <a:ext cx="609600" cy="317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5400000" flipH="1" flipV="1">
            <a:off x="3810001" y="3886200"/>
            <a:ext cx="304800" cy="317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10800000">
            <a:off x="2743200" y="3733800"/>
            <a:ext cx="1219200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5400000" flipH="1" flipV="1">
            <a:off x="2590801" y="3581400"/>
            <a:ext cx="304800" cy="317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153400" y="1600200"/>
            <a:ext cx="6096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1</a:t>
            </a:r>
          </a:p>
        </p:txBody>
      </p:sp>
      <p:sp>
        <p:nvSpPr>
          <p:cNvPr id="28" name="Oval 27"/>
          <p:cNvSpPr/>
          <p:nvPr/>
        </p:nvSpPr>
        <p:spPr>
          <a:xfrm>
            <a:off x="6705600" y="2819400"/>
            <a:ext cx="6096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2</a:t>
            </a:r>
          </a:p>
        </p:txBody>
      </p:sp>
      <p:sp>
        <p:nvSpPr>
          <p:cNvPr id="30" name="Oval 29"/>
          <p:cNvSpPr/>
          <p:nvPr/>
        </p:nvSpPr>
        <p:spPr>
          <a:xfrm>
            <a:off x="6705600" y="5029200"/>
            <a:ext cx="6096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3</a:t>
            </a:r>
          </a:p>
        </p:txBody>
      </p:sp>
      <p:sp>
        <p:nvSpPr>
          <p:cNvPr id="32" name="Oval 31"/>
          <p:cNvSpPr/>
          <p:nvPr/>
        </p:nvSpPr>
        <p:spPr>
          <a:xfrm>
            <a:off x="5257800" y="3886200"/>
            <a:ext cx="6096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4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0782"/>
            <a:ext cx="8229600" cy="6761018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/>
              <a:t>CREATE  TABLE   FLIGHTS</a:t>
            </a:r>
            <a:endParaRPr lang="en-US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/>
              <a:t> (no  integer,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/>
              <a:t> </a:t>
            </a:r>
            <a:r>
              <a:rPr lang="en-US" dirty="0" err="1"/>
              <a:t>fromPlace</a:t>
            </a:r>
            <a:r>
              <a:rPr lang="en-US" dirty="0"/>
              <a:t>  </a:t>
            </a:r>
            <a:r>
              <a:rPr lang="en-US" dirty="0" err="1"/>
              <a:t>varchar</a:t>
            </a:r>
            <a:r>
              <a:rPr lang="en-US" dirty="0"/>
              <a:t>(20),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/>
              <a:t> </a:t>
            </a:r>
            <a:r>
              <a:rPr lang="en-US" dirty="0" err="1"/>
              <a:t>toPlace</a:t>
            </a:r>
            <a:r>
              <a:rPr lang="en-US" dirty="0"/>
              <a:t>  </a:t>
            </a:r>
            <a:r>
              <a:rPr lang="en-US" dirty="0" err="1"/>
              <a:t>varchar</a:t>
            </a:r>
            <a:r>
              <a:rPr lang="en-US" dirty="0"/>
              <a:t>(20),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/>
              <a:t> distance  integer,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/>
              <a:t> departs   date,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/>
              <a:t> arrives  date,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/>
              <a:t> price  real,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/>
              <a:t> </a:t>
            </a:r>
            <a:r>
              <a:rPr lang="en-US" b="1" dirty="0"/>
              <a:t>PRIMARY   KEY</a:t>
            </a:r>
            <a:r>
              <a:rPr lang="en-US" dirty="0"/>
              <a:t>(no));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IN" dirty="0"/>
              <a:t>    INSERT INTO FLIGHTS VALUES(&amp;NO,'&amp;FROMPLACE','&amp;TOPLACE',&amp;DISTANCE,'&amp;DEPARTS','&amp;ARRIVES',&amp;PRICE);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FLIGHTS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8113274"/>
              </p:ext>
            </p:extLst>
          </p:nvPr>
        </p:nvGraphicFramePr>
        <p:xfrm>
          <a:off x="609600" y="1524000"/>
          <a:ext cx="8305801" cy="35052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50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43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6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04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04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64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5661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0074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NO</a:t>
                      </a:r>
                      <a:endParaRPr lang="en-IN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FROMPLACE</a:t>
                      </a:r>
                      <a:endParaRPr lang="en-IN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TOPLACE</a:t>
                      </a:r>
                      <a:endParaRPr lang="en-IN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DISTANCE</a:t>
                      </a:r>
                      <a:endParaRPr lang="en-IN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DEPARTS</a:t>
                      </a:r>
                      <a:endParaRPr lang="en-IN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ARRIVES</a:t>
                      </a:r>
                      <a:endParaRPr lang="en-IN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PRICE</a:t>
                      </a:r>
                      <a:endParaRPr lang="en-IN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074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500</a:t>
                      </a:r>
                      <a:endParaRPr lang="en-IN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BENGALURU</a:t>
                      </a:r>
                      <a:endParaRPr lang="en-IN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FRANKFURT</a:t>
                      </a:r>
                      <a:endParaRPr lang="en-IN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2500</a:t>
                      </a:r>
                      <a:endParaRPr lang="en-IN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25-JUN-21</a:t>
                      </a:r>
                      <a:endParaRPr lang="en-IN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26-JUN-21</a:t>
                      </a:r>
                      <a:endParaRPr lang="en-IN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45000</a:t>
                      </a:r>
                      <a:endParaRPr lang="en-IN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074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501</a:t>
                      </a:r>
                      <a:endParaRPr lang="en-IN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NAGPUR</a:t>
                      </a:r>
                      <a:endParaRPr lang="en-IN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HYDRABAD</a:t>
                      </a:r>
                      <a:endParaRPr lang="en-IN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400</a:t>
                      </a:r>
                      <a:endParaRPr lang="en-IN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15-JUN-21</a:t>
                      </a:r>
                      <a:endParaRPr lang="en-IN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15-JUN-21</a:t>
                      </a:r>
                      <a:endParaRPr lang="en-IN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8000</a:t>
                      </a:r>
                      <a:endParaRPr lang="en-IN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074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502</a:t>
                      </a:r>
                      <a:endParaRPr lang="en-IN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BENGALURU</a:t>
                      </a:r>
                      <a:endParaRPr lang="en-IN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FRANKFURT</a:t>
                      </a:r>
                      <a:endParaRPr lang="en-IN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2800</a:t>
                      </a:r>
                      <a:endParaRPr lang="en-IN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26-JUN-21</a:t>
                      </a:r>
                      <a:endParaRPr lang="en-IN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27-JUN-21</a:t>
                      </a:r>
                      <a:endParaRPr lang="en-IN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50000</a:t>
                      </a:r>
                      <a:endParaRPr lang="en-IN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074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503</a:t>
                      </a:r>
                      <a:endParaRPr lang="en-IN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BENGALURU</a:t>
                      </a:r>
                      <a:endParaRPr lang="en-IN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DELHI</a:t>
                      </a:r>
                      <a:endParaRPr lang="en-IN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550</a:t>
                      </a:r>
                      <a:endParaRPr lang="en-IN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01-JUL-21</a:t>
                      </a:r>
                      <a:endParaRPr lang="en-IN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01-JUL-21</a:t>
                      </a:r>
                      <a:endParaRPr lang="en-IN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5000</a:t>
                      </a:r>
                      <a:endParaRPr lang="en-IN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074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504</a:t>
                      </a:r>
                      <a:endParaRPr lang="en-IN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BENGALURU</a:t>
                      </a:r>
                      <a:endParaRPr lang="en-IN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DELHI</a:t>
                      </a:r>
                      <a:endParaRPr lang="en-IN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600</a:t>
                      </a:r>
                      <a:endParaRPr lang="en-IN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01-JUL-21</a:t>
                      </a:r>
                      <a:endParaRPr lang="en-IN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01-JUL-21</a:t>
                      </a:r>
                      <a:endParaRPr lang="en-IN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6000</a:t>
                      </a:r>
                      <a:endParaRPr lang="en-IN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074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505</a:t>
                      </a:r>
                      <a:endParaRPr lang="en-IN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BELAGAVI</a:t>
                      </a:r>
                      <a:endParaRPr lang="en-IN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MUMBAI</a:t>
                      </a:r>
                      <a:endParaRPr lang="en-IN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400</a:t>
                      </a:r>
                      <a:endParaRPr lang="en-IN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25-JUN-21</a:t>
                      </a:r>
                      <a:endParaRPr lang="en-IN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25-JUN-21</a:t>
                      </a:r>
                      <a:endParaRPr lang="en-IN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3000</a:t>
                      </a:r>
                      <a:endParaRPr lang="en-IN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3833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457200" y="6927"/>
            <a:ext cx="8229600" cy="5555673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b="1" dirty="0"/>
              <a:t>CREATE  TABLE    AIRCRAFT</a:t>
            </a:r>
            <a:endParaRPr lang="en-US" dirty="0"/>
          </a:p>
          <a:p>
            <a:pPr eaLnBrk="1" hangingPunct="1">
              <a:buFont typeface="Arial" charset="0"/>
              <a:buNone/>
            </a:pPr>
            <a:r>
              <a:rPr lang="en-US" dirty="0"/>
              <a:t> (aid  integer,</a:t>
            </a:r>
          </a:p>
          <a:p>
            <a:pPr eaLnBrk="1" hangingPunct="1">
              <a:buFont typeface="Arial" charset="0"/>
              <a:buNone/>
            </a:pPr>
            <a:r>
              <a:rPr lang="en-US" dirty="0"/>
              <a:t>  </a:t>
            </a:r>
            <a:r>
              <a:rPr lang="en-US" dirty="0" err="1"/>
              <a:t>aname</a:t>
            </a:r>
            <a:r>
              <a:rPr lang="en-US" dirty="0"/>
              <a:t>  </a:t>
            </a:r>
            <a:r>
              <a:rPr lang="en-US" dirty="0" err="1"/>
              <a:t>varchar</a:t>
            </a:r>
            <a:r>
              <a:rPr lang="en-US" dirty="0"/>
              <a:t>(15),</a:t>
            </a:r>
          </a:p>
          <a:p>
            <a:pPr eaLnBrk="1" hangingPunct="1">
              <a:buFont typeface="Arial" charset="0"/>
              <a:buNone/>
            </a:pPr>
            <a:r>
              <a:rPr lang="en-US" dirty="0"/>
              <a:t>  </a:t>
            </a:r>
            <a:r>
              <a:rPr lang="en-US" dirty="0" err="1"/>
              <a:t>cruisingrange</a:t>
            </a:r>
            <a:r>
              <a:rPr lang="en-US" dirty="0"/>
              <a:t>  integer,</a:t>
            </a:r>
          </a:p>
          <a:p>
            <a:pPr eaLnBrk="1" hangingPunct="1">
              <a:buFont typeface="Arial" charset="0"/>
              <a:buNone/>
            </a:pPr>
            <a:r>
              <a:rPr lang="en-US" dirty="0"/>
              <a:t>  </a:t>
            </a:r>
            <a:r>
              <a:rPr lang="en-US" b="1" dirty="0"/>
              <a:t>PRIMARY   KEY</a:t>
            </a:r>
            <a:r>
              <a:rPr lang="en-US" dirty="0"/>
              <a:t>(aid));</a:t>
            </a:r>
          </a:p>
          <a:p>
            <a:pPr eaLnBrk="1" hangingPunct="1">
              <a:buFont typeface="Arial" charset="0"/>
              <a:buNone/>
            </a:pPr>
            <a:endParaRPr lang="en-US" dirty="0"/>
          </a:p>
          <a:p>
            <a:pPr eaLnBrk="1" hangingPunct="1">
              <a:buNone/>
            </a:pPr>
            <a:r>
              <a:rPr lang="en-IN" dirty="0"/>
              <a:t>INSERT INTO AIRCRAFT VALUES(&amp;AID,'&amp;ANAME',&amp;CRUISINGRANGE);</a:t>
            </a:r>
            <a:endParaRPr lang="en-US" dirty="0"/>
          </a:p>
          <a:p>
            <a:pPr eaLnBrk="1" hangingPunct="1"/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1044</Words>
  <Application>Microsoft Office PowerPoint</Application>
  <PresentationFormat>On-screen Show (4:3)</PresentationFormat>
  <Paragraphs>307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4" baseType="lpstr">
      <vt:lpstr>Arial</vt:lpstr>
      <vt:lpstr>Calibri</vt:lpstr>
      <vt:lpstr>Office Theme</vt:lpstr>
      <vt:lpstr>AIRCRAFT – DATABASE </vt:lpstr>
      <vt:lpstr>Airline Flight information Database</vt:lpstr>
      <vt:lpstr>SCHEMA DIAGRAM</vt:lpstr>
      <vt:lpstr>SCHEMA DIAGRAM</vt:lpstr>
      <vt:lpstr>SCHEMA DIAGRAM</vt:lpstr>
      <vt:lpstr>SCHEMA DIAGRAM</vt:lpstr>
      <vt:lpstr>PowerPoint Presentation</vt:lpstr>
      <vt:lpstr>FLIGHTS</vt:lpstr>
      <vt:lpstr>PowerPoint Presentation</vt:lpstr>
      <vt:lpstr>AIRCRAFT</vt:lpstr>
      <vt:lpstr>PowerPoint Presentation</vt:lpstr>
      <vt:lpstr>EMPLOYEES</vt:lpstr>
      <vt:lpstr>PowerPoint Presentation</vt:lpstr>
      <vt:lpstr>CERTIFIED</vt:lpstr>
      <vt:lpstr>PowerPoint Presentation</vt:lpstr>
      <vt:lpstr>Write SQL queries to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EXTRA QUERIES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FLIGHTS DATABASE</dc:title>
  <dc:creator>KULDEEP</dc:creator>
  <cp:lastModifiedBy>Kuldeep Sambrekar</cp:lastModifiedBy>
  <cp:revision>28</cp:revision>
  <dcterms:created xsi:type="dcterms:W3CDTF">2017-02-06T13:45:14Z</dcterms:created>
  <dcterms:modified xsi:type="dcterms:W3CDTF">2024-05-29T04:45:28Z</dcterms:modified>
</cp:coreProperties>
</file>