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null-functions/" TargetMode="External"/><Relationship Id="rId2" Type="http://schemas.openxmlformats.org/officeDocument/2006/relationships/hyperlink" Target="https://www.geeksforgeeks.org/foreign-key-constraint-in-sq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8A5B-62FC-4069-FB3E-E9D80644D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delete SET NULL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On delete CASCADE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4796-F88F-0487-0747-AA84E0DE3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7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3A9A-3E1E-A78A-3D8C-4CCBF817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ON DELETE CASCADE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3AEE-0F37-B575-61BF-8288A38F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ON DELETE CASCADE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constraint is used in MySQL to delete the rows from the child table automatically, when the rows from the parent table are deleted.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In the child table, the foreign key should be added with the key word,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ON DELETE CASCADE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7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A724-D2CB-F3E4-E781-7247B58F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A58-8B01-44C1-83AC-E29D2D01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07995" cy="281199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create table department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id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loc varchar(10)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D833C-50CB-EF68-DADE-21028A9BC0D7}"/>
              </a:ext>
            </a:extLst>
          </p:cNvPr>
          <p:cNvSpPr txBox="1">
            <a:spLocks/>
          </p:cNvSpPr>
          <p:nvPr/>
        </p:nvSpPr>
        <p:spPr>
          <a:xfrm>
            <a:off x="4867275" y="1843618"/>
            <a:ext cx="6838950" cy="35570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faculty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 </a:t>
            </a:r>
            <a:r>
              <a:rPr lang="en-US" dirty="0" err="1"/>
              <a:t>sid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city varchar(10),</a:t>
            </a:r>
          </a:p>
          <a:p>
            <a:r>
              <a:rPr lang="en-US" dirty="0"/>
              <a:t>    dept int,</a:t>
            </a:r>
          </a:p>
          <a:p>
            <a:r>
              <a:rPr lang="en-US" dirty="0"/>
              <a:t>    foreign key(dept) references department(id)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47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A724-D2CB-F3E4-E781-7247B58F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A58-8B01-44C1-83AC-E29D2D01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07995" cy="281199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create table department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id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loc varchar(10)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D833C-50CB-EF68-DADE-21028A9BC0D7}"/>
              </a:ext>
            </a:extLst>
          </p:cNvPr>
          <p:cNvSpPr txBox="1">
            <a:spLocks/>
          </p:cNvSpPr>
          <p:nvPr/>
        </p:nvSpPr>
        <p:spPr>
          <a:xfrm>
            <a:off x="4867275" y="1843618"/>
            <a:ext cx="6838950" cy="35570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faculty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 </a:t>
            </a:r>
            <a:r>
              <a:rPr lang="en-US" dirty="0" err="1"/>
              <a:t>sid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city varchar(10),</a:t>
            </a:r>
          </a:p>
          <a:p>
            <a:r>
              <a:rPr lang="en-US" dirty="0"/>
              <a:t>    dept int,</a:t>
            </a:r>
          </a:p>
          <a:p>
            <a:r>
              <a:rPr lang="en-US" dirty="0"/>
              <a:t>    foreign key(dept) references department(id)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4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A724-D2CB-F3E4-E781-7247B58F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A58-8B01-44C1-83AC-E29D2D01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07995" cy="281199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create table department1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id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loc varchar(10)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D833C-50CB-EF68-DADE-21028A9BC0D7}"/>
              </a:ext>
            </a:extLst>
          </p:cNvPr>
          <p:cNvSpPr txBox="1">
            <a:spLocks/>
          </p:cNvSpPr>
          <p:nvPr/>
        </p:nvSpPr>
        <p:spPr>
          <a:xfrm>
            <a:off x="4867275" y="1843618"/>
            <a:ext cx="6838950" cy="38332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faculty1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 </a:t>
            </a:r>
            <a:r>
              <a:rPr lang="en-US" dirty="0" err="1"/>
              <a:t>sid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city varchar(10),</a:t>
            </a:r>
          </a:p>
          <a:p>
            <a:r>
              <a:rPr lang="en-US" dirty="0"/>
              <a:t>    dept int,</a:t>
            </a:r>
          </a:p>
          <a:p>
            <a:r>
              <a:rPr lang="en-US" dirty="0"/>
              <a:t>    foreign key(dept) references department1(id) on DELETE CASCADE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22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F6E3-E469-97D2-3D69-EAF24060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SET NULL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77E7-9601-1F09-CF31-F857469C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if a record in the parent table  is deleted then the corresponding entry or values in the child table  will be set to </a:t>
            </a:r>
            <a:r>
              <a:rPr lang="en-US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NULL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.</a:t>
            </a:r>
            <a:endParaRPr lang="en-IN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5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A724-D2CB-F3E4-E781-7247B58F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A58-8B01-44C1-83AC-E29D2D01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07995" cy="281199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create table department2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id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loc varchar(10)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D833C-50CB-EF68-DADE-21028A9BC0D7}"/>
              </a:ext>
            </a:extLst>
          </p:cNvPr>
          <p:cNvSpPr txBox="1">
            <a:spLocks/>
          </p:cNvSpPr>
          <p:nvPr/>
        </p:nvSpPr>
        <p:spPr>
          <a:xfrm>
            <a:off x="4867275" y="1843618"/>
            <a:ext cx="6838950" cy="38332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faculty2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 </a:t>
            </a:r>
            <a:r>
              <a:rPr lang="en-US" dirty="0" err="1"/>
              <a:t>sid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city varchar(10),</a:t>
            </a:r>
          </a:p>
          <a:p>
            <a:r>
              <a:rPr lang="en-US" dirty="0"/>
              <a:t>    dept int,</a:t>
            </a:r>
          </a:p>
          <a:p>
            <a:r>
              <a:rPr lang="en-US" dirty="0"/>
              <a:t>    foreign key(dept) references department2(id) on DELETE SET NULL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AEA1D3-B027-EBFA-8F6A-D8FA29C92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647127"/>
              </p:ext>
            </p:extLst>
          </p:nvPr>
        </p:nvGraphicFramePr>
        <p:xfrm>
          <a:off x="564205" y="1114805"/>
          <a:ext cx="10739334" cy="5062258"/>
        </p:xfrm>
        <a:graphic>
          <a:graphicData uri="http://schemas.openxmlformats.org/drawingml/2006/table">
            <a:tbl>
              <a:tblPr/>
              <a:tblGrid>
                <a:gridCol w="3579778">
                  <a:extLst>
                    <a:ext uri="{9D8B030D-6E8A-4147-A177-3AD203B41FA5}">
                      <a16:colId xmlns:a16="http://schemas.microsoft.com/office/drawing/2014/main" val="1806532000"/>
                    </a:ext>
                  </a:extLst>
                </a:gridCol>
                <a:gridCol w="3579778">
                  <a:extLst>
                    <a:ext uri="{9D8B030D-6E8A-4147-A177-3AD203B41FA5}">
                      <a16:colId xmlns:a16="http://schemas.microsoft.com/office/drawing/2014/main" val="2205539935"/>
                    </a:ext>
                  </a:extLst>
                </a:gridCol>
                <a:gridCol w="3579778">
                  <a:extLst>
                    <a:ext uri="{9D8B030D-6E8A-4147-A177-3AD203B41FA5}">
                      <a16:colId xmlns:a16="http://schemas.microsoft.com/office/drawing/2014/main" val="2260035216"/>
                    </a:ext>
                  </a:extLst>
                </a:gridCol>
              </a:tblGrid>
              <a:tr h="41048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>
                          <a:effectLst/>
                        </a:rPr>
                        <a:t>BEHAVIOR</a:t>
                      </a:r>
                    </a:p>
                  </a:txBody>
                  <a:tcPr marL="30337" marR="30337" marT="60675" marB="6067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>
                          <a:effectLst/>
                        </a:rPr>
                        <a:t>ON DELETE CASCADE</a:t>
                      </a:r>
                    </a:p>
                  </a:txBody>
                  <a:tcPr marL="60675" marR="60675" marT="60675" marB="6067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>
                          <a:effectLst/>
                        </a:rPr>
                        <a:t>ON DELETE SET NULL</a:t>
                      </a:r>
                    </a:p>
                  </a:txBody>
                  <a:tcPr marL="60675" marR="60675" marT="60675" marB="60675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40403"/>
                  </a:ext>
                </a:extLst>
              </a:tr>
              <a:tr h="7391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>
                          <a:effectLst/>
                        </a:rPr>
                        <a:t>Effect on child records</a:t>
                      </a:r>
                      <a:endParaRPr lang="en-IN" sz="1600" b="0">
                        <a:effectLst/>
                      </a:endParaRP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>
                          <a:effectLst/>
                        </a:rPr>
                        <a:t>Child records are automatically deleted.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 u="sng">
                          <a:effectLst/>
                          <a:hlinkClick r:id="rId2"/>
                        </a:rPr>
                        <a:t>Foreign key</a:t>
                      </a:r>
                      <a:r>
                        <a:rPr lang="en-US" sz="1600" b="0">
                          <a:effectLst/>
                        </a:rPr>
                        <a:t> values in child records are set to NULL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22891"/>
                  </a:ext>
                </a:extLst>
              </a:tr>
              <a:tr h="10132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>
                          <a:effectLst/>
                        </a:rPr>
                        <a:t>Referential integrity</a:t>
                      </a:r>
                      <a:endParaRPr lang="en-IN" sz="1600" b="0">
                        <a:effectLst/>
                      </a:endParaRP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>
                          <a:effectLst/>
                        </a:rPr>
                        <a:t>Ensures referential integrity by removing dependent records.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>
                          <a:effectLst/>
                        </a:rPr>
                        <a:t>Ensures referential integrity by maintaining child records with </a:t>
                      </a:r>
                      <a:r>
                        <a:rPr lang="en-US" sz="1600" b="0" u="sng">
                          <a:effectLst/>
                          <a:hlinkClick r:id="rId3"/>
                        </a:rPr>
                        <a:t>NULL </a:t>
                      </a:r>
                      <a:r>
                        <a:rPr lang="en-US" sz="1600" b="0">
                          <a:effectLst/>
                        </a:rPr>
                        <a:t>references.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438882"/>
                  </a:ext>
                </a:extLst>
              </a:tr>
              <a:tr h="10132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>
                          <a:effectLst/>
                        </a:rPr>
                        <a:t>Query Complexity</a:t>
                      </a:r>
                      <a:endParaRPr lang="en-IN" sz="1600" b="0">
                        <a:effectLst/>
                      </a:endParaRP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 dirty="0">
                          <a:effectLst/>
                        </a:rPr>
                        <a:t>Simplifies query, as there is no need to separately handle child deletions.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>
                          <a:effectLst/>
                        </a:rPr>
                        <a:t>Requires additional consideration when querying to handle NULL foreign key values.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94466"/>
                  </a:ext>
                </a:extLst>
              </a:tr>
              <a:tr h="10132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>
                          <a:effectLst/>
                        </a:rPr>
                        <a:t>Database Size Impact</a:t>
                      </a:r>
                      <a:endParaRPr lang="en-IN" sz="1600" b="0">
                        <a:effectLst/>
                      </a:endParaRP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>
                          <a:effectLst/>
                        </a:rPr>
                        <a:t>May lead to a more significant reduction in database size due to cascading deletions.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>
                          <a:effectLst/>
                        </a:rPr>
                        <a:t>Retains child records, potentially leading to a smaller reduction in database size.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62379"/>
                  </a:ext>
                </a:extLst>
              </a:tr>
              <a:tr h="87297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>
                          <a:effectLst/>
                        </a:rPr>
                        <a:t>Syntax</a:t>
                      </a:r>
                      <a:endParaRPr lang="en-IN" sz="1600" b="0">
                        <a:effectLst/>
                      </a:endParaRP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>
                          <a:effectLst/>
                        </a:rPr>
                        <a:t>FOREIGN KEY (parent_id) REFERENCES parent_table_p(id) ON DELETE CASCADE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0" dirty="0">
                          <a:effectLst/>
                        </a:rPr>
                        <a:t>FOREIGN KEY (</a:t>
                      </a:r>
                      <a:r>
                        <a:rPr lang="en-US" sz="1600" b="0" dirty="0" err="1">
                          <a:effectLst/>
                        </a:rPr>
                        <a:t>parent_id</a:t>
                      </a:r>
                      <a:r>
                        <a:rPr lang="en-US" sz="1600" b="0" dirty="0">
                          <a:effectLst/>
                        </a:rPr>
                        <a:t>) REFERENCES </a:t>
                      </a:r>
                      <a:r>
                        <a:rPr lang="en-US" sz="1600" b="0" dirty="0" err="1">
                          <a:effectLst/>
                        </a:rPr>
                        <a:t>parent_table_p</a:t>
                      </a:r>
                      <a:r>
                        <a:rPr lang="en-US" sz="1600" b="0" dirty="0">
                          <a:effectLst/>
                        </a:rPr>
                        <a:t>(id) ON DELETE SET NULL</a:t>
                      </a:r>
                    </a:p>
                  </a:txBody>
                  <a:tcPr marL="60675" marR="60675" marT="84944" marB="84944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011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FB09E9-C9EF-D701-0458-3DB8DD16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510" y="37937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Difference Between ON DELETE CASCADE and ON DELETE SET NULL in DBMS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A322-9583-2E9F-4CD0-0E36F9D0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following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9D1C-581E-4763-6555-CDD524E8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48FAE-6024-5553-8C1E-A665A9C1899A}"/>
              </a:ext>
            </a:extLst>
          </p:cNvPr>
          <p:cNvSpPr/>
          <p:nvPr/>
        </p:nvSpPr>
        <p:spPr>
          <a:xfrm>
            <a:off x="1905000" y="2505075"/>
            <a:ext cx="196215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Department</a:t>
            </a:r>
            <a:endParaRPr lang="en-IN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BC1F2-BB16-F856-2B5E-5458FDA1FEF0}"/>
              </a:ext>
            </a:extLst>
          </p:cNvPr>
          <p:cNvSpPr/>
          <p:nvPr/>
        </p:nvSpPr>
        <p:spPr>
          <a:xfrm>
            <a:off x="3867149" y="2505075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9238B-1468-6E71-8B60-37775AE26AD3}"/>
              </a:ext>
            </a:extLst>
          </p:cNvPr>
          <p:cNvSpPr/>
          <p:nvPr/>
        </p:nvSpPr>
        <p:spPr>
          <a:xfrm>
            <a:off x="5514974" y="2505075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9FD15-FACE-F0FC-F77E-CABB329AFEC1}"/>
              </a:ext>
            </a:extLst>
          </p:cNvPr>
          <p:cNvSpPr/>
          <p:nvPr/>
        </p:nvSpPr>
        <p:spPr>
          <a:xfrm>
            <a:off x="7162798" y="2505075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loc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4D8A7-B318-9661-7EC3-8F0A88E71278}"/>
              </a:ext>
            </a:extLst>
          </p:cNvPr>
          <p:cNvSpPr/>
          <p:nvPr/>
        </p:nvSpPr>
        <p:spPr>
          <a:xfrm>
            <a:off x="1904999" y="3981450"/>
            <a:ext cx="196215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Faculty</a:t>
            </a:r>
            <a:endParaRPr lang="en-IN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F02A1-D3E2-9D95-E38C-785E9D83E7CC}"/>
              </a:ext>
            </a:extLst>
          </p:cNvPr>
          <p:cNvSpPr/>
          <p:nvPr/>
        </p:nvSpPr>
        <p:spPr>
          <a:xfrm>
            <a:off x="3867148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sid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6C2F-53FC-1A2B-38D5-F3673345DCC9}"/>
              </a:ext>
            </a:extLst>
          </p:cNvPr>
          <p:cNvSpPr/>
          <p:nvPr/>
        </p:nvSpPr>
        <p:spPr>
          <a:xfrm>
            <a:off x="5514973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023EC-9912-AE85-A2A5-A1AE800DB560}"/>
              </a:ext>
            </a:extLst>
          </p:cNvPr>
          <p:cNvSpPr/>
          <p:nvPr/>
        </p:nvSpPr>
        <p:spPr>
          <a:xfrm>
            <a:off x="7162797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city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47387-A620-7352-BD4E-B59DD5F27ED3}"/>
              </a:ext>
            </a:extLst>
          </p:cNvPr>
          <p:cNvSpPr/>
          <p:nvPr/>
        </p:nvSpPr>
        <p:spPr>
          <a:xfrm>
            <a:off x="8810622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id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7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A322-9583-2E9F-4CD0-0E36F9D0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primary key &amp; foreign 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9D1C-581E-4763-6555-CDD524E8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48FAE-6024-5553-8C1E-A665A9C1899A}"/>
              </a:ext>
            </a:extLst>
          </p:cNvPr>
          <p:cNvSpPr/>
          <p:nvPr/>
        </p:nvSpPr>
        <p:spPr>
          <a:xfrm>
            <a:off x="1905000" y="2505075"/>
            <a:ext cx="196215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Department</a:t>
            </a:r>
            <a:endParaRPr lang="en-IN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BC1F2-BB16-F856-2B5E-5458FDA1FEF0}"/>
              </a:ext>
            </a:extLst>
          </p:cNvPr>
          <p:cNvSpPr/>
          <p:nvPr/>
        </p:nvSpPr>
        <p:spPr>
          <a:xfrm>
            <a:off x="3867149" y="2505075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9238B-1468-6E71-8B60-37775AE26AD3}"/>
              </a:ext>
            </a:extLst>
          </p:cNvPr>
          <p:cNvSpPr/>
          <p:nvPr/>
        </p:nvSpPr>
        <p:spPr>
          <a:xfrm>
            <a:off x="5514974" y="2505075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9FD15-FACE-F0FC-F77E-CABB329AFEC1}"/>
              </a:ext>
            </a:extLst>
          </p:cNvPr>
          <p:cNvSpPr/>
          <p:nvPr/>
        </p:nvSpPr>
        <p:spPr>
          <a:xfrm>
            <a:off x="7162798" y="2505075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loc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4D8A7-B318-9661-7EC3-8F0A88E71278}"/>
              </a:ext>
            </a:extLst>
          </p:cNvPr>
          <p:cNvSpPr/>
          <p:nvPr/>
        </p:nvSpPr>
        <p:spPr>
          <a:xfrm>
            <a:off x="1904999" y="3981450"/>
            <a:ext cx="196215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Faculty</a:t>
            </a:r>
            <a:endParaRPr lang="en-IN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F02A1-D3E2-9D95-E38C-785E9D83E7CC}"/>
              </a:ext>
            </a:extLst>
          </p:cNvPr>
          <p:cNvSpPr/>
          <p:nvPr/>
        </p:nvSpPr>
        <p:spPr>
          <a:xfrm>
            <a:off x="3867148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sid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6C2F-53FC-1A2B-38D5-F3673345DCC9}"/>
              </a:ext>
            </a:extLst>
          </p:cNvPr>
          <p:cNvSpPr/>
          <p:nvPr/>
        </p:nvSpPr>
        <p:spPr>
          <a:xfrm>
            <a:off x="5514973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023EC-9912-AE85-A2A5-A1AE800DB560}"/>
              </a:ext>
            </a:extLst>
          </p:cNvPr>
          <p:cNvSpPr/>
          <p:nvPr/>
        </p:nvSpPr>
        <p:spPr>
          <a:xfrm>
            <a:off x="7162797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city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47387-A620-7352-BD4E-B59DD5F27ED3}"/>
              </a:ext>
            </a:extLst>
          </p:cNvPr>
          <p:cNvSpPr/>
          <p:nvPr/>
        </p:nvSpPr>
        <p:spPr>
          <a:xfrm>
            <a:off x="8810622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id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4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A322-9583-2E9F-4CD0-0E36F9D0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&amp; foreign 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9D1C-581E-4763-6555-CDD524E8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48FAE-6024-5553-8C1E-A665A9C1899A}"/>
              </a:ext>
            </a:extLst>
          </p:cNvPr>
          <p:cNvSpPr/>
          <p:nvPr/>
        </p:nvSpPr>
        <p:spPr>
          <a:xfrm>
            <a:off x="1905000" y="2505075"/>
            <a:ext cx="196215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Department</a:t>
            </a:r>
            <a:endParaRPr lang="en-IN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BC1F2-BB16-F856-2B5E-5458FDA1FEF0}"/>
              </a:ext>
            </a:extLst>
          </p:cNvPr>
          <p:cNvSpPr/>
          <p:nvPr/>
        </p:nvSpPr>
        <p:spPr>
          <a:xfrm>
            <a:off x="3867149" y="2505075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id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9238B-1468-6E71-8B60-37775AE26AD3}"/>
              </a:ext>
            </a:extLst>
          </p:cNvPr>
          <p:cNvSpPr/>
          <p:nvPr/>
        </p:nvSpPr>
        <p:spPr>
          <a:xfrm>
            <a:off x="5514974" y="2505075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9FD15-FACE-F0FC-F77E-CABB329AFEC1}"/>
              </a:ext>
            </a:extLst>
          </p:cNvPr>
          <p:cNvSpPr/>
          <p:nvPr/>
        </p:nvSpPr>
        <p:spPr>
          <a:xfrm>
            <a:off x="7162798" y="2505075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loc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4D8A7-B318-9661-7EC3-8F0A88E71278}"/>
              </a:ext>
            </a:extLst>
          </p:cNvPr>
          <p:cNvSpPr/>
          <p:nvPr/>
        </p:nvSpPr>
        <p:spPr>
          <a:xfrm>
            <a:off x="1904999" y="3981450"/>
            <a:ext cx="196215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Faculty</a:t>
            </a:r>
            <a:endParaRPr lang="en-IN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F02A1-D3E2-9D95-E38C-785E9D83E7CC}"/>
              </a:ext>
            </a:extLst>
          </p:cNvPr>
          <p:cNvSpPr/>
          <p:nvPr/>
        </p:nvSpPr>
        <p:spPr>
          <a:xfrm>
            <a:off x="3867148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>
                <a:solidFill>
                  <a:schemeClr val="tx1"/>
                </a:solidFill>
              </a:rPr>
              <a:t>sid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56C2F-53FC-1A2B-38D5-F3673345DCC9}"/>
              </a:ext>
            </a:extLst>
          </p:cNvPr>
          <p:cNvSpPr/>
          <p:nvPr/>
        </p:nvSpPr>
        <p:spPr>
          <a:xfrm>
            <a:off x="5514973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023EC-9912-AE85-A2A5-A1AE800DB560}"/>
              </a:ext>
            </a:extLst>
          </p:cNvPr>
          <p:cNvSpPr/>
          <p:nvPr/>
        </p:nvSpPr>
        <p:spPr>
          <a:xfrm>
            <a:off x="7162797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city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47387-A620-7352-BD4E-B59DD5F27ED3}"/>
              </a:ext>
            </a:extLst>
          </p:cNvPr>
          <p:cNvSpPr/>
          <p:nvPr/>
        </p:nvSpPr>
        <p:spPr>
          <a:xfrm>
            <a:off x="8810622" y="3981450"/>
            <a:ext cx="1647825" cy="733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dept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0726EE-B00F-8C03-08BD-DF93B07B6FD2}"/>
              </a:ext>
            </a:extLst>
          </p:cNvPr>
          <p:cNvCxnSpPr/>
          <p:nvPr/>
        </p:nvCxnSpPr>
        <p:spPr>
          <a:xfrm flipV="1">
            <a:off x="9629775" y="3619500"/>
            <a:ext cx="0" cy="361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CD3C5C-5919-8CF7-AA6D-3C1C387E82BA}"/>
              </a:ext>
            </a:extLst>
          </p:cNvPr>
          <p:cNvCxnSpPr/>
          <p:nvPr/>
        </p:nvCxnSpPr>
        <p:spPr>
          <a:xfrm flipH="1">
            <a:off x="4733925" y="3619500"/>
            <a:ext cx="48958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CDCA3C-D347-06FB-A7FE-CE0FBB8A5F8A}"/>
              </a:ext>
            </a:extLst>
          </p:cNvPr>
          <p:cNvCxnSpPr/>
          <p:nvPr/>
        </p:nvCxnSpPr>
        <p:spPr>
          <a:xfrm flipV="1">
            <a:off x="4752975" y="3238500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1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A724-D2CB-F3E4-E781-7247B58F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4A58-8B01-44C1-83AC-E29D2D01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07995" cy="281199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create table department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id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loc varchar(10)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D833C-50CB-EF68-DADE-21028A9BC0D7}"/>
              </a:ext>
            </a:extLst>
          </p:cNvPr>
          <p:cNvSpPr txBox="1">
            <a:spLocks/>
          </p:cNvSpPr>
          <p:nvPr/>
        </p:nvSpPr>
        <p:spPr>
          <a:xfrm>
            <a:off x="4867275" y="1843618"/>
            <a:ext cx="6838950" cy="35570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faculty</a:t>
            </a:r>
          </a:p>
          <a:p>
            <a:r>
              <a:rPr lang="en-US" dirty="0"/>
              <a:t>    (</a:t>
            </a:r>
          </a:p>
          <a:p>
            <a:r>
              <a:rPr lang="en-US" dirty="0"/>
              <a:t>     </a:t>
            </a:r>
            <a:r>
              <a:rPr lang="en-US" dirty="0" err="1"/>
              <a:t>sid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varchar(10),</a:t>
            </a:r>
          </a:p>
          <a:p>
            <a:r>
              <a:rPr lang="en-US" dirty="0"/>
              <a:t>    city varchar(10),</a:t>
            </a:r>
          </a:p>
          <a:p>
            <a:r>
              <a:rPr lang="en-US" dirty="0"/>
              <a:t>    dept int,</a:t>
            </a:r>
          </a:p>
          <a:p>
            <a:r>
              <a:rPr lang="en-US" dirty="0"/>
              <a:t>    foreign key(dept) references department(id)</a:t>
            </a:r>
          </a:p>
          <a:p>
            <a:r>
              <a:rPr lang="en-US" dirty="0"/>
              <a:t>   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94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D018-B36C-111F-A07B-F25B9BB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E785-E47E-DAEE-5FB3-8588DDE8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29283" cy="40233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SQL&gt; select * from department;</a:t>
            </a:r>
          </a:p>
          <a:p>
            <a:endParaRPr lang="en-US" dirty="0"/>
          </a:p>
          <a:p>
            <a:r>
              <a:rPr lang="en-US" dirty="0"/>
              <a:t>        ID       NAME         LOC</a:t>
            </a:r>
          </a:p>
          <a:p>
            <a:r>
              <a:rPr lang="en-US" dirty="0"/>
              <a:t>---------- ---------- ----------</a:t>
            </a:r>
          </a:p>
          <a:p>
            <a:r>
              <a:rPr lang="en-US" dirty="0"/>
              <a:t>         1          cs                 </a:t>
            </a:r>
            <a:r>
              <a:rPr lang="en-US" dirty="0" err="1"/>
              <a:t>tf</a:t>
            </a:r>
            <a:endParaRPr lang="en-US" dirty="0"/>
          </a:p>
          <a:p>
            <a:r>
              <a:rPr lang="en-US" dirty="0"/>
              <a:t>         2          is                  sf</a:t>
            </a:r>
          </a:p>
          <a:p>
            <a:r>
              <a:rPr lang="en-US" dirty="0"/>
              <a:t>         3          </a:t>
            </a:r>
            <a:r>
              <a:rPr lang="en-US" dirty="0" err="1"/>
              <a:t>ee</a:t>
            </a:r>
            <a:r>
              <a:rPr lang="en-US" dirty="0"/>
              <a:t>                gf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98B1D8-5CF6-4099-3DC8-17FAF1E23548}"/>
              </a:ext>
            </a:extLst>
          </p:cNvPr>
          <p:cNvSpPr txBox="1">
            <a:spLocks/>
          </p:cNvSpPr>
          <p:nvPr/>
        </p:nvSpPr>
        <p:spPr>
          <a:xfrm>
            <a:off x="5566643" y="1789820"/>
            <a:ext cx="5919340" cy="41351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select * from faculty;</a:t>
            </a:r>
          </a:p>
          <a:p>
            <a:endParaRPr lang="en-IN"/>
          </a:p>
          <a:p>
            <a:r>
              <a:rPr lang="en-IN"/>
              <a:t>       SID 		NAME    		   CITY             DEPT</a:t>
            </a:r>
          </a:p>
          <a:p>
            <a:r>
              <a:rPr lang="en-IN"/>
              <a:t>---------- ---------- ---------- ----------</a:t>
            </a:r>
          </a:p>
          <a:p>
            <a:r>
              <a:rPr lang="en-IN"/>
              <a:t>       101		 amit     		  belagavi         2</a:t>
            </a:r>
          </a:p>
          <a:p>
            <a:r>
              <a:rPr lang="en-IN"/>
              <a:t>       102		 raj       		 dharwad         1</a:t>
            </a:r>
          </a:p>
          <a:p>
            <a:r>
              <a:rPr lang="en-IN"/>
              <a:t>       103		 sushant  	 belagavi          1</a:t>
            </a:r>
          </a:p>
          <a:p>
            <a:r>
              <a:rPr lang="en-IN"/>
              <a:t>       104		 dheeraj   	 chikodi            3</a:t>
            </a:r>
          </a:p>
          <a:p>
            <a:r>
              <a:rPr lang="en-IN"/>
              <a:t>       105 	suraj      		dharwad         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85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640E-A6AE-8316-02BC-B3184B3C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423B-1B4A-F20A-CFF5-0F9CDAC5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, suddenly electrical  department shuts down.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20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640E-A6AE-8316-02BC-B3184B3C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423B-1B4A-F20A-CFF5-0F9CDAC5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, suddenly electrical  department shuts down.</a:t>
            </a:r>
          </a:p>
          <a:p>
            <a:endParaRPr lang="en-US" dirty="0"/>
          </a:p>
          <a:p>
            <a:r>
              <a:rPr lang="en-US" dirty="0"/>
              <a:t>We need to delete electrical department from department table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36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640E-A6AE-8316-02BC-B3184B3C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423B-1B4A-F20A-CFF5-0F9CDAC5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, suddenly electrical  department shuts down.</a:t>
            </a:r>
          </a:p>
          <a:p>
            <a:endParaRPr lang="en-US" dirty="0"/>
          </a:p>
          <a:p>
            <a:r>
              <a:rPr lang="en-US" dirty="0"/>
              <a:t>We need to delete electrical department from department table</a:t>
            </a:r>
          </a:p>
          <a:p>
            <a:endParaRPr lang="en-US" dirty="0"/>
          </a:p>
          <a:p>
            <a:r>
              <a:rPr lang="en-US" dirty="0"/>
              <a:t>SQL Command: delete from department where id=3;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0825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1361</TotalTime>
  <Words>779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Nunito</vt:lpstr>
      <vt:lpstr>Retrospect</vt:lpstr>
      <vt:lpstr>On delete SET NULL &amp; On delete CASCADE</vt:lpstr>
      <vt:lpstr>Consider the following tables</vt:lpstr>
      <vt:lpstr>Find the primary key &amp; foreign key</vt:lpstr>
      <vt:lpstr>primary key &amp; foreign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DELETE CASCADE </vt:lpstr>
      <vt:lpstr>PowerPoint Presentation</vt:lpstr>
      <vt:lpstr>PowerPoint Presentation</vt:lpstr>
      <vt:lpstr>PowerPoint Presentation</vt:lpstr>
      <vt:lpstr>ON DELETE SET NULL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delete SET NULL &amp; On delete CASCADE</dc:title>
  <dc:creator>Kuldeep Sambrekar</dc:creator>
  <cp:lastModifiedBy>Kuldeep Sambrekar</cp:lastModifiedBy>
  <cp:revision>5</cp:revision>
  <dcterms:created xsi:type="dcterms:W3CDTF">2024-06-09T13:31:01Z</dcterms:created>
  <dcterms:modified xsi:type="dcterms:W3CDTF">2024-06-11T03:20:21Z</dcterms:modified>
</cp:coreProperties>
</file>