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4EBF-2E3F-47D6-BF8B-4E895EEE5CA1}" type="datetimeFigureOut">
              <a:rPr lang="en-IN" smtClean="0"/>
              <a:t>25/05/2021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20CB-31BA-483B-A4CA-74A62A913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517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4EBF-2E3F-47D6-BF8B-4E895EEE5CA1}" type="datetimeFigureOut">
              <a:rPr lang="en-IN" smtClean="0"/>
              <a:t>25/05/2021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20CB-31BA-483B-A4CA-74A62A913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43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4EBF-2E3F-47D6-BF8B-4E895EEE5CA1}" type="datetimeFigureOut">
              <a:rPr lang="en-IN" smtClean="0"/>
              <a:t>25/05/2021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20CB-31BA-483B-A4CA-74A62A913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986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4EBF-2E3F-47D6-BF8B-4E895EEE5CA1}" type="datetimeFigureOut">
              <a:rPr lang="en-IN" smtClean="0"/>
              <a:t>25/05/2021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20CB-31BA-483B-A4CA-74A62A913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536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4EBF-2E3F-47D6-BF8B-4E895EEE5CA1}" type="datetimeFigureOut">
              <a:rPr lang="en-IN" smtClean="0"/>
              <a:t>25/05/2021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20CB-31BA-483B-A4CA-74A62A913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27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4EBF-2E3F-47D6-BF8B-4E895EEE5CA1}" type="datetimeFigureOut">
              <a:rPr lang="en-IN" smtClean="0"/>
              <a:t>25/05/2021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20CB-31BA-483B-A4CA-74A62A913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296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4EBF-2E3F-47D6-BF8B-4E895EEE5CA1}" type="datetimeFigureOut">
              <a:rPr lang="en-IN" smtClean="0"/>
              <a:t>25/05/2021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20CB-31BA-483B-A4CA-74A62A913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47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4EBF-2E3F-47D6-BF8B-4E895EEE5CA1}" type="datetimeFigureOut">
              <a:rPr lang="en-IN" smtClean="0"/>
              <a:t>25/05/2021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20CB-31BA-483B-A4CA-74A62A913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51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4EBF-2E3F-47D6-BF8B-4E895EEE5CA1}" type="datetimeFigureOut">
              <a:rPr lang="en-IN" smtClean="0"/>
              <a:t>25/05/2021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20CB-31BA-483B-A4CA-74A62A913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778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4EBF-2E3F-47D6-BF8B-4E895EEE5CA1}" type="datetimeFigureOut">
              <a:rPr lang="en-IN" smtClean="0"/>
              <a:t>25/05/2021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20CB-31BA-483B-A4CA-74A62A913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090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4EBF-2E3F-47D6-BF8B-4E895EEE5CA1}" type="datetimeFigureOut">
              <a:rPr lang="en-IN" smtClean="0"/>
              <a:t>25/05/2021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20CB-31BA-483B-A4CA-74A62A913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676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14EBF-2E3F-47D6-BF8B-4E895EEE5CA1}" type="datetimeFigureOut">
              <a:rPr lang="en-IN" smtClean="0"/>
              <a:t>25/05/2021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620CB-31BA-483B-A4CA-74A62A913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651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SAMPLE QUERIES ON SINGLE TABLE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PRACTICE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4348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6480720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dirty="0" smtClean="0"/>
              <a:t>3. List the names and branch </a:t>
            </a:r>
            <a:r>
              <a:rPr lang="en-US" dirty="0"/>
              <a:t>o</a:t>
            </a:r>
            <a:r>
              <a:rPr lang="en-US" dirty="0" smtClean="0"/>
              <a:t>f </a:t>
            </a:r>
            <a:r>
              <a:rPr lang="en-US" dirty="0"/>
              <a:t>t</a:t>
            </a:r>
            <a:r>
              <a:rPr lang="en-US" dirty="0" smtClean="0"/>
              <a:t>he Students whose </a:t>
            </a:r>
            <a:r>
              <a:rPr lang="en-US" dirty="0"/>
              <a:t>a</a:t>
            </a:r>
            <a:r>
              <a:rPr lang="en-US" dirty="0" smtClean="0"/>
              <a:t>ge </a:t>
            </a:r>
            <a:r>
              <a:rPr lang="en-US" dirty="0"/>
              <a:t>i</a:t>
            </a:r>
            <a:r>
              <a:rPr lang="en-US" dirty="0" smtClean="0"/>
              <a:t>s more </a:t>
            </a:r>
            <a:r>
              <a:rPr lang="en-US" dirty="0"/>
              <a:t>t</a:t>
            </a:r>
            <a:r>
              <a:rPr lang="en-US" dirty="0" smtClean="0"/>
              <a:t>han </a:t>
            </a:r>
            <a:r>
              <a:rPr lang="en-US" dirty="0"/>
              <a:t>o</a:t>
            </a:r>
            <a:r>
              <a:rPr lang="en-US" dirty="0" smtClean="0"/>
              <a:t>r </a:t>
            </a:r>
            <a:r>
              <a:rPr lang="en-US" dirty="0"/>
              <a:t>e</a:t>
            </a:r>
            <a:r>
              <a:rPr lang="en-US" dirty="0" smtClean="0"/>
              <a:t>qual to 20 And </a:t>
            </a:r>
            <a:r>
              <a:rPr lang="en-US" dirty="0"/>
              <a:t>e</a:t>
            </a:r>
            <a:r>
              <a:rPr lang="en-US" dirty="0" smtClean="0"/>
              <a:t>ither </a:t>
            </a:r>
            <a:r>
              <a:rPr lang="en-US" dirty="0"/>
              <a:t>b</a:t>
            </a:r>
            <a:r>
              <a:rPr lang="en-US" dirty="0" smtClean="0"/>
              <a:t>elongs to Information Science Department or Computer Science Department?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IN" dirty="0" smtClean="0">
                <a:solidFill>
                  <a:srgbClr val="FF0000"/>
                </a:solidFill>
              </a:rPr>
              <a:t>SQL&gt; SELECT NAME, BRANCH</a:t>
            </a:r>
          </a:p>
          <a:p>
            <a:pPr marL="0" indent="0" algn="just">
              <a:buNone/>
            </a:pPr>
            <a:r>
              <a:rPr lang="en-IN" dirty="0" smtClean="0">
                <a:solidFill>
                  <a:srgbClr val="FF0000"/>
                </a:solidFill>
              </a:rPr>
              <a:t>          FROM STUDENT</a:t>
            </a:r>
          </a:p>
          <a:p>
            <a:pPr marL="0" indent="0" algn="just">
              <a:buNone/>
            </a:pPr>
            <a:r>
              <a:rPr lang="en-IN" dirty="0" smtClean="0">
                <a:solidFill>
                  <a:srgbClr val="FF0000"/>
                </a:solidFill>
              </a:rPr>
              <a:t>          WHERE AGE&gt;=20 AND BRANCH IN('CS','IS');</a:t>
            </a:r>
          </a:p>
          <a:p>
            <a:pPr marL="0" indent="0" algn="just"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IN" dirty="0" smtClean="0"/>
              <a:t>NAME       BRANCH</a:t>
            </a:r>
          </a:p>
          <a:p>
            <a:pPr marL="0" indent="0" algn="just">
              <a:buNone/>
            </a:pPr>
            <a:r>
              <a:rPr lang="en-IN" dirty="0" smtClean="0"/>
              <a:t>---------- ----------</a:t>
            </a:r>
          </a:p>
          <a:p>
            <a:pPr marL="0" indent="0" algn="just">
              <a:buNone/>
            </a:pPr>
            <a:r>
              <a:rPr lang="en-IN" dirty="0" smtClean="0"/>
              <a:t>AMIT            CS</a:t>
            </a:r>
          </a:p>
          <a:p>
            <a:pPr marL="0" indent="0" algn="just">
              <a:buNone/>
            </a:pPr>
            <a:r>
              <a:rPr lang="en-IN" dirty="0" smtClean="0"/>
              <a:t>LAXMAN      IS</a:t>
            </a:r>
          </a:p>
          <a:p>
            <a:pPr marL="0" indent="0" algn="just">
              <a:buNone/>
            </a:pPr>
            <a:r>
              <a:rPr lang="en-IN" dirty="0" smtClean="0"/>
              <a:t>DEV               IS</a:t>
            </a:r>
          </a:p>
          <a:p>
            <a:pPr marL="0" indent="0" algn="just">
              <a:buNone/>
            </a:pPr>
            <a:r>
              <a:rPr lang="en-IN" dirty="0" smtClean="0"/>
              <a:t>VEENA          CS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8024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648072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4</a:t>
            </a:r>
            <a:r>
              <a:rPr lang="en-US" dirty="0" smtClean="0"/>
              <a:t>. List the names of the students along with the age, whose age is more than 20 and belongs to IS department?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5307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648072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4</a:t>
            </a:r>
            <a:r>
              <a:rPr lang="en-US" dirty="0" smtClean="0"/>
              <a:t>. List the names of the students along with the age, whose age is more than 20 and belongs to IS department?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IN" dirty="0" smtClean="0">
                <a:solidFill>
                  <a:srgbClr val="FF0000"/>
                </a:solidFill>
              </a:rPr>
              <a:t>SQL&gt; SELECT NAME, AGE</a:t>
            </a:r>
          </a:p>
          <a:p>
            <a:pPr marL="0" indent="0" algn="just">
              <a:buNone/>
            </a:pPr>
            <a:r>
              <a:rPr lang="en-IN" dirty="0" smtClean="0">
                <a:solidFill>
                  <a:srgbClr val="FF0000"/>
                </a:solidFill>
              </a:rPr>
              <a:t>           FROM STUDENT</a:t>
            </a:r>
          </a:p>
          <a:p>
            <a:pPr marL="0" indent="0" algn="just">
              <a:buNone/>
            </a:pPr>
            <a:r>
              <a:rPr lang="en-IN" dirty="0" smtClean="0">
                <a:solidFill>
                  <a:srgbClr val="FF0000"/>
                </a:solidFill>
              </a:rPr>
              <a:t>           WHERE AGE&gt;20 AND BRANCH='IS';</a:t>
            </a:r>
          </a:p>
          <a:p>
            <a:pPr marL="0" indent="0" algn="just">
              <a:buNone/>
            </a:pPr>
            <a:endParaRPr lang="en-IN" dirty="0" smtClean="0"/>
          </a:p>
          <a:p>
            <a:pPr marL="0" indent="0" algn="just">
              <a:buNone/>
            </a:pPr>
            <a:r>
              <a:rPr lang="en-IN" dirty="0" smtClean="0"/>
              <a:t>NAME              AGE</a:t>
            </a:r>
          </a:p>
          <a:p>
            <a:pPr marL="0" indent="0" algn="just">
              <a:buNone/>
            </a:pPr>
            <a:r>
              <a:rPr lang="en-IN" dirty="0" smtClean="0"/>
              <a:t>---------- ----------</a:t>
            </a:r>
          </a:p>
          <a:p>
            <a:pPr marL="0" indent="0" algn="just">
              <a:buNone/>
            </a:pPr>
            <a:r>
              <a:rPr lang="en-IN" dirty="0" smtClean="0"/>
              <a:t>LAXMAN             22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0972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648072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5. Find the average age of the students who belong to IS department?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0607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648072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5. Find the average age of the students who belong to IS department?</a:t>
            </a:r>
          </a:p>
          <a:p>
            <a:pPr marL="0" indent="0" algn="just">
              <a:buNone/>
            </a:pPr>
            <a:endParaRPr lang="en-IN" dirty="0" smtClean="0"/>
          </a:p>
          <a:p>
            <a:pPr marL="0" indent="0" algn="just">
              <a:buNone/>
            </a:pPr>
            <a:r>
              <a:rPr lang="en-IN" dirty="0" smtClean="0">
                <a:solidFill>
                  <a:srgbClr val="FF0000"/>
                </a:solidFill>
              </a:rPr>
              <a:t>SQL&gt; SELECT AVG(AGE) </a:t>
            </a:r>
          </a:p>
          <a:p>
            <a:pPr marL="0" indent="0" algn="just">
              <a:buNone/>
            </a:pPr>
            <a:r>
              <a:rPr lang="en-IN" dirty="0" smtClean="0">
                <a:solidFill>
                  <a:srgbClr val="FF0000"/>
                </a:solidFill>
              </a:rPr>
              <a:t>          FROM STUDENT 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        WHERE BRANCH='IS';</a:t>
            </a:r>
          </a:p>
          <a:p>
            <a:pPr marL="0" indent="0" algn="just">
              <a:buNone/>
            </a:pPr>
            <a:endParaRPr lang="en-IN" dirty="0" smtClean="0"/>
          </a:p>
          <a:p>
            <a:pPr marL="0" indent="0" algn="just">
              <a:buNone/>
            </a:pPr>
            <a:r>
              <a:rPr lang="en-IN" dirty="0" smtClean="0"/>
              <a:t>  AVG(AGE)</a:t>
            </a:r>
          </a:p>
          <a:p>
            <a:pPr marL="0" indent="0" algn="just">
              <a:buNone/>
            </a:pPr>
            <a:r>
              <a:rPr lang="en-IN" dirty="0" smtClean="0"/>
              <a:t>----------</a:t>
            </a:r>
          </a:p>
          <a:p>
            <a:pPr marL="0" indent="0" algn="just">
              <a:buNone/>
            </a:pPr>
            <a:r>
              <a:rPr lang="en-IN" dirty="0" smtClean="0"/>
              <a:t>        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6314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648072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6</a:t>
            </a:r>
            <a:r>
              <a:rPr lang="en-US" dirty="0" smtClean="0"/>
              <a:t>. Find the average age of the students?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0720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648072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6</a:t>
            </a:r>
            <a:r>
              <a:rPr lang="en-US" dirty="0" smtClean="0"/>
              <a:t>. Find the average age of the students?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IN" dirty="0" smtClean="0">
                <a:solidFill>
                  <a:srgbClr val="FF0000"/>
                </a:solidFill>
              </a:rPr>
              <a:t>SQL&gt; SELECT AVG(AGE) FROM STUDENT;</a:t>
            </a:r>
          </a:p>
          <a:p>
            <a:pPr marL="0" indent="0" algn="just">
              <a:buNone/>
            </a:pPr>
            <a:endParaRPr lang="en-IN" dirty="0" smtClean="0"/>
          </a:p>
          <a:p>
            <a:pPr marL="0" indent="0" algn="just">
              <a:buNone/>
            </a:pPr>
            <a:r>
              <a:rPr lang="en-IN" dirty="0" smtClean="0"/>
              <a:t>  AVG(AGE)</a:t>
            </a:r>
          </a:p>
          <a:p>
            <a:pPr marL="0" indent="0" algn="just">
              <a:buNone/>
            </a:pPr>
            <a:r>
              <a:rPr lang="en-IN" dirty="0" smtClean="0"/>
              <a:t>----------</a:t>
            </a:r>
          </a:p>
          <a:p>
            <a:pPr marL="0" indent="0" algn="just">
              <a:buNone/>
            </a:pPr>
            <a:r>
              <a:rPr lang="en-IN" dirty="0" smtClean="0"/>
              <a:t>    20.375</a:t>
            </a:r>
            <a:endParaRPr lang="en-US" dirty="0" smtClean="0"/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3717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648072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7</a:t>
            </a:r>
            <a:r>
              <a:rPr lang="en-US" dirty="0" smtClean="0"/>
              <a:t>. List the various departments available?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1360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648072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7</a:t>
            </a:r>
            <a:r>
              <a:rPr lang="en-US" dirty="0" smtClean="0"/>
              <a:t>. List the various departments available?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IN" dirty="0" smtClean="0">
                <a:solidFill>
                  <a:srgbClr val="FF0000"/>
                </a:solidFill>
              </a:rPr>
              <a:t>SQL&gt; SELECT DISTINCT(BRANCH) 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          FROM STUDENT;</a:t>
            </a:r>
          </a:p>
          <a:p>
            <a:pPr marL="0" indent="0" algn="just">
              <a:buNone/>
            </a:pPr>
            <a:endParaRPr lang="en-IN" dirty="0" smtClean="0"/>
          </a:p>
          <a:p>
            <a:pPr marL="0" indent="0" algn="just">
              <a:buNone/>
            </a:pPr>
            <a:r>
              <a:rPr lang="en-IN" dirty="0" smtClean="0"/>
              <a:t>BRANCH</a:t>
            </a:r>
          </a:p>
          <a:p>
            <a:pPr marL="0" indent="0" algn="just">
              <a:buNone/>
            </a:pPr>
            <a:r>
              <a:rPr lang="en-IN" dirty="0" smtClean="0"/>
              <a:t>----------</a:t>
            </a:r>
          </a:p>
          <a:p>
            <a:pPr marL="0" indent="0" algn="just">
              <a:buNone/>
            </a:pPr>
            <a:r>
              <a:rPr lang="en-IN" dirty="0" smtClean="0"/>
              <a:t>CS</a:t>
            </a:r>
          </a:p>
          <a:p>
            <a:pPr marL="0" indent="0" algn="just">
              <a:buNone/>
            </a:pPr>
            <a:r>
              <a:rPr lang="en-IN" dirty="0" smtClean="0"/>
              <a:t>EC</a:t>
            </a:r>
          </a:p>
          <a:p>
            <a:pPr marL="0" indent="0" algn="just">
              <a:buNone/>
            </a:pPr>
            <a:r>
              <a:rPr lang="en-IN" dirty="0" smtClean="0"/>
              <a:t>IS</a:t>
            </a:r>
          </a:p>
          <a:p>
            <a:pPr marL="0" indent="0" algn="just">
              <a:buNone/>
            </a:pPr>
            <a:r>
              <a:rPr lang="en-IN" dirty="0" smtClean="0"/>
              <a:t>ME</a:t>
            </a:r>
            <a:endParaRPr lang="en-US" dirty="0" smtClean="0"/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7747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648072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8. Give the total count of the departments available?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8016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6886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 smtClean="0"/>
              <a:t>CREATE TABLE STUDENT</a:t>
            </a:r>
          </a:p>
          <a:p>
            <a:pPr marL="0" indent="0">
              <a:buNone/>
            </a:pPr>
            <a:r>
              <a:rPr lang="en-IN" dirty="0" smtClean="0"/>
              <a:t>(</a:t>
            </a:r>
          </a:p>
          <a:p>
            <a:pPr marL="0" indent="0">
              <a:buNone/>
            </a:pPr>
            <a:r>
              <a:rPr lang="en-IN" dirty="0" smtClean="0"/>
              <a:t> USN VARCHAR(10),</a:t>
            </a:r>
          </a:p>
          <a:p>
            <a:pPr marL="0" indent="0">
              <a:buNone/>
            </a:pPr>
            <a:r>
              <a:rPr lang="en-IN" dirty="0" smtClean="0"/>
              <a:t> NAME VARCHAR(10),</a:t>
            </a:r>
          </a:p>
          <a:p>
            <a:pPr marL="0" indent="0">
              <a:buNone/>
            </a:pPr>
            <a:r>
              <a:rPr lang="en-IN" dirty="0" smtClean="0"/>
              <a:t> AGE INT,</a:t>
            </a:r>
          </a:p>
          <a:p>
            <a:pPr marL="0" indent="0">
              <a:buNone/>
            </a:pPr>
            <a:r>
              <a:rPr lang="en-IN" dirty="0" smtClean="0"/>
              <a:t> SEM INT,</a:t>
            </a:r>
          </a:p>
          <a:p>
            <a:pPr marL="0" indent="0">
              <a:buNone/>
            </a:pPr>
            <a:r>
              <a:rPr lang="en-IN" dirty="0" smtClean="0"/>
              <a:t> BRANCH VARCHAR(10), </a:t>
            </a:r>
          </a:p>
          <a:p>
            <a:pPr marL="0" indent="0">
              <a:buNone/>
            </a:pPr>
            <a:r>
              <a:rPr lang="en-IN" dirty="0" smtClean="0"/>
              <a:t> PRIMARY KEY (USN)</a:t>
            </a:r>
          </a:p>
          <a:p>
            <a:pPr marL="0" indent="0">
              <a:buNone/>
            </a:pPr>
            <a:r>
              <a:rPr lang="en-IN" dirty="0" smtClean="0"/>
              <a:t>);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sz="2200" dirty="0" smtClean="0"/>
              <a:t>INSERT INTO STUDENT VALUES('&amp;USN','&amp;NAME',&amp;AGE,&amp;SEM,'&amp;BRANCH');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522249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648072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 smtClean="0"/>
              <a:t>8. Give the total count of the departments available?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IN" dirty="0" smtClean="0">
                <a:solidFill>
                  <a:srgbClr val="FF0000"/>
                </a:solidFill>
              </a:rPr>
              <a:t>SQL&gt; SELECT COUNT(DISTINCT(BRANCH))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          FROM STUDENT;</a:t>
            </a:r>
          </a:p>
          <a:p>
            <a:pPr marL="0" indent="0" algn="ctr">
              <a:buNone/>
            </a:pPr>
            <a:r>
              <a:rPr lang="en-US" b="1" dirty="0" smtClean="0"/>
              <a:t>OR</a:t>
            </a:r>
          </a:p>
          <a:p>
            <a:pPr marL="0" indent="0" algn="just">
              <a:buNone/>
            </a:pPr>
            <a:r>
              <a:rPr lang="en-IN" dirty="0" smtClean="0">
                <a:solidFill>
                  <a:srgbClr val="FF0000"/>
                </a:solidFill>
              </a:rPr>
              <a:t>SQL&gt; SELECT COUNT(DISTINCT(BRANCH)) 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        AS TOTAL_N0_OF_BRANCHES FROM STUDENT;</a:t>
            </a:r>
          </a:p>
          <a:p>
            <a:pPr marL="0" indent="0" algn="just"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IN" dirty="0" smtClean="0"/>
              <a:t>COUNT(DISTINCT(BRANCH))</a:t>
            </a:r>
          </a:p>
          <a:p>
            <a:pPr marL="0" indent="0" algn="just">
              <a:buNone/>
            </a:pPr>
            <a:r>
              <a:rPr lang="en-IN" dirty="0" smtClean="0"/>
              <a:t>-----------------------</a:t>
            </a:r>
          </a:p>
          <a:p>
            <a:pPr marL="0" indent="0" algn="just">
              <a:buNone/>
            </a:pPr>
            <a:r>
              <a:rPr lang="en-IN" dirty="0" smtClean="0"/>
              <a:t>                      4</a:t>
            </a:r>
            <a:endParaRPr lang="en-US" dirty="0" smtClean="0"/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6214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648072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9</a:t>
            </a:r>
            <a:r>
              <a:rPr lang="en-US" dirty="0" smtClean="0"/>
              <a:t>. List the student names and university seat number whose </a:t>
            </a:r>
            <a:r>
              <a:rPr lang="en-US" dirty="0" err="1" smtClean="0"/>
              <a:t>usn</a:t>
            </a:r>
            <a:r>
              <a:rPr lang="en-US" dirty="0" smtClean="0"/>
              <a:t> ends with 1?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1800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648072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9</a:t>
            </a:r>
            <a:r>
              <a:rPr lang="en-US" dirty="0" smtClean="0"/>
              <a:t>. List the student names and university seat number whose </a:t>
            </a:r>
            <a:r>
              <a:rPr lang="en-US" dirty="0" err="1" smtClean="0"/>
              <a:t>usn</a:t>
            </a:r>
            <a:r>
              <a:rPr lang="en-US" dirty="0" smtClean="0"/>
              <a:t> ends with 1?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IN" dirty="0" smtClean="0">
                <a:solidFill>
                  <a:srgbClr val="FF0000"/>
                </a:solidFill>
              </a:rPr>
              <a:t>SQL&gt; SELECT NAME, USN</a:t>
            </a:r>
          </a:p>
          <a:p>
            <a:pPr marL="0" indent="0" algn="just">
              <a:buNone/>
            </a:pPr>
            <a:r>
              <a:rPr lang="en-IN" dirty="0" smtClean="0">
                <a:solidFill>
                  <a:srgbClr val="FF0000"/>
                </a:solidFill>
              </a:rPr>
              <a:t>          FROM STUDENT</a:t>
            </a:r>
          </a:p>
          <a:p>
            <a:pPr marL="0" indent="0" algn="just">
              <a:buNone/>
            </a:pPr>
            <a:r>
              <a:rPr lang="en-IN" dirty="0" smtClean="0">
                <a:solidFill>
                  <a:srgbClr val="FF0000"/>
                </a:solidFill>
              </a:rPr>
              <a:t>          WHERE USN LIKE '%1';</a:t>
            </a:r>
          </a:p>
          <a:p>
            <a:pPr marL="0" indent="0" algn="just">
              <a:buNone/>
            </a:pPr>
            <a:endParaRPr lang="en-IN" dirty="0" smtClean="0"/>
          </a:p>
          <a:p>
            <a:pPr marL="0" indent="0" algn="just">
              <a:buNone/>
            </a:pPr>
            <a:r>
              <a:rPr lang="en-IN" dirty="0" smtClean="0"/>
              <a:t>NAME       USN</a:t>
            </a:r>
          </a:p>
          <a:p>
            <a:pPr marL="0" indent="0" algn="just">
              <a:buNone/>
            </a:pPr>
            <a:r>
              <a:rPr lang="en-IN" dirty="0" smtClean="0"/>
              <a:t>---------- ----------</a:t>
            </a:r>
          </a:p>
          <a:p>
            <a:pPr marL="0" indent="0" algn="just">
              <a:buNone/>
            </a:pPr>
            <a:r>
              <a:rPr lang="en-IN" dirty="0" smtClean="0"/>
              <a:t>AMIT       2GI20CS001</a:t>
            </a:r>
          </a:p>
          <a:p>
            <a:pPr marL="0" indent="0" algn="just">
              <a:buNone/>
            </a:pPr>
            <a:r>
              <a:rPr lang="en-IN" dirty="0" smtClean="0"/>
              <a:t>AMIT       2GI20EC001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16633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648072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10. List the student names and university seat number whose </a:t>
            </a:r>
            <a:r>
              <a:rPr lang="en-US" dirty="0" err="1" smtClean="0"/>
              <a:t>usn</a:t>
            </a:r>
            <a:r>
              <a:rPr lang="en-US" dirty="0" smtClean="0"/>
              <a:t> are more than or equal to 100?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1073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648072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 smtClean="0"/>
              <a:t>10. List the student names and university seat number whose </a:t>
            </a:r>
            <a:r>
              <a:rPr lang="en-US" dirty="0" err="1" smtClean="0"/>
              <a:t>usn</a:t>
            </a:r>
            <a:r>
              <a:rPr lang="en-US" dirty="0" smtClean="0"/>
              <a:t> are more than or equal to 100?</a:t>
            </a:r>
          </a:p>
          <a:p>
            <a:pPr marL="0" indent="0" algn="just">
              <a:buNone/>
            </a:pPr>
            <a:r>
              <a:rPr lang="en-US" dirty="0" smtClean="0"/>
              <a:t>Hint:(7 – underscores)</a:t>
            </a:r>
            <a:endParaRPr lang="en-US" dirty="0"/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SQL&gt; SELECT NAME,USN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    FROM STUDENT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    WHERE USN LIKE '_______1%';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NAME       USN</a:t>
            </a:r>
          </a:p>
          <a:p>
            <a:pPr marL="0" indent="0" algn="just">
              <a:buNone/>
            </a:pPr>
            <a:r>
              <a:rPr lang="en-US" dirty="0" smtClean="0"/>
              <a:t>---------- ----------</a:t>
            </a:r>
          </a:p>
          <a:p>
            <a:pPr marL="0" indent="0" algn="just">
              <a:buNone/>
            </a:pPr>
            <a:r>
              <a:rPr lang="en-US" dirty="0" smtClean="0"/>
              <a:t>VINOD      2GI18ME112</a:t>
            </a:r>
          </a:p>
          <a:p>
            <a:pPr marL="0" indent="0" algn="just">
              <a:buNone/>
            </a:pPr>
            <a:r>
              <a:rPr lang="en-US" dirty="0" smtClean="0"/>
              <a:t>VEENA      2GI20CS100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2895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648072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11. List all the branches along with its total number of students enrolled in each branch?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1890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648072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 smtClean="0"/>
              <a:t>11. List all the branches along with its total number of students enrolled in each branch?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IN" dirty="0" smtClean="0">
                <a:solidFill>
                  <a:srgbClr val="FF0000"/>
                </a:solidFill>
              </a:rPr>
              <a:t>SQL&gt; SELECT BRANCH,COUNT(BRANCH)</a:t>
            </a:r>
          </a:p>
          <a:p>
            <a:pPr marL="0" indent="0" algn="just">
              <a:buNone/>
            </a:pPr>
            <a:r>
              <a:rPr lang="en-IN" dirty="0" smtClean="0">
                <a:solidFill>
                  <a:srgbClr val="FF0000"/>
                </a:solidFill>
              </a:rPr>
              <a:t>    FROM STUDENT</a:t>
            </a:r>
          </a:p>
          <a:p>
            <a:pPr marL="0" indent="0" algn="just">
              <a:buNone/>
            </a:pPr>
            <a:r>
              <a:rPr lang="en-IN" dirty="0" smtClean="0">
                <a:solidFill>
                  <a:srgbClr val="FF0000"/>
                </a:solidFill>
              </a:rPr>
              <a:t>    GROUP BY BRANCH;</a:t>
            </a:r>
          </a:p>
          <a:p>
            <a:pPr marL="0" indent="0" algn="just">
              <a:buNone/>
            </a:pPr>
            <a:endParaRPr lang="en-IN" dirty="0" smtClean="0"/>
          </a:p>
          <a:p>
            <a:pPr marL="0" indent="0" algn="just">
              <a:buNone/>
            </a:pPr>
            <a:r>
              <a:rPr lang="en-IN" dirty="0" smtClean="0"/>
              <a:t>BRANCH           COUNT(BRANCH)</a:t>
            </a:r>
          </a:p>
          <a:p>
            <a:pPr marL="0" indent="0" algn="just">
              <a:buNone/>
            </a:pPr>
            <a:r>
              <a:rPr lang="en-IN" dirty="0" smtClean="0"/>
              <a:t>---------- -------------</a:t>
            </a:r>
          </a:p>
          <a:p>
            <a:pPr marL="0" indent="0" algn="just">
              <a:buNone/>
            </a:pPr>
            <a:r>
              <a:rPr lang="en-IN" dirty="0" smtClean="0"/>
              <a:t>CS                                 3</a:t>
            </a:r>
          </a:p>
          <a:p>
            <a:pPr marL="0" indent="0" algn="just">
              <a:buNone/>
            </a:pPr>
            <a:r>
              <a:rPr lang="en-IN" dirty="0" smtClean="0"/>
              <a:t>EC                                 1</a:t>
            </a:r>
          </a:p>
          <a:p>
            <a:pPr marL="0" indent="0" algn="just">
              <a:buNone/>
            </a:pPr>
            <a:r>
              <a:rPr lang="en-IN" dirty="0" smtClean="0"/>
              <a:t>IS                                  2</a:t>
            </a:r>
          </a:p>
          <a:p>
            <a:pPr marL="0" indent="0" algn="just">
              <a:buNone/>
            </a:pPr>
            <a:r>
              <a:rPr lang="en-IN" dirty="0" smtClean="0"/>
              <a:t>ME                               2</a:t>
            </a:r>
            <a:endParaRPr lang="en-US" dirty="0" smtClean="0"/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4043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– TABLE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800" dirty="0" smtClean="0">
                <a:solidFill>
                  <a:srgbClr val="FF0000"/>
                </a:solidFill>
              </a:rPr>
              <a:t>USN        		NAME            AGE        SEM      BRANCH</a:t>
            </a:r>
          </a:p>
          <a:p>
            <a:pPr marL="0" indent="0">
              <a:buNone/>
            </a:pPr>
            <a:r>
              <a:rPr lang="en-IN" sz="2800" dirty="0" smtClean="0"/>
              <a:t>2GI20CS001		 AMIT               20          4		 CS</a:t>
            </a:r>
          </a:p>
          <a:p>
            <a:pPr marL="0" indent="0">
              <a:buNone/>
            </a:pPr>
            <a:r>
              <a:rPr lang="en-IN" sz="2800" dirty="0" smtClean="0"/>
              <a:t>2GI20EC001 	AMIT               20         </a:t>
            </a:r>
            <a:r>
              <a:rPr lang="en-IN" sz="2800" dirty="0" smtClean="0"/>
              <a:t>  </a:t>
            </a:r>
            <a:r>
              <a:rPr lang="en-IN" sz="2800" dirty="0" smtClean="0"/>
              <a:t>4 		EC</a:t>
            </a:r>
          </a:p>
          <a:p>
            <a:pPr marL="0" indent="0">
              <a:buNone/>
            </a:pPr>
            <a:r>
              <a:rPr lang="en-IN" sz="2800" dirty="0" smtClean="0"/>
              <a:t>2GI18IS012 		LAXMAN         22          6		 IS</a:t>
            </a:r>
          </a:p>
          <a:p>
            <a:pPr marL="0" indent="0">
              <a:buNone/>
            </a:pPr>
            <a:r>
              <a:rPr lang="en-IN" sz="2800" dirty="0" smtClean="0"/>
              <a:t>2GI18ME112 	VINOD             22          6		 ME</a:t>
            </a:r>
          </a:p>
          <a:p>
            <a:pPr marL="0" indent="0">
              <a:buNone/>
            </a:pPr>
            <a:r>
              <a:rPr lang="en-IN" sz="2800" dirty="0" smtClean="0"/>
              <a:t>2GI20IS003 		DEV                  20          4		 IS</a:t>
            </a:r>
          </a:p>
          <a:p>
            <a:pPr marL="0" indent="0">
              <a:buNone/>
            </a:pPr>
            <a:r>
              <a:rPr lang="en-IN" sz="2800" dirty="0" smtClean="0"/>
              <a:t>2GI20ME010 	JAY                   20          4 		ME</a:t>
            </a:r>
          </a:p>
          <a:p>
            <a:pPr marL="0" indent="0">
              <a:buNone/>
            </a:pPr>
            <a:r>
              <a:rPr lang="en-IN" sz="2800" dirty="0" smtClean="0"/>
              <a:t>2GI20CS100 	VEENA             20          4		 CS</a:t>
            </a:r>
          </a:p>
          <a:p>
            <a:pPr marL="0" indent="0">
              <a:buNone/>
            </a:pPr>
            <a:r>
              <a:rPr lang="en-IN" sz="2800" dirty="0" smtClean="0"/>
              <a:t>2GI20CS099 	PRIYA               19          4		 CS</a:t>
            </a:r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90604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1. Find the Names of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s</a:t>
            </a:r>
            <a:r>
              <a:rPr lang="en-US" dirty="0" smtClean="0"/>
              <a:t>tudents </a:t>
            </a:r>
            <a:r>
              <a:rPr lang="en-US" dirty="0"/>
              <a:t>w</a:t>
            </a:r>
            <a:r>
              <a:rPr lang="en-US" dirty="0" smtClean="0"/>
              <a:t>hose </a:t>
            </a:r>
            <a:r>
              <a:rPr lang="en-US" dirty="0"/>
              <a:t>a</a:t>
            </a:r>
            <a:r>
              <a:rPr lang="en-US" dirty="0" smtClean="0"/>
              <a:t>ge </a:t>
            </a:r>
            <a:r>
              <a:rPr lang="en-US" dirty="0"/>
              <a:t>i</a:t>
            </a:r>
            <a:r>
              <a:rPr lang="en-US" dirty="0" smtClean="0"/>
              <a:t>s </a:t>
            </a:r>
            <a:r>
              <a:rPr lang="en-US" dirty="0"/>
              <a:t>m</a:t>
            </a:r>
            <a:r>
              <a:rPr lang="en-US" dirty="0" smtClean="0"/>
              <a:t>ore </a:t>
            </a:r>
            <a:r>
              <a:rPr lang="en-US" dirty="0"/>
              <a:t>t</a:t>
            </a:r>
            <a:r>
              <a:rPr lang="en-US" dirty="0" smtClean="0"/>
              <a:t>han 20?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3008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619268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 smtClean="0"/>
              <a:t>1. Find the Names of the students whose age is more than 20?</a:t>
            </a:r>
            <a:endParaRPr lang="en-IN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SQL&gt; SELECT NAME 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FROM STUDENT 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WHERE AGE &gt;20;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NAME</a:t>
            </a:r>
          </a:p>
          <a:p>
            <a:pPr marL="0" indent="0">
              <a:buNone/>
            </a:pPr>
            <a:r>
              <a:rPr lang="en-IN" dirty="0" smtClean="0"/>
              <a:t>----------</a:t>
            </a:r>
          </a:p>
          <a:p>
            <a:pPr marL="0" indent="0">
              <a:buNone/>
            </a:pPr>
            <a:r>
              <a:rPr lang="en-IN" dirty="0" smtClean="0"/>
              <a:t>LAXMAN</a:t>
            </a:r>
          </a:p>
          <a:p>
            <a:pPr marL="0" indent="0">
              <a:buNone/>
            </a:pPr>
            <a:r>
              <a:rPr lang="en-IN" dirty="0" smtClean="0"/>
              <a:t>VINOD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3730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648072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2</a:t>
            </a:r>
            <a:r>
              <a:rPr lang="en-US" dirty="0" smtClean="0"/>
              <a:t>. List the </a:t>
            </a:r>
            <a:r>
              <a:rPr lang="en-US" dirty="0" err="1" smtClean="0"/>
              <a:t>Usn</a:t>
            </a:r>
            <a:r>
              <a:rPr lang="en-US" dirty="0" smtClean="0"/>
              <a:t> and </a:t>
            </a:r>
            <a:r>
              <a:rPr lang="en-US" dirty="0"/>
              <a:t>n</a:t>
            </a:r>
            <a:r>
              <a:rPr lang="en-US" dirty="0" smtClean="0"/>
              <a:t>ames </a:t>
            </a:r>
            <a:r>
              <a:rPr lang="en-US" dirty="0"/>
              <a:t>o</a:t>
            </a:r>
            <a:r>
              <a:rPr lang="en-US" dirty="0" smtClean="0"/>
              <a:t>f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s</a:t>
            </a:r>
            <a:r>
              <a:rPr lang="en-US" dirty="0" smtClean="0"/>
              <a:t>tudents </a:t>
            </a:r>
            <a:r>
              <a:rPr lang="en-US" dirty="0"/>
              <a:t>w</a:t>
            </a:r>
            <a:r>
              <a:rPr lang="en-US" dirty="0" smtClean="0"/>
              <a:t>hose </a:t>
            </a:r>
            <a:r>
              <a:rPr lang="en-US" dirty="0"/>
              <a:t>a</a:t>
            </a:r>
            <a:r>
              <a:rPr lang="en-US" dirty="0" smtClean="0"/>
              <a:t>ge </a:t>
            </a:r>
            <a:r>
              <a:rPr lang="en-US" dirty="0"/>
              <a:t>i</a:t>
            </a:r>
            <a:r>
              <a:rPr lang="en-US" dirty="0" smtClean="0"/>
              <a:t>s </a:t>
            </a:r>
            <a:r>
              <a:rPr lang="en-US" dirty="0"/>
              <a:t>m</a:t>
            </a:r>
            <a:r>
              <a:rPr lang="en-US" dirty="0" smtClean="0"/>
              <a:t>ore </a:t>
            </a:r>
            <a:r>
              <a:rPr lang="en-US" dirty="0"/>
              <a:t>t</a:t>
            </a:r>
            <a:r>
              <a:rPr lang="en-US" dirty="0" smtClean="0"/>
              <a:t>han 20 or </a:t>
            </a:r>
            <a:r>
              <a:rPr lang="en-US" dirty="0"/>
              <a:t>b</a:t>
            </a:r>
            <a:r>
              <a:rPr lang="en-US" dirty="0" smtClean="0"/>
              <a:t>elongs </a:t>
            </a:r>
            <a:r>
              <a:rPr lang="en-US" dirty="0"/>
              <a:t>t</a:t>
            </a:r>
            <a:r>
              <a:rPr lang="en-US" dirty="0" smtClean="0"/>
              <a:t>o Information Science Department?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6457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648072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 smtClean="0"/>
              <a:t>2. List the </a:t>
            </a:r>
            <a:r>
              <a:rPr lang="en-US" dirty="0" err="1" smtClean="0"/>
              <a:t>Usn</a:t>
            </a:r>
            <a:r>
              <a:rPr lang="en-US" dirty="0" smtClean="0"/>
              <a:t> and names of the students whose age is more than 20 or belongs to Information Science Department?</a:t>
            </a:r>
            <a:endParaRPr lang="en-IN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IN" dirty="0" smtClean="0">
                <a:solidFill>
                  <a:srgbClr val="FF0000"/>
                </a:solidFill>
              </a:rPr>
              <a:t>SQL&gt; SELECT USN, NAME</a:t>
            </a:r>
          </a:p>
          <a:p>
            <a:pPr marL="0" indent="0" algn="just">
              <a:buNone/>
            </a:pPr>
            <a:r>
              <a:rPr lang="en-IN" dirty="0" smtClean="0">
                <a:solidFill>
                  <a:srgbClr val="FF0000"/>
                </a:solidFill>
              </a:rPr>
              <a:t>          FROM STUDENT</a:t>
            </a:r>
          </a:p>
          <a:p>
            <a:pPr marL="0" indent="0" algn="just">
              <a:buNone/>
            </a:pPr>
            <a:r>
              <a:rPr lang="en-IN" dirty="0" smtClean="0">
                <a:solidFill>
                  <a:srgbClr val="FF0000"/>
                </a:solidFill>
              </a:rPr>
              <a:t>          WHERE AGE&gt;20 OR BRANCH='IS';</a:t>
            </a:r>
          </a:p>
          <a:p>
            <a:pPr marL="0" indent="0" algn="just">
              <a:buNone/>
            </a:pPr>
            <a:endParaRPr lang="en-IN" dirty="0" smtClean="0"/>
          </a:p>
          <a:p>
            <a:pPr marL="0" indent="0" algn="just">
              <a:buNone/>
            </a:pPr>
            <a:r>
              <a:rPr lang="en-IN" dirty="0" smtClean="0"/>
              <a:t>USN        NAME</a:t>
            </a:r>
          </a:p>
          <a:p>
            <a:pPr marL="0" indent="0" algn="just">
              <a:buNone/>
            </a:pPr>
            <a:r>
              <a:rPr lang="en-IN" dirty="0" smtClean="0"/>
              <a:t>---------- ----------</a:t>
            </a:r>
          </a:p>
          <a:p>
            <a:pPr marL="0" indent="0" algn="just">
              <a:buNone/>
            </a:pPr>
            <a:r>
              <a:rPr lang="en-IN" dirty="0" smtClean="0"/>
              <a:t>2GI18IS012 LAXMAN</a:t>
            </a:r>
          </a:p>
          <a:p>
            <a:pPr marL="0" indent="0" algn="just">
              <a:buNone/>
            </a:pPr>
            <a:r>
              <a:rPr lang="en-IN" dirty="0" smtClean="0"/>
              <a:t>2GI18ME112 VINOD</a:t>
            </a:r>
          </a:p>
          <a:p>
            <a:pPr marL="0" indent="0" algn="just">
              <a:buNone/>
            </a:pPr>
            <a:r>
              <a:rPr lang="en-IN" dirty="0" smtClean="0"/>
              <a:t>2GI20IS003 DEV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6017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648072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3. List the names and branch </a:t>
            </a:r>
            <a:r>
              <a:rPr lang="en-US" dirty="0"/>
              <a:t>o</a:t>
            </a:r>
            <a:r>
              <a:rPr lang="en-US" dirty="0" smtClean="0"/>
              <a:t>f </a:t>
            </a:r>
            <a:r>
              <a:rPr lang="en-US" dirty="0"/>
              <a:t>t</a:t>
            </a:r>
            <a:r>
              <a:rPr lang="en-US" dirty="0" smtClean="0"/>
              <a:t>he Students whose </a:t>
            </a:r>
            <a:r>
              <a:rPr lang="en-US" dirty="0"/>
              <a:t>a</a:t>
            </a:r>
            <a:r>
              <a:rPr lang="en-US" dirty="0" smtClean="0"/>
              <a:t>ge </a:t>
            </a:r>
            <a:r>
              <a:rPr lang="en-US" dirty="0"/>
              <a:t>i</a:t>
            </a:r>
            <a:r>
              <a:rPr lang="en-US" dirty="0" smtClean="0"/>
              <a:t>s more </a:t>
            </a:r>
            <a:r>
              <a:rPr lang="en-US" dirty="0"/>
              <a:t>t</a:t>
            </a:r>
            <a:r>
              <a:rPr lang="en-US" dirty="0" smtClean="0"/>
              <a:t>han </a:t>
            </a:r>
            <a:r>
              <a:rPr lang="en-US" dirty="0"/>
              <a:t>o</a:t>
            </a:r>
            <a:r>
              <a:rPr lang="en-US" dirty="0" smtClean="0"/>
              <a:t>r </a:t>
            </a:r>
            <a:r>
              <a:rPr lang="en-US" dirty="0"/>
              <a:t>e</a:t>
            </a:r>
            <a:r>
              <a:rPr lang="en-US" dirty="0" smtClean="0"/>
              <a:t>qual to 20 And </a:t>
            </a:r>
            <a:r>
              <a:rPr lang="en-US" dirty="0"/>
              <a:t>e</a:t>
            </a:r>
            <a:r>
              <a:rPr lang="en-US" dirty="0" smtClean="0"/>
              <a:t>ither </a:t>
            </a:r>
            <a:r>
              <a:rPr lang="en-US" dirty="0"/>
              <a:t>b</a:t>
            </a:r>
            <a:r>
              <a:rPr lang="en-US" dirty="0" smtClean="0"/>
              <a:t>elongs to Information Science Department or Computer Science Department?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6581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6480720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dirty="0" smtClean="0"/>
              <a:t>3. List the names and branch </a:t>
            </a:r>
            <a:r>
              <a:rPr lang="en-US" dirty="0"/>
              <a:t>o</a:t>
            </a:r>
            <a:r>
              <a:rPr lang="en-US" dirty="0" smtClean="0"/>
              <a:t>f </a:t>
            </a:r>
            <a:r>
              <a:rPr lang="en-US" dirty="0"/>
              <a:t>t</a:t>
            </a:r>
            <a:r>
              <a:rPr lang="en-US" dirty="0" smtClean="0"/>
              <a:t>he Students whose </a:t>
            </a:r>
            <a:r>
              <a:rPr lang="en-US" dirty="0"/>
              <a:t>a</a:t>
            </a:r>
            <a:r>
              <a:rPr lang="en-US" dirty="0" smtClean="0"/>
              <a:t>ge </a:t>
            </a:r>
            <a:r>
              <a:rPr lang="en-US" dirty="0"/>
              <a:t>i</a:t>
            </a:r>
            <a:r>
              <a:rPr lang="en-US" dirty="0" smtClean="0"/>
              <a:t>s more </a:t>
            </a:r>
            <a:r>
              <a:rPr lang="en-US" dirty="0"/>
              <a:t>t</a:t>
            </a:r>
            <a:r>
              <a:rPr lang="en-US" dirty="0" smtClean="0"/>
              <a:t>han </a:t>
            </a:r>
            <a:r>
              <a:rPr lang="en-US" dirty="0"/>
              <a:t>o</a:t>
            </a:r>
            <a:r>
              <a:rPr lang="en-US" dirty="0" smtClean="0"/>
              <a:t>r </a:t>
            </a:r>
            <a:r>
              <a:rPr lang="en-US" dirty="0"/>
              <a:t>e</a:t>
            </a:r>
            <a:r>
              <a:rPr lang="en-US" dirty="0" smtClean="0"/>
              <a:t>qual to 20 And </a:t>
            </a:r>
            <a:r>
              <a:rPr lang="en-US" dirty="0"/>
              <a:t>e</a:t>
            </a:r>
            <a:r>
              <a:rPr lang="en-US" dirty="0" smtClean="0"/>
              <a:t>ither </a:t>
            </a:r>
            <a:r>
              <a:rPr lang="en-US" dirty="0"/>
              <a:t>b</a:t>
            </a:r>
            <a:r>
              <a:rPr lang="en-US" dirty="0" smtClean="0"/>
              <a:t>elongs to Information Science Department or Computer Science Department?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IN" dirty="0" smtClean="0">
                <a:solidFill>
                  <a:srgbClr val="FF0000"/>
                </a:solidFill>
              </a:rPr>
              <a:t>SQL&gt; SELECT NAME, BRANCH</a:t>
            </a:r>
          </a:p>
          <a:p>
            <a:pPr marL="0" indent="0" algn="just">
              <a:buNone/>
            </a:pPr>
            <a:r>
              <a:rPr lang="en-IN" dirty="0" smtClean="0">
                <a:solidFill>
                  <a:srgbClr val="FF0000"/>
                </a:solidFill>
              </a:rPr>
              <a:t>         FROM STUDENT</a:t>
            </a:r>
          </a:p>
          <a:p>
            <a:pPr marL="0" indent="0" algn="just">
              <a:buNone/>
            </a:pPr>
            <a:r>
              <a:rPr lang="en-IN" dirty="0" smtClean="0">
                <a:solidFill>
                  <a:srgbClr val="FF0000"/>
                </a:solidFill>
              </a:rPr>
              <a:t>         WHERE AGE&gt;=20 AND 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        ( BRANCH = 'CS' OR BRANCH = 'IS');</a:t>
            </a:r>
          </a:p>
          <a:p>
            <a:pPr marL="0" indent="0" algn="just">
              <a:buNone/>
            </a:pPr>
            <a:endParaRPr lang="en-IN" dirty="0" smtClean="0"/>
          </a:p>
          <a:p>
            <a:pPr marL="0" indent="0" algn="just">
              <a:buNone/>
            </a:pPr>
            <a:r>
              <a:rPr lang="en-IN" dirty="0" smtClean="0"/>
              <a:t>NAME       BRANCH</a:t>
            </a:r>
          </a:p>
          <a:p>
            <a:pPr marL="0" indent="0" algn="just">
              <a:buNone/>
            </a:pPr>
            <a:r>
              <a:rPr lang="en-IN" dirty="0" smtClean="0"/>
              <a:t>---------- ----------</a:t>
            </a:r>
          </a:p>
          <a:p>
            <a:pPr marL="0" indent="0" algn="just">
              <a:buNone/>
            </a:pPr>
            <a:r>
              <a:rPr lang="en-IN" dirty="0" smtClean="0"/>
              <a:t>AMIT      	 CS</a:t>
            </a:r>
          </a:p>
          <a:p>
            <a:pPr marL="0" indent="0" algn="just">
              <a:buNone/>
            </a:pPr>
            <a:r>
              <a:rPr lang="en-IN" dirty="0" smtClean="0"/>
              <a:t>LAXMAN     	  IS</a:t>
            </a:r>
          </a:p>
          <a:p>
            <a:pPr marL="0" indent="0" algn="just">
              <a:buNone/>
            </a:pPr>
            <a:r>
              <a:rPr lang="en-IN" dirty="0" smtClean="0"/>
              <a:t>DEV       	  IS</a:t>
            </a:r>
          </a:p>
          <a:p>
            <a:pPr marL="0" indent="0" algn="just">
              <a:buNone/>
            </a:pPr>
            <a:r>
              <a:rPr lang="en-IN" dirty="0" smtClean="0"/>
              <a:t>VEENA              CS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5114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754</Words>
  <Application>Microsoft Office PowerPoint</Application>
  <PresentationFormat>On-screen Show (4:3)</PresentationFormat>
  <Paragraphs>161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SAMPLE QUERIES ON SINGLE TABLE</vt:lpstr>
      <vt:lpstr>PowerPoint Presentation</vt:lpstr>
      <vt:lpstr>STUDENT – TABLE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QUERIES ON SINGLE TABLE</dc:title>
  <dc:creator>KULDEEP</dc:creator>
  <cp:lastModifiedBy>KULDEEP</cp:lastModifiedBy>
  <cp:revision>10</cp:revision>
  <dcterms:created xsi:type="dcterms:W3CDTF">2021-05-24T12:13:46Z</dcterms:created>
  <dcterms:modified xsi:type="dcterms:W3CDTF">2021-05-25T08:11:34Z</dcterms:modified>
</cp:coreProperties>
</file>