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4" r:id="rId8"/>
    <p:sldId id="263" r:id="rId9"/>
    <p:sldId id="266" r:id="rId10"/>
    <p:sldId id="262" r:id="rId11"/>
    <p:sldId id="267" r:id="rId12"/>
    <p:sldId id="273"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7D3E881-F2DC-402D-8C79-4D1127FE0E4F}" type="datetimeFigureOut">
              <a:rPr lang="en-US" smtClean="0"/>
              <a:t>6/13/2022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D3E881-F2DC-402D-8C79-4D1127FE0E4F}" type="datetimeFigureOut">
              <a:rPr lang="en-US" smtClean="0"/>
              <a:t>6/13/2022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D3E881-F2DC-402D-8C79-4D1127FE0E4F}" type="datetimeFigureOut">
              <a:rPr lang="en-US" smtClean="0"/>
              <a:t>6/13/2022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D3E881-F2DC-402D-8C79-4D1127FE0E4F}" type="datetimeFigureOut">
              <a:rPr lang="en-US" smtClean="0"/>
              <a:t>6/13/2022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D3E881-F2DC-402D-8C79-4D1127FE0E4F}" type="datetimeFigureOut">
              <a:rPr lang="en-US" smtClean="0"/>
              <a:t>6/13/2022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7D3E881-F2DC-402D-8C79-4D1127FE0E4F}" type="datetimeFigureOut">
              <a:rPr lang="en-US" smtClean="0"/>
              <a:t>6/13/2022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D3E881-F2DC-402D-8C79-4D1127FE0E4F}" type="datetimeFigureOut">
              <a:rPr lang="en-US" smtClean="0"/>
              <a:t>6/13/2022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7D3E881-F2DC-402D-8C79-4D1127FE0E4F}" type="datetimeFigureOut">
              <a:rPr lang="en-US" smtClean="0"/>
              <a:t>6/13/2022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3E881-F2DC-402D-8C79-4D1127FE0E4F}" type="datetimeFigureOut">
              <a:rPr lang="en-US" smtClean="0"/>
              <a:t>6/13/2022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D3E881-F2DC-402D-8C79-4D1127FE0E4F}" type="datetimeFigureOut">
              <a:rPr lang="en-US" smtClean="0"/>
              <a:t>6/13/2022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D3E881-F2DC-402D-8C79-4D1127FE0E4F}" type="datetimeFigureOut">
              <a:rPr lang="en-US" smtClean="0"/>
              <a:t>6/13/2022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3E881-F2DC-402D-8C79-4D1127FE0E4F}" type="datetimeFigureOut">
              <a:rPr lang="en-US" smtClean="0"/>
              <a:t>6/13/2022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08B5B-6A54-4F70-B515-9B1AC08672F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Unit1</a:t>
            </a:r>
            <a:endParaRPr lang="en-IN" dirty="0"/>
          </a:p>
        </p:txBody>
      </p:sp>
      <p:sp>
        <p:nvSpPr>
          <p:cNvPr id="3" name="Subtitle 2"/>
          <p:cNvSpPr>
            <a:spLocks noGrp="1"/>
          </p:cNvSpPr>
          <p:nvPr>
            <p:ph type="subTitle" idx="1"/>
          </p:nvPr>
        </p:nvSpPr>
        <p:spPr/>
        <p:txBody>
          <a:bodyPr/>
          <a:lstStyle/>
          <a:p>
            <a:r>
              <a:rPr lang="en-US" b="1" dirty="0"/>
              <a:t>Introduction to UNIX</a:t>
            </a:r>
            <a:endParaRPr lang="en-IN" b="1" dirty="0"/>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algn="just"/>
            <a:r>
              <a:rPr lang="en-IN" sz="4200" dirty="0"/>
              <a:t>The main concept that unites all the versions of Unix is the following four basics −</a:t>
            </a:r>
          </a:p>
          <a:p>
            <a:pPr lvl="0" algn="just"/>
            <a:r>
              <a:rPr lang="en-IN" sz="4200" b="1" dirty="0"/>
              <a:t>Kernel</a:t>
            </a:r>
            <a:r>
              <a:rPr lang="en-IN" sz="4200" dirty="0"/>
              <a:t> − The kernel is the heart of the operating system. It interacts with the hardware and most of the tasks like memory management, task scheduling and file management.</a:t>
            </a:r>
          </a:p>
          <a:p>
            <a:pPr lvl="0" algn="just"/>
            <a:r>
              <a:rPr lang="en-IN" sz="4200" b="1" dirty="0"/>
              <a:t>Shell</a:t>
            </a:r>
            <a:r>
              <a:rPr lang="en-IN" sz="4200" dirty="0"/>
              <a:t> − The shell is the utility that processes your requests. When you type in a command at your terminal, the shell interprets the command and calls the program that you want. The shell uses standard syntax for all commands. C Shell, Bourne Shell and </a:t>
            </a:r>
            <a:r>
              <a:rPr lang="en-IN" sz="4200" dirty="0" err="1"/>
              <a:t>Korn</a:t>
            </a:r>
            <a:r>
              <a:rPr lang="en-IN" sz="4200" dirty="0"/>
              <a:t> Shell are the most famous shells which are available with most of the Unix variants.</a:t>
            </a:r>
          </a:p>
          <a:p>
            <a:pPr lvl="0" algn="just"/>
            <a:r>
              <a:rPr lang="en-IN" sz="4200" b="1" dirty="0"/>
              <a:t>Commands and Utilities</a:t>
            </a:r>
            <a:r>
              <a:rPr lang="en-IN" sz="4200" dirty="0"/>
              <a:t> − There are various commands and utilities which you can make use of in your day to day activities. </a:t>
            </a:r>
            <a:r>
              <a:rPr lang="en-IN" sz="4200" b="1" dirty="0"/>
              <a:t>cp</a:t>
            </a:r>
            <a:r>
              <a:rPr lang="en-IN" sz="4200" dirty="0"/>
              <a:t>, </a:t>
            </a:r>
            <a:r>
              <a:rPr lang="en-IN" sz="4200" b="1" dirty="0" err="1"/>
              <a:t>mv</a:t>
            </a:r>
            <a:r>
              <a:rPr lang="en-IN" sz="4200" dirty="0"/>
              <a:t>, </a:t>
            </a:r>
            <a:r>
              <a:rPr lang="en-IN" sz="4200" b="1" dirty="0"/>
              <a:t>cat</a:t>
            </a:r>
            <a:r>
              <a:rPr lang="en-IN" sz="4200" dirty="0"/>
              <a:t> and </a:t>
            </a:r>
            <a:r>
              <a:rPr lang="en-IN" sz="4200" b="1" dirty="0" err="1"/>
              <a:t>grep</a:t>
            </a:r>
            <a:r>
              <a:rPr lang="en-IN" sz="4200" dirty="0"/>
              <a:t>, etc. are few examples of commands and utilities. There are over 250 standard commands plus numerous others provided through 3</a:t>
            </a:r>
            <a:r>
              <a:rPr lang="en-IN" sz="4200" baseline="30000" dirty="0"/>
              <a:t>rd</a:t>
            </a:r>
            <a:r>
              <a:rPr lang="en-IN" sz="4200" dirty="0"/>
              <a:t> party software. All the commands come along with various options</a:t>
            </a:r>
            <a:r>
              <a:rPr lang="en-IN" sz="4200" dirty="0" smtClean="0"/>
              <a:t>.</a:t>
            </a:r>
            <a:endParaRPr lang="en-IN" sz="4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pPr lvl="0" algn="just"/>
            <a:r>
              <a:rPr lang="en-IN" sz="2000" b="1" dirty="0" smtClean="0"/>
              <a:t>Files and Directories</a:t>
            </a:r>
            <a:r>
              <a:rPr lang="en-IN" sz="2000" dirty="0" smtClean="0"/>
              <a:t> − All the data of Unix is organized into files. All files are then organized into directories. These directories are further organized into a tree-like structure called the </a:t>
            </a:r>
            <a:r>
              <a:rPr lang="en-IN" sz="2000" b="1" dirty="0" smtClean="0"/>
              <a:t>file system</a:t>
            </a:r>
            <a:r>
              <a:rPr lang="en-IN" sz="2000" dirty="0" smtClean="0"/>
              <a:t>.</a:t>
            </a:r>
          </a:p>
          <a:p>
            <a:pPr marL="0" indent="0">
              <a:buNone/>
            </a:pPr>
            <a:endParaRPr lang="en-US" sz="2000" b="1" dirty="0" smtClean="0"/>
          </a:p>
          <a:p>
            <a:pPr marL="0" lvl="0" indent="0" algn="just">
              <a:buNone/>
            </a:pPr>
            <a:endParaRPr lang="en-IN" sz="2000"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600" dirty="0" smtClean="0"/>
              <a:t>Command structure </a:t>
            </a:r>
            <a:endParaRPr lang="en-IN" sz="3600" dirty="0"/>
          </a:p>
        </p:txBody>
      </p:sp>
      <p:sp>
        <p:nvSpPr>
          <p:cNvPr id="3" name="Content Placeholder 2"/>
          <p:cNvSpPr>
            <a:spLocks noGrp="1"/>
          </p:cNvSpPr>
          <p:nvPr>
            <p:ph idx="1"/>
          </p:nvPr>
        </p:nvSpPr>
        <p:spPr>
          <a:xfrm>
            <a:off x="457200" y="1052736"/>
            <a:ext cx="8229600" cy="5688632"/>
          </a:xfrm>
        </p:spPr>
        <p:txBody>
          <a:bodyPr>
            <a:normAutofit fontScale="70000" lnSpcReduction="20000"/>
          </a:bodyPr>
          <a:lstStyle/>
          <a:p>
            <a:r>
              <a:rPr lang="en-US" sz="2400" dirty="0" smtClean="0"/>
              <a:t>Structure of </a:t>
            </a:r>
            <a:r>
              <a:rPr lang="en-US" sz="2400" dirty="0" err="1" smtClean="0"/>
              <a:t>unix</a:t>
            </a:r>
            <a:r>
              <a:rPr lang="en-US" sz="2400" dirty="0" smtClean="0"/>
              <a:t> command </a:t>
            </a:r>
          </a:p>
          <a:p>
            <a:r>
              <a:rPr lang="en-US" sz="2400" dirty="0" smtClean="0"/>
              <a:t>$</a:t>
            </a:r>
            <a:r>
              <a:rPr lang="en-US" sz="2400" dirty="0" err="1" smtClean="0"/>
              <a:t>commandname</a:t>
            </a:r>
            <a:r>
              <a:rPr lang="en-US" sz="2400" dirty="0" smtClean="0"/>
              <a:t> options arguments </a:t>
            </a:r>
          </a:p>
          <a:p>
            <a:r>
              <a:rPr lang="en-US" sz="2400" dirty="0" smtClean="0"/>
              <a:t>Here command name is mandatory, options and arguments are optional. They are used based on user requirement. </a:t>
            </a:r>
          </a:p>
          <a:p>
            <a:r>
              <a:rPr lang="en-US" sz="2400" dirty="0" smtClean="0"/>
              <a:t>Example :  ls    -&gt; this command </a:t>
            </a:r>
            <a:r>
              <a:rPr lang="en-US" sz="2400" dirty="0" err="1" smtClean="0"/>
              <a:t>lits</a:t>
            </a:r>
            <a:r>
              <a:rPr lang="en-US" sz="2400" dirty="0" smtClean="0"/>
              <a:t> files. only command name is used.</a:t>
            </a:r>
          </a:p>
          <a:p>
            <a:r>
              <a:rPr lang="en-US" sz="2400" dirty="0" smtClean="0"/>
              <a:t>ls –l  -&gt; </a:t>
            </a:r>
            <a:r>
              <a:rPr lang="en-US" sz="2400" dirty="0"/>
              <a:t>this command </a:t>
            </a:r>
            <a:r>
              <a:rPr lang="en-US" sz="2400" dirty="0" smtClean="0"/>
              <a:t>lists files along with permissions of files. option used here is –l. </a:t>
            </a:r>
          </a:p>
          <a:p>
            <a:r>
              <a:rPr lang="en-US" sz="2400" dirty="0" smtClean="0"/>
              <a:t>ls –l  note1  note2  -&gt; </a:t>
            </a:r>
            <a:r>
              <a:rPr lang="en-US" sz="2400" dirty="0"/>
              <a:t>this command lists files </a:t>
            </a:r>
            <a:r>
              <a:rPr lang="en-US" sz="2400" dirty="0" smtClean="0"/>
              <a:t>note1 and note2 along </a:t>
            </a:r>
            <a:r>
              <a:rPr lang="en-US" sz="2400" dirty="0"/>
              <a:t>with permissions of </a:t>
            </a:r>
            <a:r>
              <a:rPr lang="en-US" sz="2400" dirty="0" smtClean="0"/>
              <a:t>files. </a:t>
            </a:r>
            <a:br>
              <a:rPr lang="en-US" sz="2400" dirty="0" smtClean="0"/>
            </a:br>
            <a:r>
              <a:rPr lang="en-US" sz="2400" dirty="0" smtClean="0"/>
              <a:t>Other options in ls command are</a:t>
            </a:r>
          </a:p>
          <a:p>
            <a:r>
              <a:rPr lang="en-US" sz="2400" dirty="0" smtClean="0"/>
              <a:t>-t -&gt;  sorts files based on time of modification </a:t>
            </a:r>
          </a:p>
          <a:p>
            <a:r>
              <a:rPr lang="en-US" sz="2400" dirty="0" smtClean="0"/>
              <a:t>-a-&gt; includes hidden files.</a:t>
            </a:r>
          </a:p>
          <a:p>
            <a:r>
              <a:rPr lang="en-US" sz="2400" dirty="0" smtClean="0"/>
              <a:t>We can combine options as follows. </a:t>
            </a:r>
          </a:p>
          <a:p>
            <a:r>
              <a:rPr lang="en-US" sz="2400" dirty="0" smtClean="0"/>
              <a:t>ls –</a:t>
            </a:r>
            <a:r>
              <a:rPr lang="en-US" sz="2400" dirty="0" err="1" smtClean="0"/>
              <a:t>lat</a:t>
            </a:r>
            <a:r>
              <a:rPr lang="en-US" sz="2400" dirty="0" smtClean="0"/>
              <a:t> </a:t>
            </a:r>
          </a:p>
          <a:p>
            <a:pPr marL="0" indent="0">
              <a:buNone/>
            </a:pPr>
            <a:endParaRPr lang="en-US" sz="2400" dirty="0"/>
          </a:p>
          <a:p>
            <a:pPr marL="0" indent="0">
              <a:buNone/>
            </a:pPr>
            <a:r>
              <a:rPr lang="en-US" sz="2400" dirty="0" err="1"/>
              <a:t>c</a:t>
            </a:r>
            <a:r>
              <a:rPr lang="en-US" sz="2400" dirty="0" err="1" smtClean="0"/>
              <a:t>p</a:t>
            </a:r>
            <a:r>
              <a:rPr lang="en-US" sz="2400" dirty="0" smtClean="0"/>
              <a:t> command :</a:t>
            </a:r>
          </a:p>
          <a:p>
            <a:pPr marL="0" indent="0">
              <a:buNone/>
            </a:pPr>
            <a:r>
              <a:rPr lang="en-US" sz="2400" dirty="0" smtClean="0"/>
              <a:t>This command is used to copy content of one file into another when source and destination are files otherwise it copies files to directory. </a:t>
            </a:r>
          </a:p>
          <a:p>
            <a:pPr marL="0" indent="0">
              <a:buNone/>
            </a:pPr>
            <a:r>
              <a:rPr lang="en-US" sz="2400" dirty="0" smtClean="0"/>
              <a:t>Syntax:  </a:t>
            </a:r>
            <a:r>
              <a:rPr lang="en-US" sz="2400" dirty="0" err="1" smtClean="0"/>
              <a:t>cp</a:t>
            </a:r>
            <a:r>
              <a:rPr lang="en-US" sz="2400" dirty="0" smtClean="0"/>
              <a:t> source  destination </a:t>
            </a:r>
          </a:p>
          <a:p>
            <a:pPr marL="0" indent="0">
              <a:buNone/>
            </a:pPr>
            <a:r>
              <a:rPr lang="en-US" sz="2400" dirty="0" smtClean="0"/>
              <a:t>Example :  </a:t>
            </a:r>
            <a:r>
              <a:rPr lang="en-US" sz="2400" dirty="0" err="1" smtClean="0"/>
              <a:t>cp</a:t>
            </a:r>
            <a:r>
              <a:rPr lang="en-US" sz="2400" dirty="0" smtClean="0"/>
              <a:t> file1.txt   file2.txt   -&gt; copies content of file1.txt to file2.txt</a:t>
            </a:r>
          </a:p>
          <a:p>
            <a:pPr marL="0" indent="0">
              <a:buNone/>
            </a:pPr>
            <a:r>
              <a:rPr lang="en-US" sz="2400" dirty="0"/>
              <a:t> </a:t>
            </a:r>
            <a:r>
              <a:rPr lang="en-US" sz="2400" dirty="0" smtClean="0"/>
              <a:t>                  </a:t>
            </a:r>
            <a:r>
              <a:rPr lang="en-US" sz="2400" dirty="0" err="1" smtClean="0"/>
              <a:t>cp</a:t>
            </a:r>
            <a:r>
              <a:rPr lang="en-US" sz="2400" dirty="0" smtClean="0"/>
              <a:t> file1.txt   file2.txt  </a:t>
            </a:r>
            <a:r>
              <a:rPr lang="en-US" sz="2400" dirty="0" err="1" smtClean="0"/>
              <a:t>progs</a:t>
            </a:r>
            <a:r>
              <a:rPr lang="en-US" sz="2400" dirty="0" smtClean="0"/>
              <a:t>  -&gt; copies files file1.txt and file2.txt into </a:t>
            </a:r>
            <a:r>
              <a:rPr lang="en-US" sz="2400" dirty="0" err="1" smtClean="0"/>
              <a:t>progs</a:t>
            </a:r>
            <a:r>
              <a:rPr lang="en-US" sz="2400" dirty="0" smtClean="0"/>
              <a:t>. </a:t>
            </a:r>
            <a:endParaRPr lang="en-US" sz="2400" dirty="0"/>
          </a:p>
          <a:p>
            <a:pPr marL="0" indent="0">
              <a:buNone/>
            </a:pPr>
            <a:endParaRPr lang="en-US" sz="2400" dirty="0" smtClean="0"/>
          </a:p>
          <a:p>
            <a:pPr marL="0" indent="0">
              <a:buNone/>
            </a:pPr>
            <a:endParaRPr lang="en-IN" sz="2400" dirty="0"/>
          </a:p>
        </p:txBody>
      </p:sp>
    </p:spTree>
    <p:extLst>
      <p:ext uri="{BB962C8B-B14F-4D97-AF65-F5344CB8AC3E}">
        <p14:creationId xmlns:p14="http://schemas.microsoft.com/office/powerpoint/2010/main" val="69433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Internal &amp; External commands	</a:t>
            </a:r>
            <a:r>
              <a:rPr lang="en-IN" b="1" dirty="0" smtClean="0"/>
              <a:t>:</a:t>
            </a: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algn="just"/>
            <a:r>
              <a:rPr lang="en-US" sz="2000" dirty="0" smtClean="0"/>
              <a:t>Types of commands </a:t>
            </a:r>
          </a:p>
          <a:p>
            <a:pPr algn="just"/>
            <a:r>
              <a:rPr lang="en-US" sz="2000" dirty="0" smtClean="0"/>
              <a:t>1. internal commands   2. external commands </a:t>
            </a:r>
          </a:p>
          <a:p>
            <a:pPr marL="0" indent="0" algn="just">
              <a:buNone/>
            </a:pPr>
            <a:r>
              <a:rPr lang="en-US" sz="2000" dirty="0" smtClean="0"/>
              <a:t>1. internal commands :  these are shell built in commands. The code of these commands is part of shell. They are loaded and executed by OS.</a:t>
            </a:r>
          </a:p>
          <a:p>
            <a:pPr algn="just"/>
            <a:r>
              <a:rPr lang="en-US" sz="2000" dirty="0" smtClean="0"/>
              <a:t>Examples :</a:t>
            </a:r>
          </a:p>
          <a:p>
            <a:pPr algn="just"/>
            <a:r>
              <a:rPr lang="en-US" sz="2000" dirty="0"/>
              <a:t>t</a:t>
            </a:r>
            <a:r>
              <a:rPr lang="en-US" sz="2000" dirty="0" smtClean="0"/>
              <a:t>ype -&gt; indicates type of command,</a:t>
            </a:r>
          </a:p>
          <a:p>
            <a:pPr algn="just"/>
            <a:r>
              <a:rPr lang="en-US" sz="2000" dirty="0"/>
              <a:t>t</a:t>
            </a:r>
            <a:r>
              <a:rPr lang="en-US" sz="2000" dirty="0" smtClean="0"/>
              <a:t>ype echo </a:t>
            </a:r>
          </a:p>
          <a:p>
            <a:pPr algn="just"/>
            <a:r>
              <a:rPr lang="en-US" sz="2000" dirty="0" smtClean="0"/>
              <a:t>o/p: echo is shell built.</a:t>
            </a:r>
          </a:p>
          <a:p>
            <a:pPr algn="just"/>
            <a:r>
              <a:rPr lang="en-US" sz="2000" dirty="0" err="1" smtClean="0"/>
              <a:t>pwd,cd,date,ls</a:t>
            </a:r>
            <a:r>
              <a:rPr lang="en-US" sz="2000" dirty="0" smtClean="0"/>
              <a:t>. </a:t>
            </a:r>
          </a:p>
          <a:p>
            <a:pPr marL="0" indent="0" algn="just">
              <a:buNone/>
            </a:pPr>
            <a:r>
              <a:rPr lang="en-US" sz="2000" dirty="0"/>
              <a:t>2. external </a:t>
            </a:r>
            <a:r>
              <a:rPr lang="en-US" sz="2000" dirty="0" smtClean="0"/>
              <a:t>commands : these commands are not built into shell. They have independence existence in /bin directory. When you type a command it look into PATH directory to locate it and execute it. </a:t>
            </a:r>
          </a:p>
          <a:p>
            <a:pPr marL="0" indent="0" algn="just">
              <a:buNone/>
            </a:pPr>
            <a:r>
              <a:rPr lang="en-US" sz="2000" dirty="0" smtClean="0"/>
              <a:t>Examples: ls, </a:t>
            </a:r>
            <a:r>
              <a:rPr lang="en-US" sz="2000" dirty="0" err="1" smtClean="0"/>
              <a:t>cp</a:t>
            </a:r>
            <a:r>
              <a:rPr lang="en-US" sz="2000" dirty="0" smtClean="0"/>
              <a:t>, </a:t>
            </a:r>
            <a:r>
              <a:rPr lang="en-US" sz="2000" dirty="0" err="1" smtClean="0"/>
              <a:t>mkdir</a:t>
            </a:r>
            <a:r>
              <a:rPr lang="en-US" sz="2000" dirty="0" smtClean="0"/>
              <a:t>, </a:t>
            </a:r>
            <a:r>
              <a:rPr lang="en-US" sz="2000" dirty="0" err="1" smtClean="0"/>
              <a:t>rmdir</a:t>
            </a:r>
            <a:r>
              <a:rPr lang="en-US" sz="2000" dirty="0" smtClean="0"/>
              <a:t>, cat  etc.  </a:t>
            </a:r>
            <a:endParaRPr lang="en-IN"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UNIX?</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pPr algn="just"/>
            <a:r>
              <a:rPr lang="en-IN" sz="2400" dirty="0"/>
              <a:t>Unix operating system is a set of programs that act as a link between the computer and the user.</a:t>
            </a:r>
          </a:p>
          <a:p>
            <a:pPr algn="just"/>
            <a:r>
              <a:rPr lang="en-IN" sz="2400" dirty="0"/>
              <a:t>The computer programs that allocate the system resources and coordinate all the details of the computer's internals is called the </a:t>
            </a:r>
            <a:r>
              <a:rPr lang="en-IN" sz="2400" b="1" dirty="0"/>
              <a:t>operating system</a:t>
            </a:r>
            <a:r>
              <a:rPr lang="en-IN" sz="2400" dirty="0"/>
              <a:t> or the </a:t>
            </a:r>
            <a:r>
              <a:rPr lang="en-IN" sz="2400" b="1" dirty="0"/>
              <a:t>kernel</a:t>
            </a:r>
            <a:r>
              <a:rPr lang="en-IN" sz="2400" dirty="0"/>
              <a:t>.</a:t>
            </a:r>
          </a:p>
          <a:p>
            <a:pPr algn="just"/>
            <a:r>
              <a:rPr lang="en-IN" sz="2400" dirty="0"/>
              <a:t>Users communicate with the kernel through a program known as the </a:t>
            </a:r>
            <a:r>
              <a:rPr lang="en-IN" sz="2400" b="1" dirty="0"/>
              <a:t>shell</a:t>
            </a:r>
            <a:r>
              <a:rPr lang="en-IN" sz="2400" dirty="0"/>
              <a:t>. The shell is a command line interpreter; it translates commands entered by the user and converts them into a language that is understood by the kernel.</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lgn="just"/>
            <a:r>
              <a:rPr lang="en-IN" sz="2400" dirty="0"/>
              <a:t>Unix was originally developed in 1969 by a group of AT&amp;T employees Ken Thompson, Dennis Ritchie, Douglas </a:t>
            </a:r>
            <a:r>
              <a:rPr lang="en-IN" sz="2400" dirty="0" err="1"/>
              <a:t>McIlroy</a:t>
            </a:r>
            <a:r>
              <a:rPr lang="en-IN" sz="2400" dirty="0"/>
              <a:t>, and Joe </a:t>
            </a:r>
            <a:r>
              <a:rPr lang="en-IN" sz="2400" dirty="0" err="1"/>
              <a:t>Ossanna</a:t>
            </a:r>
            <a:r>
              <a:rPr lang="en-IN" sz="2400" dirty="0"/>
              <a:t> at Bell Labs.</a:t>
            </a:r>
          </a:p>
          <a:p>
            <a:pPr lvl="0" algn="just"/>
            <a:r>
              <a:rPr lang="en-IN" sz="2400" dirty="0"/>
              <a:t>There are various Unix variants available in the market. Solaris Unix, AIX, HP Unix and BSD are a few examples. Linux is also a </a:t>
            </a:r>
            <a:r>
              <a:rPr lang="en-IN" sz="2400" dirty="0" err="1"/>
              <a:t>flavor</a:t>
            </a:r>
            <a:r>
              <a:rPr lang="en-IN" sz="2400" dirty="0"/>
              <a:t> of Unix which is freely available.</a:t>
            </a:r>
          </a:p>
          <a:p>
            <a:pPr lvl="0" algn="just"/>
            <a:r>
              <a:rPr lang="en-IN" sz="2400" dirty="0"/>
              <a:t>Several people can use a Unix computer at the same time; hence Unix is called a multiuser system.</a:t>
            </a:r>
          </a:p>
          <a:p>
            <a:pPr lvl="0" algn="just"/>
            <a:r>
              <a:rPr lang="en-IN" sz="2400" dirty="0"/>
              <a:t>A user can also run multiple programs at the same time; hence Unix is a multitasking environment.</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UNIX?</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US" sz="2200" b="1" dirty="0"/>
              <a:t>Interacts with:</a:t>
            </a:r>
            <a:endParaRPr lang="en-IN" sz="2200" b="1" dirty="0"/>
          </a:p>
          <a:p>
            <a:r>
              <a:rPr lang="en-US" sz="2200" dirty="0"/>
              <a:t>Applications</a:t>
            </a:r>
            <a:endParaRPr lang="en-IN" sz="2200" dirty="0"/>
          </a:p>
          <a:p>
            <a:r>
              <a:rPr lang="en-US" sz="2200" dirty="0"/>
              <a:t>Users, through a command language interpreter</a:t>
            </a:r>
            <a:endParaRPr lang="en-IN" sz="2200" dirty="0"/>
          </a:p>
          <a:p>
            <a:r>
              <a:rPr lang="en-US" sz="2200" dirty="0"/>
              <a:t>OS offers services:</a:t>
            </a:r>
            <a:endParaRPr lang="en-IN" sz="2200" dirty="0"/>
          </a:p>
          <a:p>
            <a:r>
              <a:rPr lang="en-US" sz="2200" dirty="0"/>
              <a:t>Scheduling of multiple programs </a:t>
            </a:r>
            <a:endParaRPr lang="en-IN" sz="2200" dirty="0"/>
          </a:p>
          <a:p>
            <a:r>
              <a:rPr lang="en-US" sz="2200" dirty="0"/>
              <a:t>Memory management</a:t>
            </a:r>
            <a:endParaRPr lang="en-IN" sz="2200" dirty="0"/>
          </a:p>
          <a:p>
            <a:r>
              <a:rPr lang="en-US" sz="2200" dirty="0"/>
              <a:t>Access to hardware	</a:t>
            </a:r>
            <a:endParaRPr lang="en-IN" sz="2200" dirty="0"/>
          </a:p>
          <a:p>
            <a:r>
              <a:rPr lang="en-US" sz="2200" dirty="0"/>
              <a:t>Reports errors to applications</a:t>
            </a:r>
            <a:endParaRPr lang="en-IN" sz="2200" dirty="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UNIX Features</a:t>
            </a:r>
            <a:r>
              <a:rPr lang="en-IN" b="1" dirty="0"/>
              <a:t/>
            </a:r>
            <a:br>
              <a:rPr lang="en-IN" b="1" dirty="0"/>
            </a:br>
            <a:endParaRPr lang="en-IN" dirty="0"/>
          </a:p>
        </p:txBody>
      </p:sp>
      <p:sp>
        <p:nvSpPr>
          <p:cNvPr id="3" name="Content Placeholder 2"/>
          <p:cNvSpPr>
            <a:spLocks noGrp="1"/>
          </p:cNvSpPr>
          <p:nvPr>
            <p:ph idx="1"/>
          </p:nvPr>
        </p:nvSpPr>
        <p:spPr>
          <a:xfrm>
            <a:off x="457200" y="1000108"/>
            <a:ext cx="8229600" cy="5429288"/>
          </a:xfrm>
        </p:spPr>
        <p:txBody>
          <a:bodyPr>
            <a:normAutofit fontScale="55000" lnSpcReduction="20000"/>
          </a:bodyPr>
          <a:lstStyle/>
          <a:p>
            <a:pPr algn="just" fontAlgn="base"/>
            <a:r>
              <a:rPr lang="en-IN" dirty="0"/>
              <a:t>Unix is an operating system, so it has all the features that the OS must-have. UNIX also looks at a few things in a different way than other OS. Features of UNIX are listed below :</a:t>
            </a:r>
          </a:p>
          <a:p>
            <a:pPr algn="just" fontAlgn="base"/>
            <a:r>
              <a:rPr lang="en-IN" b="1" dirty="0"/>
              <a:t>1. Multiuser System :</a:t>
            </a:r>
            <a:endParaRPr lang="en-IN" dirty="0"/>
          </a:p>
          <a:p>
            <a:pPr algn="just" fontAlgn="base"/>
            <a:r>
              <a:rPr lang="en-IN" dirty="0"/>
              <a:t>Unix provides multiple programs to run and compete for the attention of the CPU. This happens in 2 ways :</a:t>
            </a:r>
          </a:p>
          <a:p>
            <a:pPr lvl="0" algn="just" fontAlgn="base"/>
            <a:r>
              <a:rPr lang="en-US" dirty="0"/>
              <a:t>Multiple users running multiple jobs</a:t>
            </a:r>
            <a:endParaRPr lang="en-IN" dirty="0"/>
          </a:p>
          <a:p>
            <a:pPr lvl="0" algn="just" fontAlgn="base"/>
            <a:r>
              <a:rPr lang="en-US" dirty="0"/>
              <a:t>Single user running multiple jobs</a:t>
            </a:r>
            <a:endParaRPr lang="en-IN" dirty="0"/>
          </a:p>
          <a:p>
            <a:pPr algn="just" fontAlgn="base"/>
            <a:r>
              <a:rPr lang="en-IN" dirty="0"/>
              <a:t>In UNIX, resources are actually shared between all the users, so-called a multi-user system. For doing so, computer give a time slice (breaking unit of time into several segments ) to each user. So, at any instant of time, only one user is served but the switching is so fast that it gives an illusion that all the users are served simultaneously. </a:t>
            </a:r>
          </a:p>
          <a:p>
            <a:pPr algn="just" fontAlgn="base"/>
            <a:r>
              <a:rPr lang="en-IN" b="1" dirty="0"/>
              <a:t>2. Multitask System :</a:t>
            </a:r>
            <a:endParaRPr lang="en-IN" dirty="0"/>
          </a:p>
          <a:p>
            <a:pPr algn="just" fontAlgn="base"/>
            <a:r>
              <a:rPr lang="en-IN" dirty="0"/>
              <a:t>A single user may run multiple tasks concurrently. Example : Editing a file, printing another on the printer &amp; sending email to a person, and browsing the net too at the same time. The Kernel is designed to handle user’s multiple needs</a:t>
            </a:r>
            <a:r>
              <a:rPr lang="en-IN" dirty="0" smtClean="0"/>
              <a:t>.</a:t>
            </a:r>
          </a:p>
          <a:p>
            <a:pPr algn="just" fontAlgn="base"/>
            <a:r>
              <a:rPr lang="en-IN" dirty="0"/>
              <a:t>The important thing here is that only one job can be seen running in the foreground, the rest all seems to run in the background. Users can switch between them, terminate/suspend any of the jobs.</a:t>
            </a:r>
          </a:p>
          <a:p>
            <a:pPr algn="just" fontAlgn="base"/>
            <a:endParaRPr lang="en-IN" dirty="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algn="just" fontAlgn="base">
              <a:buNone/>
            </a:pPr>
            <a:r>
              <a:rPr lang="en-IN" b="1" dirty="0"/>
              <a:t>3. The Building-Block Approach :</a:t>
            </a:r>
            <a:endParaRPr lang="en-IN" dirty="0"/>
          </a:p>
          <a:p>
            <a:pPr algn="just" fontAlgn="base"/>
            <a:r>
              <a:rPr lang="en-IN" dirty="0"/>
              <a:t>The Unix developers thought about keeping small commands for every kind of work. So Unix has so many commands, each of which performs one simple job only. You can use 2 commands by using pipes (‘|’). Example :</a:t>
            </a:r>
            <a:r>
              <a:rPr lang="en-IN" i="1" dirty="0"/>
              <a:t> </a:t>
            </a:r>
            <a:r>
              <a:rPr lang="en-IN" dirty="0"/>
              <a:t>$ </a:t>
            </a:r>
            <a:r>
              <a:rPr lang="en-IN" dirty="0" err="1"/>
              <a:t>ls</a:t>
            </a:r>
            <a:r>
              <a:rPr lang="en-IN" dirty="0"/>
              <a:t> | </a:t>
            </a:r>
            <a:r>
              <a:rPr lang="en-IN" dirty="0" err="1"/>
              <a:t>wc</a:t>
            </a:r>
            <a:r>
              <a:rPr lang="en-IN" dirty="0"/>
              <a:t> Here, | (pipe) connects 2 commands to create a pipeline. This command counts the number of files in the directory. These types of connected commands that can filter/manipulate data in other ways are called filters.</a:t>
            </a:r>
          </a:p>
          <a:p>
            <a:pPr algn="just" fontAlgn="base">
              <a:buNone/>
            </a:pPr>
            <a:r>
              <a:rPr lang="en-IN" b="1" dirty="0"/>
              <a:t>4. The UNIX Toolkit :</a:t>
            </a:r>
            <a:endParaRPr lang="en-IN" dirty="0"/>
          </a:p>
          <a:p>
            <a:pPr algn="just" fontAlgn="base"/>
            <a:r>
              <a:rPr lang="en-IN" dirty="0"/>
              <a:t>Unix has a kernel but the kernel alone can’t do much that could help the user. So, we need to use the host of applications that usually come along with the UNIX systems. The applications are quite diversified. General-purpose tools, text manipulation utilities (called filters), compilers and interpreters, networked programs, and system administration tools are all included. With every UNIX release, new tools are being added and the older ones are modified/ removed.</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fontAlgn="base">
              <a:buNone/>
            </a:pPr>
            <a:r>
              <a:rPr lang="en-IN" sz="2900" b="1" dirty="0"/>
              <a:t>5. Pattern Matching :</a:t>
            </a:r>
            <a:endParaRPr lang="en-IN" sz="2900" dirty="0"/>
          </a:p>
          <a:p>
            <a:pPr algn="just" fontAlgn="base"/>
            <a:r>
              <a:rPr lang="en-IN" sz="2900" dirty="0"/>
              <a:t> Unix provides very sophisticated pattern matching features. The meta-char ‘*’ is a special character used by the system to match a number of file names. There are several other meta-char in UNIX.  The matching is not confined to only filename. Advanced tools use a regular expression that is framed with the characters from this set. </a:t>
            </a:r>
          </a:p>
          <a:p>
            <a:pPr algn="just" fontAlgn="base">
              <a:buNone/>
            </a:pPr>
            <a:r>
              <a:rPr lang="en-IN" sz="2900" b="1" dirty="0"/>
              <a:t>6. Programming Facility :</a:t>
            </a:r>
            <a:endParaRPr lang="en-IN" sz="2900" dirty="0"/>
          </a:p>
          <a:p>
            <a:pPr algn="just" fontAlgn="base"/>
            <a:r>
              <a:rPr lang="en-IN" sz="2900" dirty="0"/>
              <a:t>Unix provides shell which is also a programming language designed for programmers, not for casual end-users. It has all the control structures, loops, and variables required for programming purposes. These features are used to design the shell scripts ( programs that can invoke the UNIX commands).</a:t>
            </a:r>
          </a:p>
          <a:p>
            <a:pPr algn="just" fontAlgn="base"/>
            <a:r>
              <a:rPr lang="en-IN" sz="2900" dirty="0"/>
              <a:t>Many functions of the system can be controlled and managed by these shell scripts.</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fontAlgn="base">
              <a:buNone/>
            </a:pPr>
            <a:r>
              <a:rPr lang="en-IN" sz="2400" b="1" dirty="0"/>
              <a:t>7. Documentation </a:t>
            </a:r>
            <a:r>
              <a:rPr lang="en-IN" sz="2400" b="1" dirty="0" smtClean="0"/>
              <a:t>:</a:t>
            </a:r>
            <a:endParaRPr lang="en-IN" sz="2400" dirty="0"/>
          </a:p>
          <a:p>
            <a:pPr algn="just" fontAlgn="base"/>
            <a:r>
              <a:rPr lang="en-IN" sz="2400" dirty="0"/>
              <a:t> It has a ‘man’ command that stands for the manual, which is the most important reference for any commands and their configuration files. Apart from the online documentation, there is a vast amount of resources available on the Internet. If you’re stuck with a problem, there are various UNIX newsgroups where you can post your concerns. You can also go through the FAQ(Frequently Asked Questions) – a document that addresses several problems is widely used &amp; available on the Net.</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Unix Architecture: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1600200"/>
            <a:ext cx="5832648" cy="4781128"/>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701</Words>
  <Application>Microsoft Office PowerPoint</Application>
  <PresentationFormat>On-screen Show (4:3)</PresentationFormat>
  <Paragraphs>77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Unit1</vt:lpstr>
      <vt:lpstr>What is UNIX? </vt:lpstr>
      <vt:lpstr>PowerPoint Presentation</vt:lpstr>
      <vt:lpstr>What is UNIX? </vt:lpstr>
      <vt:lpstr>UNIX Features </vt:lpstr>
      <vt:lpstr>PowerPoint Presentation</vt:lpstr>
      <vt:lpstr>PowerPoint Presentation</vt:lpstr>
      <vt:lpstr>PowerPoint Presentation</vt:lpstr>
      <vt:lpstr>Unix Architecture:</vt:lpstr>
      <vt:lpstr>PowerPoint Presentation</vt:lpstr>
      <vt:lpstr>continued…</vt:lpstr>
      <vt:lpstr>Command structure </vt:lpstr>
      <vt:lpstr>Internal &amp; External commands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Dell</dc:creator>
  <cp:lastModifiedBy>admin</cp:lastModifiedBy>
  <cp:revision>17</cp:revision>
  <dcterms:created xsi:type="dcterms:W3CDTF">2021-07-11T12:22:38Z</dcterms:created>
  <dcterms:modified xsi:type="dcterms:W3CDTF">2022-06-13T05:20:32Z</dcterms:modified>
</cp:coreProperties>
</file>