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75" r:id="rId8"/>
    <p:sldId id="290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33C-EC51-4FFB-AE36-D77EE418A5F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F5BA-1C71-4637-B58C-37BE9870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3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33C-EC51-4FFB-AE36-D77EE418A5F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F5BA-1C71-4637-B58C-37BE9870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6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33C-EC51-4FFB-AE36-D77EE418A5F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F5BA-1C71-4637-B58C-37BE9870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33C-EC51-4FFB-AE36-D77EE418A5F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F5BA-1C71-4637-B58C-37BE9870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33C-EC51-4FFB-AE36-D77EE418A5F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F5BA-1C71-4637-B58C-37BE9870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5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33C-EC51-4FFB-AE36-D77EE418A5F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F5BA-1C71-4637-B58C-37BE9870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33C-EC51-4FFB-AE36-D77EE418A5F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F5BA-1C71-4637-B58C-37BE9870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7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33C-EC51-4FFB-AE36-D77EE418A5F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F5BA-1C71-4637-B58C-37BE9870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7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33C-EC51-4FFB-AE36-D77EE418A5F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F5BA-1C71-4637-B58C-37BE9870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6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33C-EC51-4FFB-AE36-D77EE418A5F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F5BA-1C71-4637-B58C-37BE9870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8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33C-EC51-4FFB-AE36-D77EE418A5F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F5BA-1C71-4637-B58C-37BE9870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433C-EC51-4FFB-AE36-D77EE418A5F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F5BA-1C71-4637-B58C-37BE9870E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8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470" y="15886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OPERATING SYSTEM 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text book: operating system concepts by Abraham </a:t>
            </a:r>
            <a:r>
              <a:rPr lang="en-US" b="1" dirty="0" err="1" smtClean="0"/>
              <a:t>silberschatz</a:t>
            </a:r>
            <a:r>
              <a:rPr lang="en-US" b="1" dirty="0" smtClean="0"/>
              <a:t>, peter b </a:t>
            </a:r>
            <a:r>
              <a:rPr lang="en-US" b="1" dirty="0" err="1" smtClean="0"/>
              <a:t>galvin</a:t>
            </a:r>
            <a:r>
              <a:rPr lang="en-US" b="1" dirty="0" smtClean="0"/>
              <a:t> and </a:t>
            </a:r>
            <a:r>
              <a:rPr lang="en-US" b="1" dirty="0" err="1" smtClean="0"/>
              <a:t>greg</a:t>
            </a:r>
            <a:r>
              <a:rPr lang="en-US" b="1" dirty="0" smtClean="0"/>
              <a:t> </a:t>
            </a:r>
            <a:r>
              <a:rPr lang="en-US" b="1" dirty="0" err="1" smtClean="0"/>
              <a:t>gagne</a:t>
            </a:r>
            <a:r>
              <a:rPr lang="en-US" b="1" dirty="0" smtClean="0"/>
              <a:t>, 8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864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1.5.2 Timer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62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We must ensure that operating system maintains control over CPU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r>
              <a:rPr lang="en-US" sz="2000" dirty="0" smtClean="0"/>
              <a:t>We can not allow a user program to enter in infinite loop or fail to call system services and never return control to operating system. To accomplish this we can use Timer.</a:t>
            </a:r>
          </a:p>
          <a:p>
            <a:pPr algn="just"/>
            <a:r>
              <a:rPr lang="en-US" sz="2000" dirty="0" smtClean="0"/>
              <a:t>Timer can be set to interrupt after specific period. The period may fixed or variable. </a:t>
            </a:r>
          </a:p>
          <a:p>
            <a:pPr algn="just"/>
            <a:r>
              <a:rPr lang="en-US" sz="2000" dirty="0" smtClean="0"/>
              <a:t>The variable timer is implemented by a </a:t>
            </a:r>
            <a:r>
              <a:rPr lang="en-US" sz="2000" b="1" dirty="0" smtClean="0"/>
              <a:t>fixed rate clock and a counter</a:t>
            </a:r>
            <a:r>
              <a:rPr lang="en-US" sz="2000" dirty="0" smtClean="0"/>
              <a:t>.  Operating system sets counter. </a:t>
            </a:r>
          </a:p>
          <a:p>
            <a:pPr algn="just"/>
            <a:r>
              <a:rPr lang="en-US" sz="2000" dirty="0"/>
              <a:t>For </a:t>
            </a:r>
            <a:r>
              <a:rPr lang="en-US" sz="2000" dirty="0" smtClean="0"/>
              <a:t>instance, a </a:t>
            </a:r>
            <a:r>
              <a:rPr lang="en-US" sz="2000" dirty="0"/>
              <a:t>10-bit counter with a 1-millisecond clock allows interrupts at intervals </a:t>
            </a:r>
            <a:r>
              <a:rPr lang="en-US" sz="2000" dirty="0" smtClean="0"/>
              <a:t>from 1 </a:t>
            </a:r>
            <a:r>
              <a:rPr lang="en-US" sz="2000" dirty="0"/>
              <a:t>millisecond to 1,024 milliseconds, in steps of 1 millisecond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Thus, we can use the timer to prevent a user program from running </a:t>
            </a:r>
            <a:r>
              <a:rPr lang="en-US" sz="2000" dirty="0" smtClean="0"/>
              <a:t>too long</a:t>
            </a:r>
            <a:r>
              <a:rPr lang="en-US" sz="2000" dirty="0"/>
              <a:t>. A simple technique is to </a:t>
            </a:r>
            <a:r>
              <a:rPr lang="en-US" sz="2000" dirty="0" smtClean="0"/>
              <a:t>initialize </a:t>
            </a:r>
            <a:r>
              <a:rPr lang="en-US" sz="2000" dirty="0"/>
              <a:t>a counter with the amount of time that </a:t>
            </a:r>
            <a:r>
              <a:rPr lang="en-US" sz="2000" dirty="0" smtClean="0"/>
              <a:t>a program </a:t>
            </a:r>
            <a:r>
              <a:rPr lang="en-US" sz="2000" dirty="0"/>
              <a:t>is allowed to run.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971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1.6 process management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8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program in execution, as mentioned, is a </a:t>
            </a:r>
            <a:r>
              <a:rPr lang="en-US" sz="2000" dirty="0" smtClean="0"/>
              <a:t>process. </a:t>
            </a:r>
            <a:r>
              <a:rPr lang="en-US" sz="2000" dirty="0"/>
              <a:t>A word-processing program being run by </a:t>
            </a:r>
            <a:r>
              <a:rPr lang="en-US" sz="2000" dirty="0" smtClean="0"/>
              <a:t>an individual </a:t>
            </a:r>
            <a:r>
              <a:rPr lang="en-US" sz="2000" dirty="0"/>
              <a:t>user on a PC is a </a:t>
            </a:r>
            <a:r>
              <a:rPr lang="en-US" sz="2000" dirty="0" smtClean="0"/>
              <a:t>process.</a:t>
            </a:r>
          </a:p>
          <a:p>
            <a:pPr algn="just"/>
            <a:r>
              <a:rPr lang="en-US" sz="2000" dirty="0"/>
              <a:t>A process needs certain resources---including CPU </a:t>
            </a:r>
            <a:r>
              <a:rPr lang="en-US" sz="2000" dirty="0" smtClean="0"/>
              <a:t>time, memory, files and I/O devices to accomplish task. </a:t>
            </a:r>
          </a:p>
          <a:p>
            <a:pPr algn="just"/>
            <a:r>
              <a:rPr lang="en-US" sz="2000" dirty="0" smtClean="0"/>
              <a:t>A program is passive activity and process is activity.</a:t>
            </a:r>
          </a:p>
          <a:p>
            <a:pPr algn="just"/>
            <a:r>
              <a:rPr lang="en-US" sz="2000" dirty="0" smtClean="0"/>
              <a:t>Program counter specifies next instruction to be executed. </a:t>
            </a:r>
          </a:p>
          <a:p>
            <a:pPr marL="0" indent="0" algn="just">
              <a:buNone/>
            </a:pPr>
            <a:r>
              <a:rPr lang="en-US" sz="2000" b="1" dirty="0"/>
              <a:t>The operating system is responsible for the following activities in </a:t>
            </a:r>
            <a:r>
              <a:rPr lang="en-US" sz="2000" b="1" dirty="0" smtClean="0"/>
              <a:t>connection with </a:t>
            </a:r>
            <a:r>
              <a:rPr lang="en-US" sz="2000" b="1" dirty="0"/>
              <a:t>process management:</a:t>
            </a:r>
            <a:r>
              <a:rPr lang="en-US" sz="2000" b="1" dirty="0" smtClean="0"/>
              <a:t> </a:t>
            </a:r>
          </a:p>
          <a:p>
            <a:pPr algn="just"/>
            <a:r>
              <a:rPr lang="en-US" sz="2000" dirty="0"/>
              <a:t>Scheduling processes and threads on the CPUs</a:t>
            </a:r>
          </a:p>
          <a:p>
            <a:pPr algn="just"/>
            <a:r>
              <a:rPr lang="en-US" sz="2000" dirty="0"/>
              <a:t>Creating and deleting both user and system processes</a:t>
            </a:r>
          </a:p>
          <a:p>
            <a:pPr algn="just"/>
            <a:r>
              <a:rPr lang="en-US" sz="2000" dirty="0"/>
              <a:t>Suspending and resuming processes</a:t>
            </a:r>
          </a:p>
          <a:p>
            <a:pPr algn="just"/>
            <a:r>
              <a:rPr lang="en-US" sz="2000" dirty="0"/>
              <a:t>Providing mechanisms for process synchronization</a:t>
            </a:r>
          </a:p>
          <a:p>
            <a:pPr algn="just"/>
            <a:r>
              <a:rPr lang="en-US" sz="2000" dirty="0"/>
              <a:t>Providing mechanisms for process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296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12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1.7 memory management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16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Main memory is a large array of words or </a:t>
            </a:r>
            <a:r>
              <a:rPr lang="en-US" sz="2000" dirty="0" smtClean="0"/>
              <a:t>bytes, ranging </a:t>
            </a:r>
            <a:r>
              <a:rPr lang="en-US" sz="2000" dirty="0"/>
              <a:t>in size from hundreds of thousands to billions. Each word or byte </a:t>
            </a:r>
            <a:r>
              <a:rPr lang="en-US" sz="2000" dirty="0" smtClean="0"/>
              <a:t>has its </a:t>
            </a:r>
            <a:r>
              <a:rPr lang="en-US" sz="2000" dirty="0"/>
              <a:t>own address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dirty="0"/>
              <a:t>For a program to be executed, it must be mapped to absolute addresses </a:t>
            </a:r>
            <a:r>
              <a:rPr lang="en-US" sz="2000" dirty="0" smtClean="0"/>
              <a:t>and loaded </a:t>
            </a:r>
            <a:r>
              <a:rPr lang="en-US" sz="2000" dirty="0"/>
              <a:t>into memory. As the program executes, it accesses program </a:t>
            </a:r>
            <a:r>
              <a:rPr lang="en-US" sz="2000" dirty="0" smtClean="0"/>
              <a:t>instructions and </a:t>
            </a:r>
            <a:r>
              <a:rPr lang="en-US" sz="2000" dirty="0"/>
              <a:t>data from memory by generating these absolute addresses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To improve both the utilization of the CPU and the speed of the </a:t>
            </a:r>
            <a:r>
              <a:rPr lang="en-US" sz="2000" dirty="0" smtClean="0"/>
              <a:t>computer's response </a:t>
            </a:r>
            <a:r>
              <a:rPr lang="en-US" sz="2000" dirty="0"/>
              <a:t>to its </a:t>
            </a:r>
            <a:r>
              <a:rPr lang="en-US" sz="2000" dirty="0" smtClean="0"/>
              <a:t>users multiple programs need to be there in memory. </a:t>
            </a:r>
          </a:p>
          <a:p>
            <a:pPr marL="0" indent="0" algn="just">
              <a:buNone/>
            </a:pPr>
            <a:r>
              <a:rPr lang="en-US" sz="2000" b="1" dirty="0"/>
              <a:t>The operating system is responsible for the following activities in </a:t>
            </a:r>
            <a:r>
              <a:rPr lang="en-US" sz="2000" b="1" dirty="0" smtClean="0"/>
              <a:t>connection with </a:t>
            </a:r>
            <a:r>
              <a:rPr lang="en-US" sz="2000" b="1" dirty="0"/>
              <a:t>memory management</a:t>
            </a:r>
            <a:r>
              <a:rPr lang="en-US" sz="2000" b="1" dirty="0" smtClean="0"/>
              <a:t>:</a:t>
            </a:r>
          </a:p>
          <a:p>
            <a:pPr algn="just"/>
            <a:r>
              <a:rPr lang="en-US" sz="2000" dirty="0"/>
              <a:t>Keeping track of which parts of memory are currently being used and </a:t>
            </a:r>
            <a:r>
              <a:rPr lang="en-US" sz="2000" dirty="0" smtClean="0"/>
              <a:t>by whom</a:t>
            </a:r>
            <a:endParaRPr lang="en-US" sz="2000" dirty="0"/>
          </a:p>
          <a:p>
            <a:pPr algn="just"/>
            <a:r>
              <a:rPr lang="en-US" sz="2000" dirty="0"/>
              <a:t>Deciding which processes (or parts thereof) and data to move into and </a:t>
            </a:r>
            <a:r>
              <a:rPr lang="en-US" sz="2000" dirty="0" smtClean="0"/>
              <a:t>out of </a:t>
            </a:r>
            <a:r>
              <a:rPr lang="en-US" sz="2000" dirty="0"/>
              <a:t>memory</a:t>
            </a:r>
          </a:p>
          <a:p>
            <a:pPr algn="just"/>
            <a:r>
              <a:rPr lang="en-US" sz="2000" dirty="0"/>
              <a:t>Allocating and </a:t>
            </a:r>
            <a:r>
              <a:rPr lang="en-US" sz="2000" dirty="0" err="1"/>
              <a:t>deallocating</a:t>
            </a:r>
            <a:r>
              <a:rPr lang="en-US" sz="2000" dirty="0"/>
              <a:t> memory space as needed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256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1.8 Storage management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1.8.1 </a:t>
            </a:r>
            <a:r>
              <a:rPr lang="en-US" sz="2000" b="1" dirty="0"/>
              <a:t>File-System </a:t>
            </a:r>
            <a:r>
              <a:rPr lang="en-US" sz="2000" b="1" dirty="0" smtClean="0"/>
              <a:t>Management</a:t>
            </a:r>
          </a:p>
          <a:p>
            <a:pPr algn="just"/>
            <a:r>
              <a:rPr lang="en-US" sz="2000" dirty="0"/>
              <a:t>F</a:t>
            </a:r>
            <a:r>
              <a:rPr lang="en-US" sz="2000" dirty="0" smtClean="0"/>
              <a:t>ile </a:t>
            </a:r>
            <a:r>
              <a:rPr lang="en-US" sz="2000" dirty="0"/>
              <a:t>management is one of the most visible components of an operating </a:t>
            </a:r>
            <a:r>
              <a:rPr lang="en-US" sz="2000" dirty="0" smtClean="0"/>
              <a:t>system. Computers </a:t>
            </a:r>
            <a:r>
              <a:rPr lang="en-US" sz="2000" dirty="0"/>
              <a:t>can store information on several different types of physical </a:t>
            </a:r>
            <a:r>
              <a:rPr lang="en-US" sz="2000" dirty="0" smtClean="0"/>
              <a:t>media. Magnetic </a:t>
            </a:r>
            <a:r>
              <a:rPr lang="en-US" sz="2000" dirty="0"/>
              <a:t>disk, optical disk, and magnetic tape are the most </a:t>
            </a:r>
            <a:r>
              <a:rPr lang="en-US" sz="2000" dirty="0" smtClean="0"/>
              <a:t>common.</a:t>
            </a:r>
          </a:p>
          <a:p>
            <a:pPr marL="0" indent="0" algn="just">
              <a:buNone/>
            </a:pPr>
            <a:r>
              <a:rPr lang="en-US" sz="2000" b="1" dirty="0"/>
              <a:t>The operating system is responsible for the following activities in </a:t>
            </a:r>
            <a:r>
              <a:rPr lang="en-US" sz="2000" b="1" dirty="0" smtClean="0"/>
              <a:t>connection with </a:t>
            </a:r>
            <a:r>
              <a:rPr lang="en-US" sz="2000" b="1" dirty="0"/>
              <a:t>file </a:t>
            </a:r>
            <a:r>
              <a:rPr lang="en-US" sz="2000" b="1" dirty="0" smtClean="0"/>
              <a:t>management.</a:t>
            </a:r>
          </a:p>
          <a:p>
            <a:pPr algn="just"/>
            <a:r>
              <a:rPr lang="en-US" sz="2000" dirty="0"/>
              <a:t>Creating and deleting files</a:t>
            </a:r>
          </a:p>
          <a:p>
            <a:pPr algn="just"/>
            <a:r>
              <a:rPr lang="en-US" sz="2000" dirty="0"/>
              <a:t>Creating and deleting directories to organize files</a:t>
            </a:r>
          </a:p>
          <a:p>
            <a:pPr algn="just"/>
            <a:r>
              <a:rPr lang="en-US" sz="2000" dirty="0"/>
              <a:t>Supporting primitives for manipulating files and directories</a:t>
            </a:r>
          </a:p>
          <a:p>
            <a:pPr algn="just"/>
            <a:r>
              <a:rPr lang="en-US" sz="2000" dirty="0"/>
              <a:t>Mapping files onto secondary storage</a:t>
            </a:r>
          </a:p>
          <a:p>
            <a:pPr algn="just"/>
            <a:r>
              <a:rPr lang="en-US" sz="2000" dirty="0"/>
              <a:t>Backing up files on stable (nonvolatile) storage media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53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485"/>
          </a:xfrm>
        </p:spPr>
        <p:txBody>
          <a:bodyPr>
            <a:normAutofit/>
          </a:bodyPr>
          <a:lstStyle/>
          <a:p>
            <a:r>
              <a:rPr lang="en-US" sz="2000" b="1" dirty="0"/>
              <a:t>1.8.2 Mass-Storage Management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80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As we have already seen, because main memory is too small to </a:t>
            </a:r>
            <a:r>
              <a:rPr lang="en-US" sz="2000" dirty="0" smtClean="0"/>
              <a:t>accommodate all </a:t>
            </a:r>
            <a:r>
              <a:rPr lang="en-US" sz="2000" dirty="0"/>
              <a:t>data and programs, and because the data that it holds are lost when </a:t>
            </a:r>
            <a:r>
              <a:rPr lang="en-US" sz="2000" dirty="0" smtClean="0"/>
              <a:t>power is </a:t>
            </a:r>
            <a:r>
              <a:rPr lang="en-US" sz="2000" dirty="0"/>
              <a:t>lost, the computer system must provide secondary storage to back up </a:t>
            </a:r>
            <a:r>
              <a:rPr lang="en-US" sz="2000" dirty="0" smtClean="0"/>
              <a:t>main memory.</a:t>
            </a:r>
            <a:r>
              <a:rPr lang="en-US" sz="2000" dirty="0"/>
              <a:t> The operating system is</a:t>
            </a:r>
          </a:p>
          <a:p>
            <a:pPr marL="0" indent="0" algn="just">
              <a:buNone/>
            </a:pPr>
            <a:r>
              <a:rPr lang="en-US" sz="2000" b="1" dirty="0"/>
              <a:t>responsible for the following activities in connection with disk management</a:t>
            </a:r>
            <a:r>
              <a:rPr lang="en-US" sz="2000" dirty="0" smtClean="0"/>
              <a:t>:</a:t>
            </a:r>
            <a:endParaRPr lang="en-US" sz="2000" dirty="0"/>
          </a:p>
          <a:p>
            <a:pPr algn="just"/>
            <a:r>
              <a:rPr lang="en-US" sz="2000" dirty="0"/>
              <a:t>Free-space management</a:t>
            </a:r>
          </a:p>
          <a:p>
            <a:pPr algn="just"/>
            <a:r>
              <a:rPr lang="en-US" sz="2000" dirty="0"/>
              <a:t>Storage allocation</a:t>
            </a:r>
          </a:p>
          <a:p>
            <a:pPr algn="just"/>
            <a:r>
              <a:rPr lang="en-US" sz="2000" dirty="0"/>
              <a:t>Disk </a:t>
            </a:r>
            <a:r>
              <a:rPr lang="en-US" sz="2000" dirty="0" smtClean="0"/>
              <a:t>scheduling</a:t>
            </a:r>
          </a:p>
          <a:p>
            <a:pPr marL="0" indent="0" algn="just">
              <a:buNone/>
            </a:pPr>
            <a:r>
              <a:rPr lang="en-US" sz="2000" b="1" dirty="0" smtClean="0"/>
              <a:t>1.8.3 caching </a:t>
            </a:r>
          </a:p>
          <a:p>
            <a:pPr algn="just"/>
            <a:r>
              <a:rPr lang="en-US" sz="2000" dirty="0" smtClean="0"/>
              <a:t>Information is normally </a:t>
            </a:r>
            <a:r>
              <a:rPr lang="en-US" sz="2000" dirty="0"/>
              <a:t>kept in some storage system (such as main memory). As it is </a:t>
            </a:r>
            <a:r>
              <a:rPr lang="en-US" sz="2000" dirty="0" smtClean="0"/>
              <a:t>used, it </a:t>
            </a:r>
            <a:r>
              <a:rPr lang="en-US" sz="2000" dirty="0"/>
              <a:t>is copied into a faster storage system-the cache-on a temporary </a:t>
            </a:r>
            <a:r>
              <a:rPr lang="en-US" sz="2000" dirty="0" smtClean="0"/>
              <a:t>basis. When </a:t>
            </a:r>
            <a:r>
              <a:rPr lang="en-US" sz="2000" dirty="0"/>
              <a:t>we need a particular piece of information, we first check whether it </a:t>
            </a:r>
            <a:r>
              <a:rPr lang="en-US" sz="2000" dirty="0" smtClean="0"/>
              <a:t>is in </a:t>
            </a:r>
            <a:r>
              <a:rPr lang="en-US" sz="2000" dirty="0"/>
              <a:t>the cache. If it is, we use the information directly from the cache; if it is </a:t>
            </a:r>
            <a:r>
              <a:rPr lang="en-US" sz="2000" dirty="0" smtClean="0"/>
              <a:t>not we </a:t>
            </a:r>
            <a:r>
              <a:rPr lang="en-US" sz="2000" dirty="0"/>
              <a:t>use the information from the </a:t>
            </a:r>
            <a:r>
              <a:rPr lang="en-US" sz="2000" dirty="0" smtClean="0"/>
              <a:t>source.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32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Continue…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888641"/>
            <a:ext cx="11835685" cy="5756857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In hierarchical </a:t>
            </a:r>
            <a:r>
              <a:rPr lang="en-US" sz="2000" dirty="0"/>
              <a:t>storage structure, the same data may appear in </a:t>
            </a:r>
            <a:r>
              <a:rPr lang="en-US" sz="2000" dirty="0" smtClean="0"/>
              <a:t>different levels </a:t>
            </a:r>
            <a:r>
              <a:rPr lang="en-US" sz="2000" dirty="0"/>
              <a:t>of the storage </a:t>
            </a:r>
            <a:r>
              <a:rPr lang="en-US" sz="2000" dirty="0" smtClean="0"/>
              <a:t>system.</a:t>
            </a:r>
          </a:p>
          <a:p>
            <a:pPr algn="just"/>
            <a:r>
              <a:rPr lang="en-US" sz="2000" dirty="0"/>
              <a:t>For example, suppose that an integer A that is </a:t>
            </a:r>
            <a:r>
              <a:rPr lang="en-US" sz="2000" dirty="0" smtClean="0"/>
              <a:t>to be </a:t>
            </a:r>
            <a:r>
              <a:rPr lang="en-US" sz="2000" dirty="0"/>
              <a:t>incremented by 1 is located in file B, and file B resides on magnetic </a:t>
            </a:r>
            <a:r>
              <a:rPr lang="en-US" sz="2000" dirty="0" smtClean="0"/>
              <a:t>disk(in following figure).</a:t>
            </a:r>
          </a:p>
          <a:p>
            <a:pPr algn="just"/>
            <a:r>
              <a:rPr lang="en-US" sz="2000" dirty="0"/>
              <a:t>In a computing environment where only one process executes at a </a:t>
            </a:r>
            <a:r>
              <a:rPr lang="en-US" sz="2000" dirty="0" smtClean="0"/>
              <a:t>time, this </a:t>
            </a:r>
            <a:r>
              <a:rPr lang="en-US" sz="2000" dirty="0"/>
              <a:t>arrangement poses no difficulties, since an access to integer A will </a:t>
            </a:r>
            <a:r>
              <a:rPr lang="en-US" sz="2000" dirty="0" smtClean="0"/>
              <a:t>always be </a:t>
            </a:r>
            <a:r>
              <a:rPr lang="en-US" sz="2000" dirty="0"/>
              <a:t>to the copy at the highest level of the hierarchy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However, in a </a:t>
            </a:r>
            <a:r>
              <a:rPr lang="en-US" sz="2000" dirty="0" smtClean="0"/>
              <a:t>multitasking environment</a:t>
            </a:r>
            <a:r>
              <a:rPr lang="en-US" sz="2000" dirty="0"/>
              <a:t>, where the CPU is switched back and -forth-among </a:t>
            </a:r>
            <a:r>
              <a:rPr lang="en-US" sz="2000" dirty="0" smtClean="0"/>
              <a:t>various processes </a:t>
            </a:r>
            <a:r>
              <a:rPr lang="en-US" sz="2000" dirty="0"/>
              <a:t>extreme care must </a:t>
            </a:r>
            <a:r>
              <a:rPr lang="en-US" sz="2000" dirty="0" smtClean="0"/>
              <a:t>be </a:t>
            </a:r>
            <a:r>
              <a:rPr lang="en-US" sz="2000" dirty="0"/>
              <a:t>taken to ensure that, if several </a:t>
            </a:r>
            <a:r>
              <a:rPr lang="en-US" sz="2000" dirty="0" smtClean="0"/>
              <a:t>processes</a:t>
            </a:r>
            <a:r>
              <a:rPr lang="en-US" sz="2000" dirty="0"/>
              <a:t> </a:t>
            </a:r>
            <a:r>
              <a:rPr lang="en-US" sz="2000" dirty="0" smtClean="0"/>
              <a:t>access A</a:t>
            </a:r>
            <a:r>
              <a:rPr lang="en-US" sz="2000" dirty="0"/>
              <a:t>, then each of these processes will obtain the most recently </a:t>
            </a:r>
            <a:r>
              <a:rPr lang="en-US" sz="2000" dirty="0" smtClean="0"/>
              <a:t>updated value of A.</a:t>
            </a:r>
          </a:p>
          <a:p>
            <a:pPr algn="just"/>
            <a:r>
              <a:rPr lang="en-US" sz="2000" dirty="0"/>
              <a:t>The situation becomes more complicated in a multiprocessor </a:t>
            </a:r>
            <a:r>
              <a:rPr lang="en-US" sz="2000" dirty="0" smtClean="0"/>
              <a:t>environment where</a:t>
            </a:r>
            <a:r>
              <a:rPr lang="en-US" sz="2000" dirty="0"/>
              <a:t>, in addition to maintaining internal registers, each of the CPUs </a:t>
            </a:r>
            <a:r>
              <a:rPr lang="en-US" sz="2000" dirty="0" smtClean="0"/>
              <a:t>also contains </a:t>
            </a:r>
            <a:r>
              <a:rPr lang="en-US" sz="2000" dirty="0"/>
              <a:t>a local </a:t>
            </a:r>
            <a:r>
              <a:rPr lang="en-US" sz="2000" dirty="0" smtClean="0"/>
              <a:t>cache.</a:t>
            </a:r>
          </a:p>
          <a:p>
            <a:pPr algn="just"/>
            <a:r>
              <a:rPr lang="en-US" sz="2000" dirty="0" smtClean="0"/>
              <a:t>Copy of A exits simultaneously in several caches. </a:t>
            </a:r>
            <a:r>
              <a:rPr lang="en-US" sz="2000" dirty="0"/>
              <a:t>Since the </a:t>
            </a:r>
            <a:r>
              <a:rPr lang="en-US" sz="2000" dirty="0" smtClean="0"/>
              <a:t>various CPUs </a:t>
            </a:r>
            <a:r>
              <a:rPr lang="en-US" sz="2000" dirty="0"/>
              <a:t>can all </a:t>
            </a:r>
            <a:r>
              <a:rPr lang="en-US" sz="2000" dirty="0" smtClean="0"/>
              <a:t>execute concurrently we must make sure that update to copy of A in one cache is immediately reflected in all other caches where A resides. This situation is called </a:t>
            </a:r>
            <a:r>
              <a:rPr lang="en-US" sz="2000" b="1" dirty="0" smtClean="0"/>
              <a:t>cache coherency. 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32" y="5234927"/>
            <a:ext cx="725646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1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1.9  Protection and security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52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b="1" dirty="0"/>
              <a:t>Protection, then, is any mechanism for controlling the access of </a:t>
            </a:r>
            <a:r>
              <a:rPr lang="en-US" sz="2000" b="1" dirty="0" smtClean="0"/>
              <a:t>processes or </a:t>
            </a:r>
            <a:r>
              <a:rPr lang="en-US" sz="2000" b="1" dirty="0"/>
              <a:t>users-to the </a:t>
            </a:r>
            <a:r>
              <a:rPr lang="en-US" sz="2000" b="1" dirty="0" smtClean="0"/>
              <a:t>resources defined </a:t>
            </a:r>
            <a:r>
              <a:rPr lang="en-US" sz="2000" b="1" dirty="0"/>
              <a:t>by a computer system</a:t>
            </a:r>
            <a:r>
              <a:rPr lang="en-US" sz="2000" b="1" dirty="0" smtClean="0"/>
              <a:t>.</a:t>
            </a:r>
          </a:p>
          <a:p>
            <a:pPr algn="just"/>
            <a:r>
              <a:rPr lang="en-US" sz="2000" b="1" dirty="0"/>
              <a:t>Protection can improve reliability by detecting latent errors at the </a:t>
            </a:r>
            <a:r>
              <a:rPr lang="en-US" sz="2000" b="1" dirty="0" smtClean="0"/>
              <a:t>interfaces between </a:t>
            </a:r>
            <a:r>
              <a:rPr lang="en-US" sz="2000" b="1" dirty="0"/>
              <a:t>component </a:t>
            </a:r>
            <a:r>
              <a:rPr lang="en-US" sz="2000" b="1" dirty="0" smtClean="0"/>
              <a:t>subsystems.</a:t>
            </a:r>
          </a:p>
          <a:p>
            <a:pPr algn="just"/>
            <a:r>
              <a:rPr lang="en-US" sz="2000" dirty="0" smtClean="0"/>
              <a:t>A system can have adequate protection </a:t>
            </a:r>
            <a:r>
              <a:rPr lang="en-US" sz="2000" dirty="0"/>
              <a:t>but still be prone to failure </a:t>
            </a:r>
            <a:r>
              <a:rPr lang="en-US" sz="2000" dirty="0" smtClean="0"/>
              <a:t>and allow inappropriate access. </a:t>
            </a:r>
            <a:r>
              <a:rPr lang="en-US" sz="2000" dirty="0"/>
              <a:t>Consider a user whose authentication </a:t>
            </a:r>
            <a:r>
              <a:rPr lang="en-US" sz="2000" dirty="0" smtClean="0"/>
              <a:t>information is stolen. </a:t>
            </a:r>
            <a:r>
              <a:rPr lang="en-US" sz="2000" b="1" dirty="0"/>
              <a:t>Her data could </a:t>
            </a:r>
            <a:r>
              <a:rPr lang="en-US" sz="2000" b="1" dirty="0" smtClean="0"/>
              <a:t>be copied </a:t>
            </a:r>
            <a:r>
              <a:rPr lang="en-US" sz="2000" b="1" dirty="0"/>
              <a:t>or deleted, even though file and memory protection are </a:t>
            </a:r>
            <a:r>
              <a:rPr lang="en-US" sz="2000" b="1" dirty="0" smtClean="0"/>
              <a:t>working.</a:t>
            </a:r>
          </a:p>
          <a:p>
            <a:pPr algn="just"/>
            <a:r>
              <a:rPr lang="en-US" sz="2000" b="1" dirty="0"/>
              <a:t>It </a:t>
            </a:r>
            <a:r>
              <a:rPr lang="en-US" sz="2000" b="1" dirty="0" smtClean="0"/>
              <a:t>is the job of security to </a:t>
            </a:r>
            <a:r>
              <a:rPr lang="en-US" sz="2000" b="1" dirty="0"/>
              <a:t>defend a system from external and internal attacks</a:t>
            </a:r>
            <a:r>
              <a:rPr lang="en-US" sz="2000" b="1" dirty="0" smtClean="0"/>
              <a:t>. Such attacks </a:t>
            </a:r>
            <a:r>
              <a:rPr lang="en-US" sz="2000" b="1" dirty="0"/>
              <a:t>spread across a huge range and include viruses and worms, </a:t>
            </a:r>
            <a:r>
              <a:rPr lang="en-US" sz="2000" b="1" dirty="0" smtClean="0"/>
              <a:t>denial-of service attacks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Protection and security require the system to be able to distinguish </a:t>
            </a:r>
            <a:r>
              <a:rPr lang="en-US" sz="2000" dirty="0" smtClean="0"/>
              <a:t>among all </a:t>
            </a:r>
            <a:r>
              <a:rPr lang="en-US" sz="2000" dirty="0"/>
              <a:t>its users</a:t>
            </a:r>
            <a:r>
              <a:rPr lang="en-US" sz="2000" dirty="0" smtClean="0"/>
              <a:t>. </a:t>
            </a:r>
            <a:r>
              <a:rPr lang="en-US" sz="2000" b="1" dirty="0" smtClean="0"/>
              <a:t>Most operating systems maintains a list of user names and associated user identifiers. </a:t>
            </a:r>
          </a:p>
          <a:p>
            <a:pPr algn="just"/>
            <a:r>
              <a:rPr lang="en-US" sz="2000" dirty="0"/>
              <a:t>In some circumstances, we wish to distinguish among sets of users </a:t>
            </a:r>
            <a:r>
              <a:rPr lang="en-US" sz="2000" dirty="0" smtClean="0"/>
              <a:t>rather than </a:t>
            </a:r>
            <a:r>
              <a:rPr lang="en-US" sz="2000" dirty="0"/>
              <a:t>individual users. </a:t>
            </a:r>
            <a:r>
              <a:rPr lang="en-US" sz="2000" b="1" dirty="0"/>
              <a:t>For example, the owner of a file on a UNIX system may </a:t>
            </a:r>
            <a:r>
              <a:rPr lang="en-US" sz="2000" b="1" dirty="0" smtClean="0"/>
              <a:t>be allowed </a:t>
            </a:r>
            <a:r>
              <a:rPr lang="en-US" sz="2000" b="1" dirty="0"/>
              <a:t>to issue all operations on that file, whereas a selected set of users </a:t>
            </a:r>
            <a:r>
              <a:rPr lang="en-US" sz="2000" b="1" dirty="0" smtClean="0"/>
              <a:t>may only </a:t>
            </a:r>
            <a:r>
              <a:rPr lang="en-US" sz="2000" b="1" dirty="0"/>
              <a:t>be allowed to read the file. To accomplish this, we need to define a </a:t>
            </a:r>
            <a:r>
              <a:rPr lang="en-US" sz="2000" b="1" dirty="0" smtClean="0"/>
              <a:t>group name </a:t>
            </a:r>
            <a:r>
              <a:rPr lang="en-US" sz="2000" b="1" dirty="0"/>
              <a:t>and the set of users belonging </a:t>
            </a:r>
            <a:r>
              <a:rPr lang="en-US" sz="2000" b="1" i="1" dirty="0"/>
              <a:t>to </a:t>
            </a:r>
            <a:r>
              <a:rPr lang="en-US" sz="2000" b="1" dirty="0"/>
              <a:t>that group</a:t>
            </a:r>
            <a:r>
              <a:rPr lang="en-US" sz="2000" b="1" dirty="0" smtClean="0"/>
              <a:t>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68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Distributed systems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014256"/>
            <a:ext cx="10515600" cy="509033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/>
              <a:t>A distributed system is a collection of physically separate, possibly </a:t>
            </a:r>
            <a:r>
              <a:rPr lang="en-US" sz="2000" b="1" dirty="0" smtClean="0"/>
              <a:t>heterogeneous, computer </a:t>
            </a:r>
            <a:r>
              <a:rPr lang="en-US" sz="2000" b="1" dirty="0"/>
              <a:t>systems that are networked </a:t>
            </a:r>
            <a:r>
              <a:rPr lang="en-US" sz="2000" b="1" i="1" dirty="0"/>
              <a:t>to </a:t>
            </a:r>
            <a:r>
              <a:rPr lang="en-US" sz="2000" b="1" dirty="0"/>
              <a:t>provide the users with </a:t>
            </a:r>
            <a:r>
              <a:rPr lang="en-US" sz="2000" b="1" dirty="0" smtClean="0"/>
              <a:t>access to </a:t>
            </a:r>
            <a:r>
              <a:rPr lang="en-US" sz="2000" b="1" dirty="0"/>
              <a:t>the various resources that the system </a:t>
            </a:r>
            <a:r>
              <a:rPr lang="en-US" sz="2000" b="1" dirty="0" smtClean="0"/>
              <a:t>maintains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Access </a:t>
            </a:r>
            <a:r>
              <a:rPr lang="en-US" sz="2000" i="1" dirty="0"/>
              <a:t>to </a:t>
            </a:r>
            <a:r>
              <a:rPr lang="en-US" sz="2000" dirty="0"/>
              <a:t>a shared </a:t>
            </a:r>
            <a:r>
              <a:rPr lang="en-US" sz="2000" dirty="0" smtClean="0"/>
              <a:t>resource </a:t>
            </a:r>
            <a:r>
              <a:rPr lang="en-US" sz="2000" dirty="0"/>
              <a:t>increases </a:t>
            </a:r>
            <a:r>
              <a:rPr lang="en-US" sz="2000" b="1" dirty="0"/>
              <a:t>computation speed, functionality, data availability, and </a:t>
            </a:r>
            <a:r>
              <a:rPr lang="en-US" sz="2000" b="1" dirty="0" smtClean="0"/>
              <a:t>reliability. </a:t>
            </a:r>
          </a:p>
          <a:p>
            <a:pPr algn="just"/>
            <a:r>
              <a:rPr lang="en-US" sz="2000" dirty="0" smtClean="0"/>
              <a:t>A network in the simplest terms, is a communication path between two or more systems. </a:t>
            </a:r>
          </a:p>
          <a:p>
            <a:pPr algn="just"/>
            <a:r>
              <a:rPr lang="en-US" sz="2000" dirty="0"/>
              <a:t>Distributed systems depend on networking for </a:t>
            </a:r>
            <a:r>
              <a:rPr lang="en-US" sz="2000" dirty="0" smtClean="0"/>
              <a:t>their functionality</a:t>
            </a:r>
            <a:r>
              <a:rPr lang="en-US" sz="2000" dirty="0"/>
              <a:t>. </a:t>
            </a:r>
            <a:r>
              <a:rPr lang="en-US" sz="2000" b="1" dirty="0"/>
              <a:t>Networks vary by the protocols used, the distances </a:t>
            </a:r>
            <a:r>
              <a:rPr lang="en-US" sz="2000" b="1" dirty="0" smtClean="0"/>
              <a:t>between nodes</a:t>
            </a:r>
            <a:r>
              <a:rPr lang="en-US" sz="2000" b="1" dirty="0"/>
              <a:t>, and the transport media</a:t>
            </a:r>
            <a:r>
              <a:rPr lang="en-US" sz="2000" b="1" dirty="0" smtClean="0"/>
              <a:t>.</a:t>
            </a:r>
          </a:p>
          <a:p>
            <a:pPr algn="just"/>
            <a:r>
              <a:rPr lang="en-US" sz="2000" b="1" dirty="0"/>
              <a:t>TCP /IP is the most common network </a:t>
            </a:r>
            <a:r>
              <a:rPr lang="en-US" sz="2000" b="1" dirty="0" smtClean="0"/>
              <a:t>protocol</a:t>
            </a:r>
            <a:r>
              <a:rPr lang="en-US" sz="2000" dirty="0" smtClean="0"/>
              <a:t>. </a:t>
            </a:r>
            <a:r>
              <a:rPr lang="en-US" sz="2000" dirty="0"/>
              <a:t>Likewise, </a:t>
            </a:r>
            <a:r>
              <a:rPr lang="en-US" sz="2000" dirty="0" smtClean="0"/>
              <a:t>operating system support </a:t>
            </a:r>
            <a:r>
              <a:rPr lang="en-US" sz="2000" dirty="0"/>
              <a:t>of protocols varies. Most operating systems support TCP /</a:t>
            </a:r>
            <a:r>
              <a:rPr lang="en-US" sz="2000" dirty="0" smtClean="0"/>
              <a:t>IP, including </a:t>
            </a:r>
            <a:r>
              <a:rPr lang="en-US" sz="2000" dirty="0"/>
              <a:t>the Windows and UNIX operating </a:t>
            </a:r>
            <a:r>
              <a:rPr lang="en-US" sz="2000" dirty="0" smtClean="0"/>
              <a:t>systems.</a:t>
            </a:r>
          </a:p>
          <a:p>
            <a:pPr algn="just"/>
            <a:r>
              <a:rPr lang="en-US" sz="2000" dirty="0"/>
              <a:t>Networks are characterized based on the distances between their nodes</a:t>
            </a:r>
            <a:r>
              <a:rPr lang="en-US" sz="2000" dirty="0" smtClean="0"/>
              <a:t>. </a:t>
            </a:r>
            <a:r>
              <a:rPr lang="en-US" sz="2000" b="1" dirty="0"/>
              <a:t>A </a:t>
            </a:r>
            <a:r>
              <a:rPr lang="en-US" sz="2000" b="1" dirty="0" smtClean="0"/>
              <a:t>local area network(LAN) connects computers </a:t>
            </a:r>
            <a:r>
              <a:rPr lang="en-US" sz="2000" b="1" dirty="0"/>
              <a:t>within a room, a </a:t>
            </a:r>
            <a:r>
              <a:rPr lang="en-US" sz="2000" b="1" dirty="0" smtClean="0"/>
              <a:t>floor, or </a:t>
            </a:r>
            <a:r>
              <a:rPr lang="en-US" sz="2000" b="1" dirty="0"/>
              <a:t>a </a:t>
            </a:r>
            <a:r>
              <a:rPr lang="en-US" sz="2000" b="1" dirty="0" smtClean="0"/>
              <a:t>building.</a:t>
            </a:r>
          </a:p>
          <a:p>
            <a:pPr algn="just"/>
            <a:r>
              <a:rPr lang="en-US" sz="2000" b="1" dirty="0" smtClean="0"/>
              <a:t>A wide area network(WAN) </a:t>
            </a:r>
            <a:r>
              <a:rPr lang="en-US" sz="2000" b="1" dirty="0"/>
              <a:t>usually links buildings, </a:t>
            </a:r>
            <a:r>
              <a:rPr lang="en-US" sz="2000" b="1" dirty="0" smtClean="0"/>
              <a:t>cities, or </a:t>
            </a:r>
            <a:r>
              <a:rPr lang="en-US" sz="2000" b="1" dirty="0"/>
              <a:t>countries</a:t>
            </a:r>
            <a:r>
              <a:rPr lang="en-US" sz="2000" b="1" dirty="0" smtClean="0"/>
              <a:t>.</a:t>
            </a:r>
          </a:p>
          <a:p>
            <a:pPr algn="just"/>
            <a:r>
              <a:rPr lang="en-US" sz="2000" b="1" dirty="0" smtClean="0"/>
              <a:t>A Metropolitan area network(MAN) could link buildings within a city. 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2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n-US" b="1" dirty="0" smtClean="0"/>
              <a:t>CHAPTER 1 : Introduction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284711"/>
            <a:ext cx="11256136" cy="507745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000" dirty="0" smtClean="0"/>
              <a:t>What is operating system?</a:t>
            </a:r>
          </a:p>
          <a:p>
            <a:pPr algn="just"/>
            <a:r>
              <a:rPr lang="en-US" sz="2000" dirty="0"/>
              <a:t>An </a:t>
            </a:r>
            <a:r>
              <a:rPr lang="en-US" sz="2000" dirty="0" smtClean="0"/>
              <a:t>operating system is </a:t>
            </a:r>
            <a:r>
              <a:rPr lang="en-US" sz="2000" dirty="0"/>
              <a:t>a program that manages the computer hardware. </a:t>
            </a:r>
            <a:r>
              <a:rPr lang="en-US" sz="2000" dirty="0" smtClean="0"/>
              <a:t>It also </a:t>
            </a:r>
            <a:r>
              <a:rPr lang="en-US" sz="2000" dirty="0"/>
              <a:t>provides a basis for application programs and acts as an </a:t>
            </a:r>
            <a:r>
              <a:rPr lang="en-US" sz="2000" dirty="0" smtClean="0"/>
              <a:t>intermediary between </a:t>
            </a:r>
            <a:r>
              <a:rPr lang="en-US" sz="2000" dirty="0"/>
              <a:t>the computer user and the computer </a:t>
            </a:r>
            <a:r>
              <a:rPr lang="en-US" sz="2000" dirty="0" smtClean="0"/>
              <a:t>hardware.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Why operating system? Or operating system goals: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lvl="1" algn="just"/>
            <a:r>
              <a:rPr lang="en-US" sz="2000" dirty="0">
                <a:ea typeface="ＭＳ Ｐゴシック" panose="020B0600070205080204" pitchFamily="34" charset="-128"/>
              </a:rPr>
              <a:t>Execute user programs and make solving user problems </a:t>
            </a:r>
            <a:r>
              <a:rPr lang="en-US" sz="2000" dirty="0" smtClean="0">
                <a:ea typeface="ＭＳ Ｐゴシック" panose="020B0600070205080204" pitchFamily="34" charset="-128"/>
              </a:rPr>
              <a:t>easier.</a:t>
            </a:r>
            <a:endParaRPr lang="en-US" sz="2000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sz="2000" dirty="0">
                <a:ea typeface="ＭＳ Ｐゴシック" panose="020B0600070205080204" pitchFamily="34" charset="-128"/>
              </a:rPr>
              <a:t>Make the computer system convenient to </a:t>
            </a:r>
            <a:r>
              <a:rPr lang="en-US" sz="2000" dirty="0" smtClean="0">
                <a:ea typeface="ＭＳ Ｐゴシック" panose="020B0600070205080204" pitchFamily="34" charset="-128"/>
              </a:rPr>
              <a:t>use.</a:t>
            </a:r>
            <a:endParaRPr lang="en-US" sz="2000" dirty="0">
              <a:ea typeface="ＭＳ Ｐゴシック" panose="020B0600070205080204" pitchFamily="34" charset="-128"/>
            </a:endParaRPr>
          </a:p>
          <a:p>
            <a:pPr lvl="1" algn="just"/>
            <a:r>
              <a:rPr lang="en-US" sz="2000" dirty="0">
                <a:ea typeface="ＭＳ Ｐゴシック" panose="020B0600070205080204" pitchFamily="34" charset="-128"/>
              </a:rPr>
              <a:t>Use the computer hardware in an efficient </a:t>
            </a:r>
            <a:r>
              <a:rPr lang="en-US" sz="2000" dirty="0" smtClean="0">
                <a:ea typeface="ＭＳ Ｐゴシック" panose="020B0600070205080204" pitchFamily="34" charset="-128"/>
              </a:rPr>
              <a:t>manner.</a:t>
            </a:r>
            <a:endParaRPr lang="en-US" sz="2000" dirty="0"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r>
              <a:rPr lang="en-US" sz="2000" dirty="0" smtClean="0"/>
              <a:t>Examples of </a:t>
            </a:r>
            <a:r>
              <a:rPr lang="en-US" sz="2000" dirty="0" err="1" smtClean="0"/>
              <a:t>os</a:t>
            </a:r>
            <a:r>
              <a:rPr lang="en-US" sz="2000" dirty="0" smtClean="0"/>
              <a:t> :</a:t>
            </a:r>
          </a:p>
          <a:p>
            <a:pPr marL="0" indent="0" algn="just">
              <a:buNone/>
            </a:pPr>
            <a:r>
              <a:rPr lang="en-US" sz="2000" dirty="0" smtClean="0"/>
              <a:t>Windows : programming language?</a:t>
            </a:r>
          </a:p>
          <a:p>
            <a:pPr marL="0" indent="0" algn="just">
              <a:buNone/>
            </a:pPr>
            <a:r>
              <a:rPr lang="en-US" sz="2000" dirty="0" smtClean="0"/>
              <a:t>Linux: </a:t>
            </a:r>
          </a:p>
          <a:p>
            <a:pPr marL="0" indent="0" algn="just">
              <a:buNone/>
            </a:pPr>
            <a:r>
              <a:rPr lang="en-US" sz="2000" dirty="0" smtClean="0"/>
              <a:t>Android :</a:t>
            </a:r>
          </a:p>
          <a:p>
            <a:pPr marL="0" indent="0" algn="just"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os</a:t>
            </a:r>
            <a:r>
              <a:rPr lang="en-US" sz="2000" dirty="0" smtClean="0"/>
              <a:t>: </a:t>
            </a: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75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1.1 What </a:t>
            </a:r>
            <a:r>
              <a:rPr lang="en-US" dirty="0"/>
              <a:t>O</a:t>
            </a:r>
            <a:r>
              <a:rPr lang="en-US" dirty="0" smtClean="0"/>
              <a:t>perating Systems Do</a:t>
            </a:r>
            <a:br>
              <a:rPr lang="en-US" dirty="0" smtClean="0"/>
            </a:br>
            <a:r>
              <a:rPr lang="en-US" sz="2400" b="1" dirty="0" smtClean="0"/>
              <a:t>abstract view of the components of a computer system</a:t>
            </a:r>
            <a:endParaRPr lang="en-US" b="1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34" y="1606279"/>
            <a:ext cx="6168980" cy="45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7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9" y="1349106"/>
            <a:ext cx="11127346" cy="505169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ea typeface="ＭＳ Ｐゴシック" panose="020B0600070205080204" pitchFamily="34" charset="-128"/>
              </a:rPr>
              <a:t>Computer system can be divided into four components:</a:t>
            </a:r>
          </a:p>
          <a:p>
            <a:pPr lvl="1" algn="just"/>
            <a:r>
              <a:rPr lang="en-US" sz="2000" dirty="0">
                <a:ea typeface="ＭＳ Ｐゴシック" panose="020B0600070205080204" pitchFamily="34" charset="-128"/>
              </a:rPr>
              <a:t>Hardware – provides basic computing resources</a:t>
            </a:r>
          </a:p>
          <a:p>
            <a:pPr lvl="2" algn="just"/>
            <a:r>
              <a:rPr lang="en-US" dirty="0">
                <a:ea typeface="ＭＳ Ｐゴシック" panose="020B0600070205080204" pitchFamily="34" charset="-128"/>
              </a:rPr>
              <a:t>CPU, memory, I/O devices</a:t>
            </a:r>
          </a:p>
          <a:p>
            <a:pPr lvl="1" algn="just"/>
            <a:r>
              <a:rPr lang="en-US" sz="2000" dirty="0">
                <a:ea typeface="ＭＳ Ｐゴシック" panose="020B0600070205080204" pitchFamily="34" charset="-128"/>
              </a:rPr>
              <a:t>Operating system</a:t>
            </a:r>
          </a:p>
          <a:p>
            <a:pPr lvl="2" algn="just"/>
            <a:r>
              <a:rPr lang="en-US" dirty="0">
                <a:ea typeface="ＭＳ Ｐゴシック" panose="020B0600070205080204" pitchFamily="34" charset="-128"/>
              </a:rPr>
              <a:t>Controls and coordinates use of hardware among various applications and users</a:t>
            </a:r>
          </a:p>
          <a:p>
            <a:pPr lvl="1" algn="just"/>
            <a:r>
              <a:rPr lang="en-US" sz="2000" dirty="0">
                <a:ea typeface="ＭＳ Ｐゴシック" panose="020B0600070205080204" pitchFamily="34" charset="-128"/>
              </a:rPr>
              <a:t>Application programs – define the ways in which the system resources are used to solve the computing problems of the users</a:t>
            </a:r>
          </a:p>
          <a:p>
            <a:pPr lvl="2" algn="just"/>
            <a:r>
              <a:rPr lang="en-US" dirty="0">
                <a:ea typeface="ＭＳ Ｐゴシック" panose="020B0600070205080204" pitchFamily="34" charset="-128"/>
              </a:rPr>
              <a:t>Word processors, compilers, web browsers, database systems, video games</a:t>
            </a:r>
          </a:p>
          <a:p>
            <a:pPr lvl="1" algn="just"/>
            <a:r>
              <a:rPr lang="en-US" sz="2000" dirty="0">
                <a:ea typeface="ＭＳ Ｐゴシック" panose="020B0600070205080204" pitchFamily="34" charset="-128"/>
              </a:rPr>
              <a:t>Users</a:t>
            </a:r>
          </a:p>
          <a:p>
            <a:pPr lvl="2" algn="just"/>
            <a:r>
              <a:rPr lang="en-US" dirty="0">
                <a:ea typeface="ＭＳ Ｐゴシック" panose="020B0600070205080204" pitchFamily="34" charset="-128"/>
              </a:rPr>
              <a:t>People, machines, other </a:t>
            </a:r>
            <a:r>
              <a:rPr lang="en-US" dirty="0" smtClean="0">
                <a:ea typeface="ＭＳ Ｐゴシック" panose="020B0600070205080204" pitchFamily="34" charset="-128"/>
              </a:rPr>
              <a:t>computers.</a:t>
            </a:r>
          </a:p>
          <a:p>
            <a:pPr algn="just"/>
            <a:r>
              <a:rPr lang="en-US" sz="2000" dirty="0"/>
              <a:t>We can also view a computer system as consisting of </a:t>
            </a:r>
            <a:r>
              <a:rPr lang="en-US" sz="2000" dirty="0" smtClean="0"/>
              <a:t>hardware</a:t>
            </a:r>
            <a:r>
              <a:rPr lang="en-US" sz="2000" dirty="0"/>
              <a:t>,</a:t>
            </a:r>
            <a:r>
              <a:rPr lang="en-US" sz="2000" dirty="0" smtClean="0"/>
              <a:t> software and data.</a:t>
            </a:r>
          </a:p>
          <a:p>
            <a:pPr algn="just"/>
            <a:r>
              <a:rPr lang="en-US" sz="2000" b="1" dirty="0"/>
              <a:t>An operating system </a:t>
            </a:r>
            <a:r>
              <a:rPr lang="en-US" sz="2000" b="1" dirty="0" smtClean="0"/>
              <a:t>is similar </a:t>
            </a:r>
            <a:r>
              <a:rPr lang="en-US" sz="2000" b="1" dirty="0"/>
              <a:t>to a </a:t>
            </a:r>
            <a:r>
              <a:rPr lang="en-US" sz="2000" b="1" i="1" dirty="0"/>
              <a:t>government</a:t>
            </a:r>
            <a:r>
              <a:rPr lang="en-US" sz="2000" i="1" dirty="0"/>
              <a:t>. </a:t>
            </a:r>
            <a:r>
              <a:rPr lang="en-US" sz="2000" dirty="0"/>
              <a:t>Like a government, it performs no useful function </a:t>
            </a:r>
            <a:r>
              <a:rPr lang="en-US" sz="2000" dirty="0" smtClean="0"/>
              <a:t>by itself</a:t>
            </a:r>
            <a:r>
              <a:rPr lang="en-US" sz="2000" dirty="0"/>
              <a:t>. It simply provides an </a:t>
            </a:r>
            <a:r>
              <a:rPr lang="en-US" sz="2000" i="1" dirty="0"/>
              <a:t>environment </a:t>
            </a:r>
            <a:r>
              <a:rPr lang="en-US" sz="2000" dirty="0"/>
              <a:t>within which other programs can </a:t>
            </a:r>
            <a:r>
              <a:rPr lang="en-US" sz="2000" dirty="0" smtClean="0"/>
              <a:t>do useful </a:t>
            </a:r>
            <a:r>
              <a:rPr lang="en-US" sz="2000" dirty="0"/>
              <a:t>work.</a:t>
            </a:r>
            <a:endParaRPr lang="en-US" sz="20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0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1.1.1 User 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378039"/>
            <a:ext cx="11204620" cy="479892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user's view of the computer varies according to the interface </a:t>
            </a:r>
            <a:r>
              <a:rPr lang="en-US" sz="2000" dirty="0" smtClean="0"/>
              <a:t>being</a:t>
            </a:r>
            <a:r>
              <a:rPr lang="en-US" sz="2000" dirty="0"/>
              <a:t> </a:t>
            </a:r>
            <a:r>
              <a:rPr lang="en-US" sz="2000" dirty="0" smtClean="0"/>
              <a:t>used.</a:t>
            </a:r>
          </a:p>
          <a:p>
            <a:pPr algn="just"/>
            <a:r>
              <a:rPr lang="en-US" sz="2000" b="1" dirty="0"/>
              <a:t>The goal is to maximize the work (or play) </a:t>
            </a:r>
            <a:r>
              <a:rPr lang="en-US" sz="2000" b="1" dirty="0" smtClean="0"/>
              <a:t>that the </a:t>
            </a:r>
            <a:r>
              <a:rPr lang="en-US" sz="2000" b="1" dirty="0"/>
              <a:t>user is performing.</a:t>
            </a:r>
            <a:r>
              <a:rPr lang="en-US" sz="2000" dirty="0"/>
              <a:t> In this case/ the operating system is designed </a:t>
            </a:r>
            <a:r>
              <a:rPr lang="en-US" sz="2000" dirty="0" smtClean="0"/>
              <a:t>mostly for ease of use </a:t>
            </a:r>
            <a:r>
              <a:rPr lang="en-US" sz="2000" dirty="0"/>
              <a:t>with some attention paid to performance and none </a:t>
            </a:r>
            <a:r>
              <a:rPr lang="en-US" sz="2000" dirty="0" smtClean="0"/>
              <a:t>paid to resource utilization –how various </a:t>
            </a:r>
            <a:r>
              <a:rPr lang="en-US" sz="2000" dirty="0"/>
              <a:t>hardware and software resources </a:t>
            </a:r>
            <a:r>
              <a:rPr lang="en-US" sz="2000" dirty="0" smtClean="0"/>
              <a:t>are shared.</a:t>
            </a:r>
            <a:endParaRPr lang="en-US" sz="2000" dirty="0"/>
          </a:p>
          <a:p>
            <a:pPr algn="just"/>
            <a:r>
              <a:rPr lang="en-US" sz="2000" b="1" dirty="0"/>
              <a:t>In other cases, a user sits at a terminal connected to a </a:t>
            </a:r>
            <a:r>
              <a:rPr lang="en-US" sz="2000" b="1" dirty="0" smtClean="0"/>
              <a:t>mainframe or a minicomputer. </a:t>
            </a:r>
            <a:r>
              <a:rPr lang="en-US" sz="2000" dirty="0" smtClean="0"/>
              <a:t>Other </a:t>
            </a:r>
            <a:r>
              <a:rPr lang="en-US" sz="2000" dirty="0"/>
              <a:t>users are accessing the </a:t>
            </a:r>
            <a:r>
              <a:rPr lang="en-US" sz="2000" dirty="0" smtClean="0"/>
              <a:t>same </a:t>
            </a:r>
            <a:r>
              <a:rPr lang="en-US" sz="2000" dirty="0"/>
              <a:t>computer through </a:t>
            </a:r>
            <a:r>
              <a:rPr lang="en-US" sz="2000" dirty="0" smtClean="0"/>
              <a:t>other terminals</a:t>
            </a:r>
            <a:r>
              <a:rPr lang="en-US" sz="2000" dirty="0"/>
              <a:t>. These users share resources and may exchange information. </a:t>
            </a:r>
            <a:r>
              <a:rPr lang="en-US" sz="2000" b="1" dirty="0" smtClean="0"/>
              <a:t>The operating </a:t>
            </a:r>
            <a:r>
              <a:rPr lang="en-US" sz="2000" b="1" dirty="0"/>
              <a:t>system in </a:t>
            </a:r>
            <a:r>
              <a:rPr lang="en-US" sz="2000" b="1" dirty="0" smtClean="0"/>
              <a:t>such cases </a:t>
            </a:r>
            <a:r>
              <a:rPr lang="en-US" sz="2000" b="1" dirty="0"/>
              <a:t>is designed to maximize resource </a:t>
            </a:r>
            <a:r>
              <a:rPr lang="en-US" sz="2000" b="1" dirty="0" smtClean="0"/>
              <a:t>utilization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b="1" dirty="0"/>
              <a:t>In still </a:t>
            </a:r>
            <a:r>
              <a:rPr lang="en-US" sz="2000" b="1" dirty="0" smtClean="0"/>
              <a:t>other </a:t>
            </a:r>
            <a:r>
              <a:rPr lang="en-US" sz="2000" b="1" dirty="0"/>
              <a:t>cases, users sit </a:t>
            </a:r>
            <a:r>
              <a:rPr lang="en-US" sz="2000" b="1" dirty="0" smtClean="0"/>
              <a:t>at workstations </a:t>
            </a:r>
            <a:r>
              <a:rPr lang="en-US" sz="2000" b="1" dirty="0"/>
              <a:t>connected to networks </a:t>
            </a:r>
            <a:r>
              <a:rPr lang="en-US" sz="2000" b="1" dirty="0" smtClean="0"/>
              <a:t>of other workstations and servers. </a:t>
            </a:r>
            <a:r>
              <a:rPr lang="en-US" sz="2000" b="1" dirty="0"/>
              <a:t>These users have dedicated resources at </a:t>
            </a:r>
            <a:r>
              <a:rPr lang="en-US" sz="2000" b="1" dirty="0" smtClean="0"/>
              <a:t>their disposal</a:t>
            </a:r>
            <a:r>
              <a:rPr lang="en-US" sz="2000" b="1" dirty="0"/>
              <a:t>, but they also share resources such as networking and </a:t>
            </a:r>
            <a:r>
              <a:rPr lang="en-US" sz="2000" b="1" dirty="0" smtClean="0"/>
              <a:t>servers. </a:t>
            </a:r>
            <a:r>
              <a:rPr lang="en-US" sz="2000" dirty="0"/>
              <a:t>Therefore, their operating system is designed </a:t>
            </a:r>
            <a:r>
              <a:rPr lang="en-US" sz="2000" dirty="0" smtClean="0"/>
              <a:t>to compromise </a:t>
            </a:r>
            <a:r>
              <a:rPr lang="en-US" sz="2000" dirty="0"/>
              <a:t>between individual usability and resource </a:t>
            </a:r>
            <a:r>
              <a:rPr lang="en-US" sz="2000" dirty="0" smtClean="0"/>
              <a:t>utilization.</a:t>
            </a:r>
          </a:p>
          <a:p>
            <a:pPr algn="just"/>
            <a:r>
              <a:rPr lang="en-US" sz="2000" b="1" dirty="0"/>
              <a:t>Some computers have little or no user view</a:t>
            </a:r>
            <a:r>
              <a:rPr lang="en-US" sz="2000" dirty="0"/>
              <a:t>. For example, </a:t>
            </a:r>
            <a:r>
              <a:rPr lang="en-US" sz="2000" dirty="0" smtClean="0"/>
              <a:t>embedded computers </a:t>
            </a:r>
            <a:r>
              <a:rPr lang="en-US" sz="2000" dirty="0"/>
              <a:t>in home </a:t>
            </a:r>
            <a:r>
              <a:rPr lang="en-US" sz="2000" dirty="0" smtClean="0"/>
              <a:t>devices.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52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1.1.2 System 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924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From the computer's point of view, the operating system is the </a:t>
            </a:r>
            <a:r>
              <a:rPr lang="en-US" sz="2000" dirty="0" smtClean="0"/>
              <a:t>program most </a:t>
            </a:r>
            <a:r>
              <a:rPr lang="en-US" sz="2000" dirty="0"/>
              <a:t>intimately involved with the hardware. </a:t>
            </a:r>
            <a:r>
              <a:rPr lang="en-US" sz="2000" b="1" dirty="0"/>
              <a:t>In this context, we can </a:t>
            </a:r>
            <a:r>
              <a:rPr lang="en-US" sz="2000" b="1" dirty="0" smtClean="0"/>
              <a:t>view an </a:t>
            </a:r>
            <a:r>
              <a:rPr lang="en-US" sz="2000" b="1" dirty="0"/>
              <a:t>operating system as a </a:t>
            </a:r>
            <a:r>
              <a:rPr lang="en-US" sz="2000" b="1" dirty="0" smtClean="0"/>
              <a:t>resource allocator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b="1" dirty="0"/>
              <a:t>A computer system has </a:t>
            </a:r>
            <a:r>
              <a:rPr lang="en-US" sz="2000" b="1" dirty="0" smtClean="0"/>
              <a:t>many resources </a:t>
            </a:r>
            <a:r>
              <a:rPr lang="en-US" sz="2000" b="1" dirty="0"/>
              <a:t>that may be required to solve a problem: CPU time, memory </a:t>
            </a:r>
            <a:r>
              <a:rPr lang="en-US" sz="2000" b="1" dirty="0" smtClean="0"/>
              <a:t>space and so on. </a:t>
            </a:r>
            <a:r>
              <a:rPr lang="en-US" sz="2000" b="1" dirty="0"/>
              <a:t>The operating system acts as </a:t>
            </a:r>
            <a:r>
              <a:rPr lang="en-US" sz="2000" b="1" dirty="0" smtClean="0"/>
              <a:t>the manager </a:t>
            </a:r>
            <a:r>
              <a:rPr lang="en-US" sz="2000" b="1" dirty="0"/>
              <a:t>of these resources</a:t>
            </a:r>
            <a:r>
              <a:rPr lang="en-US" sz="2000" b="1" dirty="0" smtClean="0"/>
              <a:t>.</a:t>
            </a:r>
          </a:p>
          <a:p>
            <a:pPr algn="just"/>
            <a:r>
              <a:rPr lang="en-US" sz="2000" b="1" dirty="0"/>
              <a:t>the operating system must decide how to allocate them to </a:t>
            </a:r>
            <a:r>
              <a:rPr lang="en-US" sz="2000" b="1" dirty="0" smtClean="0"/>
              <a:t>specific programs </a:t>
            </a:r>
            <a:r>
              <a:rPr lang="en-US" sz="2000" b="1" dirty="0"/>
              <a:t>and </a:t>
            </a:r>
            <a:r>
              <a:rPr lang="en-US" sz="2000" b="1" dirty="0" smtClean="0"/>
              <a:t>users so that they are used efficiently. </a:t>
            </a:r>
          </a:p>
          <a:p>
            <a:pPr algn="just"/>
            <a:r>
              <a:rPr lang="en-US" sz="2000" dirty="0"/>
              <a:t>A slightly different view of an operating system emphasizes the need </a:t>
            </a:r>
            <a:r>
              <a:rPr lang="en-US" sz="2000" dirty="0" smtClean="0"/>
              <a:t>to control </a:t>
            </a:r>
            <a:r>
              <a:rPr lang="en-US" sz="2000" dirty="0"/>
              <a:t>the various I/0 devices and user </a:t>
            </a:r>
            <a:r>
              <a:rPr lang="en-US" sz="2000" dirty="0" smtClean="0"/>
              <a:t>programs. </a:t>
            </a:r>
          </a:p>
          <a:p>
            <a:pPr algn="just"/>
            <a:r>
              <a:rPr lang="en-US" sz="2000" b="1" dirty="0"/>
              <a:t>A </a:t>
            </a:r>
            <a:r>
              <a:rPr lang="en-US" sz="2000" b="1" dirty="0" smtClean="0"/>
              <a:t>control program manages </a:t>
            </a:r>
            <a:r>
              <a:rPr lang="en-US" sz="2000" b="1" dirty="0"/>
              <a:t>the execution of user </a:t>
            </a:r>
            <a:r>
              <a:rPr lang="en-US" sz="2000" b="1" dirty="0" smtClean="0"/>
              <a:t>programs to </a:t>
            </a:r>
            <a:r>
              <a:rPr lang="en-US" sz="2000" b="1" dirty="0"/>
              <a:t>prevent errors and improper use of the </a:t>
            </a:r>
            <a:r>
              <a:rPr lang="en-US" sz="2000" b="1" dirty="0" smtClean="0"/>
              <a:t>computer.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381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1.5 operating system operations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886"/>
            <a:ext cx="10515600" cy="573109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100" dirty="0" smtClean="0"/>
              <a:t>Modern operating systems are interrupt driven. </a:t>
            </a:r>
            <a:r>
              <a:rPr lang="en-US" sz="2100" dirty="0"/>
              <a:t>If </a:t>
            </a:r>
            <a:r>
              <a:rPr lang="en-US" sz="2100" dirty="0" smtClean="0"/>
              <a:t>there are </a:t>
            </a:r>
            <a:r>
              <a:rPr lang="en-US" sz="2100" dirty="0"/>
              <a:t>no processes to execute, no I/0 devices to service, and no users to </a:t>
            </a:r>
            <a:r>
              <a:rPr lang="en-US" sz="2100" dirty="0" smtClean="0"/>
              <a:t>whom to </a:t>
            </a:r>
            <a:r>
              <a:rPr lang="en-US" sz="2100" dirty="0"/>
              <a:t>respond, an operating system will sit quietly waiting for something </a:t>
            </a:r>
            <a:r>
              <a:rPr lang="en-US" sz="2100" dirty="0" smtClean="0"/>
              <a:t>to happen.</a:t>
            </a:r>
          </a:p>
          <a:p>
            <a:pPr algn="just"/>
            <a:r>
              <a:rPr lang="en-US" sz="2100" dirty="0"/>
              <a:t>Events are almost always signaled by the occurrence of an </a:t>
            </a:r>
            <a:r>
              <a:rPr lang="en-US" sz="2100" dirty="0" smtClean="0"/>
              <a:t>interrupt or </a:t>
            </a:r>
            <a:r>
              <a:rPr lang="en-US" sz="2100" dirty="0"/>
              <a:t>a trap</a:t>
            </a:r>
            <a:r>
              <a:rPr lang="en-US" sz="2100" dirty="0" smtClean="0"/>
              <a:t>.</a:t>
            </a:r>
          </a:p>
          <a:p>
            <a:pPr algn="just"/>
            <a:r>
              <a:rPr lang="en-US" sz="2100" b="1" dirty="0" smtClean="0"/>
              <a:t>A trap is a software generated interrupt </a:t>
            </a:r>
            <a:r>
              <a:rPr lang="en-US" sz="2100" dirty="0" smtClean="0"/>
              <a:t>caused by either by an error (for example divide by zero or invalid memory access) or by a specific request from a user program that an operating system service be performed. </a:t>
            </a:r>
          </a:p>
          <a:p>
            <a:pPr marL="0" indent="0" algn="just">
              <a:buNone/>
            </a:pPr>
            <a:r>
              <a:rPr lang="en-US" sz="2100" dirty="0"/>
              <a:t> </a:t>
            </a:r>
            <a:r>
              <a:rPr lang="en-US" sz="2100" dirty="0" smtClean="0"/>
              <a:t>   </a:t>
            </a:r>
            <a:r>
              <a:rPr lang="en-US" sz="2100" b="1" dirty="0" smtClean="0"/>
              <a:t>1.5.1 dual mode operation </a:t>
            </a:r>
            <a:endParaRPr lang="en-US" sz="2100" b="1" dirty="0"/>
          </a:p>
          <a:p>
            <a:pPr algn="just"/>
            <a:r>
              <a:rPr lang="en-US" sz="2100" b="1" dirty="0"/>
              <a:t>In order to ensure the proper execution of the operating system, we must </a:t>
            </a:r>
            <a:r>
              <a:rPr lang="en-US" sz="2100" b="1" dirty="0" smtClean="0"/>
              <a:t>be able </a:t>
            </a:r>
            <a:r>
              <a:rPr lang="en-US" sz="2100" b="1" dirty="0"/>
              <a:t>to distinguish between the execution of operating-system code and </a:t>
            </a:r>
            <a:r>
              <a:rPr lang="en-US" sz="2100" b="1" dirty="0" smtClean="0"/>
              <a:t>user defined code. </a:t>
            </a:r>
          </a:p>
          <a:p>
            <a:pPr algn="just"/>
            <a:r>
              <a:rPr lang="en-US" sz="2100" b="1" dirty="0" smtClean="0"/>
              <a:t>There are two types of modes.</a:t>
            </a:r>
          </a:p>
          <a:p>
            <a:pPr algn="just"/>
            <a:r>
              <a:rPr lang="en-US" sz="2100" b="1" dirty="0" smtClean="0"/>
              <a:t>User mode and kernel mode(supervisory mode or privileged mode)</a:t>
            </a:r>
          </a:p>
          <a:p>
            <a:pPr algn="just"/>
            <a:r>
              <a:rPr lang="en-US" sz="2100" dirty="0" smtClean="0"/>
              <a:t>A bit, called mode bit is added to the hardware of the computer to indicate the current mode. </a:t>
            </a:r>
          </a:p>
          <a:p>
            <a:pPr marL="0" indent="0" algn="just">
              <a:buNone/>
            </a:pPr>
            <a:r>
              <a:rPr lang="en-US" sz="2100" b="1" dirty="0"/>
              <a:t> </a:t>
            </a:r>
            <a:r>
              <a:rPr lang="en-US" sz="2100" b="1" dirty="0" smtClean="0"/>
              <a:t>      Kernel (0) ;user(1). </a:t>
            </a:r>
          </a:p>
          <a:p>
            <a:pPr algn="just"/>
            <a:r>
              <a:rPr lang="en-US" sz="2100" b="1" dirty="0" smtClean="0"/>
              <a:t>With the mode bit we are able </a:t>
            </a:r>
            <a:r>
              <a:rPr lang="en-US" sz="2100" b="1" dirty="0"/>
              <a:t> </a:t>
            </a:r>
            <a:r>
              <a:rPr lang="en-US" sz="2100" b="1" dirty="0" smtClean="0"/>
              <a:t>to distinguish between </a:t>
            </a:r>
            <a:r>
              <a:rPr lang="en-US" sz="2100" b="1" dirty="0"/>
              <a:t>a task that is executed </a:t>
            </a:r>
            <a:r>
              <a:rPr lang="en-US" sz="2100" b="1" dirty="0" smtClean="0"/>
              <a:t>on behalf </a:t>
            </a:r>
            <a:r>
              <a:rPr lang="en-US" sz="2100" b="1" dirty="0"/>
              <a:t>of the operating </a:t>
            </a:r>
            <a:r>
              <a:rPr lang="en-US" sz="2100" b="1" dirty="0" smtClean="0"/>
              <a:t>system and </a:t>
            </a:r>
            <a:r>
              <a:rPr lang="en-US" sz="2100" b="1" dirty="0"/>
              <a:t>one that is </a:t>
            </a:r>
            <a:r>
              <a:rPr lang="en-US" sz="2100" b="1" dirty="0" smtClean="0"/>
              <a:t>executed </a:t>
            </a:r>
            <a:r>
              <a:rPr lang="en-US" sz="2100" b="1" dirty="0"/>
              <a:t>on </a:t>
            </a:r>
            <a:r>
              <a:rPr lang="en-US" sz="2100" b="1" dirty="0" smtClean="0"/>
              <a:t>behalf of the user. </a:t>
            </a:r>
          </a:p>
          <a:p>
            <a:pPr algn="just"/>
            <a:r>
              <a:rPr lang="en-US" sz="2100" b="1" dirty="0" smtClean="0"/>
              <a:t>When computer system is</a:t>
            </a:r>
            <a:r>
              <a:rPr lang="en-US" sz="2100" b="1" dirty="0"/>
              <a:t> </a:t>
            </a:r>
            <a:r>
              <a:rPr lang="en-US" sz="2100" b="1" dirty="0" smtClean="0"/>
              <a:t>executing </a:t>
            </a:r>
            <a:r>
              <a:rPr lang="en-US" sz="2100" b="1" dirty="0"/>
              <a:t>on behalf of a user application, the system is in user mode. However,</a:t>
            </a:r>
          </a:p>
          <a:p>
            <a:pPr algn="just"/>
            <a:r>
              <a:rPr lang="en-US" sz="2100" b="1" dirty="0"/>
              <a:t>when a user application requests a service from the operating system (via </a:t>
            </a:r>
            <a:r>
              <a:rPr lang="en-US" sz="2100" b="1" dirty="0" smtClean="0"/>
              <a:t>a </a:t>
            </a:r>
            <a:r>
              <a:rPr lang="en-US" sz="2100" b="1" dirty="0"/>
              <a:t>system call), it must transition from user to kernel mode to fulfill the </a:t>
            </a:r>
            <a:r>
              <a:rPr lang="en-US" sz="2100" b="1" dirty="0" smtClean="0"/>
              <a:t>request.  This is shown in following fig. </a:t>
            </a:r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928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IN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3043"/>
            <a:ext cx="10515600" cy="382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06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Continued..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856" y="1030310"/>
            <a:ext cx="11346287" cy="58276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Example: At system boot time, the hardware starts in kernel mode. The operating system is then loaded and starts user applications in user mode. Whenever a trap or interrupt occurs, the hardware switches from user mode to kernel mode(that is, changes the state of the mode bit to 0).</a:t>
            </a:r>
          </a:p>
          <a:p>
            <a:pPr algn="just"/>
            <a:r>
              <a:rPr lang="en-US" sz="2000" dirty="0" smtClean="0"/>
              <a:t>A system call provides the means for a user program to ask the operating system to perform tasks reserved for operating system on user program’s behalf.  </a:t>
            </a:r>
          </a:p>
          <a:p>
            <a:pPr algn="just"/>
            <a:r>
              <a:rPr lang="en-US" sz="2000" dirty="0" smtClean="0"/>
              <a:t>Some of examples which works on dual mode operation are windows XP, </a:t>
            </a:r>
            <a:r>
              <a:rPr lang="en-US" sz="2000" dirty="0" err="1" smtClean="0"/>
              <a:t>unix</a:t>
            </a:r>
            <a:r>
              <a:rPr lang="en-US" sz="2000" dirty="0" smtClean="0"/>
              <a:t> and </a:t>
            </a:r>
            <a:r>
              <a:rPr lang="en-US" sz="2000" dirty="0" err="1" smtClean="0"/>
              <a:t>linux</a:t>
            </a:r>
            <a:r>
              <a:rPr lang="en-US" sz="2000" dirty="0" smtClean="0"/>
              <a:t>. </a:t>
            </a: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99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2202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Office Theme</vt:lpstr>
      <vt:lpstr>  OPERATING SYSTEM      text book: operating system concepts by Abraham silberschatz, peter b galvin and greg gagne, 8th edition</vt:lpstr>
      <vt:lpstr>CHAPTER 1 : Introduction </vt:lpstr>
      <vt:lpstr> 1.1 What Operating Systems Do abstract view of the components of a computer system</vt:lpstr>
      <vt:lpstr>Continued..</vt:lpstr>
      <vt:lpstr>1.1.1 User view </vt:lpstr>
      <vt:lpstr>1.1.2 System view </vt:lpstr>
      <vt:lpstr>1.5 operating system operations </vt:lpstr>
      <vt:lpstr>Continued..</vt:lpstr>
      <vt:lpstr>Continued..</vt:lpstr>
      <vt:lpstr>1.5.2 Timer </vt:lpstr>
      <vt:lpstr>1.6 process management </vt:lpstr>
      <vt:lpstr>1.7 memory management </vt:lpstr>
      <vt:lpstr>1.8 Storage management </vt:lpstr>
      <vt:lpstr>1.8.2 Mass-Storage Management</vt:lpstr>
      <vt:lpstr>Continue… </vt:lpstr>
      <vt:lpstr>1.9  Protection and security</vt:lpstr>
      <vt:lpstr>Distributed systems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</dc:creator>
  <cp:lastModifiedBy>ANAND</cp:lastModifiedBy>
  <cp:revision>265</cp:revision>
  <dcterms:created xsi:type="dcterms:W3CDTF">2017-11-20T03:34:52Z</dcterms:created>
  <dcterms:modified xsi:type="dcterms:W3CDTF">2022-06-12T14:07:05Z</dcterms:modified>
</cp:coreProperties>
</file>