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0" r:id="rId9"/>
    <p:sldId id="291" r:id="rId10"/>
    <p:sldId id="266" r:id="rId11"/>
    <p:sldId id="264" r:id="rId12"/>
    <p:sldId id="265" r:id="rId13"/>
    <p:sldId id="267" r:id="rId14"/>
    <p:sldId id="268" r:id="rId15"/>
    <p:sldId id="269" r:id="rId16"/>
    <p:sldId id="270" r:id="rId17"/>
    <p:sldId id="274" r:id="rId18"/>
    <p:sldId id="288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9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943F2-666D-40DE-A3D6-ABF4FC5B222B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1E9E-FC88-45F0-A95F-F127FA9DF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8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D06603-DF3D-4391-BE9C-4EE1C78E949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900488" y="8832850"/>
            <a:ext cx="29765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520" tIns="46080" rIns="92520" bIns="460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>
              <a:buClrTx/>
              <a:buFontTx/>
              <a:buNone/>
            </a:pPr>
            <a:fld id="{E07B450B-82D7-438A-835A-7710F7342C3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520" tIns="46080" rIns="92520" bIns="460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112D72DB-467A-4A36-9E40-DA125CDF9DF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42900" y="698500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4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3E4C02-AD4F-4313-AC0E-091124625F7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3900488" y="8832850"/>
            <a:ext cx="29765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520" tIns="46080" rIns="92520" bIns="460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>
              <a:buClrTx/>
              <a:buFontTx/>
              <a:buNone/>
            </a:pPr>
            <a:fld id="{6F4CE1D9-0406-4A1D-A37D-B9E1B393E3A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520" tIns="46080" rIns="92520" bIns="460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000DB2CF-4098-4213-A621-DDB417214C7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42900" y="698500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58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D349EF-EE1D-49D0-A27F-AB8F1E28988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3900488" y="8832850"/>
            <a:ext cx="29765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520" tIns="46080" rIns="92520" bIns="460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>
              <a:buClrTx/>
              <a:buFontTx/>
              <a:buNone/>
            </a:pPr>
            <a:fld id="{355941DC-DC34-414C-A330-3D7D9F9FB81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520" tIns="46080" rIns="92520" bIns="460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EFC612F6-BCE5-4EE4-830C-0400B5F8EE6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42900" y="698500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84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2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9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0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9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5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BBF7-4ED6-42D3-9B5B-798056A67A0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4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79" y="0"/>
            <a:ext cx="10515600" cy="695459"/>
          </a:xfrm>
        </p:spPr>
        <p:txBody>
          <a:bodyPr/>
          <a:lstStyle/>
          <a:p>
            <a:r>
              <a:rPr lang="en-US" dirty="0" smtClean="0"/>
              <a:t>System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695458"/>
            <a:ext cx="11359166" cy="59114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2.1 Operating system services</a:t>
            </a:r>
          </a:p>
          <a:p>
            <a:pPr algn="just"/>
            <a:r>
              <a:rPr lang="en-US" sz="2000" dirty="0"/>
              <a:t>An operating system provides an environment for the execution of </a:t>
            </a:r>
            <a:r>
              <a:rPr lang="en-US" sz="2000" dirty="0" smtClean="0"/>
              <a:t>programs. It </a:t>
            </a:r>
            <a:r>
              <a:rPr lang="en-US" sz="2000" dirty="0"/>
              <a:t>provides certain services to programs and to the users of those </a:t>
            </a:r>
            <a:r>
              <a:rPr lang="en-US" sz="2000" dirty="0" smtClean="0"/>
              <a:t>programs. The </a:t>
            </a:r>
            <a:r>
              <a:rPr lang="en-US" sz="2000" dirty="0"/>
              <a:t>specific services provided, of course, differ from one operating system </a:t>
            </a:r>
            <a:r>
              <a:rPr lang="en-US" sz="2000" dirty="0" smtClean="0"/>
              <a:t>to another</a:t>
            </a:r>
            <a:r>
              <a:rPr lang="en-US" sz="2000" dirty="0"/>
              <a:t>, but we can identify common </a:t>
            </a:r>
            <a:r>
              <a:rPr lang="en-US" sz="2000" dirty="0" smtClean="0"/>
              <a:t>classes. Following figure shows </a:t>
            </a:r>
            <a:r>
              <a:rPr lang="en-US" sz="2000" dirty="0"/>
              <a:t>one view of the various operating-system </a:t>
            </a:r>
            <a:r>
              <a:rPr lang="en-US" sz="2000" dirty="0" smtClean="0"/>
              <a:t>services and </a:t>
            </a:r>
            <a:r>
              <a:rPr lang="en-US" sz="2000" dirty="0"/>
              <a:t>how they </a:t>
            </a:r>
            <a:r>
              <a:rPr lang="en-US" sz="2000" dirty="0" smtClean="0"/>
              <a:t>interrelate.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4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2369714"/>
            <a:ext cx="8822028" cy="401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7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3" y="67940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ea typeface="ＭＳ Ｐゴシック" panose="020B0600070205080204" pitchFamily="34" charset="-128"/>
              </a:rPr>
              <a:t>C program invoking </a:t>
            </a:r>
            <a:r>
              <a:rPr lang="en-US" sz="2000" dirty="0" err="1">
                <a:ea typeface="ＭＳ Ｐゴシック" panose="020B0600070205080204" pitchFamily="34" charset="-128"/>
              </a:rPr>
              <a:t>printf</a:t>
            </a:r>
            <a:r>
              <a:rPr lang="en-US" sz="2000" dirty="0">
                <a:ea typeface="ＭＳ Ｐゴシック" panose="020B0600070205080204" pitchFamily="34" charset="-128"/>
              </a:rPr>
              <a:t>() library call, which calls write() system </a:t>
            </a:r>
            <a:r>
              <a:rPr lang="en-US" sz="2000" dirty="0" smtClean="0">
                <a:ea typeface="ＭＳ Ｐゴシック" panose="020B0600070205080204" pitchFamily="34" charset="-128"/>
              </a:rPr>
              <a:t>call.</a:t>
            </a:r>
          </a:p>
          <a:p>
            <a:pPr marL="0" indent="0">
              <a:buNone/>
            </a:pPr>
            <a:endParaRPr 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t="2666" r="17346" b="1784"/>
          <a:stretch>
            <a:fillRect/>
          </a:stretch>
        </p:blipFill>
        <p:spPr bwMode="auto">
          <a:xfrm>
            <a:off x="2034862" y="1318721"/>
            <a:ext cx="4572000" cy="428625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2.4 Types of system calls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1301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System calls can be grouped </a:t>
            </a:r>
            <a:r>
              <a:rPr lang="en-US" sz="2000" dirty="0" smtClean="0"/>
              <a:t>roughly </a:t>
            </a:r>
            <a:r>
              <a:rPr lang="en-US" sz="2000" dirty="0"/>
              <a:t>six major </a:t>
            </a:r>
            <a:r>
              <a:rPr lang="en-US" sz="2000" dirty="0" smtClean="0"/>
              <a:t>categories:</a:t>
            </a:r>
          </a:p>
          <a:p>
            <a:r>
              <a:rPr lang="en-US" sz="2000" dirty="0" smtClean="0"/>
              <a:t>Process </a:t>
            </a:r>
            <a:r>
              <a:rPr lang="fr-FR" sz="2000" dirty="0" smtClean="0"/>
              <a:t>control</a:t>
            </a:r>
          </a:p>
          <a:p>
            <a:r>
              <a:rPr lang="fr-FR" sz="2000" dirty="0" smtClean="0"/>
              <a:t>file manipulation</a:t>
            </a:r>
            <a:endParaRPr lang="fr-FR" sz="2000" dirty="0"/>
          </a:p>
          <a:p>
            <a:r>
              <a:rPr lang="fr-FR" sz="2000" dirty="0" err="1" smtClean="0"/>
              <a:t>Device</a:t>
            </a:r>
            <a:r>
              <a:rPr lang="fr-FR" sz="2000" dirty="0" smtClean="0"/>
              <a:t> manipulation</a:t>
            </a:r>
          </a:p>
          <a:p>
            <a:r>
              <a:rPr lang="fr-FR" sz="2000" dirty="0" smtClean="0"/>
              <a:t>information maintenance</a:t>
            </a:r>
            <a:endParaRPr lang="fr-FR" sz="2000" dirty="0"/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Protection 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59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0334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Continued…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96274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Process control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End process, abort process</a:t>
            </a:r>
            <a:endParaRPr 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Load process, execute process</a:t>
            </a:r>
            <a:endParaRPr 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create process, terminate process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get process attributes, set process attributes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wait for time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wait event, signal event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allocate and free memory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File management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create file, delete file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open, close file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read, write, reposition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get and set file attributes</a:t>
            </a:r>
          </a:p>
        </p:txBody>
      </p:sp>
    </p:spTree>
    <p:extLst>
      <p:ext uri="{BB962C8B-B14F-4D97-AF65-F5344CB8AC3E}">
        <p14:creationId xmlns:p14="http://schemas.microsoft.com/office/powerpoint/2010/main" val="10853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28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ea typeface="ＭＳ Ｐゴシック" panose="020B0600070205080204" pitchFamily="34" charset="-128"/>
              </a:rPr>
              <a:t>Device management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request device, release device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read, write, reposition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get device attributes, set device attributes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logically attach or detach devices</a:t>
            </a:r>
          </a:p>
          <a:p>
            <a:pPr algn="just"/>
            <a:r>
              <a:rPr lang="en-US" dirty="0">
                <a:ea typeface="ＭＳ Ｐゴシック" panose="020B0600070205080204" pitchFamily="34" charset="-128"/>
              </a:rPr>
              <a:t>Information maintenance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get time or date, set time or date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get system data, set system data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get and set process, file, or device attributes</a:t>
            </a:r>
          </a:p>
          <a:p>
            <a:pPr algn="just"/>
            <a:r>
              <a:rPr lang="en-US" dirty="0">
                <a:ea typeface="ＭＳ Ｐゴシック" panose="020B0600070205080204" pitchFamily="34" charset="-128"/>
              </a:rPr>
              <a:t>Communications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create, delete communication connection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send, receive messages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transfer status information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attach and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7205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6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86" y="568928"/>
            <a:ext cx="10515600" cy="57407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ＭＳ Ｐゴシック" panose="020B0600070205080204" pitchFamily="34" charset="-128"/>
              </a:rPr>
              <a:t>Examples of Windows and </a:t>
            </a:r>
            <a:r>
              <a:rPr lang="en-US" dirty="0" smtClean="0">
                <a:ea typeface="ＭＳ Ｐゴシック" panose="020B0600070205080204" pitchFamily="34" charset="-128"/>
              </a:rPr>
              <a:t> Unix </a:t>
            </a:r>
            <a:r>
              <a:rPr lang="en-US" dirty="0">
                <a:ea typeface="ＭＳ Ｐゴシック" panose="020B0600070205080204" pitchFamily="34" charset="-128"/>
              </a:rPr>
              <a:t>System </a:t>
            </a:r>
            <a:r>
              <a:rPr lang="en-US" dirty="0" smtClean="0">
                <a:ea typeface="ＭＳ Ｐゴシック" panose="020B0600070205080204" pitchFamily="34" charset="-128"/>
              </a:rPr>
              <a:t>Calls</a:t>
            </a:r>
            <a:endParaRPr 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OS8-p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3772"/>
            <a:ext cx="8563376" cy="522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5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886"/>
            <a:ext cx="10515600" cy="5867823"/>
          </a:xfrm>
        </p:spPr>
        <p:txBody>
          <a:bodyPr>
            <a:normAutofit/>
          </a:bodyPr>
          <a:lstStyle/>
          <a:p>
            <a:r>
              <a:rPr lang="en-US" sz="2000" dirty="0">
                <a:ea typeface="ＭＳ Ｐゴシック" panose="020B0600070205080204" pitchFamily="34" charset="-128"/>
              </a:rPr>
              <a:t>Example: </a:t>
            </a:r>
            <a:r>
              <a:rPr lang="en-US" sz="2000" dirty="0" smtClean="0">
                <a:ea typeface="ＭＳ Ｐゴシック" panose="020B0600070205080204" pitchFamily="34" charset="-128"/>
              </a:rPr>
              <a:t>MS-DOS</a:t>
            </a:r>
          </a:p>
          <a:p>
            <a:r>
              <a:rPr lang="en-US" sz="2000" dirty="0" smtClean="0"/>
              <a:t>Single tasking operating system.</a:t>
            </a:r>
          </a:p>
          <a:p>
            <a:pPr marL="0" indent="0">
              <a:buNone/>
            </a:pPr>
            <a:endParaRPr lang="en-US" sz="20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smtClean="0">
                <a:ea typeface="ＭＳ Ｐゴシック" panose="020B0600070205080204" pitchFamily="34" charset="-128"/>
              </a:rPr>
              <a:t>MS-DOS execution (a)at system startup     (b)running a program</a:t>
            </a:r>
            <a:endParaRPr lang="en-US" sz="2000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9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42" y="2691684"/>
            <a:ext cx="5067300" cy="403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0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3336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3365"/>
            <a:ext cx="10515600" cy="6280037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ea typeface="ＭＳ Ｐゴシック" panose="020B0600070205080204" pitchFamily="34" charset="-128"/>
              </a:rPr>
              <a:t>FreeBSD</a:t>
            </a:r>
          </a:p>
          <a:p>
            <a:r>
              <a:rPr lang="en-US" sz="2000" dirty="0">
                <a:ea typeface="ＭＳ Ｐゴシック" panose="020B0600070205080204" pitchFamily="34" charset="-128"/>
              </a:rPr>
              <a:t>Unix variant</a:t>
            </a:r>
          </a:p>
          <a:p>
            <a:r>
              <a:rPr lang="en-US" sz="2000" dirty="0">
                <a:ea typeface="ＭＳ Ｐゴシック" panose="020B0600070205080204" pitchFamily="34" charset="-128"/>
              </a:rPr>
              <a:t>Multitasking</a:t>
            </a:r>
          </a:p>
          <a:p>
            <a:r>
              <a:rPr lang="en-US" sz="2000" dirty="0">
                <a:ea typeface="ＭＳ Ｐゴシック" panose="020B0600070205080204" pitchFamily="34" charset="-128"/>
              </a:rPr>
              <a:t>User login -&gt; invoke user’s choice of shell</a:t>
            </a:r>
          </a:p>
          <a:p>
            <a:r>
              <a:rPr lang="en-US" sz="2000" dirty="0" smtClean="0">
                <a:ea typeface="ＭＳ Ｐゴシック" panose="020B0600070205080204" pitchFamily="34" charset="-128"/>
              </a:rPr>
              <a:t>To  start new process Shell </a:t>
            </a:r>
            <a:r>
              <a:rPr lang="en-US" sz="2000" dirty="0">
                <a:ea typeface="ＭＳ Ｐゴシック" panose="020B0600070205080204" pitchFamily="34" charset="-128"/>
              </a:rPr>
              <a:t>executes fork() system call to create </a:t>
            </a:r>
            <a:r>
              <a:rPr lang="en-US" sz="2000" dirty="0" smtClean="0">
                <a:ea typeface="ＭＳ Ｐゴシック" panose="020B0600070205080204" pitchFamily="34" charset="-128"/>
              </a:rPr>
              <a:t>process and exec() system call to load process. </a:t>
            </a:r>
            <a:endParaRPr 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ＭＳ Ｐゴシック" panose="020B0600070205080204" pitchFamily="34" charset="-128"/>
              </a:rPr>
              <a:t>FreeBSD Running Multiple </a:t>
            </a:r>
            <a:r>
              <a:rPr lang="en-US" sz="2000" b="1" dirty="0" smtClean="0">
                <a:ea typeface="ＭＳ Ｐゴシック" panose="020B0600070205080204" pitchFamily="34" charset="-128"/>
              </a:rPr>
              <a:t>Programs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1" t="500" r="31691" b="500"/>
          <a:stretch>
            <a:fillRect/>
          </a:stretch>
        </p:blipFill>
        <p:spPr bwMode="auto">
          <a:xfrm>
            <a:off x="1820885" y="3171713"/>
            <a:ext cx="2305050" cy="3541689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12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2.7 Operating system structure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2" y="1040014"/>
            <a:ext cx="10515600" cy="435623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system as large and complex as a modern operating system must </a:t>
            </a:r>
            <a:r>
              <a:rPr lang="en-US" sz="2000" dirty="0" smtClean="0"/>
              <a:t>be engineered </a:t>
            </a:r>
            <a:r>
              <a:rPr lang="en-US" sz="2000" dirty="0"/>
              <a:t>carefully if it is to function properly and be modified easily. </a:t>
            </a:r>
            <a:r>
              <a:rPr lang="en-US" sz="2000" dirty="0" smtClean="0"/>
              <a:t>A common </a:t>
            </a:r>
            <a:r>
              <a:rPr lang="en-US" sz="2000" dirty="0"/>
              <a:t>approach is to partition the task into small components rather </a:t>
            </a:r>
            <a:r>
              <a:rPr lang="en-US" sz="2000" dirty="0" smtClean="0"/>
              <a:t>than have </a:t>
            </a:r>
            <a:r>
              <a:rPr lang="en-US" sz="2000" dirty="0"/>
              <a:t>one monolithic </a:t>
            </a:r>
            <a:r>
              <a:rPr lang="en-US" sz="2000" dirty="0" smtClean="0"/>
              <a:t>system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1. Simple structure 2. layered 3. microkernel 4. modular system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2.7.1 simple structure </a:t>
            </a:r>
          </a:p>
          <a:p>
            <a:pPr algn="just"/>
            <a:r>
              <a:rPr lang="en-US" sz="2000" dirty="0"/>
              <a:t>Many commercial operating </a:t>
            </a:r>
            <a:r>
              <a:rPr lang="en-US" sz="2000" dirty="0" smtClean="0"/>
              <a:t>systems </a:t>
            </a:r>
            <a:r>
              <a:rPr lang="en-US" sz="2000" dirty="0"/>
              <a:t>do not have well-defined </a:t>
            </a:r>
            <a:r>
              <a:rPr lang="en-US" sz="2000" dirty="0" smtClean="0"/>
              <a:t>structures. Frequently</a:t>
            </a:r>
            <a:r>
              <a:rPr lang="en-US" sz="2000" dirty="0"/>
              <a:t>, such systems started as small, simple, and limited systems </a:t>
            </a:r>
            <a:r>
              <a:rPr lang="en-US" sz="2000" dirty="0" smtClean="0"/>
              <a:t>and then </a:t>
            </a:r>
            <a:r>
              <a:rPr lang="en-US" sz="2000" dirty="0"/>
              <a:t>grew beyond their original </a:t>
            </a:r>
            <a:r>
              <a:rPr lang="en-US" sz="2000" dirty="0" smtClean="0"/>
              <a:t>scope.</a:t>
            </a:r>
          </a:p>
          <a:p>
            <a:pPr algn="just"/>
            <a:r>
              <a:rPr lang="en-US" sz="2000" dirty="0"/>
              <a:t>MS-DOS is an example of such a </a:t>
            </a:r>
            <a:r>
              <a:rPr lang="en-US" sz="2000" dirty="0" smtClean="0"/>
              <a:t>system. </a:t>
            </a:r>
          </a:p>
          <a:p>
            <a:pPr algn="just"/>
            <a:r>
              <a:rPr lang="en-US" sz="2000" dirty="0"/>
              <a:t>It was written to provide the </a:t>
            </a:r>
            <a:r>
              <a:rPr lang="en-US" sz="2000" dirty="0" smtClean="0"/>
              <a:t>most functionality </a:t>
            </a:r>
            <a:r>
              <a:rPr lang="en-US" sz="2000" dirty="0"/>
              <a:t>in the least space, so it was not divided into modules </a:t>
            </a:r>
            <a:r>
              <a:rPr lang="en-US" sz="2000" dirty="0" smtClean="0"/>
              <a:t>carefully. For example application programs are able to access I/O routines to write directly to display devices and disk drives but entire system crashes if program fails. Following figure shows its structure.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6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pic>
        <p:nvPicPr>
          <p:cNvPr id="4" name="Picture 6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31" y="1906073"/>
            <a:ext cx="5100034" cy="426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0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88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Another example of limited structuring is the original UNIX </a:t>
            </a:r>
            <a:r>
              <a:rPr lang="en-US" sz="2000" dirty="0" smtClean="0"/>
              <a:t>operating system. </a:t>
            </a:r>
            <a:r>
              <a:rPr lang="en-US" sz="2000" dirty="0"/>
              <a:t>Like </a:t>
            </a:r>
            <a:r>
              <a:rPr lang="en-US" sz="2000" dirty="0" smtClean="0"/>
              <a:t>MS-DOS, UNIX </a:t>
            </a:r>
            <a:r>
              <a:rPr lang="en-US" sz="2000" dirty="0"/>
              <a:t>initially was </a:t>
            </a:r>
            <a:r>
              <a:rPr lang="en-US" sz="2000" dirty="0" smtClean="0"/>
              <a:t>limited by hardware functionality. </a:t>
            </a:r>
          </a:p>
          <a:p>
            <a:r>
              <a:rPr lang="en-US" sz="2000" dirty="0" smtClean="0"/>
              <a:t>It consists of two separate parts the kernel and </a:t>
            </a:r>
            <a:r>
              <a:rPr lang="en-US" sz="2000" dirty="0"/>
              <a:t>system </a:t>
            </a:r>
            <a:r>
              <a:rPr lang="en-US" sz="2000" dirty="0" smtClean="0"/>
              <a:t>programs.</a:t>
            </a:r>
          </a:p>
          <a:p>
            <a:r>
              <a:rPr lang="en-US" sz="2000" b="1" dirty="0" smtClean="0">
                <a:ea typeface="ＭＳ Ｐゴシック" panose="020B0600070205080204" pitchFamily="34" charset="-128"/>
              </a:rPr>
              <a:t>Figure shows Traditional </a:t>
            </a:r>
            <a:r>
              <a:rPr lang="en-US" sz="2000" b="1" dirty="0">
                <a:ea typeface="ＭＳ Ｐゴシック" panose="020B0600070205080204" pitchFamily="34" charset="-128"/>
              </a:rPr>
              <a:t>UNIX System </a:t>
            </a:r>
            <a:r>
              <a:rPr lang="en-US" sz="2000" b="1" dirty="0" smtClean="0">
                <a:ea typeface="ＭＳ Ｐゴシック" panose="020B0600070205080204" pitchFamily="34" charset="-128"/>
              </a:rPr>
              <a:t>Structure.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43" y="2293021"/>
            <a:ext cx="6923087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0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User interface. Almost all operating systems have </a:t>
            </a:r>
            <a:r>
              <a:rPr lang="en-US" sz="2000" dirty="0" smtClean="0"/>
              <a:t>a user interface. This </a:t>
            </a:r>
            <a:r>
              <a:rPr lang="en-US" sz="2000" dirty="0"/>
              <a:t>interface can take several forms. One is </a:t>
            </a:r>
            <a:r>
              <a:rPr lang="en-US" sz="2000" dirty="0" smtClean="0"/>
              <a:t>a </a:t>
            </a:r>
            <a:r>
              <a:rPr lang="en-US" sz="2000" dirty="0" err="1" smtClean="0"/>
              <a:t>DTrace</a:t>
            </a:r>
            <a:r>
              <a:rPr lang="en-US" sz="2000" dirty="0" smtClean="0"/>
              <a:t> command line interface(CLI) which </a:t>
            </a:r>
            <a:r>
              <a:rPr lang="en-US" sz="2000" dirty="0"/>
              <a:t>uses text commands and a method for entering </a:t>
            </a:r>
            <a:r>
              <a:rPr lang="en-US" sz="2000" dirty="0" smtClean="0"/>
              <a:t>them(say</a:t>
            </a:r>
            <a:r>
              <a:rPr lang="en-US" sz="2000" dirty="0"/>
              <a:t>, a program to allow entering and editing of commands). Another </a:t>
            </a:r>
            <a:r>
              <a:rPr lang="en-US" sz="2000" dirty="0" smtClean="0"/>
              <a:t>is a batch interface </a:t>
            </a:r>
            <a:r>
              <a:rPr lang="en-US" sz="2000" dirty="0"/>
              <a:t>in which commands and directives to control </a:t>
            </a:r>
            <a:r>
              <a:rPr lang="en-US" sz="2000" dirty="0" smtClean="0"/>
              <a:t>those commands </a:t>
            </a:r>
            <a:r>
              <a:rPr lang="en-US" sz="2000" dirty="0"/>
              <a:t>are entered into files, and those files are executed. </a:t>
            </a:r>
            <a:r>
              <a:rPr lang="en-US" sz="2000" dirty="0" smtClean="0"/>
              <a:t>Most commonly</a:t>
            </a:r>
            <a:r>
              <a:rPr lang="en-US" sz="2000" dirty="0"/>
              <a:t>, a </a:t>
            </a:r>
            <a:r>
              <a:rPr lang="en-US" sz="2000" dirty="0" smtClean="0"/>
              <a:t>graphical user interface is </a:t>
            </a:r>
            <a:r>
              <a:rPr lang="en-US" sz="2000" dirty="0"/>
              <a:t>used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dirty="0"/>
              <a:t>Program execution. The system must be able to load a program </a:t>
            </a:r>
            <a:r>
              <a:rPr lang="en-US" sz="2000" dirty="0" smtClean="0"/>
              <a:t>into memory </a:t>
            </a:r>
            <a:r>
              <a:rPr lang="en-US" sz="2000" dirty="0"/>
              <a:t>and to run that program. The program must be able to end </a:t>
            </a:r>
            <a:r>
              <a:rPr lang="en-US" sz="2000" dirty="0" smtClean="0"/>
              <a:t>its execution</a:t>
            </a:r>
            <a:r>
              <a:rPr lang="en-US" sz="2000" dirty="0"/>
              <a:t>, either normally or abnormally (indicating error</a:t>
            </a:r>
            <a:r>
              <a:rPr lang="en-US" sz="2000" dirty="0" smtClean="0"/>
              <a:t>).</a:t>
            </a:r>
          </a:p>
          <a:p>
            <a:pPr algn="just"/>
            <a:r>
              <a:rPr lang="en-US" sz="2000" dirty="0"/>
              <a:t>I/O operations. A running program may require I/0, which may involve </a:t>
            </a:r>
            <a:r>
              <a:rPr lang="en-US" sz="2000" dirty="0" smtClean="0"/>
              <a:t>a file </a:t>
            </a:r>
            <a:r>
              <a:rPr lang="en-US" sz="2000" dirty="0"/>
              <a:t>or an I/0 device. For specific devices, special functions may be </a:t>
            </a:r>
            <a:r>
              <a:rPr lang="en-US" sz="2000" dirty="0" smtClean="0"/>
              <a:t>desired (such </a:t>
            </a:r>
            <a:r>
              <a:rPr lang="en-US" sz="2000" dirty="0"/>
              <a:t>as recording to a CD or DVD drive or blanking a display screen). </a:t>
            </a:r>
            <a:r>
              <a:rPr lang="en-US" sz="2000" dirty="0" smtClean="0"/>
              <a:t>For efficiency </a:t>
            </a:r>
            <a:r>
              <a:rPr lang="en-US" sz="2000" dirty="0"/>
              <a:t>and protection, users usually cannot control I/0 devices </a:t>
            </a:r>
            <a:r>
              <a:rPr lang="en-US" sz="2000" dirty="0" smtClean="0"/>
              <a:t>directly. Therefore</a:t>
            </a:r>
            <a:r>
              <a:rPr lang="en-US" sz="2000" dirty="0"/>
              <a:t>, the operating system must provide a means to do I/0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File-system manipulation. The file system is of particular interest. </a:t>
            </a:r>
            <a:r>
              <a:rPr lang="en-US" sz="2000" dirty="0" smtClean="0"/>
              <a:t>Obviously, programs </a:t>
            </a:r>
            <a:r>
              <a:rPr lang="en-US" sz="2000" dirty="0"/>
              <a:t>need to read and write files and directories. They </a:t>
            </a:r>
            <a:r>
              <a:rPr lang="en-US" sz="2000" dirty="0" smtClean="0"/>
              <a:t>also need </a:t>
            </a:r>
            <a:r>
              <a:rPr lang="en-US" sz="2000" dirty="0"/>
              <a:t>to create and delete them by name, search for a given file, and list </a:t>
            </a:r>
            <a:r>
              <a:rPr lang="en-US" sz="2000" dirty="0" smtClean="0"/>
              <a:t>file information</a:t>
            </a:r>
            <a:r>
              <a:rPr lang="en-US" sz="2000" dirty="0"/>
              <a:t>. Finally, some programs include permissions management </a:t>
            </a:r>
            <a:r>
              <a:rPr lang="en-US" sz="2000" dirty="0" smtClean="0"/>
              <a:t>to allow </a:t>
            </a:r>
            <a:r>
              <a:rPr lang="en-US" sz="2000" dirty="0"/>
              <a:t>or deny access to files or directories based on file </a:t>
            </a:r>
            <a:r>
              <a:rPr lang="en-US" sz="2000" dirty="0" smtClean="0"/>
              <a:t>ownership.</a:t>
            </a:r>
          </a:p>
        </p:txBody>
      </p:sp>
    </p:spTree>
    <p:extLst>
      <p:ext uri="{BB962C8B-B14F-4D97-AF65-F5344CB8AC3E}">
        <p14:creationId xmlns:p14="http://schemas.microsoft.com/office/powerpoint/2010/main" val="15066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Advantage </a:t>
            </a:r>
            <a:r>
              <a:rPr lang="en-US" sz="2000" dirty="0" smtClean="0"/>
              <a:t>of simple structure</a:t>
            </a:r>
          </a:p>
          <a:p>
            <a:pPr algn="just"/>
            <a:r>
              <a:rPr lang="en-US" sz="2000" dirty="0" smtClean="0"/>
              <a:t>Simple , small and limited system and grow beyond their original scope.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Disadvantages </a:t>
            </a:r>
            <a:r>
              <a:rPr lang="en-US" sz="2000" dirty="0" smtClean="0"/>
              <a:t>of simple structure </a:t>
            </a:r>
            <a:endParaRPr lang="en-US" sz="2000" dirty="0"/>
          </a:p>
          <a:p>
            <a:pPr algn="just"/>
            <a:r>
              <a:rPr lang="en-US" sz="2000" dirty="0"/>
              <a:t>In MS-DOS, the interfaces and levels of functionality are not </a:t>
            </a:r>
            <a:r>
              <a:rPr lang="en-US" sz="2000" dirty="0" smtClean="0"/>
              <a:t>well separated. </a:t>
            </a:r>
            <a:r>
              <a:rPr lang="en-US" sz="2000" dirty="0"/>
              <a:t>For </a:t>
            </a:r>
            <a:r>
              <a:rPr lang="en-US" sz="2000" dirty="0" smtClean="0"/>
              <a:t>instance, application </a:t>
            </a:r>
            <a:r>
              <a:rPr lang="en-US" sz="2000" dirty="0"/>
              <a:t>programs </a:t>
            </a:r>
            <a:r>
              <a:rPr lang="en-US" sz="2000" dirty="0" smtClean="0"/>
              <a:t>are </a:t>
            </a:r>
            <a:r>
              <a:rPr lang="en-US" sz="2000" dirty="0"/>
              <a:t>able to access the basic </a:t>
            </a:r>
            <a:r>
              <a:rPr lang="en-US" sz="2000" i="1" dirty="0" smtClean="0"/>
              <a:t>I/O routines </a:t>
            </a:r>
            <a:r>
              <a:rPr lang="en-US" sz="2000" dirty="0" smtClean="0"/>
              <a:t>to </a:t>
            </a:r>
            <a:r>
              <a:rPr lang="en-US" sz="2000" dirty="0"/>
              <a:t>write directly to the display and disk </a:t>
            </a:r>
            <a:r>
              <a:rPr lang="en-US" sz="2000" dirty="0" smtClean="0"/>
              <a:t>drives. </a:t>
            </a:r>
            <a:r>
              <a:rPr lang="en-US" sz="2000" dirty="0" smtClean="0"/>
              <a:t>Such </a:t>
            </a:r>
            <a:r>
              <a:rPr lang="en-US" sz="2000" dirty="0" smtClean="0"/>
              <a:t>freedom causes </a:t>
            </a:r>
            <a:r>
              <a:rPr lang="en-US" sz="2000" dirty="0"/>
              <a:t>entire system </a:t>
            </a:r>
            <a:r>
              <a:rPr lang="en-US" sz="2000" dirty="0" smtClean="0"/>
              <a:t>to crash when </a:t>
            </a:r>
            <a:r>
              <a:rPr lang="en-US" sz="2000" dirty="0"/>
              <a:t>user programs </a:t>
            </a:r>
            <a:r>
              <a:rPr lang="en-US" sz="2000" dirty="0" smtClean="0"/>
              <a:t>fail. </a:t>
            </a:r>
          </a:p>
          <a:p>
            <a:pPr algn="just"/>
            <a:r>
              <a:rPr lang="en-US" sz="2000" dirty="0" smtClean="0"/>
              <a:t>No hardware protection and no dual mode operation. </a:t>
            </a: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87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2.7.2 Layered approach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31" y="927280"/>
            <a:ext cx="11681137" cy="6117464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With proper hardware support</a:t>
            </a:r>
            <a:r>
              <a:rPr lang="en-US" sz="2000" dirty="0"/>
              <a:t>, operating systems can be </a:t>
            </a:r>
            <a:r>
              <a:rPr lang="en-US" sz="2000" dirty="0" smtClean="0"/>
              <a:t>broken into pieces that </a:t>
            </a:r>
            <a:r>
              <a:rPr lang="en-US" sz="2000" dirty="0"/>
              <a:t>are smaller and more </a:t>
            </a:r>
            <a:r>
              <a:rPr lang="en-US" sz="2000" dirty="0" smtClean="0"/>
              <a:t>appropriate than MS-DOS and UNIX.</a:t>
            </a:r>
          </a:p>
          <a:p>
            <a:pPr algn="just"/>
            <a:r>
              <a:rPr lang="en-US" sz="2000" dirty="0" smtClean="0"/>
              <a:t>In layered approach, </a:t>
            </a:r>
            <a:r>
              <a:rPr lang="en-US" sz="2000" dirty="0"/>
              <a:t>the operating system is broken </a:t>
            </a:r>
            <a:r>
              <a:rPr lang="en-US" sz="2000" dirty="0" smtClean="0"/>
              <a:t>into a number of layers(levels).</a:t>
            </a:r>
          </a:p>
          <a:p>
            <a:pPr algn="just"/>
            <a:r>
              <a:rPr lang="en-US" sz="2000" dirty="0" smtClean="0"/>
              <a:t>The bottom layer is hardware (layer 0) and highest layer(layer N) is user interface. The following figure shows layered structure. </a:t>
            </a:r>
          </a:p>
          <a:p>
            <a:pPr algn="just"/>
            <a:r>
              <a:rPr lang="en-US" sz="2000" dirty="0"/>
              <a:t>An operating-system layer is an implementation of </a:t>
            </a:r>
            <a:r>
              <a:rPr lang="en-US" sz="2000" dirty="0" smtClean="0"/>
              <a:t>an abstract object made up </a:t>
            </a:r>
            <a:r>
              <a:rPr lang="en-US" sz="2000" b="1" dirty="0"/>
              <a:t>of data </a:t>
            </a:r>
            <a:r>
              <a:rPr lang="en-US" sz="2000" dirty="0"/>
              <a:t>and the </a:t>
            </a:r>
            <a:r>
              <a:rPr lang="en-US" sz="2000" b="1" dirty="0" smtClean="0"/>
              <a:t>operations</a:t>
            </a:r>
            <a:r>
              <a:rPr lang="en-US" sz="2000" dirty="0" smtClean="0"/>
              <a:t> that </a:t>
            </a:r>
            <a:r>
              <a:rPr lang="en-US" sz="2000" dirty="0"/>
              <a:t>can manipulate those data.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57" y="3377441"/>
            <a:ext cx="5189112" cy="348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8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dirty="0" smtClean="0"/>
              <a:t>Advantages of layered approach</a:t>
            </a:r>
            <a:endParaRPr lang="en-US" sz="2000" dirty="0"/>
          </a:p>
          <a:p>
            <a:pPr algn="just"/>
            <a:r>
              <a:rPr lang="en-US" sz="2000" dirty="0" smtClean="0"/>
              <a:t>Simple to construct and debug.</a:t>
            </a:r>
          </a:p>
          <a:p>
            <a:pPr algn="just"/>
            <a:r>
              <a:rPr lang="en-US" sz="2000" dirty="0"/>
              <a:t>The operating system can then retain much </a:t>
            </a:r>
            <a:r>
              <a:rPr lang="en-US" sz="2000" dirty="0" smtClean="0"/>
              <a:t>greater control </a:t>
            </a:r>
            <a:r>
              <a:rPr lang="en-US" sz="2000" dirty="0"/>
              <a:t>over the computer and over the applications that make use of </a:t>
            </a:r>
            <a:r>
              <a:rPr lang="en-US" sz="2000" dirty="0" smtClean="0"/>
              <a:t>that computer.</a:t>
            </a:r>
          </a:p>
          <a:p>
            <a:pPr algn="just"/>
            <a:r>
              <a:rPr lang="en-US" sz="2000" dirty="0"/>
              <a:t>The layers are selected so that each </a:t>
            </a:r>
            <a:r>
              <a:rPr lang="en-US" sz="2000" b="1" dirty="0"/>
              <a:t>uses functions </a:t>
            </a:r>
            <a:r>
              <a:rPr lang="en-US" sz="2000" dirty="0"/>
              <a:t>(</a:t>
            </a:r>
            <a:r>
              <a:rPr lang="en-US" sz="2000" dirty="0" smtClean="0"/>
              <a:t>operations) and </a:t>
            </a:r>
            <a:r>
              <a:rPr lang="en-US" sz="2000" b="1" dirty="0"/>
              <a:t>services of </a:t>
            </a:r>
            <a:r>
              <a:rPr lang="en-US" sz="2000" dirty="0"/>
              <a:t>only lower-level layers. This approach simplifies </a:t>
            </a:r>
            <a:r>
              <a:rPr lang="en-US" sz="2000" dirty="0" smtClean="0"/>
              <a:t>debugging and system verification.</a:t>
            </a:r>
            <a:endParaRPr lang="en-US" sz="2000" dirty="0"/>
          </a:p>
          <a:p>
            <a:pPr algn="just"/>
            <a:r>
              <a:rPr lang="en-US" sz="2000" dirty="0" smtClean="0"/>
              <a:t>Provides information hiding. </a:t>
            </a:r>
          </a:p>
          <a:p>
            <a:pPr marL="0" indent="0" algn="just">
              <a:buNone/>
            </a:pPr>
            <a:r>
              <a:rPr lang="en-US" sz="2000" dirty="0" smtClean="0"/>
              <a:t>Disadvantages </a:t>
            </a:r>
            <a:r>
              <a:rPr lang="en-US" sz="2000" dirty="0"/>
              <a:t>of layered </a:t>
            </a:r>
            <a:r>
              <a:rPr lang="en-US" sz="2000" dirty="0" smtClean="0"/>
              <a:t>approach</a:t>
            </a:r>
          </a:p>
          <a:p>
            <a:pPr algn="just"/>
            <a:r>
              <a:rPr lang="en-US" sz="2000" dirty="0"/>
              <a:t>The major difficulty with the layered approach involves </a:t>
            </a:r>
            <a:r>
              <a:rPr lang="en-US" sz="2000" dirty="0" smtClean="0"/>
              <a:t>appropriately defining </a:t>
            </a:r>
            <a:r>
              <a:rPr lang="en-US" sz="2000" dirty="0"/>
              <a:t>the various layers. Because a layer can use only lower-level </a:t>
            </a:r>
            <a:r>
              <a:rPr lang="en-US" sz="2000" dirty="0" smtClean="0"/>
              <a:t>layers, careful </a:t>
            </a:r>
            <a:r>
              <a:rPr lang="en-US" sz="2000" dirty="0"/>
              <a:t>planning is </a:t>
            </a:r>
            <a:r>
              <a:rPr lang="en-US" sz="2000" dirty="0" smtClean="0"/>
              <a:t>necessary.</a:t>
            </a:r>
          </a:p>
          <a:p>
            <a:pPr algn="just"/>
            <a:r>
              <a:rPr lang="en-US" sz="2000" dirty="0"/>
              <a:t>they tend to be </a:t>
            </a:r>
            <a:r>
              <a:rPr lang="en-US" sz="2000" dirty="0" smtClean="0"/>
              <a:t>less efficient </a:t>
            </a:r>
            <a:r>
              <a:rPr lang="en-US" sz="2000" dirty="0"/>
              <a:t>than other types. For instance, when a user program executes an </a:t>
            </a:r>
            <a:r>
              <a:rPr lang="en-US" sz="2000" dirty="0" smtClean="0"/>
              <a:t>I/0 operation</a:t>
            </a:r>
            <a:r>
              <a:rPr lang="en-US" sz="2000" dirty="0"/>
              <a:t>, it executes a system call that is trapped to the I/0 layer, which </a:t>
            </a:r>
            <a:r>
              <a:rPr lang="en-US" sz="2000" dirty="0" smtClean="0"/>
              <a:t>calls the </a:t>
            </a:r>
            <a:r>
              <a:rPr lang="en-US" sz="2000" dirty="0"/>
              <a:t>memory-management </a:t>
            </a:r>
            <a:r>
              <a:rPr lang="en-US" sz="2000" dirty="0" smtClean="0"/>
              <a:t>layer </a:t>
            </a:r>
            <a:r>
              <a:rPr lang="en-US" sz="2000" dirty="0"/>
              <a:t>which in </a:t>
            </a:r>
            <a:r>
              <a:rPr lang="en-US" sz="2000" dirty="0" smtClean="0"/>
              <a:t>turn </a:t>
            </a:r>
            <a:r>
              <a:rPr lang="en-US" sz="2000" dirty="0"/>
              <a:t>calls the CPU-scheduling </a:t>
            </a:r>
            <a:r>
              <a:rPr lang="en-US" sz="2000" dirty="0" smtClean="0"/>
              <a:t>layer, which </a:t>
            </a:r>
            <a:r>
              <a:rPr lang="en-US" sz="2000" dirty="0"/>
              <a:t>is then passed to the hardware.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20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2.7.3 Microkernels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68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000" dirty="0"/>
              <a:t>We have already seen that as UNIX expanded, the kernel became </a:t>
            </a:r>
            <a:r>
              <a:rPr lang="en-US" sz="2000" dirty="0" smtClean="0"/>
              <a:t>large and </a:t>
            </a:r>
            <a:r>
              <a:rPr lang="en-US" sz="2000" dirty="0"/>
              <a:t>difficult to </a:t>
            </a:r>
            <a:r>
              <a:rPr lang="en-US" sz="2000" dirty="0" smtClean="0"/>
              <a:t>manage.</a:t>
            </a:r>
          </a:p>
          <a:p>
            <a:pPr algn="just"/>
            <a:r>
              <a:rPr lang="en-US" sz="2000" dirty="0"/>
              <a:t>University developed an </a:t>
            </a:r>
            <a:r>
              <a:rPr lang="en-US" sz="2000" dirty="0" smtClean="0"/>
              <a:t>operating </a:t>
            </a:r>
            <a:r>
              <a:rPr lang="en-US" sz="2000" dirty="0"/>
              <a:t>system called Mach that </a:t>
            </a:r>
            <a:r>
              <a:rPr lang="en-US" sz="2000" dirty="0" smtClean="0"/>
              <a:t>modularized the </a:t>
            </a:r>
            <a:r>
              <a:rPr lang="en-US" sz="2000" dirty="0"/>
              <a:t>kernel using the </a:t>
            </a:r>
            <a:r>
              <a:rPr lang="en-US" sz="2000" dirty="0" smtClean="0"/>
              <a:t>microkernel approach. </a:t>
            </a:r>
          </a:p>
          <a:p>
            <a:pPr algn="just"/>
            <a:r>
              <a:rPr lang="en-US" sz="2000" dirty="0" smtClean="0"/>
              <a:t>This method structures the operating system by removing all nonessential components from the kernel and implementing them as system and user level programs. </a:t>
            </a:r>
            <a:r>
              <a:rPr lang="en-US" sz="2000" b="1" dirty="0" smtClean="0"/>
              <a:t>The result is smaller kernel called microkernel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 smtClean="0"/>
              <a:t>Microkernel provides minimal process and memory management. </a:t>
            </a:r>
          </a:p>
          <a:p>
            <a:pPr algn="just"/>
            <a:r>
              <a:rPr lang="en-US" sz="2000" b="1" dirty="0"/>
              <a:t>The main function of the micro kernel is to provide a communication </a:t>
            </a:r>
            <a:r>
              <a:rPr lang="en-US" sz="2000" b="1" dirty="0" smtClean="0"/>
              <a:t>facility between </a:t>
            </a:r>
            <a:r>
              <a:rPr lang="en-US" sz="2000" b="1" dirty="0"/>
              <a:t>the client program and the various services that are also </a:t>
            </a:r>
            <a:r>
              <a:rPr lang="en-US" sz="2000" b="1" dirty="0" smtClean="0"/>
              <a:t>running in </a:t>
            </a:r>
            <a:r>
              <a:rPr lang="en-US" sz="2000" b="1" dirty="0"/>
              <a:t>user space</a:t>
            </a:r>
            <a:r>
              <a:rPr lang="en-US" sz="2000" b="1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Advantages:</a:t>
            </a:r>
          </a:p>
          <a:p>
            <a:pPr algn="just"/>
            <a:r>
              <a:rPr lang="en-US" sz="2000" dirty="0" smtClean="0"/>
              <a:t>Easy to extend operating system.</a:t>
            </a:r>
          </a:p>
          <a:p>
            <a:pPr algn="just"/>
            <a:r>
              <a:rPr lang="en-US" sz="2000" dirty="0" smtClean="0"/>
              <a:t>Easy to port operating system from one hardware design to other.</a:t>
            </a:r>
          </a:p>
          <a:p>
            <a:pPr algn="just"/>
            <a:r>
              <a:rPr lang="en-US" sz="2000" dirty="0" smtClean="0"/>
              <a:t>It provides more security and reliability.</a:t>
            </a:r>
          </a:p>
          <a:p>
            <a:pPr marL="0" indent="0" algn="just">
              <a:buNone/>
            </a:pPr>
            <a:r>
              <a:rPr lang="en-US" sz="2000" dirty="0" smtClean="0"/>
              <a:t>Disadvantages</a:t>
            </a:r>
          </a:p>
          <a:p>
            <a:pPr algn="just"/>
            <a:r>
              <a:rPr lang="en-US" sz="2000" dirty="0" smtClean="0"/>
              <a:t> decreased performance due to increased system function overhead.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43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607"/>
          </a:xfrm>
        </p:spPr>
        <p:txBody>
          <a:bodyPr>
            <a:normAutofit/>
          </a:bodyPr>
          <a:lstStyle/>
          <a:p>
            <a:r>
              <a:rPr lang="en-US" sz="2000" b="1" dirty="0"/>
              <a:t>2.7.4 </a:t>
            </a:r>
            <a:r>
              <a:rPr lang="en-US" sz="2000" b="1" dirty="0" smtClean="0"/>
              <a:t>Modules (modular approach)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5771"/>
            <a:ext cx="10515600" cy="564412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Perhaps the best current methodology for operating-system design </a:t>
            </a:r>
            <a:r>
              <a:rPr lang="en-US" sz="2000" dirty="0" smtClean="0"/>
              <a:t>involves using </a:t>
            </a:r>
            <a:r>
              <a:rPr lang="en-US" sz="2000" dirty="0"/>
              <a:t>object-oriented programming techniques to create a modular </a:t>
            </a:r>
            <a:r>
              <a:rPr lang="en-US" sz="2000" dirty="0" smtClean="0"/>
              <a:t>kernel.</a:t>
            </a:r>
          </a:p>
          <a:p>
            <a:pPr algn="just"/>
            <a:r>
              <a:rPr lang="en-US" sz="2000" dirty="0"/>
              <a:t>Here, the kernel has a set of core components and links in additional </a:t>
            </a:r>
            <a:r>
              <a:rPr lang="en-US" sz="2000" dirty="0" smtClean="0"/>
              <a:t>services either </a:t>
            </a:r>
            <a:r>
              <a:rPr lang="en-US" sz="2000" dirty="0"/>
              <a:t>during boot time or during run </a:t>
            </a:r>
            <a:r>
              <a:rPr lang="en-US" sz="2000" dirty="0" smtClean="0"/>
              <a:t>time.</a:t>
            </a:r>
          </a:p>
          <a:p>
            <a:pPr algn="just"/>
            <a:r>
              <a:rPr lang="en-US" sz="2000" dirty="0"/>
              <a:t>For example, the Solaris operating </a:t>
            </a:r>
            <a:r>
              <a:rPr lang="en-US" sz="2000" dirty="0" smtClean="0"/>
              <a:t>system structure</a:t>
            </a:r>
            <a:r>
              <a:rPr lang="en-US" sz="2000" dirty="0"/>
              <a:t>, shown in </a:t>
            </a:r>
            <a:r>
              <a:rPr lang="en-US" sz="2000" dirty="0" smtClean="0"/>
              <a:t>Figure, is </a:t>
            </a:r>
            <a:r>
              <a:rPr lang="en-US" sz="2000" dirty="0"/>
              <a:t>organized </a:t>
            </a:r>
            <a:r>
              <a:rPr lang="en-US" sz="2000" dirty="0" smtClean="0"/>
              <a:t>around </a:t>
            </a:r>
            <a:r>
              <a:rPr lang="en-US" sz="2000" dirty="0"/>
              <a:t>a core kernel with </a:t>
            </a:r>
            <a:r>
              <a:rPr lang="en-US" sz="2000" dirty="0" smtClean="0"/>
              <a:t>seven types </a:t>
            </a:r>
            <a:r>
              <a:rPr lang="en-US" sz="2000" dirty="0"/>
              <a:t>of loadable kernel modules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/>
              <a:t>Scheduling classes</a:t>
            </a:r>
          </a:p>
          <a:p>
            <a:pPr algn="just"/>
            <a:r>
              <a:rPr lang="en-US" sz="2000" dirty="0"/>
              <a:t>File systems</a:t>
            </a:r>
          </a:p>
          <a:p>
            <a:pPr algn="just"/>
            <a:r>
              <a:rPr lang="en-US" sz="2000" dirty="0"/>
              <a:t>Loadable system calls</a:t>
            </a:r>
          </a:p>
          <a:p>
            <a:pPr algn="just"/>
            <a:r>
              <a:rPr lang="en-US" sz="2000" dirty="0"/>
              <a:t>Executable formats</a:t>
            </a:r>
          </a:p>
          <a:p>
            <a:pPr algn="just"/>
            <a:r>
              <a:rPr lang="en-US" sz="2000" dirty="0"/>
              <a:t>STREAMS modules</a:t>
            </a:r>
          </a:p>
          <a:p>
            <a:pPr algn="just"/>
            <a:r>
              <a:rPr lang="en-US" sz="2000" dirty="0"/>
              <a:t>Miscellaneous</a:t>
            </a:r>
          </a:p>
          <a:p>
            <a:pPr algn="just"/>
            <a:r>
              <a:rPr lang="en-US" sz="2000" dirty="0"/>
              <a:t>Device and bus </a:t>
            </a:r>
            <a:r>
              <a:rPr lang="en-US" sz="2000" dirty="0" smtClean="0"/>
              <a:t>drivers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912" y="2992549"/>
            <a:ext cx="5022761" cy="330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9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194" y="0"/>
            <a:ext cx="10515600" cy="6909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0" y="592429"/>
            <a:ext cx="11578107" cy="6684134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The </a:t>
            </a:r>
            <a:r>
              <a:rPr lang="en-US" sz="2000" b="1" dirty="0" smtClean="0"/>
              <a:t>overall result </a:t>
            </a:r>
            <a:r>
              <a:rPr lang="en-US" sz="2000" b="1" dirty="0"/>
              <a:t>resembles a layered system in that each kernel section has </a:t>
            </a:r>
            <a:r>
              <a:rPr lang="en-US" sz="2000" b="1" dirty="0" smtClean="0"/>
              <a:t>defined</a:t>
            </a:r>
            <a:r>
              <a:rPr lang="en-US" sz="2000" dirty="0" smtClean="0"/>
              <a:t>, protected </a:t>
            </a:r>
            <a:r>
              <a:rPr lang="en-US" sz="2000" dirty="0"/>
              <a:t>interfaces; but it is more flexible than a layered system in that </a:t>
            </a:r>
            <a:r>
              <a:rPr lang="en-US" sz="2000" dirty="0" smtClean="0"/>
              <a:t>any module </a:t>
            </a:r>
            <a:r>
              <a:rPr lang="en-US" sz="2000" dirty="0"/>
              <a:t>can call any other </a:t>
            </a:r>
            <a:r>
              <a:rPr lang="en-US" sz="2000" dirty="0" smtClean="0"/>
              <a:t>module. </a:t>
            </a:r>
          </a:p>
          <a:p>
            <a:pPr algn="just"/>
            <a:r>
              <a:rPr lang="en-US" sz="2000" b="1" dirty="0"/>
              <a:t>Furthermore, the approach is like </a:t>
            </a:r>
            <a:r>
              <a:rPr lang="en-US" sz="2000" b="1" dirty="0" smtClean="0"/>
              <a:t>the microkernel </a:t>
            </a:r>
            <a:r>
              <a:rPr lang="en-US" sz="2000" b="1" dirty="0"/>
              <a:t>approach in that the primary module has only core </a:t>
            </a:r>
            <a:r>
              <a:rPr lang="en-US" sz="2000" b="1" dirty="0" smtClean="0"/>
              <a:t>functions and </a:t>
            </a:r>
            <a:r>
              <a:rPr lang="en-US" sz="2000" b="1" dirty="0"/>
              <a:t>knowledge of how to load and communicate with other modules</a:t>
            </a:r>
            <a:r>
              <a:rPr lang="en-US" sz="2000" dirty="0"/>
              <a:t>; but </a:t>
            </a:r>
            <a:r>
              <a:rPr lang="en-US" sz="2000" dirty="0" smtClean="0"/>
              <a:t>it is </a:t>
            </a:r>
            <a:r>
              <a:rPr lang="en-US" sz="2000" dirty="0"/>
              <a:t>more efficient, because modules do not need to invoke message passing </a:t>
            </a:r>
            <a:r>
              <a:rPr lang="en-US" sz="2000" dirty="0" smtClean="0"/>
              <a:t>in order </a:t>
            </a:r>
            <a:r>
              <a:rPr lang="en-US" sz="2000" dirty="0"/>
              <a:t>to communicate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/>
              <a:t>The Apple Mac OS X </a:t>
            </a:r>
            <a:r>
              <a:rPr lang="en-US" sz="2000" dirty="0"/>
              <a:t>operating </a:t>
            </a:r>
            <a:r>
              <a:rPr lang="en-US" sz="2000" dirty="0" smtClean="0"/>
              <a:t>system in following figure </a:t>
            </a:r>
            <a:r>
              <a:rPr lang="en-US" sz="2000" dirty="0"/>
              <a:t>uses a hybrid structure. It is a </a:t>
            </a:r>
            <a:r>
              <a:rPr lang="en-US" sz="2000" dirty="0" smtClean="0"/>
              <a:t>layered system </a:t>
            </a:r>
            <a:r>
              <a:rPr lang="en-US" sz="2000" dirty="0"/>
              <a:t>in which one layer consists of the Mach </a:t>
            </a:r>
            <a:r>
              <a:rPr lang="en-US" sz="2000" dirty="0" smtClean="0"/>
              <a:t>microkernel. </a:t>
            </a:r>
          </a:p>
          <a:p>
            <a:pPr algn="just"/>
            <a:r>
              <a:rPr lang="en-US" sz="2000" dirty="0"/>
              <a:t>The top layers include application </a:t>
            </a:r>
            <a:r>
              <a:rPr lang="en-US" sz="2000" dirty="0" smtClean="0"/>
              <a:t>environments and </a:t>
            </a:r>
            <a:r>
              <a:rPr lang="en-US" sz="2000" dirty="0"/>
              <a:t>a set of services providing a graphical interface to </a:t>
            </a:r>
            <a:r>
              <a:rPr lang="en-US" sz="2000" dirty="0" smtClean="0"/>
              <a:t>applications. Below </a:t>
            </a:r>
            <a:r>
              <a:rPr lang="en-US" sz="2000" dirty="0"/>
              <a:t>these layers is the kernel environment, which consists primarily of </a:t>
            </a:r>
            <a:r>
              <a:rPr lang="en-US" sz="2000" dirty="0" smtClean="0"/>
              <a:t>the Mach </a:t>
            </a:r>
            <a:r>
              <a:rPr lang="en-US" sz="2000" dirty="0"/>
              <a:t>microkernel and the BSD kernel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80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545431"/>
            <a:ext cx="10515600" cy="7424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Continued..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96" y="2846231"/>
            <a:ext cx="7131325" cy="345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5321" y="1626480"/>
            <a:ext cx="1051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Mach provides memory management; support for remote procedure calls (RPCs) and interprocess communication (IPC) facilities, including message passing.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BSD component provides a BSD command line interface, support for networking and file </a:t>
            </a:r>
            <a:r>
              <a:rPr lang="en-US" sz="2000" dirty="0" smtClean="0"/>
              <a:t>systems.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213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981200" y="166688"/>
            <a:ext cx="82296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006699"/>
                </a:solidFill>
                <a:latin typeface="Arial" panose="020B0604020202020204" pitchFamily="34" charset="0"/>
              </a:rPr>
              <a:t>System Boot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409826" y="1154114"/>
            <a:ext cx="7407275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When power initialized on system, execution starts at a fixed memory location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Firmware ROM used to hold initial boot code</a:t>
            </a:r>
          </a:p>
          <a:p>
            <a:pPr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Operating system must be made available to hardware so hardware can start it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Small piece of code –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bootstrap loader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stored in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ROM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or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EEPROM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locates the kernel, loads it into memory, and starts it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Sometimes two-step process where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boot block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at fixed location loaded by ROM code, which loads bootstrap loader from disk</a:t>
            </a:r>
          </a:p>
          <a:p>
            <a:pPr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Common bootstrap loader,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GRUB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allows selection of kernel from multiple disks, versions, kernel options</a:t>
            </a:r>
          </a:p>
          <a:p>
            <a:pPr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Kernel loads and system is then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37711141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16880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Communications. There are many circumstances in which one </a:t>
            </a:r>
            <a:r>
              <a:rPr lang="en-US" sz="2000" dirty="0" smtClean="0"/>
              <a:t>process needs </a:t>
            </a:r>
            <a:r>
              <a:rPr lang="en-US" sz="2000" dirty="0"/>
              <a:t>to exchange information with another process. Such </a:t>
            </a:r>
            <a:r>
              <a:rPr lang="en-US" sz="2000" dirty="0" smtClean="0"/>
              <a:t>communication may </a:t>
            </a:r>
            <a:r>
              <a:rPr lang="en-US" sz="2000" dirty="0"/>
              <a:t>occur between processes that are executing on the same </a:t>
            </a:r>
            <a:r>
              <a:rPr lang="en-US" sz="2000" dirty="0" smtClean="0"/>
              <a:t>computer or </a:t>
            </a:r>
            <a:r>
              <a:rPr lang="en-US" sz="2000" dirty="0"/>
              <a:t>between processes that are executing on different computer </a:t>
            </a:r>
            <a:r>
              <a:rPr lang="en-US" sz="2000" dirty="0" smtClean="0"/>
              <a:t>systems tied </a:t>
            </a:r>
            <a:r>
              <a:rPr lang="en-US" sz="2000" dirty="0"/>
              <a:t>together by a computer network. </a:t>
            </a:r>
            <a:r>
              <a:rPr lang="en-US" sz="2000" b="1" dirty="0"/>
              <a:t>Communications may be </a:t>
            </a:r>
            <a:r>
              <a:rPr lang="en-US" sz="2000" b="1" dirty="0" smtClean="0"/>
              <a:t>implemented via </a:t>
            </a:r>
            <a:r>
              <a:rPr lang="en-US" sz="2000" b="1" i="1" dirty="0"/>
              <a:t>shared </a:t>
            </a:r>
            <a:r>
              <a:rPr lang="en-US" sz="2000" b="1" i="1" dirty="0" smtClean="0"/>
              <a:t>memory </a:t>
            </a:r>
            <a:r>
              <a:rPr lang="en-US" sz="2000" b="1" dirty="0"/>
              <a:t>or through </a:t>
            </a:r>
            <a:r>
              <a:rPr lang="en-US" sz="2000" b="1" i="1" dirty="0"/>
              <a:t>message </a:t>
            </a:r>
            <a:r>
              <a:rPr lang="en-US" sz="2000" b="1" i="1" dirty="0" smtClean="0"/>
              <a:t>passing.</a:t>
            </a:r>
          </a:p>
          <a:p>
            <a:pPr algn="just"/>
            <a:r>
              <a:rPr lang="en-US" sz="2000" dirty="0"/>
              <a:t>Error detection. The operating system needs to be constantly aware </a:t>
            </a:r>
            <a:r>
              <a:rPr lang="en-US" sz="2000" dirty="0" smtClean="0"/>
              <a:t>of possible </a:t>
            </a:r>
            <a:r>
              <a:rPr lang="en-US" sz="2000" dirty="0"/>
              <a:t>errors. Errors may occur in the CPU and memory hardware (</a:t>
            </a:r>
            <a:r>
              <a:rPr lang="en-US" sz="2000" dirty="0" smtClean="0"/>
              <a:t>such as </a:t>
            </a:r>
            <a:r>
              <a:rPr lang="en-US" sz="2000" dirty="0"/>
              <a:t>a memory error or a power failure), in I/0 devices (such as a parity </a:t>
            </a:r>
            <a:r>
              <a:rPr lang="en-US" sz="2000" dirty="0" smtClean="0"/>
              <a:t>error on </a:t>
            </a:r>
            <a:r>
              <a:rPr lang="en-US" sz="2000" dirty="0"/>
              <a:t>tape, a connection failure on a network, or lack of paper in the printer</a:t>
            </a:r>
            <a:r>
              <a:rPr lang="en-US" sz="2000" dirty="0" smtClean="0"/>
              <a:t>), and </a:t>
            </a:r>
            <a:r>
              <a:rPr lang="en-US" sz="2000" dirty="0"/>
              <a:t>in the user program (such as an arithmetic overflow, an attempt </a:t>
            </a:r>
            <a:r>
              <a:rPr lang="en-US" sz="2000" dirty="0" smtClean="0"/>
              <a:t>to access </a:t>
            </a:r>
            <a:r>
              <a:rPr lang="en-US" sz="2000" dirty="0"/>
              <a:t>an illegal memory </a:t>
            </a:r>
            <a:r>
              <a:rPr lang="en-US" sz="2000" dirty="0" smtClean="0"/>
              <a:t>location). </a:t>
            </a:r>
            <a:r>
              <a:rPr lang="en-US" sz="2000" dirty="0"/>
              <a:t>For </a:t>
            </a:r>
            <a:r>
              <a:rPr lang="en-US" sz="2000" dirty="0" smtClean="0"/>
              <a:t>each type </a:t>
            </a:r>
            <a:r>
              <a:rPr lang="en-US" sz="2000" dirty="0"/>
              <a:t>of error, the operating system should take the appropriate action </a:t>
            </a:r>
            <a:r>
              <a:rPr lang="en-US" sz="2000" dirty="0" smtClean="0"/>
              <a:t>to ensure </a:t>
            </a:r>
            <a:r>
              <a:rPr lang="en-US" sz="2000" dirty="0"/>
              <a:t>correct and consistent </a:t>
            </a:r>
            <a:r>
              <a:rPr lang="en-US" sz="2000" dirty="0" smtClean="0"/>
              <a:t>computing.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10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8" y="94015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Another set of operating-system functions exists not for helping the </a:t>
            </a:r>
            <a:r>
              <a:rPr lang="en-US" sz="2000" dirty="0" smtClean="0"/>
              <a:t>user but </a:t>
            </a:r>
            <a:r>
              <a:rPr lang="en-US" sz="2000" dirty="0"/>
              <a:t>rather for ensuring the efficient operation of the system </a:t>
            </a:r>
            <a:r>
              <a:rPr lang="en-US" sz="2000" dirty="0" smtClean="0"/>
              <a:t>itself.</a:t>
            </a:r>
          </a:p>
          <a:p>
            <a:pPr algn="just"/>
            <a:r>
              <a:rPr lang="en-US" sz="2000" dirty="0"/>
              <a:t>Resource </a:t>
            </a:r>
            <a:r>
              <a:rPr lang="en-US" sz="2000" dirty="0" smtClean="0"/>
              <a:t>allocation: </a:t>
            </a:r>
            <a:r>
              <a:rPr lang="en-US" sz="2000" dirty="0"/>
              <a:t>When there are </a:t>
            </a:r>
            <a:r>
              <a:rPr lang="en-US" sz="2000" dirty="0" smtClean="0"/>
              <a:t>multiple users or multiple jobs running </a:t>
            </a:r>
            <a:r>
              <a:rPr lang="en-US" sz="2000" dirty="0"/>
              <a:t>at the </a:t>
            </a:r>
            <a:r>
              <a:rPr lang="en-US" sz="2000" dirty="0" smtClean="0"/>
              <a:t>same time</a:t>
            </a:r>
            <a:r>
              <a:rPr lang="en-US" sz="2000" dirty="0"/>
              <a:t>, resources must be allocated to each of </a:t>
            </a:r>
            <a:r>
              <a:rPr lang="en-US" sz="2000" dirty="0" smtClean="0"/>
              <a:t>them. Many different </a:t>
            </a:r>
            <a:r>
              <a:rPr lang="en-US" sz="2000" dirty="0"/>
              <a:t>-types of resources are managed by the operating </a:t>
            </a:r>
            <a:r>
              <a:rPr lang="en-US" sz="2000" dirty="0" smtClean="0"/>
              <a:t>system such </a:t>
            </a:r>
            <a:r>
              <a:rPr lang="en-US" sz="2000" dirty="0"/>
              <a:t>as CPU cycles, main memory, and file </a:t>
            </a:r>
            <a:r>
              <a:rPr lang="en-US" sz="2000" dirty="0" smtClean="0"/>
              <a:t>storage. </a:t>
            </a:r>
          </a:p>
          <a:p>
            <a:pPr algn="just"/>
            <a:r>
              <a:rPr lang="en-US" sz="2000" dirty="0" smtClean="0"/>
              <a:t>Accounting: we want to keep track of which users use how much and what kinds of computer </a:t>
            </a:r>
            <a:r>
              <a:rPr lang="en-US" sz="2000" dirty="0"/>
              <a:t>resources. This record keeping may be used </a:t>
            </a:r>
            <a:r>
              <a:rPr lang="en-US" sz="2000" dirty="0" smtClean="0"/>
              <a:t>for accounting </a:t>
            </a:r>
            <a:r>
              <a:rPr lang="en-US" sz="2000" dirty="0"/>
              <a:t>or simply for accumulating </a:t>
            </a:r>
            <a:r>
              <a:rPr lang="en-US" sz="2000" dirty="0" smtClean="0"/>
              <a:t>usage statistics.</a:t>
            </a:r>
            <a:endParaRPr lang="en-US" sz="2000" dirty="0"/>
          </a:p>
          <a:p>
            <a:pPr algn="just"/>
            <a:r>
              <a:rPr lang="en-US" sz="2000" dirty="0"/>
              <a:t>Security of the system from outsiders is </a:t>
            </a:r>
            <a:r>
              <a:rPr lang="en-US" sz="2000" dirty="0" smtClean="0"/>
              <a:t>also important</a:t>
            </a:r>
            <a:r>
              <a:rPr lang="en-US" sz="2000" dirty="0"/>
              <a:t>. Such security starts with requiring each user to </a:t>
            </a:r>
            <a:r>
              <a:rPr lang="en-US" sz="2000" dirty="0" smtClean="0"/>
              <a:t>authenticate himself </a:t>
            </a:r>
            <a:r>
              <a:rPr lang="en-US" sz="2000" dirty="0"/>
              <a:t>or herself to the system, usually by means of a password, to </a:t>
            </a:r>
            <a:r>
              <a:rPr lang="en-US" sz="2000" dirty="0" smtClean="0"/>
              <a:t>gain access </a:t>
            </a:r>
            <a:r>
              <a:rPr lang="en-US" sz="2000" dirty="0"/>
              <a:t>to system </a:t>
            </a:r>
            <a:r>
              <a:rPr lang="en-US" sz="2000" dirty="0" smtClean="0"/>
              <a:t>resources.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37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2.3 system call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166"/>
            <a:ext cx="10515600" cy="5727834"/>
          </a:xfrm>
        </p:spPr>
        <p:txBody>
          <a:bodyPr>
            <a:normAutofit/>
          </a:bodyPr>
          <a:lstStyle/>
          <a:p>
            <a:r>
              <a:rPr lang="en-US" sz="2000" dirty="0"/>
              <a:t>System calls provide an interface to the services made available by an </a:t>
            </a:r>
            <a:r>
              <a:rPr lang="en-US" sz="2000" dirty="0" smtClean="0"/>
              <a:t>operating system</a:t>
            </a:r>
            <a:r>
              <a:rPr lang="en-US" sz="2000" dirty="0"/>
              <a:t>. These calls are generally available as routines written in C </a:t>
            </a:r>
            <a:r>
              <a:rPr lang="en-US" sz="2000" dirty="0" smtClean="0"/>
              <a:t>and C++.</a:t>
            </a:r>
          </a:p>
          <a:p>
            <a:r>
              <a:rPr lang="en-US" sz="2000" dirty="0">
                <a:ea typeface="ＭＳ Ｐゴシック" panose="020B0600070205080204" pitchFamily="34" charset="-128"/>
              </a:rPr>
              <a:t>System call sequence to copy the contents of one file to another </a:t>
            </a:r>
            <a:r>
              <a:rPr lang="en-US" sz="2000" dirty="0" smtClean="0">
                <a:ea typeface="ＭＳ Ｐゴシック" panose="020B0600070205080204" pitchFamily="34" charset="-128"/>
              </a:rPr>
              <a:t>file.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006" y="2311757"/>
            <a:ext cx="6139622" cy="416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524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552450"/>
            <a:ext cx="10515600" cy="664684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ea typeface="ＭＳ Ｐゴシック" panose="020B0600070205080204" pitchFamily="34" charset="-128"/>
              </a:rPr>
              <a:t>Application programming interface(API) : </a:t>
            </a:r>
            <a:r>
              <a:rPr lang="en-US" sz="2000" dirty="0" smtClean="0"/>
              <a:t>specifies </a:t>
            </a:r>
            <a:r>
              <a:rPr lang="en-US" sz="2000" dirty="0"/>
              <a:t>a set of </a:t>
            </a:r>
            <a:r>
              <a:rPr lang="en-US" sz="2000" dirty="0" smtClean="0"/>
              <a:t>functions that are available to application programmer, </a:t>
            </a:r>
            <a:r>
              <a:rPr lang="en-US" sz="2000" dirty="0"/>
              <a:t>including the parameters that are passed to </a:t>
            </a:r>
            <a:r>
              <a:rPr lang="en-US" sz="2000" dirty="0" smtClean="0"/>
              <a:t>each function </a:t>
            </a:r>
            <a:r>
              <a:rPr lang="en-US" sz="2000" dirty="0"/>
              <a:t>and the return values the programmer can </a:t>
            </a:r>
            <a:r>
              <a:rPr lang="en-US" sz="2000" dirty="0" smtClean="0"/>
              <a:t>expect.</a:t>
            </a:r>
            <a:endParaRPr lang="en-US" sz="2000" b="1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smtClean="0">
                <a:ea typeface="ＭＳ Ｐゴシック" panose="020B0600070205080204" pitchFamily="34" charset="-128"/>
              </a:rPr>
              <a:t>Example </a:t>
            </a:r>
            <a:r>
              <a:rPr lang="en-US" sz="2000" b="1" dirty="0">
                <a:ea typeface="ＭＳ Ｐゴシック" panose="020B0600070205080204" pitchFamily="34" charset="-128"/>
              </a:rPr>
              <a:t>of Standard </a:t>
            </a:r>
            <a:r>
              <a:rPr lang="en-US" sz="2000" b="1" dirty="0" smtClean="0">
                <a:ea typeface="ＭＳ Ｐゴシック" panose="020B0600070205080204" pitchFamily="34" charset="-128"/>
              </a:rPr>
              <a:t>API</a:t>
            </a:r>
          </a:p>
          <a:p>
            <a:r>
              <a:rPr lang="en-US" sz="2000" dirty="0">
                <a:ea typeface="ＭＳ Ｐゴシック" panose="020B0600070205080204" pitchFamily="34" charset="-128"/>
              </a:rPr>
              <a:t>Consider the </a:t>
            </a:r>
            <a:r>
              <a:rPr lang="en-US" sz="2000" dirty="0" err="1">
                <a:ea typeface="ＭＳ Ｐゴシック" panose="020B0600070205080204" pitchFamily="34" charset="-128"/>
              </a:rPr>
              <a:t>ReadFile</a:t>
            </a:r>
            <a:r>
              <a:rPr lang="en-US" sz="2000" dirty="0">
                <a:ea typeface="ＭＳ Ｐゴシック" panose="020B0600070205080204" pitchFamily="34" charset="-128"/>
              </a:rPr>
              <a:t>() function in the</a:t>
            </a:r>
          </a:p>
          <a:p>
            <a:r>
              <a:rPr lang="en-US" sz="2000" dirty="0">
                <a:ea typeface="ＭＳ Ｐゴシック" panose="020B0600070205080204" pitchFamily="34" charset="-128"/>
              </a:rPr>
              <a:t>Win32 API—a function for reading from a </a:t>
            </a:r>
            <a:r>
              <a:rPr lang="en-US" sz="2000" dirty="0" smtClean="0">
                <a:ea typeface="ＭＳ Ｐゴシック" panose="020B0600070205080204" pitchFamily="34" charset="-128"/>
              </a:rPr>
              <a:t>file</a:t>
            </a:r>
          </a:p>
          <a:p>
            <a:pPr marL="0" indent="0">
              <a:buNone/>
            </a:pPr>
            <a:endParaRPr lang="en-US" sz="2000" dirty="0" smtClean="0">
              <a:ea typeface="ＭＳ Ｐゴシック" panose="020B0600070205080204" pitchFamily="34" charset="-128"/>
            </a:endParaRPr>
          </a:p>
          <a:p>
            <a:endParaRPr 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sz="2000" dirty="0" smtClean="0">
              <a:ea typeface="ＭＳ Ｐゴシック" panose="020B0600070205080204" pitchFamily="34" charset="-128"/>
            </a:endParaRPr>
          </a:p>
          <a:p>
            <a:endParaRPr 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sz="2000" dirty="0" smtClean="0">
              <a:ea typeface="ＭＳ Ｐゴシック" panose="020B0600070205080204" pitchFamily="34" charset="-128"/>
            </a:endParaRPr>
          </a:p>
          <a:p>
            <a:r>
              <a:rPr lang="en-US" sz="2000" dirty="0" smtClean="0">
                <a:ea typeface="ＭＳ Ｐゴシック" panose="020B0600070205080204" pitchFamily="34" charset="-128"/>
              </a:rPr>
              <a:t>A </a:t>
            </a:r>
            <a:r>
              <a:rPr lang="en-US" sz="2000" dirty="0">
                <a:ea typeface="ＭＳ Ｐゴシック" panose="020B0600070205080204" pitchFamily="34" charset="-128"/>
              </a:rPr>
              <a:t>description of the parameters passed to </a:t>
            </a:r>
            <a:r>
              <a:rPr lang="en-US" sz="2000" dirty="0" err="1">
                <a:ea typeface="ＭＳ Ｐゴシック" panose="020B0600070205080204" pitchFamily="34" charset="-128"/>
              </a:rPr>
              <a:t>ReadFile</a:t>
            </a:r>
            <a:r>
              <a:rPr lang="en-US" sz="2000" dirty="0">
                <a:ea typeface="ＭＳ Ｐゴシック" panose="020B0600070205080204" pitchFamily="34" charset="-128"/>
              </a:rPr>
              <a:t>()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HANDLE file—the file to be read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LPVOID buffer—a buffer where the data will be read into and written from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DWORD </a:t>
            </a:r>
            <a:r>
              <a:rPr lang="en-US" sz="2000" dirty="0" err="1">
                <a:ea typeface="ＭＳ Ｐゴシック" panose="020B0600070205080204" pitchFamily="34" charset="-128"/>
              </a:rPr>
              <a:t>bytesToRead</a:t>
            </a:r>
            <a:r>
              <a:rPr lang="en-US" sz="2000" dirty="0">
                <a:ea typeface="ＭＳ Ｐゴシック" panose="020B0600070205080204" pitchFamily="34" charset="-128"/>
              </a:rPr>
              <a:t>—the number of bytes to be read into the buffer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LPDWORD </a:t>
            </a:r>
            <a:r>
              <a:rPr lang="en-US" sz="2000" dirty="0" err="1">
                <a:ea typeface="ＭＳ Ｐゴシック" panose="020B0600070205080204" pitchFamily="34" charset="-128"/>
              </a:rPr>
              <a:t>bytesRead</a:t>
            </a:r>
            <a:r>
              <a:rPr lang="en-US" sz="2000" dirty="0">
                <a:ea typeface="ＭＳ Ｐゴシック" panose="020B0600070205080204" pitchFamily="34" charset="-128"/>
              </a:rPr>
              <a:t>—the number of bytes read during the last read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LPOVERLAPPED </a:t>
            </a:r>
            <a:r>
              <a:rPr lang="en-US" sz="2000" dirty="0" err="1">
                <a:ea typeface="ＭＳ Ｐゴシック" panose="020B0600070205080204" pitchFamily="34" charset="-128"/>
              </a:rPr>
              <a:t>ovl</a:t>
            </a:r>
            <a:r>
              <a:rPr lang="en-US" sz="2000" dirty="0">
                <a:ea typeface="ＭＳ Ｐゴシック" panose="020B0600070205080204" pitchFamily="34" charset="-128"/>
              </a:rPr>
              <a:t>—indicates if overlapped I/O is being used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29628" r="1031" b="29379"/>
          <a:stretch>
            <a:fillRect/>
          </a:stretch>
        </p:blipFill>
        <p:spPr bwMode="auto">
          <a:xfrm>
            <a:off x="838200" y="2687233"/>
            <a:ext cx="6732587" cy="211296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36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92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The relationship between an API, the system-call interface, and the </a:t>
            </a:r>
            <a:r>
              <a:rPr lang="en-US" sz="2000" b="1" dirty="0" smtClean="0"/>
              <a:t>operating </a:t>
            </a:r>
            <a:r>
              <a:rPr lang="en-US" sz="2000" b="1" dirty="0"/>
              <a:t>system is shown in </a:t>
            </a:r>
            <a:r>
              <a:rPr lang="en-US" sz="2000" dirty="0"/>
              <a:t>Figure 2.6, which illustrates how the operating </a:t>
            </a:r>
            <a:r>
              <a:rPr lang="en-US" sz="2000" dirty="0" smtClean="0"/>
              <a:t>system handles </a:t>
            </a:r>
            <a:r>
              <a:rPr lang="en-US" sz="2000" dirty="0"/>
              <a:t>a user application invoking the open() system call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4" name="Picture 5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6" y="2279560"/>
            <a:ext cx="6614822" cy="391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8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2506664" y="198438"/>
            <a:ext cx="77041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006699"/>
                </a:solidFill>
                <a:latin typeface="Arial" panose="020B0604020202020204" pitchFamily="34" charset="0"/>
              </a:rPr>
              <a:t>System Call Parameter Passing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330450" y="1233489"/>
            <a:ext cx="729773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788"/>
              </a:spcBef>
              <a:buClr>
                <a:srgbClr val="993300"/>
              </a:buClr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Three general methods used to pass parameters to the OS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Simplest:  pass the parameters in registers</a:t>
            </a:r>
          </a:p>
          <a:p>
            <a:pPr lvl="2">
              <a:lnSpc>
                <a:spcPct val="90000"/>
              </a:lnSpc>
              <a:spcBef>
                <a:spcPts val="788"/>
              </a:spcBef>
              <a:buClr>
                <a:srgbClr val="009900"/>
              </a:buClr>
              <a:buFont typeface="Webdings" panose="05030102010509060703" pitchFamily="18" charset="2"/>
              <a:buChar char="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In some cases, may be more parameters than registers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Parameters stored in a block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  <a:spcBef>
                <a:spcPts val="788"/>
              </a:spcBef>
              <a:buClr>
                <a:srgbClr val="009900"/>
              </a:buClr>
              <a:buFont typeface="Webdings" panose="05030102010509060703" pitchFamily="18" charset="2"/>
              <a:buChar char="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This approach taken by Linux and Solaris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Parameters placed, or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pushed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onto the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stack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by the program and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popped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off the stack by the operating system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Block and stack methods do not limit the number or length of parameters being passed</a:t>
            </a:r>
          </a:p>
          <a:p>
            <a:pPr marL="741363" lvl="1">
              <a:lnSpc>
                <a:spcPct val="90000"/>
              </a:lnSpc>
              <a:spcBef>
                <a:spcPts val="788"/>
              </a:spcBef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687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981200" y="198438"/>
            <a:ext cx="82296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006699"/>
                </a:solidFill>
                <a:latin typeface="Arial" panose="020B0604020202020204" pitchFamily="34" charset="0"/>
              </a:rPr>
              <a:t>Parameter Passing via Table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9" y="1865314"/>
            <a:ext cx="6573837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736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2267</Words>
  <Application>Microsoft Office PowerPoint</Application>
  <PresentationFormat>Widescreen</PresentationFormat>
  <Paragraphs>181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ＭＳ Ｐゴシック</vt:lpstr>
      <vt:lpstr>Arial</vt:lpstr>
      <vt:lpstr>Calibri</vt:lpstr>
      <vt:lpstr>Calibri Light</vt:lpstr>
      <vt:lpstr>Monotype Sorts</vt:lpstr>
      <vt:lpstr>Times New Roman</vt:lpstr>
      <vt:lpstr>Webdings</vt:lpstr>
      <vt:lpstr>Office Theme</vt:lpstr>
      <vt:lpstr>System structure </vt:lpstr>
      <vt:lpstr>Continued….</vt:lpstr>
      <vt:lpstr>Continued….</vt:lpstr>
      <vt:lpstr>Continued…</vt:lpstr>
      <vt:lpstr>2.3 system call</vt:lpstr>
      <vt:lpstr>Continued….</vt:lpstr>
      <vt:lpstr>Continued…</vt:lpstr>
      <vt:lpstr>PowerPoint Presentation</vt:lpstr>
      <vt:lpstr>PowerPoint Presentation</vt:lpstr>
      <vt:lpstr>PowerPoint Presentation</vt:lpstr>
      <vt:lpstr>2.4 Types of system calls</vt:lpstr>
      <vt:lpstr>Continued… </vt:lpstr>
      <vt:lpstr>Continued…</vt:lpstr>
      <vt:lpstr>Continued….</vt:lpstr>
      <vt:lpstr>Continued….</vt:lpstr>
      <vt:lpstr>Continued…..</vt:lpstr>
      <vt:lpstr>2.7 Operating system structure </vt:lpstr>
      <vt:lpstr>Continued…</vt:lpstr>
      <vt:lpstr>Continued….</vt:lpstr>
      <vt:lpstr>Continued….</vt:lpstr>
      <vt:lpstr>2.7.2 Layered approach </vt:lpstr>
      <vt:lpstr>Continued….</vt:lpstr>
      <vt:lpstr>2.7.3 Microkernels</vt:lpstr>
      <vt:lpstr>2.7.4 Modules (modular approach)</vt:lpstr>
      <vt:lpstr>Continued….</vt:lpstr>
      <vt:lpstr>Continued..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</dc:creator>
  <cp:lastModifiedBy>ANAND</cp:lastModifiedBy>
  <cp:revision>179</cp:revision>
  <dcterms:created xsi:type="dcterms:W3CDTF">2018-02-03T11:36:09Z</dcterms:created>
  <dcterms:modified xsi:type="dcterms:W3CDTF">2021-05-04T06:09:47Z</dcterms:modified>
</cp:coreProperties>
</file>