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2" r:id="rId7"/>
    <p:sldId id="262" r:id="rId8"/>
    <p:sldId id="263" r:id="rId9"/>
    <p:sldId id="273" r:id="rId10"/>
    <p:sldId id="265" r:id="rId11"/>
    <p:sldId id="267" r:id="rId12"/>
    <p:sldId id="268" r:id="rId13"/>
    <p:sldId id="269" r:id="rId14"/>
    <p:sldId id="270" r:id="rId15"/>
    <p:sldId id="274" r:id="rId16"/>
    <p:sldId id="275" r:id="rId17"/>
    <p:sldId id="276" r:id="rId18"/>
    <p:sldId id="277" r:id="rId19"/>
    <p:sldId id="278" r:id="rId20"/>
    <p:sldId id="279" r:id="rId21"/>
    <p:sldId id="280" r:id="rId22"/>
    <p:sldId id="281" r:id="rId23"/>
    <p:sldId id="303" r:id="rId24"/>
    <p:sldId id="282" r:id="rId25"/>
    <p:sldId id="294" r:id="rId26"/>
    <p:sldId id="295" r:id="rId27"/>
    <p:sldId id="296" r:id="rId28"/>
    <p:sldId id="297" r:id="rId29"/>
    <p:sldId id="298" r:id="rId30"/>
    <p:sldId id="299" r:id="rId31"/>
    <p:sldId id="300" r:id="rId32"/>
    <p:sldId id="301" r:id="rId33"/>
    <p:sldId id="302" r:id="rId34"/>
    <p:sldId id="283" r:id="rId35"/>
    <p:sldId id="284" r:id="rId36"/>
    <p:sldId id="304" r:id="rId37"/>
    <p:sldId id="305" r:id="rId38"/>
    <p:sldId id="306" r:id="rId39"/>
    <p:sldId id="307" r:id="rId40"/>
    <p:sldId id="310" r:id="rId41"/>
    <p:sldId id="311" r:id="rId42"/>
    <p:sldId id="285" r:id="rId43"/>
    <p:sldId id="286" r:id="rId44"/>
    <p:sldId id="308" r:id="rId45"/>
    <p:sldId id="309" r:id="rId46"/>
    <p:sldId id="312" r:id="rId47"/>
    <p:sldId id="313" r:id="rId48"/>
    <p:sldId id="287" r:id="rId49"/>
    <p:sldId id="288" r:id="rId50"/>
    <p:sldId id="314" r:id="rId51"/>
    <p:sldId id="315" r:id="rId52"/>
    <p:sldId id="289" r:id="rId53"/>
    <p:sldId id="290" r:id="rId54"/>
    <p:sldId id="291" r:id="rId55"/>
    <p:sldId id="292" r:id="rId56"/>
    <p:sldId id="29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CEDA74-A1A7-498D-8F57-948010EE41F5}"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30074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EDA74-A1A7-498D-8F57-948010EE41F5}"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352786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EDA74-A1A7-498D-8F57-948010EE41F5}"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51194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EDA74-A1A7-498D-8F57-948010EE41F5}"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64741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CEDA74-A1A7-498D-8F57-948010EE41F5}"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96924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CEDA74-A1A7-498D-8F57-948010EE41F5}"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24333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CEDA74-A1A7-498D-8F57-948010EE41F5}" type="datetimeFigureOut">
              <a:rPr lang="en-US" smtClean="0"/>
              <a:t>6/12/2022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58547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CEDA74-A1A7-498D-8F57-948010EE41F5}" type="datetimeFigureOut">
              <a:rPr lang="en-US" smtClean="0"/>
              <a:t>6/12/2022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270028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EDA74-A1A7-498D-8F57-948010EE41F5}" type="datetimeFigureOut">
              <a:rPr lang="en-US" smtClean="0"/>
              <a:t>6/12/2022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87110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EDA74-A1A7-498D-8F57-948010EE41F5}"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168135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EDA74-A1A7-498D-8F57-948010EE41F5}"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4FD5A-CB10-4E01-89BE-0108844FB2C3}" type="slidenum">
              <a:rPr lang="en-US" smtClean="0"/>
              <a:t>‹#›</a:t>
            </a:fld>
            <a:endParaRPr lang="en-US"/>
          </a:p>
        </p:txBody>
      </p:sp>
    </p:spTree>
    <p:extLst>
      <p:ext uri="{BB962C8B-B14F-4D97-AF65-F5344CB8AC3E}">
        <p14:creationId xmlns:p14="http://schemas.microsoft.com/office/powerpoint/2010/main" val="828430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EDA74-A1A7-498D-8F57-948010EE41F5}" type="datetimeFigureOut">
              <a:rPr lang="en-US" smtClean="0"/>
              <a:t>6/12/2022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4FD5A-CB10-4E01-89BE-0108844FB2C3}" type="slidenum">
              <a:rPr lang="en-US" smtClean="0"/>
              <a:t>‹#›</a:t>
            </a:fld>
            <a:endParaRPr lang="en-US"/>
          </a:p>
        </p:txBody>
      </p:sp>
    </p:spTree>
    <p:extLst>
      <p:ext uri="{BB962C8B-B14F-4D97-AF65-F5344CB8AC3E}">
        <p14:creationId xmlns:p14="http://schemas.microsoft.com/office/powerpoint/2010/main" val="1091598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678064"/>
          </a:xfrm>
        </p:spPr>
        <p:txBody>
          <a:bodyPr>
            <a:normAutofit/>
          </a:bodyPr>
          <a:lstStyle/>
          <a:p>
            <a:r>
              <a:rPr lang="en-US" sz="2400" b="1" dirty="0" smtClean="0"/>
              <a:t>Process concept </a:t>
            </a:r>
            <a:endParaRPr lang="en-US" sz="2400" b="1" dirty="0"/>
          </a:p>
        </p:txBody>
      </p:sp>
      <p:sp>
        <p:nvSpPr>
          <p:cNvPr id="3" name="Content Placeholder 2"/>
          <p:cNvSpPr>
            <a:spLocks noGrp="1"/>
          </p:cNvSpPr>
          <p:nvPr>
            <p:ph idx="1"/>
          </p:nvPr>
        </p:nvSpPr>
        <p:spPr>
          <a:xfrm>
            <a:off x="838200" y="1001377"/>
            <a:ext cx="10515600" cy="4510782"/>
          </a:xfrm>
        </p:spPr>
        <p:txBody>
          <a:bodyPr>
            <a:normAutofit/>
          </a:bodyPr>
          <a:lstStyle/>
          <a:p>
            <a:pPr algn="just"/>
            <a:r>
              <a:rPr lang="en-US" sz="2000" dirty="0" smtClean="0"/>
              <a:t>Process : is a program in execution. It is a active entity where as program is passive entity. </a:t>
            </a:r>
          </a:p>
          <a:p>
            <a:pPr algn="just"/>
            <a:r>
              <a:rPr lang="en-US" sz="2000" dirty="0"/>
              <a:t>A </a:t>
            </a:r>
            <a:r>
              <a:rPr lang="en-US" sz="2000" dirty="0" smtClean="0"/>
              <a:t>process is </a:t>
            </a:r>
            <a:r>
              <a:rPr lang="en-US" sz="2000" dirty="0"/>
              <a:t>more than the program code, which is sometimes known as the text section.</a:t>
            </a:r>
          </a:p>
          <a:p>
            <a:pPr algn="just"/>
            <a:r>
              <a:rPr lang="en-US" sz="2000" dirty="0"/>
              <a:t>It also includes the current activity, as represented by the value of the </a:t>
            </a:r>
            <a:r>
              <a:rPr lang="en-US" sz="2000" dirty="0" smtClean="0"/>
              <a:t>program counter </a:t>
            </a:r>
            <a:r>
              <a:rPr lang="en-US" sz="2000" dirty="0"/>
              <a:t>and the contents of the processor's registers. </a:t>
            </a:r>
            <a:endParaRPr lang="en-US" sz="2000" dirty="0" smtClean="0"/>
          </a:p>
          <a:p>
            <a:pPr algn="just"/>
            <a:r>
              <a:rPr lang="en-US" sz="2000" dirty="0" smtClean="0"/>
              <a:t>A </a:t>
            </a:r>
            <a:r>
              <a:rPr lang="en-US" sz="2000" dirty="0"/>
              <a:t>process generally </a:t>
            </a:r>
            <a:r>
              <a:rPr lang="en-US" sz="2000" dirty="0" smtClean="0"/>
              <a:t>also includes </a:t>
            </a:r>
            <a:r>
              <a:rPr lang="en-US" sz="2000" dirty="0"/>
              <a:t>the process stack, which contains temporary data (such as </a:t>
            </a:r>
            <a:r>
              <a:rPr lang="en-US" sz="2000" dirty="0" smtClean="0"/>
              <a:t>function parameters</a:t>
            </a:r>
            <a:r>
              <a:rPr lang="en-US" sz="2000" dirty="0"/>
              <a:t>, return addresses, and local </a:t>
            </a:r>
            <a:r>
              <a:rPr lang="en-US" sz="2000" dirty="0" smtClean="0"/>
              <a:t>variables, </a:t>
            </a:r>
            <a:r>
              <a:rPr lang="en-US" sz="2000" dirty="0"/>
              <a:t>and a data section, </a:t>
            </a:r>
            <a:r>
              <a:rPr lang="en-US" sz="2000" dirty="0" smtClean="0"/>
              <a:t>which contains </a:t>
            </a:r>
            <a:r>
              <a:rPr lang="en-US" sz="2000" dirty="0"/>
              <a:t>global variables. </a:t>
            </a:r>
            <a:endParaRPr lang="en-US" sz="2000" dirty="0" smtClean="0"/>
          </a:p>
          <a:p>
            <a:pPr algn="just"/>
            <a:r>
              <a:rPr lang="en-US" sz="2000" dirty="0" smtClean="0"/>
              <a:t>A </a:t>
            </a:r>
            <a:r>
              <a:rPr lang="en-US" sz="2000" dirty="0"/>
              <a:t>process may also include a heap, which is </a:t>
            </a:r>
            <a:r>
              <a:rPr lang="en-US" sz="2000" dirty="0" smtClean="0"/>
              <a:t>memory that is </a:t>
            </a:r>
            <a:r>
              <a:rPr lang="en-US" sz="2000" dirty="0"/>
              <a:t>dynamically allocated during process run time. The structure of a </a:t>
            </a:r>
            <a:r>
              <a:rPr lang="en-US" sz="2000" dirty="0" smtClean="0"/>
              <a:t>process in </a:t>
            </a:r>
            <a:r>
              <a:rPr lang="en-US" sz="2000" dirty="0"/>
              <a:t>memory is shown in </a:t>
            </a:r>
            <a:r>
              <a:rPr lang="en-US" sz="2000" dirty="0" smtClean="0"/>
              <a:t>Figure. </a:t>
            </a:r>
            <a:endParaRPr lang="en-US" sz="2000" dirty="0"/>
          </a:p>
        </p:txBody>
      </p:sp>
    </p:spTree>
    <p:extLst>
      <p:ext uri="{BB962C8B-B14F-4D97-AF65-F5344CB8AC3E}">
        <p14:creationId xmlns:p14="http://schemas.microsoft.com/office/powerpoint/2010/main" val="3616376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56033"/>
            <a:ext cx="10515600" cy="472001"/>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126643" y="528034"/>
            <a:ext cx="11861441" cy="6329966"/>
          </a:xfrm>
        </p:spPr>
        <p:txBody>
          <a:bodyPr>
            <a:normAutofit/>
          </a:bodyPr>
          <a:lstStyle/>
          <a:p>
            <a:pPr algn="just"/>
            <a:r>
              <a:rPr lang="en-US" sz="2000" dirty="0"/>
              <a:t>A common representation of process scheduling is a </a:t>
            </a:r>
            <a:r>
              <a:rPr lang="en-US" sz="2000" b="1" dirty="0" smtClean="0"/>
              <a:t>queuing diagram shown </a:t>
            </a:r>
            <a:r>
              <a:rPr lang="en-US" sz="2000" dirty="0" smtClean="0"/>
              <a:t>in figure(next slide).</a:t>
            </a:r>
          </a:p>
          <a:p>
            <a:pPr algn="just"/>
            <a:r>
              <a:rPr lang="en-US" sz="2000" dirty="0"/>
              <a:t>Two </a:t>
            </a:r>
            <a:r>
              <a:rPr lang="en-US" sz="2000" dirty="0" smtClean="0"/>
              <a:t>types of </a:t>
            </a:r>
            <a:r>
              <a:rPr lang="en-US" sz="2000" dirty="0"/>
              <a:t>queues are present: the ready queue and a set of device queues. The </a:t>
            </a:r>
            <a:r>
              <a:rPr lang="en-US" sz="2000" dirty="0" smtClean="0"/>
              <a:t>circles represent </a:t>
            </a:r>
            <a:r>
              <a:rPr lang="en-US" sz="2000" dirty="0"/>
              <a:t>the resources that serve the queues, and the arrows indicate the </a:t>
            </a:r>
            <a:r>
              <a:rPr lang="en-US" sz="2000" dirty="0" smtClean="0"/>
              <a:t>flow of </a:t>
            </a:r>
            <a:r>
              <a:rPr lang="en-US" sz="2000" dirty="0"/>
              <a:t>processes in the system</a:t>
            </a:r>
            <a:r>
              <a:rPr lang="en-US" sz="2000" dirty="0" smtClean="0"/>
              <a:t>.</a:t>
            </a:r>
          </a:p>
          <a:p>
            <a:pPr algn="just"/>
            <a:r>
              <a:rPr lang="en-US" sz="2000" dirty="0"/>
              <a:t>A new process is initially put in the ready queue. It waits there until it </a:t>
            </a:r>
            <a:r>
              <a:rPr lang="en-US" sz="2000" dirty="0" smtClean="0"/>
              <a:t>is selected </a:t>
            </a:r>
            <a:r>
              <a:rPr lang="en-US" sz="2000" dirty="0"/>
              <a:t>for execution, or is dispatched. Once the process is allocated the </a:t>
            </a:r>
            <a:r>
              <a:rPr lang="en-US" sz="2000" dirty="0" smtClean="0"/>
              <a:t>CPU and </a:t>
            </a:r>
            <a:r>
              <a:rPr lang="en-US" sz="2000" dirty="0"/>
              <a:t>is executing, one of several events could </a:t>
            </a:r>
            <a:r>
              <a:rPr lang="en-US" sz="2000" dirty="0" smtClean="0"/>
              <a:t>occur.</a:t>
            </a:r>
          </a:p>
          <a:p>
            <a:pPr lvl="1" algn="just"/>
            <a:r>
              <a:rPr lang="en-US" sz="2000" dirty="0"/>
              <a:t>The process could issue an I/0 request and then be placed in an I/0 queue.</a:t>
            </a:r>
          </a:p>
          <a:p>
            <a:pPr lvl="1" algn="just"/>
            <a:r>
              <a:rPr lang="en-US" sz="2000" dirty="0"/>
              <a:t>The process could create a new </a:t>
            </a:r>
            <a:r>
              <a:rPr lang="en-US" sz="2000" dirty="0" smtClean="0"/>
              <a:t>sub process </a:t>
            </a:r>
            <a:r>
              <a:rPr lang="en-US" sz="2000" dirty="0"/>
              <a:t>and wait for the </a:t>
            </a:r>
            <a:r>
              <a:rPr lang="en-US" sz="2000" dirty="0" smtClean="0"/>
              <a:t>sub process's termination</a:t>
            </a:r>
            <a:r>
              <a:rPr lang="en-US" sz="2000" dirty="0"/>
              <a:t>.</a:t>
            </a:r>
          </a:p>
          <a:p>
            <a:pPr lvl="1" algn="just"/>
            <a:r>
              <a:rPr lang="en-US" sz="2000" dirty="0"/>
              <a:t>The process could be removed forcibly from the CPU, as a result of </a:t>
            </a:r>
            <a:r>
              <a:rPr lang="en-US" sz="2000" dirty="0" smtClean="0"/>
              <a:t>an interrupt</a:t>
            </a:r>
            <a:r>
              <a:rPr lang="en-US" sz="2000" dirty="0"/>
              <a:t>, and be put back in the ready queue</a:t>
            </a:r>
            <a:r>
              <a:rPr lang="en-US" sz="2000" dirty="0" smtClean="0"/>
              <a:t>.</a:t>
            </a:r>
            <a:endParaRPr lang="en-US" sz="2000" dirty="0"/>
          </a:p>
          <a:p>
            <a:pPr marL="457200" lvl="1" indent="0" algn="just">
              <a:buNone/>
            </a:pPr>
            <a:endParaRPr lang="en-US" sz="2000" dirty="0"/>
          </a:p>
        </p:txBody>
      </p:sp>
      <p:pic>
        <p:nvPicPr>
          <p:cNvPr id="4"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96" y="3525590"/>
            <a:ext cx="9620517" cy="3235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9120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normAutofit/>
          </a:bodyPr>
          <a:lstStyle/>
          <a:p>
            <a:r>
              <a:rPr lang="en-US" sz="2400" dirty="0" smtClean="0"/>
              <a:t>3.2.2 </a:t>
            </a:r>
            <a:r>
              <a:rPr lang="en-US" sz="2400" dirty="0"/>
              <a:t>Schedulers</a:t>
            </a:r>
          </a:p>
        </p:txBody>
      </p:sp>
      <p:sp>
        <p:nvSpPr>
          <p:cNvPr id="3" name="Content Placeholder 2"/>
          <p:cNvSpPr>
            <a:spLocks noGrp="1"/>
          </p:cNvSpPr>
          <p:nvPr>
            <p:ph idx="1"/>
          </p:nvPr>
        </p:nvSpPr>
        <p:spPr>
          <a:xfrm>
            <a:off x="838199" y="1416676"/>
            <a:ext cx="11036121" cy="5009882"/>
          </a:xfrm>
        </p:spPr>
        <p:txBody>
          <a:bodyPr>
            <a:normAutofit/>
          </a:bodyPr>
          <a:lstStyle/>
          <a:p>
            <a:pPr algn="just"/>
            <a:r>
              <a:rPr lang="en-US" sz="2000" dirty="0"/>
              <a:t>The operating system must select, for scheduling purposes, </a:t>
            </a:r>
            <a:r>
              <a:rPr lang="en-US" sz="2000" dirty="0" smtClean="0"/>
              <a:t>processes from </a:t>
            </a:r>
            <a:r>
              <a:rPr lang="en-US" sz="2000" dirty="0"/>
              <a:t>these queues in some fashion. The selection process is carried out by </a:t>
            </a:r>
            <a:r>
              <a:rPr lang="en-US" sz="2000" dirty="0" smtClean="0"/>
              <a:t>the appropriate </a:t>
            </a:r>
            <a:r>
              <a:rPr lang="en-US" sz="2000" dirty="0"/>
              <a:t>scheduler</a:t>
            </a:r>
            <a:r>
              <a:rPr lang="en-US" sz="2000" dirty="0" smtClean="0"/>
              <a:t>.</a:t>
            </a:r>
          </a:p>
          <a:p>
            <a:pPr algn="just"/>
            <a:r>
              <a:rPr lang="en-US" sz="2000" b="1" dirty="0"/>
              <a:t>Often, in a batch system, more processes are submitted than can be </a:t>
            </a:r>
            <a:r>
              <a:rPr lang="en-US" sz="2000" b="1" dirty="0" smtClean="0"/>
              <a:t>executed immediately</a:t>
            </a:r>
            <a:r>
              <a:rPr lang="en-US" sz="2000" b="1" dirty="0"/>
              <a:t>. These processes are spooled to a mass-storage device (typically </a:t>
            </a:r>
            <a:r>
              <a:rPr lang="en-US" sz="2000" b="1" dirty="0" smtClean="0"/>
              <a:t>a disk</a:t>
            </a:r>
            <a:r>
              <a:rPr lang="en-US" sz="2000" b="1" dirty="0"/>
              <a:t>), where they are kept for later execution. The long-term scheduler, or </a:t>
            </a:r>
            <a:r>
              <a:rPr lang="en-US" sz="2000" b="1" dirty="0" smtClean="0"/>
              <a:t>job scheduler</a:t>
            </a:r>
            <a:r>
              <a:rPr lang="en-US" sz="2000" b="1" dirty="0"/>
              <a:t>, selects processes from this pool and loads them into memory </a:t>
            </a:r>
            <a:r>
              <a:rPr lang="en-US" sz="2000" b="1" dirty="0" smtClean="0"/>
              <a:t>for execution.</a:t>
            </a:r>
          </a:p>
          <a:p>
            <a:pPr algn="just"/>
            <a:r>
              <a:rPr lang="en-US" sz="2000" dirty="0"/>
              <a:t>The short-term scheduler, or CPU scheduler, selects from </a:t>
            </a:r>
            <a:r>
              <a:rPr lang="en-US" sz="2000" dirty="0" smtClean="0"/>
              <a:t>among the </a:t>
            </a:r>
            <a:r>
              <a:rPr lang="en-US" sz="2000" dirty="0"/>
              <a:t>processes that are ready to execute and allocates the CPU to one of </a:t>
            </a:r>
            <a:r>
              <a:rPr lang="en-US" sz="2000" dirty="0" smtClean="0"/>
              <a:t>them.</a:t>
            </a:r>
          </a:p>
          <a:p>
            <a:pPr algn="just"/>
            <a:r>
              <a:rPr lang="en-US" sz="2000" dirty="0"/>
              <a:t>The primary distinction between these two schedulers lies in </a:t>
            </a:r>
            <a:r>
              <a:rPr lang="en-US" sz="2000" dirty="0" smtClean="0"/>
              <a:t>frequency of </a:t>
            </a:r>
            <a:r>
              <a:rPr lang="en-US" sz="2000" dirty="0"/>
              <a:t>execution. The short-term scheduler must select a new process for the </a:t>
            </a:r>
            <a:r>
              <a:rPr lang="en-US" sz="2000" dirty="0" smtClean="0"/>
              <a:t>CPU frequently.</a:t>
            </a:r>
          </a:p>
          <a:p>
            <a:pPr algn="just"/>
            <a:r>
              <a:rPr lang="en-US" sz="2000" dirty="0"/>
              <a:t>A process may execute for only a few milliseconds before </a:t>
            </a:r>
            <a:r>
              <a:rPr lang="en-US" sz="2000" dirty="0" smtClean="0"/>
              <a:t>waiting for </a:t>
            </a:r>
            <a:r>
              <a:rPr lang="en-US" sz="2000" dirty="0"/>
              <a:t>an I/0 request. Often, the short-term scheduler executes at least once </a:t>
            </a:r>
            <a:r>
              <a:rPr lang="en-US" sz="2000" dirty="0" smtClean="0"/>
              <a:t>every 100 </a:t>
            </a:r>
            <a:r>
              <a:rPr lang="en-US" sz="2000" dirty="0"/>
              <a:t>milliseconds. Because of the short time between executions, the </a:t>
            </a:r>
            <a:r>
              <a:rPr lang="en-US" sz="2000" dirty="0" smtClean="0"/>
              <a:t>short-term scheduler </a:t>
            </a:r>
            <a:r>
              <a:rPr lang="en-US" sz="2000" dirty="0"/>
              <a:t>must be </a:t>
            </a:r>
            <a:r>
              <a:rPr lang="en-US" sz="2000" dirty="0" smtClean="0"/>
              <a:t>fast.</a:t>
            </a:r>
          </a:p>
          <a:p>
            <a:pPr algn="just"/>
            <a:r>
              <a:rPr lang="en-US" sz="2000" dirty="0"/>
              <a:t>The long-term scheduler executes much less </a:t>
            </a:r>
            <a:r>
              <a:rPr lang="en-US" sz="2000" dirty="0" smtClean="0"/>
              <a:t>frequently. It controls </a:t>
            </a:r>
            <a:r>
              <a:rPr lang="en-US" sz="2000" b="1" dirty="0" smtClean="0"/>
              <a:t>degree of multiprogramming</a:t>
            </a:r>
            <a:r>
              <a:rPr lang="en-US" sz="2000" dirty="0" smtClean="0"/>
              <a:t>. </a:t>
            </a:r>
          </a:p>
          <a:p>
            <a:pPr algn="just"/>
            <a:endParaRPr lang="en-US" sz="2000" dirty="0"/>
          </a:p>
        </p:txBody>
      </p:sp>
    </p:spTree>
    <p:extLst>
      <p:ext uri="{BB962C8B-B14F-4D97-AF65-F5344CB8AC3E}">
        <p14:creationId xmlns:p14="http://schemas.microsoft.com/office/powerpoint/2010/main" val="1353786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378004"/>
            <a:ext cx="10515600" cy="639427"/>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334851" y="1184856"/>
            <a:ext cx="11603864" cy="5293217"/>
          </a:xfrm>
        </p:spPr>
        <p:txBody>
          <a:bodyPr>
            <a:normAutofit/>
          </a:bodyPr>
          <a:lstStyle/>
          <a:p>
            <a:pPr algn="just"/>
            <a:r>
              <a:rPr lang="en-US" sz="2000" b="1" dirty="0"/>
              <a:t>If the degree of multiprogramming is stable, then the average rate </a:t>
            </a:r>
            <a:r>
              <a:rPr lang="en-US" sz="2000" b="1" dirty="0" smtClean="0"/>
              <a:t>of process </a:t>
            </a:r>
            <a:r>
              <a:rPr lang="en-US" sz="2000" b="1" dirty="0"/>
              <a:t>creation must be equal to the average departure rate of </a:t>
            </a:r>
            <a:r>
              <a:rPr lang="en-US" sz="2000" b="1" dirty="0" smtClean="0"/>
              <a:t>processes leaving </a:t>
            </a:r>
            <a:r>
              <a:rPr lang="en-US" sz="2000" b="1" dirty="0"/>
              <a:t>the </a:t>
            </a:r>
            <a:r>
              <a:rPr lang="en-US" sz="2000" b="1" dirty="0" smtClean="0"/>
              <a:t>system</a:t>
            </a:r>
            <a:r>
              <a:rPr lang="en-US" sz="2000" dirty="0" smtClean="0"/>
              <a:t>. </a:t>
            </a:r>
            <a:r>
              <a:rPr lang="en-US" sz="2000" dirty="0"/>
              <a:t>Thus, the long-term scheduler may need to be </a:t>
            </a:r>
            <a:r>
              <a:rPr lang="en-US" sz="2000" dirty="0" smtClean="0"/>
              <a:t>invoked </a:t>
            </a:r>
            <a:r>
              <a:rPr lang="en-US" sz="2000" dirty="0"/>
              <a:t>only when a process leaves the </a:t>
            </a:r>
            <a:r>
              <a:rPr lang="en-US" sz="2000" dirty="0" smtClean="0"/>
              <a:t>system.</a:t>
            </a:r>
          </a:p>
          <a:p>
            <a:pPr algn="just"/>
            <a:r>
              <a:rPr lang="en-US" sz="2000" dirty="0"/>
              <a:t>It is important that the long-term scheduler make a careful selection. </a:t>
            </a:r>
            <a:r>
              <a:rPr lang="en-US" sz="2000" dirty="0" smtClean="0"/>
              <a:t>In general</a:t>
            </a:r>
            <a:r>
              <a:rPr lang="en-US" sz="2000" dirty="0"/>
              <a:t>, most processes can be described as either I/ 0 bound or CPU bound. </a:t>
            </a:r>
            <a:r>
              <a:rPr lang="en-US" sz="2000" dirty="0" smtClean="0"/>
              <a:t>An I/O-bound </a:t>
            </a:r>
            <a:r>
              <a:rPr lang="en-US" sz="2000" dirty="0"/>
              <a:t>process is one that spends more of its time doing I/O than it </a:t>
            </a:r>
            <a:r>
              <a:rPr lang="en-US" sz="2000" dirty="0" smtClean="0"/>
              <a:t>spends doing </a:t>
            </a:r>
            <a:r>
              <a:rPr lang="en-US" sz="2000" dirty="0"/>
              <a:t>computations. A CPU-bound process, in contrast, generates I/0 </a:t>
            </a:r>
            <a:r>
              <a:rPr lang="en-US" sz="2000" dirty="0" smtClean="0"/>
              <a:t>requests infrequently</a:t>
            </a:r>
            <a:r>
              <a:rPr lang="en-US" sz="2000" dirty="0"/>
              <a:t>, using more of its time doing computations. </a:t>
            </a:r>
            <a:endParaRPr lang="en-US" sz="2000" dirty="0" smtClean="0"/>
          </a:p>
          <a:p>
            <a:pPr algn="just"/>
            <a:r>
              <a:rPr lang="en-US" sz="2000" b="1" dirty="0" smtClean="0"/>
              <a:t>It </a:t>
            </a:r>
            <a:r>
              <a:rPr lang="en-US" sz="2000" b="1" dirty="0"/>
              <a:t>is important that </a:t>
            </a:r>
            <a:r>
              <a:rPr lang="en-US" sz="2000" b="1" dirty="0" smtClean="0"/>
              <a:t>the long-term </a:t>
            </a:r>
            <a:r>
              <a:rPr lang="en-US" sz="2000" b="1" dirty="0"/>
              <a:t>scheduler select a good process mix of I/O-bound and </a:t>
            </a:r>
            <a:r>
              <a:rPr lang="en-US" sz="2000" b="1" dirty="0" smtClean="0"/>
              <a:t>CPU-bound processes.</a:t>
            </a:r>
          </a:p>
          <a:p>
            <a:pPr algn="just"/>
            <a:r>
              <a:rPr lang="en-US" sz="2000" b="1" dirty="0"/>
              <a:t>Some operating systems, such as time-sharing systems, may introduce </a:t>
            </a:r>
            <a:r>
              <a:rPr lang="en-US" sz="2000" b="1" dirty="0" smtClean="0"/>
              <a:t>an additional</a:t>
            </a:r>
            <a:r>
              <a:rPr lang="en-US" sz="2000" b="1" dirty="0"/>
              <a:t>, intermediate level of </a:t>
            </a:r>
            <a:r>
              <a:rPr lang="en-US" sz="2000" b="1" dirty="0" smtClean="0"/>
              <a:t>scheduling </a:t>
            </a:r>
            <a:r>
              <a:rPr lang="en-US" sz="2000" b="1" dirty="0" err="1"/>
              <a:t>i</a:t>
            </a:r>
            <a:r>
              <a:rPr lang="en-US" sz="2000" b="1" dirty="0" err="1" smtClean="0"/>
              <a:t>,e</a:t>
            </a:r>
            <a:r>
              <a:rPr lang="en-US" sz="2000" b="1" dirty="0" smtClean="0"/>
              <a:t> medium term scheduler as shown in figure(next slide).  </a:t>
            </a:r>
          </a:p>
          <a:p>
            <a:pPr algn="just"/>
            <a:r>
              <a:rPr lang="en-US" sz="2000" dirty="0"/>
              <a:t>The key idea behind a medium-term </a:t>
            </a:r>
            <a:r>
              <a:rPr lang="en-US" sz="2000" dirty="0" smtClean="0"/>
              <a:t>scheduler is </a:t>
            </a:r>
            <a:r>
              <a:rPr lang="en-US" sz="2000" dirty="0"/>
              <a:t>that sometimes it can be advantageous to remove processes from </a:t>
            </a:r>
            <a:r>
              <a:rPr lang="en-US" sz="2000" dirty="0" smtClean="0"/>
              <a:t>memory (and </a:t>
            </a:r>
            <a:r>
              <a:rPr lang="en-US" sz="2000" dirty="0"/>
              <a:t>from active contention for the CPU) and thus reduce the </a:t>
            </a:r>
            <a:r>
              <a:rPr lang="en-US" sz="2000" dirty="0" smtClean="0"/>
              <a:t>degree of multiprogramming. </a:t>
            </a:r>
            <a:r>
              <a:rPr lang="en-US" sz="2000" dirty="0"/>
              <a:t>Later, the process can be reintroduced into </a:t>
            </a:r>
            <a:r>
              <a:rPr lang="en-US" sz="2000" dirty="0" smtClean="0"/>
              <a:t>memory, and </a:t>
            </a:r>
            <a:r>
              <a:rPr lang="en-US" sz="2000" dirty="0"/>
              <a:t>its execution can be continued where it left off. This scheme is </a:t>
            </a:r>
            <a:r>
              <a:rPr lang="en-US" sz="2000" dirty="0" smtClean="0"/>
              <a:t>called swapping</a:t>
            </a:r>
            <a:r>
              <a:rPr lang="en-US" sz="2000" dirty="0"/>
              <a:t>. The process is swapped out, and is later swapped in, by </a:t>
            </a:r>
            <a:r>
              <a:rPr lang="en-US" sz="2000" dirty="0" smtClean="0"/>
              <a:t>the medium-term </a:t>
            </a:r>
            <a:r>
              <a:rPr lang="en-US" sz="2000" dirty="0"/>
              <a:t>scheduler. Swapping may be necessary to improve the </a:t>
            </a:r>
            <a:r>
              <a:rPr lang="en-US" sz="2000" dirty="0" smtClean="0"/>
              <a:t>process mix </a:t>
            </a:r>
            <a:r>
              <a:rPr lang="en-US" sz="2000" dirty="0"/>
              <a:t>or because a change in memory requirements has </a:t>
            </a:r>
            <a:r>
              <a:rPr lang="en-US" sz="2000" dirty="0" smtClean="0"/>
              <a:t>overcommitted available </a:t>
            </a:r>
            <a:r>
              <a:rPr lang="en-US" sz="2000" dirty="0"/>
              <a:t>memory, requiring memory to be freed up.</a:t>
            </a:r>
            <a:endParaRPr lang="en-US" sz="2000" dirty="0" smtClean="0"/>
          </a:p>
          <a:p>
            <a:pPr marL="0" indent="0" algn="just">
              <a:buNone/>
            </a:pPr>
            <a:endParaRPr lang="en-US" sz="2000" dirty="0"/>
          </a:p>
        </p:txBody>
      </p:sp>
    </p:spTree>
    <p:extLst>
      <p:ext uri="{BB962C8B-B14F-4D97-AF65-F5344CB8AC3E}">
        <p14:creationId xmlns:p14="http://schemas.microsoft.com/office/powerpoint/2010/main" val="738501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6945"/>
            <a:ext cx="10515600" cy="1325563"/>
          </a:xfrm>
        </p:spPr>
        <p:txBody>
          <a:bodyPr>
            <a:normAutofit/>
          </a:bodyPr>
          <a:lstStyle/>
          <a:p>
            <a:r>
              <a:rPr lang="en-US" sz="2400" dirty="0" smtClean="0"/>
              <a:t>Continued… </a:t>
            </a:r>
            <a:br>
              <a:rPr lang="en-US" sz="2400" dirty="0" smtClean="0"/>
            </a:br>
            <a:r>
              <a:rPr lang="en-US" sz="2400" dirty="0" smtClean="0"/>
              <a:t/>
            </a:r>
            <a:br>
              <a:rPr lang="en-US" sz="2400" dirty="0" smtClean="0"/>
            </a:br>
            <a:r>
              <a:rPr lang="en-US" sz="2400" dirty="0"/>
              <a:t>Addition of Medium Term Scheduling</a:t>
            </a:r>
          </a:p>
        </p:txBody>
      </p:sp>
      <p:pic>
        <p:nvPicPr>
          <p:cNvPr id="4"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56834"/>
            <a:ext cx="10515600" cy="3503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8885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r>
              <a:rPr lang="en-US" sz="2400" dirty="0" smtClean="0"/>
              <a:t>3.2.3 </a:t>
            </a:r>
            <a:r>
              <a:rPr lang="en-US" sz="2400" dirty="0"/>
              <a:t>Context Switch</a:t>
            </a:r>
          </a:p>
        </p:txBody>
      </p:sp>
      <p:sp>
        <p:nvSpPr>
          <p:cNvPr id="3" name="Content Placeholder 2"/>
          <p:cNvSpPr>
            <a:spLocks noGrp="1"/>
          </p:cNvSpPr>
          <p:nvPr>
            <p:ph idx="1"/>
          </p:nvPr>
        </p:nvSpPr>
        <p:spPr>
          <a:xfrm>
            <a:off x="838199" y="1825626"/>
            <a:ext cx="10804301" cy="3725168"/>
          </a:xfrm>
        </p:spPr>
        <p:txBody>
          <a:bodyPr>
            <a:normAutofit/>
          </a:bodyPr>
          <a:lstStyle/>
          <a:p>
            <a:pPr algn="just"/>
            <a:r>
              <a:rPr lang="en-US" sz="2000" dirty="0"/>
              <a:t>When CPU switches to another process, the system must save the state of the old process and load the saved state for the new process via a </a:t>
            </a:r>
            <a:r>
              <a:rPr lang="en-US" sz="2000" b="1" dirty="0">
                <a:solidFill>
                  <a:srgbClr val="3366FF"/>
                </a:solidFill>
              </a:rPr>
              <a:t>context switch</a:t>
            </a:r>
            <a:r>
              <a:rPr lang="en-US" sz="2000" dirty="0" smtClean="0"/>
              <a:t>.</a:t>
            </a:r>
            <a:endParaRPr lang="en-US" sz="2000" dirty="0"/>
          </a:p>
          <a:p>
            <a:pPr algn="just"/>
            <a:r>
              <a:rPr lang="en-US" sz="2000" b="1" dirty="0">
                <a:solidFill>
                  <a:srgbClr val="3366FF"/>
                </a:solidFill>
              </a:rPr>
              <a:t>Context </a:t>
            </a:r>
            <a:r>
              <a:rPr lang="en-US" sz="2000" dirty="0"/>
              <a:t>of a process represented in the </a:t>
            </a:r>
            <a:r>
              <a:rPr lang="en-US" sz="2000" dirty="0" smtClean="0"/>
              <a:t>PCB</a:t>
            </a:r>
            <a:endParaRPr lang="en-US" sz="2000" dirty="0"/>
          </a:p>
          <a:p>
            <a:pPr algn="just"/>
            <a:r>
              <a:rPr lang="en-US" sz="2000" dirty="0"/>
              <a:t>Context-switch time is overhead; the system does no useful work while switching</a:t>
            </a:r>
          </a:p>
          <a:p>
            <a:pPr lvl="1" algn="just"/>
            <a:r>
              <a:rPr lang="en-US" sz="2000" dirty="0"/>
              <a:t>The more complex the OS and the PCB -&gt; longer the context </a:t>
            </a:r>
            <a:r>
              <a:rPr lang="en-US" sz="2000" dirty="0" smtClean="0"/>
              <a:t>switch</a:t>
            </a:r>
            <a:endParaRPr lang="en-US" sz="2000" dirty="0"/>
          </a:p>
          <a:p>
            <a:pPr algn="just"/>
            <a:r>
              <a:rPr lang="en-US" sz="2000" dirty="0"/>
              <a:t>Time dependent on hardware support</a:t>
            </a:r>
          </a:p>
          <a:p>
            <a:pPr lvl="1" algn="just"/>
            <a:r>
              <a:rPr lang="en-US" sz="2000" dirty="0"/>
              <a:t>Some hardware provides multiple sets of registers per CPU -&gt; multiple contexts loaded at once</a:t>
            </a:r>
          </a:p>
        </p:txBody>
      </p:sp>
    </p:spTree>
    <p:extLst>
      <p:ext uri="{BB962C8B-B14F-4D97-AF65-F5344CB8AC3E}">
        <p14:creationId xmlns:p14="http://schemas.microsoft.com/office/powerpoint/2010/main" val="1077947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rocess scheduling</a:t>
            </a:r>
            <a:endParaRPr lang="en-US" dirty="0"/>
          </a:p>
        </p:txBody>
      </p:sp>
      <p:sp>
        <p:nvSpPr>
          <p:cNvPr id="3" name="Content Placeholder 2"/>
          <p:cNvSpPr>
            <a:spLocks noGrp="1"/>
          </p:cNvSpPr>
          <p:nvPr>
            <p:ph idx="1"/>
          </p:nvPr>
        </p:nvSpPr>
        <p:spPr>
          <a:xfrm>
            <a:off x="1738282" y="1600200"/>
            <a:ext cx="8715436" cy="5257800"/>
          </a:xfrm>
        </p:spPr>
        <p:txBody>
          <a:bodyPr>
            <a:normAutofit/>
          </a:bodyPr>
          <a:lstStyle/>
          <a:p>
            <a:pPr algn="just">
              <a:buNone/>
            </a:pPr>
            <a:r>
              <a:rPr lang="en-IN" sz="2000" dirty="0"/>
              <a:t>5.1  basic concept</a:t>
            </a:r>
          </a:p>
          <a:p>
            <a:pPr algn="just">
              <a:buNone/>
            </a:pPr>
            <a:r>
              <a:rPr lang="en-US" sz="2000" dirty="0"/>
              <a:t>	In a single-processor system, only one process can run at a time; any others must wait until the CPU is free and can be rescheduled. The objective of multiprogramming is to have some process </a:t>
            </a:r>
            <a:r>
              <a:rPr lang="en-US" sz="2000" dirty="0" smtClean="0"/>
              <a:t>running </a:t>
            </a:r>
            <a:r>
              <a:rPr lang="en-US" sz="2000" dirty="0"/>
              <a:t>at all times, to maximize CPU utilization. The idea is relatively simple. A process is executed until it must wait, typically for the completion of some I/O request. In a simple computer system, the CPU then just sits idle. All this waiting time is wasted; no useful work is accomplished. With multiprogramming, we try to use this time productively. Several processes are kept in memory at one time. When one process has to wait, the operating system takes the CPU away from that process and gives the CPU to another process. </a:t>
            </a:r>
          </a:p>
          <a:p>
            <a:pPr algn="just">
              <a:buNone/>
            </a:pPr>
            <a:r>
              <a:rPr lang="en-US" sz="2000" dirty="0"/>
              <a:t>5.1.1 CPU-</a:t>
            </a:r>
            <a:r>
              <a:rPr lang="en-US" sz="2000" dirty="0" err="1"/>
              <a:t>i/O</a:t>
            </a:r>
            <a:r>
              <a:rPr lang="en-US" sz="2000" dirty="0"/>
              <a:t> Burst Cycle </a:t>
            </a:r>
          </a:p>
          <a:p>
            <a:pPr algn="just">
              <a:buNone/>
            </a:pPr>
            <a:r>
              <a:rPr lang="en-US" sz="2000" dirty="0"/>
              <a:t>	process execution consists of a cycle of CPU execution and I/0 wait. Processes alternate between these two states. Process execution begins with a CPU burst. That is followed by an I/O burst, which is followed by another CPU burst, then another I/0 burst, and so on. Eventually, the final CPU burst ends with a system request to terminate execution (Figure 5.1). </a:t>
            </a:r>
          </a:p>
        </p:txBody>
      </p:sp>
    </p:spTree>
    <p:extLst>
      <p:ext uri="{BB962C8B-B14F-4D97-AF65-F5344CB8AC3E}">
        <p14:creationId xmlns:p14="http://schemas.microsoft.com/office/powerpoint/2010/main" val="3582924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pPr algn="l"/>
            <a:r>
              <a:rPr lang="en-IN" sz="2400" dirty="0"/>
              <a:t>Continued..</a:t>
            </a:r>
            <a:endParaRPr lang="en-US" sz="2400" dirty="0"/>
          </a:p>
        </p:txBody>
      </p:sp>
      <p:pic>
        <p:nvPicPr>
          <p:cNvPr id="5" name="Content Placeholder 4"/>
          <p:cNvPicPr>
            <a:picLocks noGrp="1" noChangeAspect="1"/>
          </p:cNvPicPr>
          <p:nvPr>
            <p:ph idx="1"/>
          </p:nvPr>
        </p:nvPicPr>
        <p:blipFill>
          <a:blip r:embed="rId2"/>
          <a:stretch>
            <a:fillRect/>
          </a:stretch>
        </p:blipFill>
        <p:spPr>
          <a:xfrm>
            <a:off x="2408349" y="1300766"/>
            <a:ext cx="6684135" cy="5190185"/>
          </a:xfrm>
          <a:prstGeom prst="rect">
            <a:avLst/>
          </a:prstGeom>
        </p:spPr>
      </p:pic>
    </p:spTree>
    <p:extLst>
      <p:ext uri="{BB962C8B-B14F-4D97-AF65-F5344CB8AC3E}">
        <p14:creationId xmlns:p14="http://schemas.microsoft.com/office/powerpoint/2010/main" val="1141361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5.1.2 CPU Scheduler</a:t>
            </a:r>
          </a:p>
        </p:txBody>
      </p:sp>
      <p:sp>
        <p:nvSpPr>
          <p:cNvPr id="3" name="Content Placeholder 2"/>
          <p:cNvSpPr>
            <a:spLocks noGrp="1"/>
          </p:cNvSpPr>
          <p:nvPr>
            <p:ph idx="1"/>
          </p:nvPr>
        </p:nvSpPr>
        <p:spPr>
          <a:xfrm>
            <a:off x="1738282" y="1600200"/>
            <a:ext cx="8715436" cy="5257800"/>
          </a:xfrm>
        </p:spPr>
        <p:txBody>
          <a:bodyPr>
            <a:normAutofit/>
          </a:bodyPr>
          <a:lstStyle/>
          <a:p>
            <a:pPr algn="just"/>
            <a:r>
              <a:rPr lang="en-US" sz="2000" dirty="0"/>
              <a:t>Whenever the CPU becomes idle, the operating system must select one of the processes in the ready queue to be executed. The selection process is carried out by the </a:t>
            </a:r>
            <a:r>
              <a:rPr lang="en-US" sz="2000" b="1" dirty="0"/>
              <a:t>short-term scheduler </a:t>
            </a:r>
            <a:r>
              <a:rPr lang="en-US" sz="2000" dirty="0"/>
              <a:t>(or CPU scheduler). The scheduler selects a process from the processes in memory that are ready to execute and allocates the CPU to that process.</a:t>
            </a:r>
          </a:p>
          <a:p>
            <a:pPr algn="just"/>
            <a:r>
              <a:rPr lang="en-US" sz="2000" b="1" dirty="0"/>
              <a:t>Note that the ready queue is not necessarily a first-in, first-out (FIFO) queue</a:t>
            </a:r>
            <a:r>
              <a:rPr lang="en-US" sz="2000" dirty="0"/>
              <a:t>. As we shall see when we consider the various scheduling algorithms, </a:t>
            </a:r>
            <a:r>
              <a:rPr lang="en-US" sz="2000" b="1" dirty="0"/>
              <a:t>a ready queue can be implemented as a FIFO queue, a priority queue, a tree, or simply an unordered linked list. </a:t>
            </a:r>
          </a:p>
          <a:p>
            <a:pPr algn="just">
              <a:buNone/>
            </a:pPr>
            <a:r>
              <a:rPr lang="en-US" sz="2000" dirty="0"/>
              <a:t>5.1.3 Preemptive Scheduling</a:t>
            </a:r>
          </a:p>
          <a:p>
            <a:pPr algn="just">
              <a:buNone/>
            </a:pPr>
            <a:r>
              <a:rPr lang="en-US" sz="2000" dirty="0"/>
              <a:t>CPU-scheduling decisions may take place under the following four circumstances: </a:t>
            </a:r>
          </a:p>
          <a:p>
            <a:pPr algn="just">
              <a:buNone/>
            </a:pPr>
            <a:r>
              <a:rPr lang="en-US" sz="2000" dirty="0"/>
              <a:t>1. When a process switches from the running state to the waiting state (for example, as the result of an I/0 request or an invocation of wait for the termination of one of the child processes) </a:t>
            </a:r>
          </a:p>
          <a:p>
            <a:pPr algn="just">
              <a:buNone/>
            </a:pPr>
            <a:r>
              <a:rPr lang="en-US" sz="2000" dirty="0"/>
              <a:t>2. When a process switches from the running state to the ready state (for example, when an interrupt occurs) </a:t>
            </a:r>
          </a:p>
        </p:txBody>
      </p:sp>
    </p:spTree>
    <p:extLst>
      <p:ext uri="{BB962C8B-B14F-4D97-AF65-F5344CB8AC3E}">
        <p14:creationId xmlns:p14="http://schemas.microsoft.com/office/powerpoint/2010/main" val="3641635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p:txBody>
          <a:bodyPr>
            <a:normAutofit/>
          </a:bodyPr>
          <a:lstStyle/>
          <a:p>
            <a:pPr algn="just">
              <a:buNone/>
            </a:pPr>
            <a:r>
              <a:rPr lang="en-US" sz="2000" dirty="0"/>
              <a:t>3. When a process switches from the waiting state to the ready state (for example, at completion of I/0) </a:t>
            </a:r>
          </a:p>
          <a:p>
            <a:pPr algn="just">
              <a:buNone/>
            </a:pPr>
            <a:r>
              <a:rPr lang="en-US" sz="2000" dirty="0"/>
              <a:t>4. When a process terminates.</a:t>
            </a:r>
          </a:p>
          <a:p>
            <a:pPr algn="just"/>
            <a:r>
              <a:rPr lang="en-US" sz="2000" dirty="0"/>
              <a:t>For situations 1 and 4, there is no choice in terms of scheduling. A new process (if one exists in the ready queue) must be selected for execution. There is a choice, however, for situations 2 and 3. </a:t>
            </a:r>
            <a:r>
              <a:rPr lang="en-US" sz="2000" b="1" dirty="0" smtClean="0"/>
              <a:t>When </a:t>
            </a:r>
            <a:r>
              <a:rPr lang="en-US" sz="2000" b="1" dirty="0"/>
              <a:t>scheduling takes place only under circumstances 1 and 4, we say that the scheduling scheme is </a:t>
            </a:r>
            <a:r>
              <a:rPr lang="en-US" sz="2000" b="1" dirty="0" err="1"/>
              <a:t>nonpreemptive</a:t>
            </a:r>
            <a:r>
              <a:rPr lang="en-US" sz="2000" b="1" dirty="0"/>
              <a:t> or cooperative</a:t>
            </a:r>
            <a:r>
              <a:rPr lang="en-US" sz="2000" dirty="0"/>
              <a:t>; </a:t>
            </a:r>
            <a:r>
              <a:rPr lang="en-US" sz="2000" b="1" dirty="0"/>
              <a:t>otherwise, it is preemptive</a:t>
            </a:r>
            <a:r>
              <a:rPr lang="en-US" sz="2000" dirty="0"/>
              <a:t>. Under </a:t>
            </a:r>
            <a:r>
              <a:rPr lang="en-US" sz="2000" dirty="0" err="1"/>
              <a:t>nonpreemptive</a:t>
            </a:r>
            <a:r>
              <a:rPr lang="en-US" sz="2000" dirty="0"/>
              <a:t> scheduling, once the CPU has been allocated to a process, the process keeps the CPU until it releases the CPU either by terminating or by switching to the waiting state. This scheduling method was used by Microsoft Windows 3.x; Windows 95 introduced preemptive scheduling, and all subsequent versions of Windows operating systems have used preemptive scheduling. The Mac OS X operating system for the Macintosh also uses preemptive scheduling; </a:t>
            </a:r>
          </a:p>
        </p:txBody>
      </p:sp>
    </p:spTree>
    <p:extLst>
      <p:ext uri="{BB962C8B-B14F-4D97-AF65-F5344CB8AC3E}">
        <p14:creationId xmlns:p14="http://schemas.microsoft.com/office/powerpoint/2010/main" val="3855229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a:xfrm>
            <a:off x="838199" y="1825625"/>
            <a:ext cx="11100515" cy="3338803"/>
          </a:xfrm>
        </p:spPr>
        <p:txBody>
          <a:bodyPr>
            <a:normAutofit lnSpcReduction="10000"/>
          </a:bodyPr>
          <a:lstStyle/>
          <a:p>
            <a:pPr>
              <a:buNone/>
            </a:pPr>
            <a:r>
              <a:rPr lang="en-US" sz="2000" dirty="0"/>
              <a:t>5.1.4 Dispatcher </a:t>
            </a:r>
          </a:p>
          <a:p>
            <a:pPr>
              <a:buNone/>
            </a:pPr>
            <a:r>
              <a:rPr lang="en-US" sz="2000" dirty="0"/>
              <a:t>	Another component involved in the CPU-scheduling function is the dispatcher. The dispatcher is the module that gives control of the CPU to the process selected by the short-term scheduler. This function involves the following: </a:t>
            </a:r>
          </a:p>
          <a:p>
            <a:r>
              <a:rPr lang="en-US" sz="2000" dirty="0"/>
              <a:t>Switching context </a:t>
            </a:r>
          </a:p>
          <a:p>
            <a:r>
              <a:rPr lang="en-US" sz="2000" dirty="0"/>
              <a:t>Switching to user mode </a:t>
            </a:r>
          </a:p>
          <a:p>
            <a:r>
              <a:rPr lang="en-US" sz="2000" dirty="0"/>
              <a:t>Jumping to the proper location in the user program to restart that program </a:t>
            </a:r>
          </a:p>
          <a:p>
            <a:pPr>
              <a:buNone/>
            </a:pPr>
            <a:r>
              <a:rPr lang="en-US" sz="2000" dirty="0"/>
              <a:t>	</a:t>
            </a:r>
            <a:r>
              <a:rPr lang="en-US" sz="2000" b="1" dirty="0"/>
              <a:t>The dispatcher should be as fast as possible, since it is invoked during every process switch</a:t>
            </a:r>
            <a:r>
              <a:rPr lang="en-US" sz="2000" dirty="0"/>
              <a:t>. </a:t>
            </a:r>
            <a:r>
              <a:rPr lang="en-US" sz="2000" b="1" dirty="0"/>
              <a:t>The time it takes for the dispatcher to stop one process and start another running is known as the dispatch latency. </a:t>
            </a:r>
          </a:p>
        </p:txBody>
      </p:sp>
    </p:spTree>
    <p:extLst>
      <p:ext uri="{BB962C8B-B14F-4D97-AF65-F5344CB8AC3E}">
        <p14:creationId xmlns:p14="http://schemas.microsoft.com/office/powerpoint/2010/main" val="1393658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825625"/>
            <a:ext cx="10515600" cy="4884268"/>
          </a:xfrm>
        </p:spPr>
        <p:txBody>
          <a:bodyPr>
            <a:normAutofit/>
          </a:bodyPr>
          <a:lstStyle/>
          <a:p>
            <a:r>
              <a:rPr lang="en-US" sz="2000" dirty="0" smtClean="0"/>
              <a:t>Process in memory </a:t>
            </a:r>
          </a:p>
          <a:p>
            <a:pPr marL="0" indent="0">
              <a:buNone/>
            </a:pPr>
            <a:endParaRPr lang="en-US" sz="20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722" y="2266681"/>
            <a:ext cx="3583278" cy="428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337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428628"/>
          </a:xfrm>
        </p:spPr>
        <p:txBody>
          <a:bodyPr>
            <a:normAutofit/>
          </a:bodyPr>
          <a:lstStyle/>
          <a:p>
            <a:pPr algn="l"/>
            <a:r>
              <a:rPr lang="en-IN" sz="2400" b="1" dirty="0"/>
              <a:t>Scheduling criteria </a:t>
            </a:r>
            <a:endParaRPr lang="en-US" sz="2400" b="1" dirty="0"/>
          </a:p>
        </p:txBody>
      </p:sp>
      <p:sp>
        <p:nvSpPr>
          <p:cNvPr id="3" name="Content Placeholder 2"/>
          <p:cNvSpPr>
            <a:spLocks noGrp="1"/>
          </p:cNvSpPr>
          <p:nvPr>
            <p:ph idx="1"/>
          </p:nvPr>
        </p:nvSpPr>
        <p:spPr>
          <a:xfrm>
            <a:off x="1738282" y="500042"/>
            <a:ext cx="8715436" cy="6357958"/>
          </a:xfrm>
        </p:spPr>
        <p:txBody>
          <a:bodyPr>
            <a:normAutofit fontScale="92500" lnSpcReduction="20000"/>
          </a:bodyPr>
          <a:lstStyle/>
          <a:p>
            <a:pPr algn="just">
              <a:buNone/>
            </a:pPr>
            <a:r>
              <a:rPr lang="en-US" sz="2000" dirty="0"/>
              <a:t>		Different CPU-scheduling algorithms have different properties, and the choice of a particular algorithm may favor one class of processes over another. In choosing which algorithm to use in a particular situation, we must consider the properties of the various algorithms.  The criteria include the following.</a:t>
            </a:r>
          </a:p>
          <a:p>
            <a:pPr algn="just"/>
            <a:r>
              <a:rPr lang="en-US" sz="2000" b="1" dirty="0"/>
              <a:t>CPU utilization.</a:t>
            </a:r>
            <a:r>
              <a:rPr lang="en-US" sz="2000" dirty="0"/>
              <a:t> We want to keep the CPU as busy as possible. Conceptually, CPU utilization can range from 0 to 100 percent. In a real system, it should range from 40 percent (for a lightly loaded system) to 90 percent (for a heavily used system). </a:t>
            </a:r>
          </a:p>
          <a:p>
            <a:pPr algn="just"/>
            <a:r>
              <a:rPr lang="en-US" sz="2000" b="1" dirty="0"/>
              <a:t>Throughput.</a:t>
            </a:r>
            <a:r>
              <a:rPr lang="en-US" sz="2000" dirty="0"/>
              <a:t> If the CPU is busy executing processes, then work is being done. One measure of work is the number of processes that are completed per time unit, called throughput. For long processes, this rate may be one process per hour; for short transactions, it may be ten processes per second. </a:t>
            </a:r>
          </a:p>
          <a:p>
            <a:pPr algn="just"/>
            <a:r>
              <a:rPr lang="en-US" sz="2000" b="1" dirty="0"/>
              <a:t>Turnaround time. </a:t>
            </a:r>
            <a:r>
              <a:rPr lang="en-US" sz="2000" dirty="0"/>
              <a:t>From the point of view of a particular process, the important criterion is how long it takes to execute that process. </a:t>
            </a:r>
            <a:r>
              <a:rPr lang="en-US" sz="2000" b="1" dirty="0"/>
              <a:t>The interval from the time of submission of a process to the time of completion is the turnaround time. Turnaround time is the sum of the periods spent waiting to get into memory, waiting in the ready queue, executing on the CPU, and doing I/0. </a:t>
            </a:r>
          </a:p>
          <a:p>
            <a:pPr algn="just"/>
            <a:r>
              <a:rPr lang="en-US" sz="2000" b="1" dirty="0"/>
              <a:t>Waiting time. </a:t>
            </a:r>
            <a:r>
              <a:rPr lang="en-US" sz="2000" dirty="0"/>
              <a:t>The CPU-scheduling algorithm does not affect the amount of time during which a process executes or does I/0; it affects only the amount of time that a process spends waiting in the ready queue. Waiting time is the sum of the periods spent waiting in the ready queue. </a:t>
            </a:r>
          </a:p>
          <a:p>
            <a:pPr algn="just"/>
            <a:r>
              <a:rPr lang="en-US" sz="2000" b="1" dirty="0"/>
              <a:t>Response time. </a:t>
            </a:r>
            <a:r>
              <a:rPr lang="en-US" sz="2000" dirty="0"/>
              <a:t>In an interactive system, turnaround time may not be the best criterion. Often, a process can produce some output fairly early and can continue computing new results while previous results are being output to the user. </a:t>
            </a:r>
            <a:r>
              <a:rPr lang="en-US" sz="2000" b="1" dirty="0"/>
              <a:t>Thus, another measure is the time from the submission of a request until the first response is produced. This measure, called response time, is the time it takes to start responding, not the time it takes to output the response. </a:t>
            </a:r>
            <a:r>
              <a:rPr lang="en-US" sz="2000" dirty="0"/>
              <a:t>The turnaround time is generally limited by the speed of the output device.</a:t>
            </a:r>
          </a:p>
          <a:p>
            <a:pPr algn="just"/>
            <a:endParaRPr lang="en-US" sz="2000" dirty="0"/>
          </a:p>
        </p:txBody>
      </p:sp>
    </p:spTree>
    <p:extLst>
      <p:ext uri="{BB962C8B-B14F-4D97-AF65-F5344CB8AC3E}">
        <p14:creationId xmlns:p14="http://schemas.microsoft.com/office/powerpoint/2010/main" val="490220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a:xfrm>
            <a:off x="838200" y="1825625"/>
            <a:ext cx="10515600" cy="2128189"/>
          </a:xfrm>
        </p:spPr>
        <p:txBody>
          <a:bodyPr>
            <a:normAutofit/>
          </a:bodyPr>
          <a:lstStyle/>
          <a:p>
            <a:pPr algn="just"/>
            <a:r>
              <a:rPr lang="en-US" sz="2000" b="1" dirty="0"/>
              <a:t>It is desirable to maximize CPU utilization and throughput and to </a:t>
            </a:r>
            <a:r>
              <a:rPr lang="en-US" sz="2000" b="1" dirty="0" smtClean="0"/>
              <a:t>minimize </a:t>
            </a:r>
            <a:r>
              <a:rPr lang="en-US" sz="2000" b="1" dirty="0"/>
              <a:t>turnaround time, waiting time, and response time.</a:t>
            </a:r>
            <a:r>
              <a:rPr lang="en-US" sz="2000" dirty="0"/>
              <a:t> In most cases, we optimize the average measure. However, under some circumstances, it is desirable to optimize the minimum or maximum values rather than the average. For example, to guarantee that all users get good service, we may want to </a:t>
            </a:r>
            <a:r>
              <a:rPr lang="en-US" sz="2000" dirty="0" smtClean="0"/>
              <a:t>minimize </a:t>
            </a:r>
            <a:r>
              <a:rPr lang="en-US" sz="2000" dirty="0"/>
              <a:t>the maximum response time.</a:t>
            </a:r>
          </a:p>
        </p:txBody>
      </p:sp>
    </p:spTree>
    <p:extLst>
      <p:ext uri="{BB962C8B-B14F-4D97-AF65-F5344CB8AC3E}">
        <p14:creationId xmlns:p14="http://schemas.microsoft.com/office/powerpoint/2010/main" val="2457714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a:t>5.3 scheduling algorithms </a:t>
            </a:r>
            <a:endParaRPr lang="en-US" sz="2400" b="1" dirty="0"/>
          </a:p>
        </p:txBody>
      </p:sp>
      <p:sp>
        <p:nvSpPr>
          <p:cNvPr id="3" name="Content Placeholder 2"/>
          <p:cNvSpPr>
            <a:spLocks noGrp="1"/>
          </p:cNvSpPr>
          <p:nvPr>
            <p:ph idx="1"/>
          </p:nvPr>
        </p:nvSpPr>
        <p:spPr>
          <a:xfrm>
            <a:off x="838199" y="1378039"/>
            <a:ext cx="11036121" cy="4798924"/>
          </a:xfrm>
        </p:spPr>
        <p:txBody>
          <a:bodyPr>
            <a:normAutofit/>
          </a:bodyPr>
          <a:lstStyle/>
          <a:p>
            <a:pPr algn="just"/>
            <a:r>
              <a:rPr lang="en-US" sz="2000" dirty="0"/>
              <a:t>CPU scheduling deals with the problem of deciding which of the processes in the ready queue is to be allocated the CPU. There are many different CPU-scheduling algorithms. In this section, we describe several of them. </a:t>
            </a:r>
            <a:endParaRPr lang="en-US" sz="2000" dirty="0" smtClean="0"/>
          </a:p>
          <a:p>
            <a:pPr marL="0" indent="0" algn="just">
              <a:buNone/>
            </a:pPr>
            <a:endParaRPr lang="en-US" sz="2000" dirty="0" smtClean="0"/>
          </a:p>
          <a:p>
            <a:pPr algn="just"/>
            <a:r>
              <a:rPr lang="en-US" sz="2000" dirty="0" smtClean="0"/>
              <a:t>First –come , first served (FCFS)</a:t>
            </a:r>
          </a:p>
          <a:p>
            <a:pPr algn="just"/>
            <a:r>
              <a:rPr lang="en-US" sz="2000" dirty="0" smtClean="0"/>
              <a:t>Shortest job first scheduling(SJF)</a:t>
            </a:r>
          </a:p>
          <a:p>
            <a:pPr algn="just"/>
            <a:r>
              <a:rPr lang="en-US" sz="2000" dirty="0" smtClean="0"/>
              <a:t>Priority scheduling</a:t>
            </a:r>
          </a:p>
          <a:p>
            <a:pPr algn="just"/>
            <a:r>
              <a:rPr lang="en-US" sz="2000" dirty="0" smtClean="0"/>
              <a:t>Round robin scheduling</a:t>
            </a:r>
          </a:p>
          <a:p>
            <a:pPr algn="just"/>
            <a:r>
              <a:rPr lang="en-US" sz="2000" dirty="0" smtClean="0"/>
              <a:t>Multilevel queue scheduling</a:t>
            </a:r>
          </a:p>
          <a:p>
            <a:pPr algn="just"/>
            <a:r>
              <a:rPr lang="en-US" sz="2000" dirty="0" smtClean="0"/>
              <a:t>Multilevel feedback queue scheduling. </a:t>
            </a:r>
          </a:p>
          <a:p>
            <a:pPr algn="just"/>
            <a:endParaRPr lang="en-US" sz="2000" dirty="0"/>
          </a:p>
        </p:txBody>
      </p:sp>
    </p:spTree>
    <p:extLst>
      <p:ext uri="{BB962C8B-B14F-4D97-AF65-F5344CB8AC3E}">
        <p14:creationId xmlns:p14="http://schemas.microsoft.com/office/powerpoint/2010/main" val="1953770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Autofit/>
          </a:bodyPr>
          <a:lstStyle/>
          <a:p>
            <a:r>
              <a:rPr lang="en-US" sz="2800" dirty="0" smtClean="0"/>
              <a:t>Continued…</a:t>
            </a:r>
            <a:endParaRPr lang="en-IN" sz="2800" dirty="0"/>
          </a:p>
        </p:txBody>
      </p:sp>
      <p:sp>
        <p:nvSpPr>
          <p:cNvPr id="3" name="Content Placeholder 2"/>
          <p:cNvSpPr>
            <a:spLocks noGrp="1"/>
          </p:cNvSpPr>
          <p:nvPr>
            <p:ph idx="1"/>
          </p:nvPr>
        </p:nvSpPr>
        <p:spPr>
          <a:xfrm>
            <a:off x="450761" y="1184856"/>
            <a:ext cx="11410681" cy="4992107"/>
          </a:xfrm>
        </p:spPr>
        <p:txBody>
          <a:bodyPr>
            <a:normAutofit/>
          </a:bodyPr>
          <a:lstStyle/>
          <a:p>
            <a:pPr marL="0" indent="0" algn="just">
              <a:buNone/>
            </a:pPr>
            <a:r>
              <a:rPr lang="en-US" sz="2000" b="1" dirty="0"/>
              <a:t>5.3.1 First-Come, First-Served Scheduling </a:t>
            </a:r>
          </a:p>
          <a:p>
            <a:pPr algn="just"/>
            <a:r>
              <a:rPr lang="en-US" sz="2000" dirty="0"/>
              <a:t>By far the simplest CPU-scheduling algorithm is the first-come, first-served (FCFS) scheduling algorithm. With this scheme, the process that requests the CPU first is allocated the CPU first. The implementation of the FCFS policy is easily managed with a FIFO queue. When a process enters the ready queue, its PCB is linked onto the tail of the queue. When the CPU is free, it is allocated to the process at the head of the queue. The running process is then removed from the queue. </a:t>
            </a:r>
          </a:p>
          <a:p>
            <a:pPr marL="0" indent="0" algn="just">
              <a:buNone/>
            </a:pPr>
            <a:r>
              <a:rPr lang="en-US" sz="2000" dirty="0"/>
              <a:t>Advantages of FCFS: </a:t>
            </a:r>
          </a:p>
          <a:p>
            <a:pPr algn="just"/>
            <a:r>
              <a:rPr lang="en-US" sz="2000" dirty="0"/>
              <a:t>The code for FCFS scheduling is simple to write and understand. </a:t>
            </a:r>
          </a:p>
          <a:p>
            <a:pPr marL="0" indent="0" algn="just">
              <a:buNone/>
            </a:pPr>
            <a:r>
              <a:rPr lang="en-US" sz="2000" dirty="0"/>
              <a:t>Disadvantages : </a:t>
            </a:r>
          </a:p>
          <a:p>
            <a:pPr algn="just"/>
            <a:r>
              <a:rPr lang="en-US" sz="2000" dirty="0"/>
              <a:t>On the negative side, the average waiting time under the FCFS policy is often quite long.</a:t>
            </a:r>
          </a:p>
          <a:p>
            <a:pPr algn="just"/>
            <a:r>
              <a:rPr lang="en-US" sz="2000" dirty="0"/>
              <a:t>There is </a:t>
            </a:r>
            <a:r>
              <a:rPr lang="en-US" sz="2000" b="1" dirty="0"/>
              <a:t>a convoy effect </a:t>
            </a:r>
            <a:r>
              <a:rPr lang="en-US" sz="2000" dirty="0"/>
              <a:t>if several other processes wait for the one big process to get off the CPU. This effect results in lower CPU and device utilization. </a:t>
            </a:r>
          </a:p>
          <a:p>
            <a:pPr marL="0" indent="0" algn="just">
              <a:buNone/>
            </a:pPr>
            <a:endParaRPr lang="en-US" sz="2000" dirty="0"/>
          </a:p>
          <a:p>
            <a:pPr marL="0" indent="0" algn="just">
              <a:buNone/>
            </a:pPr>
            <a:endParaRPr lang="en-US" sz="2000" dirty="0"/>
          </a:p>
          <a:p>
            <a:endParaRPr lang="en-IN" sz="2000" dirty="0"/>
          </a:p>
        </p:txBody>
      </p:sp>
    </p:spTree>
    <p:extLst>
      <p:ext uri="{BB962C8B-B14F-4D97-AF65-F5344CB8AC3E}">
        <p14:creationId xmlns:p14="http://schemas.microsoft.com/office/powerpoint/2010/main" val="40612113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352" y="0"/>
            <a:ext cx="10515600" cy="965915"/>
          </a:xfrm>
        </p:spPr>
        <p:txBody>
          <a:bodyPr>
            <a:normAutofit/>
          </a:bodyPr>
          <a:lstStyle/>
          <a:p>
            <a:pPr algn="l"/>
            <a:r>
              <a:rPr lang="en-IN" sz="2400" dirty="0"/>
              <a:t>Continue…</a:t>
            </a:r>
            <a:endParaRPr lang="en-US" sz="2400" dirty="0"/>
          </a:p>
        </p:txBody>
      </p:sp>
      <p:sp>
        <p:nvSpPr>
          <p:cNvPr id="3" name="Content Placeholder 2"/>
          <p:cNvSpPr>
            <a:spLocks noGrp="1"/>
          </p:cNvSpPr>
          <p:nvPr>
            <p:ph idx="1"/>
          </p:nvPr>
        </p:nvSpPr>
        <p:spPr>
          <a:xfrm>
            <a:off x="695459" y="1142984"/>
            <a:ext cx="10599313" cy="5500702"/>
          </a:xfrm>
        </p:spPr>
        <p:txBody>
          <a:bodyPr>
            <a:normAutofit/>
          </a:bodyPr>
          <a:lstStyle/>
          <a:p>
            <a:pPr marL="0" indent="0" algn="just">
              <a:buNone/>
            </a:pPr>
            <a:r>
              <a:rPr lang="en-US" sz="2000" b="1" dirty="0" smtClean="0"/>
              <a:t>consider </a:t>
            </a:r>
            <a:r>
              <a:rPr lang="en-US" sz="2000" b="1" dirty="0"/>
              <a:t>the performance of FCFS scheduling in a dynamic situation</a:t>
            </a:r>
            <a:r>
              <a:rPr lang="en-US" sz="2000" dirty="0"/>
              <a:t>. Assume we have one CPU-bound process and many I/O-bound processes. As the processes flow around the system, the following scenario may result. The CPU-bound process will get and hold the CPU. During this time, all the other processes will finish their I/0 and will move into the ready queue, waiting for the CPU. While the processes wait in the ready queue, the I/0 devices are idle. Eventually, the CPU-bound process finishes its CPU burst and moves to an I/0 device. All the I/O-bound processes, which have short CPU bursts, execute quickly and move back to the I/0 queues. At this point, the CPU sits idle. The CPU-bound process will then move back to the ready queue and be allocated the CPU. Again, all the I/0 processes end up waiting in the ready queue until the CPU-bound process is done. There is </a:t>
            </a:r>
            <a:r>
              <a:rPr lang="en-US" sz="2000" b="1" dirty="0"/>
              <a:t>a convoy effect </a:t>
            </a:r>
            <a:r>
              <a:rPr lang="en-US" sz="2000" dirty="0"/>
              <a:t>as all the other processes wait for the one big process to get off the CPU. This effect results in lower CPU and device utilization than might be possible if the shorter processes were allowed to go first.</a:t>
            </a:r>
          </a:p>
          <a:p>
            <a:pPr marL="0" indent="0" algn="just">
              <a:buNone/>
            </a:pPr>
            <a:endParaRPr lang="en-US" sz="2000" dirty="0" smtClean="0"/>
          </a:p>
          <a:p>
            <a:pPr algn="just"/>
            <a:r>
              <a:rPr lang="en-US" sz="2000" dirty="0" smtClean="0"/>
              <a:t>Note </a:t>
            </a:r>
            <a:r>
              <a:rPr lang="en-US" sz="2000" dirty="0"/>
              <a:t>also that the FCFS scheduling algorithm is </a:t>
            </a:r>
            <a:r>
              <a:rPr lang="en-US" sz="2000" b="1" dirty="0" err="1"/>
              <a:t>nonpreemptive</a:t>
            </a:r>
            <a:r>
              <a:rPr lang="en-US" sz="2000" dirty="0"/>
              <a:t>. Once the CPU has been allocated to a process, that process keeps the CPU until it releases the CPU, either by terminating or by requesting I/0. </a:t>
            </a:r>
          </a:p>
        </p:txBody>
      </p:sp>
    </p:spTree>
    <p:extLst>
      <p:ext uri="{BB962C8B-B14F-4D97-AF65-F5344CB8AC3E}">
        <p14:creationId xmlns:p14="http://schemas.microsoft.com/office/powerpoint/2010/main" val="480358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1"/>
            <a:ext cx="10515600" cy="6603599"/>
          </a:xfrm>
        </p:spPr>
        <p:txBody>
          <a:bodyPr>
            <a:normAutofit/>
          </a:bodyPr>
          <a:lstStyle/>
          <a:p>
            <a:pPr marL="0" indent="0">
              <a:buNone/>
            </a:pPr>
            <a:r>
              <a:rPr lang="en-US" sz="2000" dirty="0" smtClean="0"/>
              <a:t>Problems :</a:t>
            </a:r>
          </a:p>
          <a:p>
            <a:pPr marL="0" indent="0">
              <a:buNone/>
            </a:pPr>
            <a:r>
              <a:rPr lang="en-US" sz="2000" dirty="0" smtClean="0"/>
              <a:t>1.Problem statement</a:t>
            </a:r>
          </a:p>
          <a:p>
            <a:pPr marL="0" indent="0">
              <a:buNone/>
            </a:pPr>
            <a:r>
              <a:rPr lang="en-US" sz="2000" dirty="0" smtClean="0"/>
              <a:t>Example 1: draw a </a:t>
            </a:r>
            <a:r>
              <a:rPr lang="en-US" sz="2000" dirty="0" err="1" smtClean="0"/>
              <a:t>gantt</a:t>
            </a:r>
            <a:r>
              <a:rPr lang="en-US" sz="2000" dirty="0" smtClean="0"/>
              <a:t> chart and calculate average waiting time and average turnaround time for the following </a:t>
            </a:r>
            <a:r>
              <a:rPr lang="en-US" sz="2000" dirty="0" smtClean="0"/>
              <a:t>processes using FCFS. </a:t>
            </a:r>
            <a:r>
              <a:rPr lang="en-US" sz="2000" dirty="0" smtClean="0"/>
              <a:t>Assume that all processes have arrived at time 0. </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524339728"/>
              </p:ext>
            </p:extLst>
          </p:nvPr>
        </p:nvGraphicFramePr>
        <p:xfrm>
          <a:off x="1014569" y="2072840"/>
          <a:ext cx="8128000" cy="1483360"/>
        </p:xfrm>
        <a:graphic>
          <a:graphicData uri="http://schemas.openxmlformats.org/drawingml/2006/table">
            <a:tbl>
              <a:tblPr firstRow="1" bandRow="1">
                <a:tableStyleId>{21E4AEA4-8DFA-4A89-87EB-49C32662AFE0}</a:tableStyleId>
              </a:tblPr>
              <a:tblGrid>
                <a:gridCol w="4064000"/>
                <a:gridCol w="4064000"/>
              </a:tblGrid>
              <a:tr h="370840">
                <a:tc>
                  <a:txBody>
                    <a:bodyPr/>
                    <a:lstStyle/>
                    <a:p>
                      <a:r>
                        <a:rPr lang="en-US" dirty="0" smtClean="0"/>
                        <a:t>Processes </a:t>
                      </a:r>
                      <a:endParaRPr lang="en-IN" dirty="0"/>
                    </a:p>
                  </a:txBody>
                  <a:tcPr/>
                </a:tc>
                <a:tc>
                  <a:txBody>
                    <a:bodyPr/>
                    <a:lstStyle/>
                    <a:p>
                      <a:r>
                        <a:rPr lang="en-US" dirty="0" smtClean="0"/>
                        <a:t>Burst</a:t>
                      </a:r>
                      <a:r>
                        <a:rPr lang="en-US" baseline="0" dirty="0" smtClean="0"/>
                        <a:t> time (</a:t>
                      </a:r>
                      <a:r>
                        <a:rPr lang="en-US" baseline="0" dirty="0" err="1" smtClean="0"/>
                        <a:t>ms</a:t>
                      </a:r>
                      <a:r>
                        <a:rPr lang="en-US" baseline="0" dirty="0" smtClean="0"/>
                        <a:t>)</a:t>
                      </a:r>
                      <a:endParaRPr lang="en-IN" dirty="0"/>
                    </a:p>
                  </a:txBody>
                  <a:tcPr/>
                </a:tc>
              </a:tr>
              <a:tr h="370840">
                <a:tc>
                  <a:txBody>
                    <a:bodyPr/>
                    <a:lstStyle/>
                    <a:p>
                      <a:r>
                        <a:rPr lang="en-US" dirty="0" smtClean="0"/>
                        <a:t>p1</a:t>
                      </a:r>
                      <a:endParaRPr lang="en-IN" dirty="0"/>
                    </a:p>
                  </a:txBody>
                  <a:tcPr/>
                </a:tc>
                <a:tc>
                  <a:txBody>
                    <a:bodyPr/>
                    <a:lstStyle/>
                    <a:p>
                      <a:r>
                        <a:rPr lang="en-US" dirty="0" smtClean="0"/>
                        <a:t>24</a:t>
                      </a:r>
                      <a:endParaRPr lang="en-IN" dirty="0"/>
                    </a:p>
                  </a:txBody>
                  <a:tcPr/>
                </a:tc>
              </a:tr>
              <a:tr h="370840">
                <a:tc>
                  <a:txBody>
                    <a:bodyPr/>
                    <a:lstStyle/>
                    <a:p>
                      <a:r>
                        <a:rPr lang="en-US" dirty="0" smtClean="0"/>
                        <a:t>p2</a:t>
                      </a:r>
                      <a:endParaRPr lang="en-IN" dirty="0"/>
                    </a:p>
                  </a:txBody>
                  <a:tcPr/>
                </a:tc>
                <a:tc>
                  <a:txBody>
                    <a:bodyPr/>
                    <a:lstStyle/>
                    <a:p>
                      <a:r>
                        <a:rPr lang="en-US" dirty="0" smtClean="0"/>
                        <a:t>3</a:t>
                      </a:r>
                      <a:endParaRPr lang="en-IN" dirty="0"/>
                    </a:p>
                  </a:txBody>
                  <a:tcPr/>
                </a:tc>
              </a:tr>
              <a:tr h="370840">
                <a:tc>
                  <a:txBody>
                    <a:bodyPr/>
                    <a:lstStyle/>
                    <a:p>
                      <a:r>
                        <a:rPr lang="en-US" dirty="0" smtClean="0"/>
                        <a:t>p3</a:t>
                      </a:r>
                      <a:endParaRPr lang="en-IN" dirty="0"/>
                    </a:p>
                  </a:txBody>
                  <a:tcPr/>
                </a:tc>
                <a:tc>
                  <a:txBody>
                    <a:bodyPr/>
                    <a:lstStyle/>
                    <a:p>
                      <a:r>
                        <a:rPr lang="en-US" dirty="0" smtClean="0"/>
                        <a:t>3</a:t>
                      </a:r>
                      <a:endParaRPr lang="en-IN" dirty="0"/>
                    </a:p>
                  </a:txBody>
                  <a:tcPr/>
                </a:tc>
              </a:tr>
            </a:tbl>
          </a:graphicData>
        </a:graphic>
      </p:graphicFrame>
    </p:spTree>
    <p:extLst>
      <p:ext uri="{BB962C8B-B14F-4D97-AF65-F5344CB8AC3E}">
        <p14:creationId xmlns:p14="http://schemas.microsoft.com/office/powerpoint/2010/main" val="2654526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smtClean="0"/>
              <a:t>Solution.</a:t>
            </a:r>
            <a:endParaRPr lang="en-IN" sz="2000" dirty="0"/>
          </a:p>
        </p:txBody>
      </p:sp>
      <p:sp>
        <p:nvSpPr>
          <p:cNvPr id="3" name="Content Placeholder 2"/>
          <p:cNvSpPr>
            <a:spLocks noGrp="1"/>
          </p:cNvSpPr>
          <p:nvPr>
            <p:ph idx="1"/>
          </p:nvPr>
        </p:nvSpPr>
        <p:spPr>
          <a:xfrm>
            <a:off x="838200" y="542993"/>
            <a:ext cx="10515600" cy="5638866"/>
          </a:xfrm>
        </p:spPr>
        <p:txBody>
          <a:bodyPr>
            <a:normAutofit/>
          </a:bodyPr>
          <a:lstStyle/>
          <a:p>
            <a:pPr marL="0" indent="0">
              <a:buNone/>
            </a:pPr>
            <a:r>
              <a:rPr lang="en-US" sz="2000" dirty="0" smtClean="0"/>
              <a:t>Gantt chart </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r>
              <a:rPr lang="en-US" sz="2000" dirty="0" smtClean="0"/>
              <a:t>Completion </a:t>
            </a:r>
            <a:r>
              <a:rPr lang="en-US" sz="2000" dirty="0"/>
              <a:t>time: from </a:t>
            </a:r>
            <a:r>
              <a:rPr lang="en-US" sz="2000" dirty="0" err="1"/>
              <a:t>gantt</a:t>
            </a:r>
            <a:r>
              <a:rPr lang="en-US" sz="2000" dirty="0"/>
              <a:t> chart</a:t>
            </a:r>
          </a:p>
          <a:p>
            <a:pPr marL="0" indent="0">
              <a:buNone/>
            </a:pPr>
            <a:r>
              <a:rPr lang="en-US" sz="2000" dirty="0"/>
              <a:t>Turnaround time(TAT): completion time - arrival time</a:t>
            </a:r>
          </a:p>
          <a:p>
            <a:pPr marL="0" indent="0">
              <a:buNone/>
            </a:pPr>
            <a:r>
              <a:rPr lang="en-US" sz="2000" dirty="0"/>
              <a:t>Waiting time(WT): turnaround time - burst time</a:t>
            </a:r>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smtClean="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175133883"/>
              </p:ext>
            </p:extLst>
          </p:nvPr>
        </p:nvGraphicFramePr>
        <p:xfrm>
          <a:off x="838200" y="2844644"/>
          <a:ext cx="8128000" cy="1752600"/>
        </p:xfrm>
        <a:graphic>
          <a:graphicData uri="http://schemas.openxmlformats.org/drawingml/2006/table">
            <a:tbl>
              <a:tblPr firstRow="1" bandRow="1">
                <a:tableStyleId>{21E4AEA4-8DFA-4A89-87EB-49C32662AFE0}</a:tableStyleId>
              </a:tblPr>
              <a:tblGrid>
                <a:gridCol w="1625600"/>
                <a:gridCol w="1625600"/>
                <a:gridCol w="1625600"/>
                <a:gridCol w="1625600"/>
                <a:gridCol w="1625600"/>
              </a:tblGrid>
              <a:tr h="370840">
                <a:tc>
                  <a:txBody>
                    <a:bodyPr/>
                    <a:lstStyle/>
                    <a:p>
                      <a:r>
                        <a:rPr lang="en-US" dirty="0" smtClean="0"/>
                        <a:t>Processes</a:t>
                      </a:r>
                      <a:endParaRPr lang="en-IN" dirty="0"/>
                    </a:p>
                  </a:txBody>
                  <a:tcPr/>
                </a:tc>
                <a:tc>
                  <a:txBody>
                    <a:bodyPr/>
                    <a:lstStyle/>
                    <a:p>
                      <a:r>
                        <a:rPr lang="en-US" dirty="0" smtClean="0"/>
                        <a:t>Burst time</a:t>
                      </a:r>
                      <a:endParaRPr lang="en-IN" dirty="0"/>
                    </a:p>
                  </a:txBody>
                  <a:tcPr/>
                </a:tc>
                <a:tc>
                  <a:txBody>
                    <a:bodyPr/>
                    <a:lstStyle/>
                    <a:p>
                      <a:r>
                        <a:rPr lang="en-US" dirty="0" smtClean="0"/>
                        <a:t>Completion time(CT)</a:t>
                      </a:r>
                      <a:endParaRPr lang="en-IN" dirty="0"/>
                    </a:p>
                  </a:txBody>
                  <a:tcPr/>
                </a:tc>
                <a:tc>
                  <a:txBody>
                    <a:bodyPr/>
                    <a:lstStyle/>
                    <a:p>
                      <a:r>
                        <a:rPr lang="en-US" dirty="0" smtClean="0"/>
                        <a:t>Turnaround</a:t>
                      </a:r>
                      <a:r>
                        <a:rPr lang="en-US" baseline="0" dirty="0" smtClean="0"/>
                        <a:t> time(TAT)</a:t>
                      </a:r>
                      <a:endParaRPr lang="en-IN" dirty="0"/>
                    </a:p>
                  </a:txBody>
                  <a:tcPr/>
                </a:tc>
                <a:tc>
                  <a:txBody>
                    <a:bodyPr/>
                    <a:lstStyle/>
                    <a:p>
                      <a:r>
                        <a:rPr lang="en-US" dirty="0" smtClean="0"/>
                        <a:t>Waiting time(WT)</a:t>
                      </a:r>
                      <a:endParaRPr lang="en-IN" dirty="0"/>
                    </a:p>
                  </a:txBody>
                  <a:tcPr/>
                </a:tc>
              </a:tr>
              <a:tr h="370840">
                <a:tc>
                  <a:txBody>
                    <a:bodyPr/>
                    <a:lstStyle/>
                    <a:p>
                      <a:r>
                        <a:rPr lang="en-US" dirty="0" smtClean="0"/>
                        <a:t>p1</a:t>
                      </a:r>
                      <a:endParaRPr lang="en-IN" dirty="0"/>
                    </a:p>
                  </a:txBody>
                  <a:tcPr/>
                </a:tc>
                <a:tc>
                  <a:txBody>
                    <a:bodyPr/>
                    <a:lstStyle/>
                    <a:p>
                      <a:r>
                        <a:rPr lang="en-US" dirty="0" smtClean="0"/>
                        <a:t>24</a:t>
                      </a:r>
                      <a:endParaRPr lang="en-IN" dirty="0"/>
                    </a:p>
                  </a:txBody>
                  <a:tcPr/>
                </a:tc>
                <a:tc>
                  <a:txBody>
                    <a:bodyPr/>
                    <a:lstStyle/>
                    <a:p>
                      <a:r>
                        <a:rPr lang="en-US" dirty="0" smtClean="0"/>
                        <a:t>24</a:t>
                      </a:r>
                      <a:endParaRPr lang="en-IN" dirty="0"/>
                    </a:p>
                  </a:txBody>
                  <a:tcPr/>
                </a:tc>
                <a:tc>
                  <a:txBody>
                    <a:bodyPr/>
                    <a:lstStyle/>
                    <a:p>
                      <a:r>
                        <a:rPr lang="en-US" dirty="0" smtClean="0"/>
                        <a:t>24</a:t>
                      </a:r>
                      <a:endParaRPr lang="en-IN" dirty="0"/>
                    </a:p>
                  </a:txBody>
                  <a:tcPr/>
                </a:tc>
                <a:tc>
                  <a:txBody>
                    <a:bodyPr/>
                    <a:lstStyle/>
                    <a:p>
                      <a:r>
                        <a:rPr lang="en-US" dirty="0" smtClean="0"/>
                        <a:t>0</a:t>
                      </a:r>
                      <a:endParaRPr lang="en-IN" dirty="0"/>
                    </a:p>
                  </a:txBody>
                  <a:tcPr/>
                </a:tc>
              </a:tr>
              <a:tr h="370840">
                <a:tc>
                  <a:txBody>
                    <a:bodyPr/>
                    <a:lstStyle/>
                    <a:p>
                      <a:r>
                        <a:rPr lang="en-US" dirty="0" smtClean="0"/>
                        <a:t>p2</a:t>
                      </a:r>
                      <a:endParaRPr lang="en-IN" dirty="0"/>
                    </a:p>
                  </a:txBody>
                  <a:tcPr/>
                </a:tc>
                <a:tc>
                  <a:txBody>
                    <a:bodyPr/>
                    <a:lstStyle/>
                    <a:p>
                      <a:r>
                        <a:rPr lang="en-US" dirty="0" smtClean="0"/>
                        <a:t>3</a:t>
                      </a:r>
                      <a:endParaRPr lang="en-IN" dirty="0"/>
                    </a:p>
                  </a:txBody>
                  <a:tcPr/>
                </a:tc>
                <a:tc>
                  <a:txBody>
                    <a:bodyPr/>
                    <a:lstStyle/>
                    <a:p>
                      <a:r>
                        <a:rPr lang="en-US" dirty="0" smtClean="0"/>
                        <a:t>27</a:t>
                      </a:r>
                      <a:endParaRPr lang="en-IN" dirty="0"/>
                    </a:p>
                  </a:txBody>
                  <a:tcPr/>
                </a:tc>
                <a:tc>
                  <a:txBody>
                    <a:bodyPr/>
                    <a:lstStyle/>
                    <a:p>
                      <a:r>
                        <a:rPr lang="en-US" dirty="0" smtClean="0"/>
                        <a:t>27</a:t>
                      </a:r>
                      <a:endParaRPr lang="en-IN" dirty="0"/>
                    </a:p>
                  </a:txBody>
                  <a:tcPr/>
                </a:tc>
                <a:tc>
                  <a:txBody>
                    <a:bodyPr/>
                    <a:lstStyle/>
                    <a:p>
                      <a:r>
                        <a:rPr lang="en-US" dirty="0" smtClean="0"/>
                        <a:t>24</a:t>
                      </a:r>
                      <a:endParaRPr lang="en-IN" dirty="0"/>
                    </a:p>
                  </a:txBody>
                  <a:tcPr/>
                </a:tc>
              </a:tr>
              <a:tr h="370840">
                <a:tc>
                  <a:txBody>
                    <a:bodyPr/>
                    <a:lstStyle/>
                    <a:p>
                      <a:r>
                        <a:rPr lang="en-US" dirty="0" smtClean="0"/>
                        <a:t>p3</a:t>
                      </a:r>
                      <a:endParaRPr lang="en-IN" dirty="0"/>
                    </a:p>
                  </a:txBody>
                  <a:tcPr/>
                </a:tc>
                <a:tc>
                  <a:txBody>
                    <a:bodyPr/>
                    <a:lstStyle/>
                    <a:p>
                      <a:r>
                        <a:rPr lang="en-US" dirty="0" smtClean="0"/>
                        <a:t>3</a:t>
                      </a:r>
                      <a:endParaRPr lang="en-IN" dirty="0"/>
                    </a:p>
                  </a:txBody>
                  <a:tcPr/>
                </a:tc>
                <a:tc>
                  <a:txBody>
                    <a:bodyPr/>
                    <a:lstStyle/>
                    <a:p>
                      <a:r>
                        <a:rPr lang="en-US" dirty="0" smtClean="0"/>
                        <a:t>30</a:t>
                      </a:r>
                      <a:endParaRPr lang="en-IN" dirty="0"/>
                    </a:p>
                  </a:txBody>
                  <a:tcPr/>
                </a:tc>
                <a:tc>
                  <a:txBody>
                    <a:bodyPr/>
                    <a:lstStyle/>
                    <a:p>
                      <a:r>
                        <a:rPr lang="en-US" dirty="0" smtClean="0"/>
                        <a:t>30</a:t>
                      </a:r>
                      <a:endParaRPr lang="en-IN" dirty="0"/>
                    </a:p>
                  </a:txBody>
                  <a:tcPr/>
                </a:tc>
                <a:tc>
                  <a:txBody>
                    <a:bodyPr/>
                    <a:lstStyle/>
                    <a:p>
                      <a:r>
                        <a:rPr lang="en-US" dirty="0" smtClean="0"/>
                        <a:t>27</a:t>
                      </a:r>
                      <a:endParaRPr lang="en-IN"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918193"/>
            <a:ext cx="7970949" cy="1618945"/>
          </a:xfrm>
          <a:prstGeom prst="rect">
            <a:avLst/>
          </a:prstGeom>
        </p:spPr>
      </p:pic>
    </p:spTree>
    <p:extLst>
      <p:ext uri="{BB962C8B-B14F-4D97-AF65-F5344CB8AC3E}">
        <p14:creationId xmlns:p14="http://schemas.microsoft.com/office/powerpoint/2010/main" val="1893621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Turn around time: </a:t>
            </a:r>
          </a:p>
          <a:p>
            <a:pPr marL="0" indent="0">
              <a:buNone/>
            </a:pPr>
            <a:r>
              <a:rPr lang="en-US" dirty="0"/>
              <a:t>P1  24-0= 24,      </a:t>
            </a:r>
          </a:p>
          <a:p>
            <a:pPr marL="0" indent="0">
              <a:buNone/>
            </a:pPr>
            <a:r>
              <a:rPr lang="en-US" dirty="0"/>
              <a:t>P2 27-0= 27</a:t>
            </a:r>
          </a:p>
          <a:p>
            <a:pPr marL="0" indent="0">
              <a:buNone/>
            </a:pPr>
            <a:r>
              <a:rPr lang="en-US" dirty="0"/>
              <a:t>P3 30-0= 30 </a:t>
            </a:r>
          </a:p>
          <a:p>
            <a:pPr marL="0" indent="0">
              <a:buNone/>
            </a:pPr>
            <a:r>
              <a:rPr lang="en-US" dirty="0"/>
              <a:t>Waiting time</a:t>
            </a:r>
          </a:p>
          <a:p>
            <a:pPr marL="0" indent="0">
              <a:buNone/>
            </a:pPr>
            <a:r>
              <a:rPr lang="en-US" dirty="0"/>
              <a:t>P1 24-24=0</a:t>
            </a:r>
          </a:p>
          <a:p>
            <a:pPr marL="0" indent="0">
              <a:buNone/>
            </a:pPr>
            <a:r>
              <a:rPr lang="en-US" dirty="0"/>
              <a:t>P2 27-3 = 24</a:t>
            </a:r>
          </a:p>
          <a:p>
            <a:pPr marL="0" indent="0">
              <a:buNone/>
            </a:pPr>
            <a:r>
              <a:rPr lang="en-US" dirty="0"/>
              <a:t>P3 30-3 = </a:t>
            </a:r>
            <a:r>
              <a:rPr lang="en-US" dirty="0" smtClean="0"/>
              <a:t>27</a:t>
            </a:r>
            <a:endParaRPr lang="en-US" dirty="0"/>
          </a:p>
          <a:p>
            <a:pPr marL="0" indent="0">
              <a:buNone/>
            </a:pPr>
            <a:r>
              <a:rPr lang="en-US" b="1" dirty="0"/>
              <a:t>Average turnaround time= 24+27+30/3= 27 </a:t>
            </a:r>
            <a:r>
              <a:rPr lang="en-US" b="1" dirty="0" err="1"/>
              <a:t>ms</a:t>
            </a:r>
            <a:r>
              <a:rPr lang="en-US" b="1" dirty="0"/>
              <a:t>           </a:t>
            </a:r>
            <a:endParaRPr lang="en-US" b="1" dirty="0" smtClean="0"/>
          </a:p>
          <a:p>
            <a:pPr marL="0" indent="0">
              <a:buNone/>
            </a:pPr>
            <a:r>
              <a:rPr lang="en-US" b="1" dirty="0" smtClean="0"/>
              <a:t>Average </a:t>
            </a:r>
            <a:r>
              <a:rPr lang="en-US" b="1" dirty="0"/>
              <a:t>waiting time= 0+24+27/3= 17ms</a:t>
            </a:r>
            <a:endParaRPr lang="en-IN" b="1" dirty="0"/>
          </a:p>
          <a:p>
            <a:endParaRPr lang="en-IN" dirty="0"/>
          </a:p>
        </p:txBody>
      </p:sp>
    </p:spTree>
    <p:extLst>
      <p:ext uri="{BB962C8B-B14F-4D97-AF65-F5344CB8AC3E}">
        <p14:creationId xmlns:p14="http://schemas.microsoft.com/office/powerpoint/2010/main" val="39066907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1"/>
            <a:ext cx="10515600" cy="6603599"/>
          </a:xfrm>
        </p:spPr>
        <p:txBody>
          <a:bodyPr>
            <a:normAutofit/>
          </a:bodyPr>
          <a:lstStyle/>
          <a:p>
            <a:pPr marL="0" indent="0">
              <a:buNone/>
            </a:pPr>
            <a:endParaRPr lang="en-US" sz="2000" dirty="0" smtClean="0"/>
          </a:p>
          <a:p>
            <a:pPr marL="0" indent="0">
              <a:buNone/>
            </a:pPr>
            <a:r>
              <a:rPr lang="en-US" sz="2000" dirty="0" smtClean="0"/>
              <a:t>2. Problem statement</a:t>
            </a:r>
          </a:p>
          <a:p>
            <a:pPr marL="0" indent="0">
              <a:buNone/>
            </a:pPr>
            <a:r>
              <a:rPr lang="en-US" sz="2000" dirty="0" smtClean="0"/>
              <a:t>draw a </a:t>
            </a:r>
            <a:r>
              <a:rPr lang="en-US" sz="2000" dirty="0" err="1" smtClean="0"/>
              <a:t>gantt</a:t>
            </a:r>
            <a:r>
              <a:rPr lang="en-US" sz="2000" dirty="0" smtClean="0"/>
              <a:t> chart and calculate average waiting time and average turnaround time for the following </a:t>
            </a:r>
            <a:r>
              <a:rPr lang="en-US" sz="2000" dirty="0" smtClean="0"/>
              <a:t>processes using FCFS. </a:t>
            </a:r>
            <a:r>
              <a:rPr lang="en-US" sz="2000" dirty="0" smtClean="0"/>
              <a:t>Assume that all processes have arrived at time 0. </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529024075"/>
              </p:ext>
            </p:extLst>
          </p:nvPr>
        </p:nvGraphicFramePr>
        <p:xfrm>
          <a:off x="1014569" y="2072840"/>
          <a:ext cx="8128000" cy="1854200"/>
        </p:xfrm>
        <a:graphic>
          <a:graphicData uri="http://schemas.openxmlformats.org/drawingml/2006/table">
            <a:tbl>
              <a:tblPr firstRow="1" bandRow="1">
                <a:tableStyleId>{21E4AEA4-8DFA-4A89-87EB-49C32662AFE0}</a:tableStyleId>
              </a:tblPr>
              <a:tblGrid>
                <a:gridCol w="4064000"/>
                <a:gridCol w="4064000"/>
              </a:tblGrid>
              <a:tr h="370840">
                <a:tc>
                  <a:txBody>
                    <a:bodyPr/>
                    <a:lstStyle/>
                    <a:p>
                      <a:r>
                        <a:rPr lang="en-US" dirty="0" smtClean="0"/>
                        <a:t>Processes </a:t>
                      </a:r>
                      <a:endParaRPr lang="en-IN" dirty="0"/>
                    </a:p>
                  </a:txBody>
                  <a:tcPr/>
                </a:tc>
                <a:tc>
                  <a:txBody>
                    <a:bodyPr/>
                    <a:lstStyle/>
                    <a:p>
                      <a:r>
                        <a:rPr lang="en-US" dirty="0" smtClean="0"/>
                        <a:t>Burst</a:t>
                      </a:r>
                      <a:r>
                        <a:rPr lang="en-US" baseline="0" dirty="0" smtClean="0"/>
                        <a:t> time (</a:t>
                      </a:r>
                      <a:r>
                        <a:rPr lang="en-US" baseline="0" dirty="0" err="1" smtClean="0"/>
                        <a:t>ms</a:t>
                      </a:r>
                      <a:r>
                        <a:rPr lang="en-US" baseline="0" dirty="0" smtClean="0"/>
                        <a:t>)</a:t>
                      </a:r>
                      <a:endParaRPr lang="en-IN" dirty="0"/>
                    </a:p>
                  </a:txBody>
                  <a:tcPr/>
                </a:tc>
              </a:tr>
              <a:tr h="370840">
                <a:tc>
                  <a:txBody>
                    <a:bodyPr/>
                    <a:lstStyle/>
                    <a:p>
                      <a:r>
                        <a:rPr lang="en-US" dirty="0" smtClean="0"/>
                        <a:t>p1</a:t>
                      </a:r>
                      <a:endParaRPr lang="en-IN" dirty="0"/>
                    </a:p>
                  </a:txBody>
                  <a:tcPr/>
                </a:tc>
                <a:tc>
                  <a:txBody>
                    <a:bodyPr/>
                    <a:lstStyle/>
                    <a:p>
                      <a:r>
                        <a:rPr lang="en-US" dirty="0" smtClean="0"/>
                        <a:t>6</a:t>
                      </a:r>
                      <a:endParaRPr lang="en-IN" dirty="0"/>
                    </a:p>
                  </a:txBody>
                  <a:tcPr/>
                </a:tc>
              </a:tr>
              <a:tr h="370840">
                <a:tc>
                  <a:txBody>
                    <a:bodyPr/>
                    <a:lstStyle/>
                    <a:p>
                      <a:r>
                        <a:rPr lang="en-US" dirty="0" smtClean="0"/>
                        <a:t>p2</a:t>
                      </a:r>
                      <a:endParaRPr lang="en-IN" dirty="0"/>
                    </a:p>
                  </a:txBody>
                  <a:tcPr/>
                </a:tc>
                <a:tc>
                  <a:txBody>
                    <a:bodyPr/>
                    <a:lstStyle/>
                    <a:p>
                      <a:r>
                        <a:rPr lang="en-US" dirty="0" smtClean="0"/>
                        <a:t>8</a:t>
                      </a:r>
                      <a:endParaRPr lang="en-IN" dirty="0"/>
                    </a:p>
                  </a:txBody>
                  <a:tcPr/>
                </a:tc>
              </a:tr>
              <a:tr h="370840">
                <a:tc>
                  <a:txBody>
                    <a:bodyPr/>
                    <a:lstStyle/>
                    <a:p>
                      <a:r>
                        <a:rPr lang="en-US" dirty="0" smtClean="0"/>
                        <a:t>p3</a:t>
                      </a:r>
                      <a:endParaRPr lang="en-IN" dirty="0"/>
                    </a:p>
                  </a:txBody>
                  <a:tcPr/>
                </a:tc>
                <a:tc>
                  <a:txBody>
                    <a:bodyPr/>
                    <a:lstStyle/>
                    <a:p>
                      <a:r>
                        <a:rPr lang="en-US" dirty="0" smtClean="0"/>
                        <a:t>7</a:t>
                      </a:r>
                      <a:endParaRPr lang="en-IN" dirty="0"/>
                    </a:p>
                  </a:txBody>
                  <a:tcPr/>
                </a:tc>
              </a:tr>
              <a:tr h="370840">
                <a:tc>
                  <a:txBody>
                    <a:bodyPr/>
                    <a:lstStyle/>
                    <a:p>
                      <a:r>
                        <a:rPr lang="en-US" dirty="0" smtClean="0"/>
                        <a:t>p4</a:t>
                      </a:r>
                      <a:endParaRPr lang="en-IN" dirty="0"/>
                    </a:p>
                  </a:txBody>
                  <a:tcPr/>
                </a:tc>
                <a:tc>
                  <a:txBody>
                    <a:bodyPr/>
                    <a:lstStyle/>
                    <a:p>
                      <a:r>
                        <a:rPr lang="en-US" dirty="0" smtClean="0"/>
                        <a:t>3</a:t>
                      </a:r>
                      <a:endParaRPr lang="en-IN" dirty="0"/>
                    </a:p>
                  </a:txBody>
                  <a:tcPr/>
                </a:tc>
              </a:tr>
            </a:tbl>
          </a:graphicData>
        </a:graphic>
      </p:graphicFrame>
    </p:spTree>
    <p:extLst>
      <p:ext uri="{BB962C8B-B14F-4D97-AF65-F5344CB8AC3E}">
        <p14:creationId xmlns:p14="http://schemas.microsoft.com/office/powerpoint/2010/main" val="1562073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smtClean="0"/>
              <a:t>Solution.</a:t>
            </a:r>
            <a:endParaRPr lang="en-IN" sz="2000" dirty="0"/>
          </a:p>
        </p:txBody>
      </p:sp>
      <p:sp>
        <p:nvSpPr>
          <p:cNvPr id="3" name="Content Placeholder 2"/>
          <p:cNvSpPr>
            <a:spLocks noGrp="1"/>
          </p:cNvSpPr>
          <p:nvPr>
            <p:ph idx="1"/>
          </p:nvPr>
        </p:nvSpPr>
        <p:spPr>
          <a:xfrm>
            <a:off x="838200" y="542992"/>
            <a:ext cx="10515600" cy="6315007"/>
          </a:xfrm>
        </p:spPr>
        <p:txBody>
          <a:bodyPr>
            <a:normAutofit lnSpcReduction="10000"/>
          </a:bodyPr>
          <a:lstStyle/>
          <a:p>
            <a:pPr marL="0" indent="0">
              <a:buNone/>
            </a:pPr>
            <a:r>
              <a:rPr lang="en-US" sz="2000" dirty="0" smtClean="0"/>
              <a:t>Gantt chart </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Completion </a:t>
            </a:r>
            <a:r>
              <a:rPr lang="en-US" sz="2000" dirty="0"/>
              <a:t>time: from </a:t>
            </a:r>
            <a:r>
              <a:rPr lang="en-US" sz="2000" dirty="0" err="1"/>
              <a:t>gantt</a:t>
            </a:r>
            <a:r>
              <a:rPr lang="en-US" sz="2000" dirty="0"/>
              <a:t> chart</a:t>
            </a:r>
          </a:p>
          <a:p>
            <a:pPr marL="0" indent="0">
              <a:buNone/>
            </a:pPr>
            <a:r>
              <a:rPr lang="en-US" sz="2000" dirty="0"/>
              <a:t>Turnaround time(TAT): completion time - arrival </a:t>
            </a:r>
            <a:r>
              <a:rPr lang="en-US" sz="2000" dirty="0" smtClean="0"/>
              <a:t>time    </a:t>
            </a:r>
            <a:r>
              <a:rPr lang="en-US" sz="2000" dirty="0" err="1" smtClean="0"/>
              <a:t>avg</a:t>
            </a:r>
            <a:r>
              <a:rPr lang="en-US" sz="2000" dirty="0" smtClean="0"/>
              <a:t> turnaround time=16.25</a:t>
            </a:r>
            <a:endParaRPr lang="en-US" sz="2000" dirty="0"/>
          </a:p>
          <a:p>
            <a:pPr marL="0" indent="0">
              <a:buNone/>
            </a:pPr>
            <a:r>
              <a:rPr lang="en-US" sz="2000" dirty="0"/>
              <a:t>Waiting time(WT): turnaround time - burst </a:t>
            </a:r>
            <a:r>
              <a:rPr lang="en-US" sz="2000" dirty="0" smtClean="0"/>
              <a:t>time              </a:t>
            </a:r>
            <a:r>
              <a:rPr lang="en-US" sz="2000" dirty="0" err="1" smtClean="0"/>
              <a:t>avg</a:t>
            </a:r>
            <a:r>
              <a:rPr lang="en-US" sz="2000" dirty="0" smtClean="0"/>
              <a:t> waiting time=10.25</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smtClean="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319197408"/>
              </p:ext>
            </p:extLst>
          </p:nvPr>
        </p:nvGraphicFramePr>
        <p:xfrm>
          <a:off x="928352" y="3321162"/>
          <a:ext cx="8128000" cy="2239864"/>
        </p:xfrm>
        <a:graphic>
          <a:graphicData uri="http://schemas.openxmlformats.org/drawingml/2006/table">
            <a:tbl>
              <a:tblPr firstRow="1" bandRow="1">
                <a:tableStyleId>{21E4AEA4-8DFA-4A89-87EB-49C32662AFE0}</a:tableStyleId>
              </a:tblPr>
              <a:tblGrid>
                <a:gridCol w="1625600"/>
                <a:gridCol w="1625600"/>
                <a:gridCol w="1625600"/>
                <a:gridCol w="1625600"/>
                <a:gridCol w="1625600"/>
              </a:tblGrid>
              <a:tr h="370840">
                <a:tc>
                  <a:txBody>
                    <a:bodyPr/>
                    <a:lstStyle/>
                    <a:p>
                      <a:r>
                        <a:rPr lang="en-US" dirty="0" smtClean="0"/>
                        <a:t>Processes</a:t>
                      </a:r>
                      <a:endParaRPr lang="en-IN" dirty="0"/>
                    </a:p>
                  </a:txBody>
                  <a:tcPr/>
                </a:tc>
                <a:tc>
                  <a:txBody>
                    <a:bodyPr/>
                    <a:lstStyle/>
                    <a:p>
                      <a:r>
                        <a:rPr lang="en-US" dirty="0" smtClean="0"/>
                        <a:t>Burst time</a:t>
                      </a:r>
                      <a:endParaRPr lang="en-IN" dirty="0"/>
                    </a:p>
                  </a:txBody>
                  <a:tcPr/>
                </a:tc>
                <a:tc>
                  <a:txBody>
                    <a:bodyPr/>
                    <a:lstStyle/>
                    <a:p>
                      <a:r>
                        <a:rPr lang="en-US" dirty="0" smtClean="0"/>
                        <a:t>Completion time(CT)</a:t>
                      </a:r>
                      <a:endParaRPr lang="en-IN" dirty="0"/>
                    </a:p>
                  </a:txBody>
                  <a:tcPr/>
                </a:tc>
                <a:tc>
                  <a:txBody>
                    <a:bodyPr/>
                    <a:lstStyle/>
                    <a:p>
                      <a:r>
                        <a:rPr lang="en-US" dirty="0" smtClean="0"/>
                        <a:t>Turnaround</a:t>
                      </a:r>
                      <a:r>
                        <a:rPr lang="en-US" baseline="0" dirty="0" smtClean="0"/>
                        <a:t> time(TAT)</a:t>
                      </a:r>
                      <a:endParaRPr lang="en-IN" dirty="0"/>
                    </a:p>
                  </a:txBody>
                  <a:tcPr/>
                </a:tc>
                <a:tc>
                  <a:txBody>
                    <a:bodyPr/>
                    <a:lstStyle/>
                    <a:p>
                      <a:r>
                        <a:rPr lang="en-US" dirty="0" smtClean="0"/>
                        <a:t>Waiting time(WT)</a:t>
                      </a:r>
                      <a:endParaRPr lang="en-IN" dirty="0"/>
                    </a:p>
                  </a:txBody>
                  <a:tcPr/>
                </a:tc>
              </a:tr>
              <a:tr h="370840">
                <a:tc>
                  <a:txBody>
                    <a:bodyPr/>
                    <a:lstStyle/>
                    <a:p>
                      <a:r>
                        <a:rPr lang="en-US" dirty="0" smtClean="0"/>
                        <a:t>p1</a:t>
                      </a:r>
                      <a:endParaRPr lang="en-IN" dirty="0"/>
                    </a:p>
                  </a:txBody>
                  <a:tcPr/>
                </a:tc>
                <a:tc>
                  <a:txBody>
                    <a:bodyPr/>
                    <a:lstStyle/>
                    <a:p>
                      <a:r>
                        <a:rPr lang="en-US" dirty="0" smtClean="0"/>
                        <a:t>6</a:t>
                      </a:r>
                      <a:endParaRPr lang="en-IN" dirty="0"/>
                    </a:p>
                  </a:txBody>
                  <a:tcPr/>
                </a:tc>
                <a:tc>
                  <a:txBody>
                    <a:bodyPr/>
                    <a:lstStyle/>
                    <a:p>
                      <a:r>
                        <a:rPr lang="en-US" dirty="0" smtClean="0"/>
                        <a:t>6</a:t>
                      </a:r>
                      <a:endParaRPr lang="en-IN" dirty="0"/>
                    </a:p>
                  </a:txBody>
                  <a:tcPr/>
                </a:tc>
                <a:tc>
                  <a:txBody>
                    <a:bodyPr/>
                    <a:lstStyle/>
                    <a:p>
                      <a:r>
                        <a:rPr lang="en-US" dirty="0" smtClean="0"/>
                        <a:t>6</a:t>
                      </a:r>
                      <a:endParaRPr lang="en-IN" dirty="0"/>
                    </a:p>
                  </a:txBody>
                  <a:tcPr/>
                </a:tc>
                <a:tc>
                  <a:txBody>
                    <a:bodyPr/>
                    <a:lstStyle/>
                    <a:p>
                      <a:r>
                        <a:rPr lang="en-US" dirty="0" smtClean="0"/>
                        <a:t>0</a:t>
                      </a:r>
                      <a:endParaRPr lang="en-IN" dirty="0"/>
                    </a:p>
                  </a:txBody>
                  <a:tcPr/>
                </a:tc>
              </a:tr>
              <a:tr h="370840">
                <a:tc>
                  <a:txBody>
                    <a:bodyPr/>
                    <a:lstStyle/>
                    <a:p>
                      <a:r>
                        <a:rPr lang="en-US" dirty="0" smtClean="0"/>
                        <a:t>p2</a:t>
                      </a:r>
                      <a:endParaRPr lang="en-IN" dirty="0"/>
                    </a:p>
                  </a:txBody>
                  <a:tcPr/>
                </a:tc>
                <a:tc>
                  <a:txBody>
                    <a:bodyPr/>
                    <a:lstStyle/>
                    <a:p>
                      <a:r>
                        <a:rPr lang="en-US" dirty="0" smtClean="0"/>
                        <a:t>8</a:t>
                      </a:r>
                      <a:endParaRPr lang="en-IN" dirty="0"/>
                    </a:p>
                  </a:txBody>
                  <a:tcPr/>
                </a:tc>
                <a:tc>
                  <a:txBody>
                    <a:bodyPr/>
                    <a:lstStyle/>
                    <a:p>
                      <a:r>
                        <a:rPr lang="en-US" dirty="0" smtClean="0"/>
                        <a:t>14</a:t>
                      </a:r>
                      <a:endParaRPr lang="en-IN" dirty="0"/>
                    </a:p>
                  </a:txBody>
                  <a:tcPr/>
                </a:tc>
                <a:tc>
                  <a:txBody>
                    <a:bodyPr/>
                    <a:lstStyle/>
                    <a:p>
                      <a:r>
                        <a:rPr lang="en-US" dirty="0" smtClean="0"/>
                        <a:t>14</a:t>
                      </a:r>
                      <a:endParaRPr lang="en-IN" dirty="0"/>
                    </a:p>
                  </a:txBody>
                  <a:tcPr/>
                </a:tc>
                <a:tc>
                  <a:txBody>
                    <a:bodyPr/>
                    <a:lstStyle/>
                    <a:p>
                      <a:r>
                        <a:rPr lang="en-US" dirty="0" smtClean="0"/>
                        <a:t>6</a:t>
                      </a:r>
                      <a:endParaRPr lang="en-IN" dirty="0"/>
                    </a:p>
                  </a:txBody>
                  <a:tcPr/>
                </a:tc>
              </a:tr>
              <a:tr h="487264">
                <a:tc>
                  <a:txBody>
                    <a:bodyPr/>
                    <a:lstStyle/>
                    <a:p>
                      <a:r>
                        <a:rPr lang="en-US" dirty="0" smtClean="0"/>
                        <a:t>p3</a:t>
                      </a:r>
                      <a:endParaRPr lang="en-IN" dirty="0"/>
                    </a:p>
                  </a:txBody>
                  <a:tcPr/>
                </a:tc>
                <a:tc>
                  <a:txBody>
                    <a:bodyPr/>
                    <a:lstStyle/>
                    <a:p>
                      <a:r>
                        <a:rPr lang="en-US" dirty="0" smtClean="0"/>
                        <a:t>7</a:t>
                      </a:r>
                      <a:endParaRPr lang="en-IN" dirty="0"/>
                    </a:p>
                  </a:txBody>
                  <a:tcPr/>
                </a:tc>
                <a:tc>
                  <a:txBody>
                    <a:bodyPr/>
                    <a:lstStyle/>
                    <a:p>
                      <a:r>
                        <a:rPr lang="en-US" dirty="0" smtClean="0"/>
                        <a:t>21</a:t>
                      </a:r>
                      <a:endParaRPr lang="en-IN" dirty="0"/>
                    </a:p>
                  </a:txBody>
                  <a:tcPr/>
                </a:tc>
                <a:tc>
                  <a:txBody>
                    <a:bodyPr/>
                    <a:lstStyle/>
                    <a:p>
                      <a:r>
                        <a:rPr lang="en-US" dirty="0" smtClean="0"/>
                        <a:t>21</a:t>
                      </a:r>
                      <a:endParaRPr lang="en-IN" dirty="0"/>
                    </a:p>
                  </a:txBody>
                  <a:tcPr/>
                </a:tc>
                <a:tc>
                  <a:txBody>
                    <a:bodyPr/>
                    <a:lstStyle/>
                    <a:p>
                      <a:r>
                        <a:rPr lang="en-US" dirty="0" smtClean="0"/>
                        <a:t>14</a:t>
                      </a:r>
                      <a:endParaRPr lang="en-IN" dirty="0"/>
                    </a:p>
                  </a:txBody>
                  <a:tcPr/>
                </a:tc>
              </a:tr>
              <a:tr h="370840">
                <a:tc>
                  <a:txBody>
                    <a:bodyPr/>
                    <a:lstStyle/>
                    <a:p>
                      <a:r>
                        <a:rPr lang="en-US" dirty="0" smtClean="0"/>
                        <a:t>p4</a:t>
                      </a:r>
                      <a:endParaRPr lang="en-IN" dirty="0"/>
                    </a:p>
                  </a:txBody>
                  <a:tcPr/>
                </a:tc>
                <a:tc>
                  <a:txBody>
                    <a:bodyPr/>
                    <a:lstStyle/>
                    <a:p>
                      <a:r>
                        <a:rPr lang="en-US" dirty="0" smtClean="0"/>
                        <a:t>3</a:t>
                      </a:r>
                      <a:endParaRPr lang="en-IN" dirty="0"/>
                    </a:p>
                  </a:txBody>
                  <a:tcPr/>
                </a:tc>
                <a:tc>
                  <a:txBody>
                    <a:bodyPr/>
                    <a:lstStyle/>
                    <a:p>
                      <a:r>
                        <a:rPr lang="en-US" dirty="0" smtClean="0"/>
                        <a:t>24</a:t>
                      </a:r>
                      <a:endParaRPr lang="en-IN" dirty="0"/>
                    </a:p>
                  </a:txBody>
                  <a:tcPr/>
                </a:tc>
                <a:tc>
                  <a:txBody>
                    <a:bodyPr/>
                    <a:lstStyle/>
                    <a:p>
                      <a:r>
                        <a:rPr lang="en-US" dirty="0" smtClean="0"/>
                        <a:t>24</a:t>
                      </a:r>
                      <a:endParaRPr lang="en-IN" dirty="0"/>
                    </a:p>
                  </a:txBody>
                  <a:tcPr/>
                </a:tc>
                <a:tc>
                  <a:txBody>
                    <a:bodyPr/>
                    <a:lstStyle/>
                    <a:p>
                      <a:r>
                        <a:rPr lang="en-US" dirty="0" smtClean="0"/>
                        <a:t>21</a:t>
                      </a:r>
                      <a:endParaRPr lang="en-IN" dirty="0"/>
                    </a:p>
                  </a:txBody>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352" y="890848"/>
            <a:ext cx="9194442" cy="2122808"/>
          </a:xfrm>
          <a:prstGeom prst="rect">
            <a:avLst/>
          </a:prstGeom>
        </p:spPr>
      </p:pic>
    </p:spTree>
    <p:extLst>
      <p:ext uri="{BB962C8B-B14F-4D97-AF65-F5344CB8AC3E}">
        <p14:creationId xmlns:p14="http://schemas.microsoft.com/office/powerpoint/2010/main" val="10987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3516"/>
          </a:xfrm>
        </p:spPr>
        <p:txBody>
          <a:bodyPr>
            <a:normAutofit/>
          </a:bodyPr>
          <a:lstStyle/>
          <a:p>
            <a:r>
              <a:rPr lang="en-US" sz="2400" dirty="0" smtClean="0"/>
              <a:t>Process state</a:t>
            </a:r>
            <a:endParaRPr lang="en-US" sz="2400" dirty="0"/>
          </a:p>
        </p:txBody>
      </p:sp>
      <p:sp>
        <p:nvSpPr>
          <p:cNvPr id="3" name="Content Placeholder 2"/>
          <p:cNvSpPr>
            <a:spLocks noGrp="1"/>
          </p:cNvSpPr>
          <p:nvPr>
            <p:ph idx="1"/>
          </p:nvPr>
        </p:nvSpPr>
        <p:spPr>
          <a:xfrm>
            <a:off x="838200" y="1017431"/>
            <a:ext cx="10515600" cy="5840569"/>
          </a:xfrm>
        </p:spPr>
        <p:txBody>
          <a:bodyPr/>
          <a:lstStyle/>
          <a:p>
            <a:pPr algn="just"/>
            <a:r>
              <a:rPr lang="en-US" sz="2000" dirty="0" smtClean="0"/>
              <a:t>As a process executes, it changes </a:t>
            </a:r>
            <a:r>
              <a:rPr lang="en-US" sz="2000" i="1" dirty="0" smtClean="0"/>
              <a:t>state</a:t>
            </a:r>
            <a:endParaRPr lang="en-US" sz="2000" dirty="0" smtClean="0"/>
          </a:p>
          <a:p>
            <a:pPr lvl="1" algn="just"/>
            <a:r>
              <a:rPr lang="en-US" sz="2000" b="1" dirty="0" smtClean="0"/>
              <a:t>new</a:t>
            </a:r>
            <a:r>
              <a:rPr lang="en-US" sz="2000" dirty="0" smtClean="0"/>
              <a:t>:  The process is being created</a:t>
            </a:r>
          </a:p>
          <a:p>
            <a:pPr lvl="1" algn="just"/>
            <a:r>
              <a:rPr lang="en-US" sz="2000" b="1" dirty="0" smtClean="0"/>
              <a:t>running</a:t>
            </a:r>
            <a:r>
              <a:rPr lang="en-US" sz="2000" dirty="0" smtClean="0"/>
              <a:t>:  Instructions are being executed</a:t>
            </a:r>
          </a:p>
          <a:p>
            <a:pPr lvl="1" algn="just"/>
            <a:r>
              <a:rPr lang="en-US" sz="2000" b="1" dirty="0" smtClean="0"/>
              <a:t>waiting</a:t>
            </a:r>
            <a:r>
              <a:rPr lang="en-US" sz="2000" dirty="0" smtClean="0"/>
              <a:t>:  The process is waiting for some event to occur</a:t>
            </a:r>
          </a:p>
          <a:p>
            <a:pPr lvl="1" algn="just"/>
            <a:r>
              <a:rPr lang="en-US" sz="2000" b="1" dirty="0" smtClean="0"/>
              <a:t>ready</a:t>
            </a:r>
            <a:r>
              <a:rPr lang="en-US" sz="2000" dirty="0" smtClean="0"/>
              <a:t>:  The process is waiting to be assigned to a processor</a:t>
            </a:r>
          </a:p>
          <a:p>
            <a:pPr lvl="1" algn="just"/>
            <a:r>
              <a:rPr lang="en-US" sz="2000" b="1" dirty="0" smtClean="0"/>
              <a:t>terminated</a:t>
            </a:r>
            <a:r>
              <a:rPr lang="en-US" sz="2000" dirty="0" smtClean="0"/>
              <a:t>:  The process has finished execution</a:t>
            </a:r>
          </a:p>
          <a:p>
            <a:pPr algn="just"/>
            <a:r>
              <a:rPr lang="en-US" sz="2000" dirty="0"/>
              <a:t>It is important to </a:t>
            </a:r>
            <a:r>
              <a:rPr lang="en-US" sz="2000" dirty="0" smtClean="0"/>
              <a:t>realize that </a:t>
            </a:r>
            <a:r>
              <a:rPr lang="en-US" sz="2000" dirty="0"/>
              <a:t>only one process can be </a:t>
            </a:r>
            <a:r>
              <a:rPr lang="en-US" sz="2000" i="1" dirty="0"/>
              <a:t>running </a:t>
            </a:r>
            <a:r>
              <a:rPr lang="en-US" sz="2000" dirty="0"/>
              <a:t>on any processor at any instant. </a:t>
            </a:r>
            <a:r>
              <a:rPr lang="en-US" sz="2000" dirty="0" smtClean="0"/>
              <a:t>Many processes </a:t>
            </a:r>
            <a:r>
              <a:rPr lang="en-US" sz="2000" dirty="0"/>
              <a:t>may be </a:t>
            </a:r>
            <a:r>
              <a:rPr lang="en-US" sz="2000" i="1" dirty="0"/>
              <a:t>ready </a:t>
            </a:r>
            <a:r>
              <a:rPr lang="en-US" sz="2000" dirty="0"/>
              <a:t>and </a:t>
            </a:r>
            <a:r>
              <a:rPr lang="en-US" sz="2000" i="1" dirty="0" smtClean="0"/>
              <a:t>waiting.</a:t>
            </a:r>
            <a:endParaRPr lang="en-US" sz="2000" dirty="0" smtClean="0"/>
          </a:p>
          <a:p>
            <a:pPr marL="457200" lvl="1" indent="0" algn="just">
              <a:buNone/>
            </a:pPr>
            <a:endParaRPr lang="en-US" dirty="0" smtClean="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66" y="3821805"/>
            <a:ext cx="7924308" cy="279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5808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6133520"/>
          </a:xfrm>
        </p:spPr>
        <p:txBody>
          <a:bodyPr>
            <a:normAutofit/>
          </a:bodyPr>
          <a:lstStyle/>
          <a:p>
            <a:pPr marL="0" indent="0">
              <a:buNone/>
            </a:pPr>
            <a:endParaRPr lang="en-US" sz="2000" dirty="0" smtClean="0"/>
          </a:p>
          <a:p>
            <a:pPr marL="0" indent="0">
              <a:buNone/>
            </a:pPr>
            <a:r>
              <a:rPr lang="en-US" sz="2000" dirty="0"/>
              <a:t>3</a:t>
            </a:r>
            <a:r>
              <a:rPr lang="en-US" sz="2000" dirty="0" smtClean="0"/>
              <a:t>. Problem statement</a:t>
            </a:r>
          </a:p>
          <a:p>
            <a:pPr marL="0" indent="0">
              <a:buNone/>
            </a:pPr>
            <a:r>
              <a:rPr lang="en-US" sz="2000" dirty="0" smtClean="0"/>
              <a:t>draw a </a:t>
            </a:r>
            <a:r>
              <a:rPr lang="en-US" sz="2000" dirty="0" err="1" smtClean="0"/>
              <a:t>gantt</a:t>
            </a:r>
            <a:r>
              <a:rPr lang="en-US" sz="2000" dirty="0" smtClean="0"/>
              <a:t> chart and calculate average waiting time and average turnaround time for the following processes</a:t>
            </a:r>
            <a:r>
              <a:rPr lang="en-US" sz="2000" dirty="0"/>
              <a:t> </a:t>
            </a:r>
            <a:r>
              <a:rPr lang="en-US" sz="2000" dirty="0" smtClean="0"/>
              <a:t>using FCFS. </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391038107"/>
              </p:ext>
            </p:extLst>
          </p:nvPr>
        </p:nvGraphicFramePr>
        <p:xfrm>
          <a:off x="1014569" y="2072840"/>
          <a:ext cx="5180169" cy="2123440"/>
        </p:xfrm>
        <a:graphic>
          <a:graphicData uri="http://schemas.openxmlformats.org/drawingml/2006/table">
            <a:tbl>
              <a:tblPr firstRow="1" bandRow="1">
                <a:tableStyleId>{21E4AEA4-8DFA-4A89-87EB-49C32662AFE0}</a:tableStyleId>
              </a:tblPr>
              <a:tblGrid>
                <a:gridCol w="1393780"/>
                <a:gridCol w="1262130"/>
                <a:gridCol w="2524259"/>
              </a:tblGrid>
              <a:tr h="370840">
                <a:tc>
                  <a:txBody>
                    <a:bodyPr/>
                    <a:lstStyle/>
                    <a:p>
                      <a:r>
                        <a:rPr lang="en-US" dirty="0" smtClean="0"/>
                        <a:t>Processes </a:t>
                      </a:r>
                      <a:endParaRPr lang="en-IN" dirty="0"/>
                    </a:p>
                  </a:txBody>
                  <a:tcPr/>
                </a:tc>
                <a:tc>
                  <a:txBody>
                    <a:bodyPr/>
                    <a:lstStyle/>
                    <a:p>
                      <a:r>
                        <a:rPr lang="en-US" dirty="0" smtClean="0"/>
                        <a:t>Burst</a:t>
                      </a:r>
                      <a:r>
                        <a:rPr lang="en-US" baseline="0" dirty="0" smtClean="0"/>
                        <a:t> time (</a:t>
                      </a:r>
                      <a:r>
                        <a:rPr lang="en-US" baseline="0" dirty="0" err="1" smtClean="0"/>
                        <a:t>ms</a:t>
                      </a:r>
                      <a:r>
                        <a:rPr lang="en-US" baseline="0" dirty="0" smtClean="0"/>
                        <a:t>)</a:t>
                      </a:r>
                      <a:endParaRPr lang="en-IN" dirty="0"/>
                    </a:p>
                  </a:txBody>
                  <a:tcPr/>
                </a:tc>
                <a:tc>
                  <a:txBody>
                    <a:bodyPr/>
                    <a:lstStyle/>
                    <a:p>
                      <a:r>
                        <a:rPr lang="en-US" dirty="0" smtClean="0"/>
                        <a:t>Arrival</a:t>
                      </a:r>
                      <a:r>
                        <a:rPr lang="en-US" baseline="0" dirty="0" smtClean="0"/>
                        <a:t> time</a:t>
                      </a:r>
                      <a:endParaRPr lang="en-IN" dirty="0"/>
                    </a:p>
                  </a:txBody>
                  <a:tcPr/>
                </a:tc>
              </a:tr>
              <a:tr h="370840">
                <a:tc>
                  <a:txBody>
                    <a:bodyPr/>
                    <a:lstStyle/>
                    <a:p>
                      <a:r>
                        <a:rPr lang="en-US" dirty="0" smtClean="0"/>
                        <a:t>p1</a:t>
                      </a:r>
                      <a:endParaRPr lang="en-IN" dirty="0"/>
                    </a:p>
                  </a:txBody>
                  <a:tcPr/>
                </a:tc>
                <a:tc>
                  <a:txBody>
                    <a:bodyPr/>
                    <a:lstStyle/>
                    <a:p>
                      <a:r>
                        <a:rPr lang="en-US" dirty="0" smtClean="0"/>
                        <a:t>7</a:t>
                      </a:r>
                      <a:endParaRPr lang="en-IN" dirty="0"/>
                    </a:p>
                  </a:txBody>
                  <a:tcPr/>
                </a:tc>
                <a:tc>
                  <a:txBody>
                    <a:bodyPr/>
                    <a:lstStyle/>
                    <a:p>
                      <a:r>
                        <a:rPr lang="en-US" dirty="0" smtClean="0"/>
                        <a:t>0</a:t>
                      </a:r>
                      <a:endParaRPr lang="en-IN" dirty="0"/>
                    </a:p>
                  </a:txBody>
                  <a:tcPr/>
                </a:tc>
              </a:tr>
              <a:tr h="370840">
                <a:tc>
                  <a:txBody>
                    <a:bodyPr/>
                    <a:lstStyle/>
                    <a:p>
                      <a:r>
                        <a:rPr lang="en-US" dirty="0" smtClean="0"/>
                        <a:t>p2</a:t>
                      </a:r>
                      <a:endParaRPr lang="en-IN" dirty="0"/>
                    </a:p>
                  </a:txBody>
                  <a:tcPr/>
                </a:tc>
                <a:tc>
                  <a:txBody>
                    <a:bodyPr/>
                    <a:lstStyle/>
                    <a:p>
                      <a:r>
                        <a:rPr lang="en-US" dirty="0" smtClean="0"/>
                        <a:t>3</a:t>
                      </a:r>
                      <a:endParaRPr lang="en-IN" dirty="0"/>
                    </a:p>
                  </a:txBody>
                  <a:tcPr/>
                </a:tc>
                <a:tc>
                  <a:txBody>
                    <a:bodyPr/>
                    <a:lstStyle/>
                    <a:p>
                      <a:r>
                        <a:rPr lang="en-US" dirty="0" smtClean="0"/>
                        <a:t>2</a:t>
                      </a:r>
                      <a:endParaRPr lang="en-IN" dirty="0"/>
                    </a:p>
                  </a:txBody>
                  <a:tcPr/>
                </a:tc>
              </a:tr>
              <a:tr h="370840">
                <a:tc>
                  <a:txBody>
                    <a:bodyPr/>
                    <a:lstStyle/>
                    <a:p>
                      <a:r>
                        <a:rPr lang="en-US" dirty="0" smtClean="0"/>
                        <a:t>p3</a:t>
                      </a:r>
                      <a:endParaRPr lang="en-IN" dirty="0"/>
                    </a:p>
                  </a:txBody>
                  <a:tcPr/>
                </a:tc>
                <a:tc>
                  <a:txBody>
                    <a:bodyPr/>
                    <a:lstStyle/>
                    <a:p>
                      <a:r>
                        <a:rPr lang="en-US" dirty="0" smtClean="0"/>
                        <a:t>8</a:t>
                      </a:r>
                      <a:endParaRPr lang="en-IN" dirty="0"/>
                    </a:p>
                  </a:txBody>
                  <a:tcPr/>
                </a:tc>
                <a:tc>
                  <a:txBody>
                    <a:bodyPr/>
                    <a:lstStyle/>
                    <a:p>
                      <a:r>
                        <a:rPr lang="en-US" dirty="0" smtClean="0"/>
                        <a:t>2</a:t>
                      </a:r>
                      <a:endParaRPr lang="en-IN" dirty="0"/>
                    </a:p>
                  </a:txBody>
                  <a:tcPr/>
                </a:tc>
              </a:tr>
              <a:tr h="370840">
                <a:tc>
                  <a:txBody>
                    <a:bodyPr/>
                    <a:lstStyle/>
                    <a:p>
                      <a:r>
                        <a:rPr lang="en-US" dirty="0" smtClean="0"/>
                        <a:t>p4</a:t>
                      </a:r>
                      <a:endParaRPr lang="en-IN" dirty="0"/>
                    </a:p>
                  </a:txBody>
                  <a:tcPr/>
                </a:tc>
                <a:tc>
                  <a:txBody>
                    <a:bodyPr/>
                    <a:lstStyle/>
                    <a:p>
                      <a:r>
                        <a:rPr lang="en-US" dirty="0" smtClean="0"/>
                        <a:t>4</a:t>
                      </a:r>
                      <a:endParaRPr lang="en-IN" dirty="0"/>
                    </a:p>
                  </a:txBody>
                  <a:tcPr/>
                </a:tc>
                <a:tc>
                  <a:txBody>
                    <a:bodyPr/>
                    <a:lstStyle/>
                    <a:p>
                      <a:r>
                        <a:rPr lang="en-US" dirty="0" smtClean="0"/>
                        <a:t>3</a:t>
                      </a:r>
                      <a:endParaRPr lang="en-IN" dirty="0"/>
                    </a:p>
                  </a:txBody>
                  <a:tcPr/>
                </a:tc>
              </a:tr>
            </a:tbl>
          </a:graphicData>
        </a:graphic>
      </p:graphicFrame>
    </p:spTree>
    <p:extLst>
      <p:ext uri="{BB962C8B-B14F-4D97-AF65-F5344CB8AC3E}">
        <p14:creationId xmlns:p14="http://schemas.microsoft.com/office/powerpoint/2010/main" val="185350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smtClean="0"/>
              <a:t>Solution.</a:t>
            </a:r>
            <a:endParaRPr lang="en-IN" sz="2000" dirty="0"/>
          </a:p>
        </p:txBody>
      </p:sp>
      <p:sp>
        <p:nvSpPr>
          <p:cNvPr id="3" name="Content Placeholder 2"/>
          <p:cNvSpPr>
            <a:spLocks noGrp="1"/>
          </p:cNvSpPr>
          <p:nvPr>
            <p:ph idx="1"/>
          </p:nvPr>
        </p:nvSpPr>
        <p:spPr>
          <a:xfrm>
            <a:off x="838200" y="542992"/>
            <a:ext cx="10515600" cy="6315007"/>
          </a:xfrm>
        </p:spPr>
        <p:txBody>
          <a:bodyPr>
            <a:normAutofit lnSpcReduction="10000"/>
          </a:bodyPr>
          <a:lstStyle/>
          <a:p>
            <a:pPr marL="0" indent="0">
              <a:buNone/>
            </a:pPr>
            <a:r>
              <a:rPr lang="en-US" sz="2000" dirty="0" smtClean="0"/>
              <a:t>Gantt chart </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Completion </a:t>
            </a:r>
            <a:r>
              <a:rPr lang="en-US" sz="2000" dirty="0"/>
              <a:t>time: from </a:t>
            </a:r>
            <a:r>
              <a:rPr lang="en-US" sz="2000" dirty="0" err="1"/>
              <a:t>gantt</a:t>
            </a:r>
            <a:r>
              <a:rPr lang="en-US" sz="2000" dirty="0"/>
              <a:t> chart</a:t>
            </a:r>
          </a:p>
          <a:p>
            <a:pPr marL="0" indent="0">
              <a:buNone/>
            </a:pPr>
            <a:r>
              <a:rPr lang="en-US" sz="2000" dirty="0"/>
              <a:t>Turnaround time(TAT): completion time - arrival </a:t>
            </a:r>
            <a:r>
              <a:rPr lang="en-US" sz="2000" dirty="0" smtClean="0"/>
              <a:t>time  </a:t>
            </a:r>
            <a:r>
              <a:rPr lang="en-US" sz="2000" dirty="0" err="1" smtClean="0"/>
              <a:t>avg</a:t>
            </a:r>
            <a:r>
              <a:rPr lang="en-US" sz="2000" dirty="0" smtClean="0"/>
              <a:t> turnaround time= 12.5</a:t>
            </a:r>
            <a:endParaRPr lang="en-US" sz="2000" dirty="0"/>
          </a:p>
          <a:p>
            <a:pPr marL="0" indent="0">
              <a:buNone/>
            </a:pPr>
            <a:r>
              <a:rPr lang="en-US" sz="2000" dirty="0"/>
              <a:t>Waiting time(WT): turnaround time - burst </a:t>
            </a:r>
            <a:r>
              <a:rPr lang="en-US" sz="2000" dirty="0" smtClean="0"/>
              <a:t>time           </a:t>
            </a:r>
            <a:r>
              <a:rPr lang="en-US" sz="2000" dirty="0" err="1" smtClean="0"/>
              <a:t>avg</a:t>
            </a:r>
            <a:r>
              <a:rPr lang="en-US" sz="2000" dirty="0" smtClean="0"/>
              <a:t> waiting time=  7</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smtClean="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111557411"/>
              </p:ext>
            </p:extLst>
          </p:nvPr>
        </p:nvGraphicFramePr>
        <p:xfrm>
          <a:off x="928352" y="3024948"/>
          <a:ext cx="8128002" cy="2239864"/>
        </p:xfrm>
        <a:graphic>
          <a:graphicData uri="http://schemas.openxmlformats.org/drawingml/2006/table">
            <a:tbl>
              <a:tblPr firstRow="1" bandRow="1">
                <a:tableStyleId>{21E4AEA4-8DFA-4A89-87EB-49C32662AFE0}</a:tableStyleId>
              </a:tblPr>
              <a:tblGrid>
                <a:gridCol w="1354667"/>
                <a:gridCol w="1354667"/>
                <a:gridCol w="1354667"/>
                <a:gridCol w="1354667"/>
                <a:gridCol w="1354667"/>
                <a:gridCol w="1354667"/>
              </a:tblGrid>
              <a:tr h="370840">
                <a:tc>
                  <a:txBody>
                    <a:bodyPr/>
                    <a:lstStyle/>
                    <a:p>
                      <a:r>
                        <a:rPr lang="en-US" dirty="0" smtClean="0"/>
                        <a:t>Processes</a:t>
                      </a:r>
                      <a:endParaRPr lang="en-IN" dirty="0"/>
                    </a:p>
                  </a:txBody>
                  <a:tcPr/>
                </a:tc>
                <a:tc>
                  <a:txBody>
                    <a:bodyPr/>
                    <a:lstStyle/>
                    <a:p>
                      <a:r>
                        <a:rPr lang="en-US" dirty="0" smtClean="0"/>
                        <a:t>Burst time</a:t>
                      </a:r>
                      <a:endParaRPr lang="en-IN" dirty="0"/>
                    </a:p>
                  </a:txBody>
                  <a:tcPr/>
                </a:tc>
                <a:tc>
                  <a:txBody>
                    <a:bodyPr/>
                    <a:lstStyle/>
                    <a:p>
                      <a:r>
                        <a:rPr lang="en-US" dirty="0" smtClean="0"/>
                        <a:t>Arrival time</a:t>
                      </a:r>
                      <a:endParaRPr lang="en-IN" dirty="0"/>
                    </a:p>
                  </a:txBody>
                  <a:tcPr/>
                </a:tc>
                <a:tc>
                  <a:txBody>
                    <a:bodyPr/>
                    <a:lstStyle/>
                    <a:p>
                      <a:r>
                        <a:rPr lang="en-US" dirty="0" smtClean="0"/>
                        <a:t>Completion time(CT)</a:t>
                      </a:r>
                      <a:endParaRPr lang="en-IN" dirty="0"/>
                    </a:p>
                  </a:txBody>
                  <a:tcPr/>
                </a:tc>
                <a:tc>
                  <a:txBody>
                    <a:bodyPr/>
                    <a:lstStyle/>
                    <a:p>
                      <a:r>
                        <a:rPr lang="en-US" dirty="0" smtClean="0"/>
                        <a:t>Turnaround</a:t>
                      </a:r>
                      <a:r>
                        <a:rPr lang="en-US" baseline="0" dirty="0" smtClean="0"/>
                        <a:t> time(TAT)</a:t>
                      </a:r>
                      <a:endParaRPr lang="en-IN" dirty="0"/>
                    </a:p>
                  </a:txBody>
                  <a:tcPr/>
                </a:tc>
                <a:tc>
                  <a:txBody>
                    <a:bodyPr/>
                    <a:lstStyle/>
                    <a:p>
                      <a:r>
                        <a:rPr lang="en-US" dirty="0" smtClean="0"/>
                        <a:t>Waiting time(WT)</a:t>
                      </a:r>
                      <a:endParaRPr lang="en-IN" dirty="0"/>
                    </a:p>
                  </a:txBody>
                  <a:tcPr/>
                </a:tc>
              </a:tr>
              <a:tr h="370840">
                <a:tc>
                  <a:txBody>
                    <a:bodyPr/>
                    <a:lstStyle/>
                    <a:p>
                      <a:r>
                        <a:rPr lang="en-US" dirty="0" smtClean="0"/>
                        <a:t>p1</a:t>
                      </a:r>
                      <a:endParaRPr lang="en-IN" dirty="0"/>
                    </a:p>
                  </a:txBody>
                  <a:tcPr/>
                </a:tc>
                <a:tc>
                  <a:txBody>
                    <a:bodyPr/>
                    <a:lstStyle/>
                    <a:p>
                      <a:r>
                        <a:rPr lang="en-US" dirty="0" smtClean="0"/>
                        <a:t>7</a:t>
                      </a:r>
                      <a:endParaRPr lang="en-IN" dirty="0"/>
                    </a:p>
                  </a:txBody>
                  <a:tcPr/>
                </a:tc>
                <a:tc>
                  <a:txBody>
                    <a:bodyPr/>
                    <a:lstStyle/>
                    <a:p>
                      <a:r>
                        <a:rPr lang="en-US" dirty="0" smtClean="0"/>
                        <a:t>0</a:t>
                      </a:r>
                      <a:endParaRPr lang="en-IN" dirty="0"/>
                    </a:p>
                  </a:txBody>
                  <a:tcPr/>
                </a:tc>
                <a:tc>
                  <a:txBody>
                    <a:bodyPr/>
                    <a:lstStyle/>
                    <a:p>
                      <a:r>
                        <a:rPr lang="en-US" dirty="0" smtClean="0"/>
                        <a:t>7</a:t>
                      </a:r>
                      <a:endParaRPr lang="en-IN" dirty="0"/>
                    </a:p>
                  </a:txBody>
                  <a:tcPr/>
                </a:tc>
                <a:tc>
                  <a:txBody>
                    <a:bodyPr/>
                    <a:lstStyle/>
                    <a:p>
                      <a:r>
                        <a:rPr lang="en-US" dirty="0" smtClean="0"/>
                        <a:t>7</a:t>
                      </a:r>
                      <a:endParaRPr lang="en-IN" dirty="0"/>
                    </a:p>
                  </a:txBody>
                  <a:tcPr/>
                </a:tc>
                <a:tc>
                  <a:txBody>
                    <a:bodyPr/>
                    <a:lstStyle/>
                    <a:p>
                      <a:r>
                        <a:rPr lang="en-US" dirty="0" smtClean="0"/>
                        <a:t>0</a:t>
                      </a:r>
                      <a:endParaRPr lang="en-IN" dirty="0"/>
                    </a:p>
                  </a:txBody>
                  <a:tcPr/>
                </a:tc>
              </a:tr>
              <a:tr h="370840">
                <a:tc>
                  <a:txBody>
                    <a:bodyPr/>
                    <a:lstStyle/>
                    <a:p>
                      <a:r>
                        <a:rPr lang="en-US" dirty="0" smtClean="0"/>
                        <a:t>p2</a:t>
                      </a:r>
                      <a:endParaRPr lang="en-IN" dirty="0"/>
                    </a:p>
                  </a:txBody>
                  <a:tcPr/>
                </a:tc>
                <a:tc>
                  <a:txBody>
                    <a:bodyPr/>
                    <a:lstStyle/>
                    <a:p>
                      <a:r>
                        <a:rPr lang="en-US" dirty="0" smtClean="0"/>
                        <a:t>3</a:t>
                      </a:r>
                      <a:endParaRPr lang="en-IN" dirty="0"/>
                    </a:p>
                  </a:txBody>
                  <a:tcPr/>
                </a:tc>
                <a:tc>
                  <a:txBody>
                    <a:bodyPr/>
                    <a:lstStyle/>
                    <a:p>
                      <a:r>
                        <a:rPr lang="en-US" dirty="0" smtClean="0"/>
                        <a:t>2</a:t>
                      </a:r>
                      <a:endParaRPr lang="en-IN" dirty="0"/>
                    </a:p>
                  </a:txBody>
                  <a:tcPr/>
                </a:tc>
                <a:tc>
                  <a:txBody>
                    <a:bodyPr/>
                    <a:lstStyle/>
                    <a:p>
                      <a:r>
                        <a:rPr lang="en-US" dirty="0" smtClean="0"/>
                        <a:t>10</a:t>
                      </a:r>
                      <a:endParaRPr lang="en-IN" dirty="0"/>
                    </a:p>
                  </a:txBody>
                  <a:tcPr/>
                </a:tc>
                <a:tc>
                  <a:txBody>
                    <a:bodyPr/>
                    <a:lstStyle/>
                    <a:p>
                      <a:r>
                        <a:rPr lang="en-US" dirty="0" smtClean="0"/>
                        <a:t>8</a:t>
                      </a:r>
                      <a:endParaRPr lang="en-IN" dirty="0"/>
                    </a:p>
                  </a:txBody>
                  <a:tcPr/>
                </a:tc>
                <a:tc>
                  <a:txBody>
                    <a:bodyPr/>
                    <a:lstStyle/>
                    <a:p>
                      <a:r>
                        <a:rPr lang="en-US" dirty="0" smtClean="0"/>
                        <a:t>5</a:t>
                      </a:r>
                      <a:endParaRPr lang="en-IN" dirty="0"/>
                    </a:p>
                  </a:txBody>
                  <a:tcPr/>
                </a:tc>
              </a:tr>
              <a:tr h="487264">
                <a:tc>
                  <a:txBody>
                    <a:bodyPr/>
                    <a:lstStyle/>
                    <a:p>
                      <a:r>
                        <a:rPr lang="en-US" dirty="0" smtClean="0"/>
                        <a:t>p3</a:t>
                      </a:r>
                      <a:endParaRPr lang="en-IN" dirty="0"/>
                    </a:p>
                  </a:txBody>
                  <a:tcPr/>
                </a:tc>
                <a:tc>
                  <a:txBody>
                    <a:bodyPr/>
                    <a:lstStyle/>
                    <a:p>
                      <a:r>
                        <a:rPr lang="en-US" dirty="0" smtClean="0"/>
                        <a:t>8</a:t>
                      </a:r>
                      <a:endParaRPr lang="en-IN" dirty="0"/>
                    </a:p>
                  </a:txBody>
                  <a:tcPr/>
                </a:tc>
                <a:tc>
                  <a:txBody>
                    <a:bodyPr/>
                    <a:lstStyle/>
                    <a:p>
                      <a:r>
                        <a:rPr lang="en-US" dirty="0" smtClean="0"/>
                        <a:t>2</a:t>
                      </a:r>
                      <a:endParaRPr lang="en-IN" dirty="0"/>
                    </a:p>
                  </a:txBody>
                  <a:tcPr/>
                </a:tc>
                <a:tc>
                  <a:txBody>
                    <a:bodyPr/>
                    <a:lstStyle/>
                    <a:p>
                      <a:r>
                        <a:rPr lang="en-US" dirty="0" smtClean="0"/>
                        <a:t>18</a:t>
                      </a:r>
                      <a:endParaRPr lang="en-IN" dirty="0"/>
                    </a:p>
                  </a:txBody>
                  <a:tcPr/>
                </a:tc>
                <a:tc>
                  <a:txBody>
                    <a:bodyPr/>
                    <a:lstStyle/>
                    <a:p>
                      <a:r>
                        <a:rPr lang="en-US" dirty="0" smtClean="0"/>
                        <a:t>16</a:t>
                      </a:r>
                      <a:endParaRPr lang="en-IN" dirty="0"/>
                    </a:p>
                  </a:txBody>
                  <a:tcPr/>
                </a:tc>
                <a:tc>
                  <a:txBody>
                    <a:bodyPr/>
                    <a:lstStyle/>
                    <a:p>
                      <a:r>
                        <a:rPr lang="en-US" dirty="0" smtClean="0"/>
                        <a:t>8</a:t>
                      </a:r>
                      <a:endParaRPr lang="en-IN" dirty="0"/>
                    </a:p>
                  </a:txBody>
                  <a:tcPr/>
                </a:tc>
              </a:tr>
              <a:tr h="370840">
                <a:tc>
                  <a:txBody>
                    <a:bodyPr/>
                    <a:lstStyle/>
                    <a:p>
                      <a:r>
                        <a:rPr lang="en-US" dirty="0" smtClean="0"/>
                        <a:t>p4</a:t>
                      </a:r>
                      <a:endParaRPr lang="en-IN" dirty="0"/>
                    </a:p>
                  </a:txBody>
                  <a:tcPr/>
                </a:tc>
                <a:tc>
                  <a:txBody>
                    <a:bodyPr/>
                    <a:lstStyle/>
                    <a:p>
                      <a:r>
                        <a:rPr lang="en-US" dirty="0" smtClean="0"/>
                        <a:t>4</a:t>
                      </a:r>
                      <a:endParaRPr lang="en-IN" dirty="0"/>
                    </a:p>
                  </a:txBody>
                  <a:tcPr/>
                </a:tc>
                <a:tc>
                  <a:txBody>
                    <a:bodyPr/>
                    <a:lstStyle/>
                    <a:p>
                      <a:r>
                        <a:rPr lang="en-US" dirty="0" smtClean="0"/>
                        <a:t>3</a:t>
                      </a:r>
                      <a:endParaRPr lang="en-IN" dirty="0"/>
                    </a:p>
                  </a:txBody>
                  <a:tcPr/>
                </a:tc>
                <a:tc>
                  <a:txBody>
                    <a:bodyPr/>
                    <a:lstStyle/>
                    <a:p>
                      <a:r>
                        <a:rPr lang="en-US" dirty="0" smtClean="0"/>
                        <a:t>22</a:t>
                      </a:r>
                      <a:endParaRPr lang="en-IN" dirty="0"/>
                    </a:p>
                  </a:txBody>
                  <a:tcPr/>
                </a:tc>
                <a:tc>
                  <a:txBody>
                    <a:bodyPr/>
                    <a:lstStyle/>
                    <a:p>
                      <a:r>
                        <a:rPr lang="en-US" dirty="0" smtClean="0"/>
                        <a:t>19</a:t>
                      </a:r>
                      <a:endParaRPr lang="en-IN" dirty="0"/>
                    </a:p>
                  </a:txBody>
                  <a:tcPr/>
                </a:tc>
                <a:tc>
                  <a:txBody>
                    <a:bodyPr/>
                    <a:lstStyle/>
                    <a:p>
                      <a:r>
                        <a:rPr lang="en-US" dirty="0" smtClean="0"/>
                        <a:t>15</a:t>
                      </a:r>
                      <a:endParaRPr lang="en-IN"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352" y="955489"/>
            <a:ext cx="8963696" cy="1890742"/>
          </a:xfrm>
          <a:prstGeom prst="rect">
            <a:avLst/>
          </a:prstGeom>
        </p:spPr>
      </p:pic>
    </p:spTree>
    <p:extLst>
      <p:ext uri="{BB962C8B-B14F-4D97-AF65-F5344CB8AC3E}">
        <p14:creationId xmlns:p14="http://schemas.microsoft.com/office/powerpoint/2010/main" val="1992239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1"/>
            <a:ext cx="10515600" cy="6603599"/>
          </a:xfrm>
        </p:spPr>
        <p:txBody>
          <a:bodyPr>
            <a:normAutofit/>
          </a:bodyPr>
          <a:lstStyle/>
          <a:p>
            <a:pPr marL="0" indent="0">
              <a:buNone/>
            </a:pPr>
            <a:endParaRPr lang="en-US" sz="2000" dirty="0" smtClean="0"/>
          </a:p>
          <a:p>
            <a:pPr marL="0" indent="0">
              <a:buNone/>
            </a:pPr>
            <a:r>
              <a:rPr lang="en-US" sz="2000" dirty="0" smtClean="0"/>
              <a:t>2. Problem statement</a:t>
            </a:r>
          </a:p>
          <a:p>
            <a:pPr marL="0" indent="0">
              <a:buNone/>
            </a:pPr>
            <a:r>
              <a:rPr lang="en-US" sz="2000" dirty="0" smtClean="0"/>
              <a:t>draw a </a:t>
            </a:r>
            <a:r>
              <a:rPr lang="en-US" sz="2000" dirty="0" err="1" smtClean="0"/>
              <a:t>gantt</a:t>
            </a:r>
            <a:r>
              <a:rPr lang="en-US" sz="2000" dirty="0" smtClean="0"/>
              <a:t> chart and calculate average waiting time and average turnaround time for the following processes using FCFS. </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546154094"/>
              </p:ext>
            </p:extLst>
          </p:nvPr>
        </p:nvGraphicFramePr>
        <p:xfrm>
          <a:off x="1014569" y="2072840"/>
          <a:ext cx="5527899" cy="1483360"/>
        </p:xfrm>
        <a:graphic>
          <a:graphicData uri="http://schemas.openxmlformats.org/drawingml/2006/table">
            <a:tbl>
              <a:tblPr firstRow="1" bandRow="1">
                <a:tableStyleId>{21E4AEA4-8DFA-4A89-87EB-49C32662AFE0}</a:tableStyleId>
              </a:tblPr>
              <a:tblGrid>
                <a:gridCol w="1523241"/>
                <a:gridCol w="1694506"/>
                <a:gridCol w="2310152"/>
              </a:tblGrid>
              <a:tr h="370840">
                <a:tc>
                  <a:txBody>
                    <a:bodyPr/>
                    <a:lstStyle/>
                    <a:p>
                      <a:r>
                        <a:rPr lang="en-US" dirty="0" smtClean="0"/>
                        <a:t>Processes </a:t>
                      </a:r>
                      <a:endParaRPr lang="en-IN" dirty="0"/>
                    </a:p>
                  </a:txBody>
                  <a:tcPr/>
                </a:tc>
                <a:tc>
                  <a:txBody>
                    <a:bodyPr/>
                    <a:lstStyle/>
                    <a:p>
                      <a:r>
                        <a:rPr lang="en-US" dirty="0" smtClean="0"/>
                        <a:t>Arrival</a:t>
                      </a:r>
                      <a:r>
                        <a:rPr lang="en-US" baseline="0" dirty="0" smtClean="0"/>
                        <a:t> time</a:t>
                      </a:r>
                      <a:endParaRPr lang="en-IN" dirty="0"/>
                    </a:p>
                  </a:txBody>
                  <a:tcPr/>
                </a:tc>
                <a:tc>
                  <a:txBody>
                    <a:bodyPr/>
                    <a:lstStyle/>
                    <a:p>
                      <a:r>
                        <a:rPr lang="en-US" dirty="0" smtClean="0"/>
                        <a:t>Burst</a:t>
                      </a:r>
                      <a:r>
                        <a:rPr lang="en-US" baseline="0" dirty="0" smtClean="0"/>
                        <a:t> time (</a:t>
                      </a:r>
                      <a:r>
                        <a:rPr lang="en-US" baseline="0" dirty="0" err="1" smtClean="0"/>
                        <a:t>ms</a:t>
                      </a:r>
                      <a:r>
                        <a:rPr lang="en-US" baseline="0" dirty="0" smtClean="0"/>
                        <a:t>)</a:t>
                      </a:r>
                      <a:endParaRPr lang="en-IN" dirty="0"/>
                    </a:p>
                  </a:txBody>
                  <a:tcPr/>
                </a:tc>
              </a:tr>
              <a:tr h="370840">
                <a:tc>
                  <a:txBody>
                    <a:bodyPr/>
                    <a:lstStyle/>
                    <a:p>
                      <a:r>
                        <a:rPr lang="en-US" dirty="0" smtClean="0"/>
                        <a:t>p1</a:t>
                      </a:r>
                      <a:endParaRPr lang="en-IN" dirty="0"/>
                    </a:p>
                  </a:txBody>
                  <a:tcPr/>
                </a:tc>
                <a:tc>
                  <a:txBody>
                    <a:bodyPr/>
                    <a:lstStyle/>
                    <a:p>
                      <a:r>
                        <a:rPr lang="en-US" dirty="0" smtClean="0"/>
                        <a:t>1</a:t>
                      </a:r>
                      <a:endParaRPr lang="en-IN" dirty="0"/>
                    </a:p>
                  </a:txBody>
                  <a:tcPr/>
                </a:tc>
                <a:tc>
                  <a:txBody>
                    <a:bodyPr/>
                    <a:lstStyle/>
                    <a:p>
                      <a:r>
                        <a:rPr lang="en-US" dirty="0" smtClean="0"/>
                        <a:t>6</a:t>
                      </a:r>
                      <a:endParaRPr lang="en-IN" dirty="0"/>
                    </a:p>
                  </a:txBody>
                  <a:tcPr/>
                </a:tc>
              </a:tr>
              <a:tr h="370840">
                <a:tc>
                  <a:txBody>
                    <a:bodyPr/>
                    <a:lstStyle/>
                    <a:p>
                      <a:r>
                        <a:rPr lang="en-US" dirty="0" smtClean="0"/>
                        <a:t>p2</a:t>
                      </a:r>
                      <a:endParaRPr lang="en-IN" dirty="0"/>
                    </a:p>
                  </a:txBody>
                  <a:tcPr/>
                </a:tc>
                <a:tc>
                  <a:txBody>
                    <a:bodyPr/>
                    <a:lstStyle/>
                    <a:p>
                      <a:r>
                        <a:rPr lang="en-US" dirty="0" smtClean="0"/>
                        <a:t>0</a:t>
                      </a:r>
                      <a:endParaRPr lang="en-IN" dirty="0"/>
                    </a:p>
                  </a:txBody>
                  <a:tcPr/>
                </a:tc>
                <a:tc>
                  <a:txBody>
                    <a:bodyPr/>
                    <a:lstStyle/>
                    <a:p>
                      <a:r>
                        <a:rPr lang="en-US" dirty="0" smtClean="0"/>
                        <a:t>4</a:t>
                      </a:r>
                      <a:endParaRPr lang="en-IN" dirty="0"/>
                    </a:p>
                  </a:txBody>
                  <a:tcPr/>
                </a:tc>
              </a:tr>
              <a:tr h="370840">
                <a:tc>
                  <a:txBody>
                    <a:bodyPr/>
                    <a:lstStyle/>
                    <a:p>
                      <a:r>
                        <a:rPr lang="en-US" dirty="0" smtClean="0"/>
                        <a:t>p3</a:t>
                      </a:r>
                      <a:endParaRPr lang="en-IN" dirty="0"/>
                    </a:p>
                  </a:txBody>
                  <a:tcPr/>
                </a:tc>
                <a:tc>
                  <a:txBody>
                    <a:bodyPr/>
                    <a:lstStyle/>
                    <a:p>
                      <a:r>
                        <a:rPr lang="en-US" dirty="0" smtClean="0"/>
                        <a:t>2</a:t>
                      </a:r>
                      <a:endParaRPr lang="en-IN" dirty="0"/>
                    </a:p>
                  </a:txBody>
                  <a:tcPr/>
                </a:tc>
                <a:tc>
                  <a:txBody>
                    <a:bodyPr/>
                    <a:lstStyle/>
                    <a:p>
                      <a:r>
                        <a:rPr lang="en-US" dirty="0" smtClean="0"/>
                        <a:t>7</a:t>
                      </a:r>
                      <a:endParaRPr lang="en-IN" dirty="0"/>
                    </a:p>
                  </a:txBody>
                  <a:tcPr/>
                </a:tc>
              </a:tr>
            </a:tbl>
          </a:graphicData>
        </a:graphic>
      </p:graphicFrame>
    </p:spTree>
    <p:extLst>
      <p:ext uri="{BB962C8B-B14F-4D97-AF65-F5344CB8AC3E}">
        <p14:creationId xmlns:p14="http://schemas.microsoft.com/office/powerpoint/2010/main" val="729782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smtClean="0"/>
              <a:t>Solution.</a:t>
            </a:r>
            <a:endParaRPr lang="en-IN" sz="2000" dirty="0"/>
          </a:p>
        </p:txBody>
      </p:sp>
      <p:sp>
        <p:nvSpPr>
          <p:cNvPr id="3" name="Content Placeholder 2"/>
          <p:cNvSpPr>
            <a:spLocks noGrp="1"/>
          </p:cNvSpPr>
          <p:nvPr>
            <p:ph idx="1"/>
          </p:nvPr>
        </p:nvSpPr>
        <p:spPr>
          <a:xfrm>
            <a:off x="838200" y="542993"/>
            <a:ext cx="10515600" cy="6179780"/>
          </a:xfrm>
        </p:spPr>
        <p:txBody>
          <a:bodyPr>
            <a:normAutofit lnSpcReduction="10000"/>
          </a:bodyPr>
          <a:lstStyle/>
          <a:p>
            <a:pPr marL="0" indent="0">
              <a:buNone/>
            </a:pPr>
            <a:r>
              <a:rPr lang="en-US" sz="2000" dirty="0" smtClean="0"/>
              <a:t>Gantt chart </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Completion </a:t>
            </a:r>
            <a:r>
              <a:rPr lang="en-US" sz="2000" dirty="0"/>
              <a:t>time: from </a:t>
            </a:r>
            <a:r>
              <a:rPr lang="en-US" sz="2000" dirty="0" err="1"/>
              <a:t>gantt</a:t>
            </a:r>
            <a:r>
              <a:rPr lang="en-US" sz="2000" dirty="0"/>
              <a:t> chart</a:t>
            </a:r>
          </a:p>
          <a:p>
            <a:pPr marL="0" indent="0">
              <a:buNone/>
            </a:pPr>
            <a:r>
              <a:rPr lang="en-US" sz="2000" dirty="0"/>
              <a:t>Turnaround time(TAT): completion time - arrival </a:t>
            </a:r>
            <a:r>
              <a:rPr lang="en-US" sz="2000" dirty="0" smtClean="0"/>
              <a:t>time     </a:t>
            </a:r>
            <a:r>
              <a:rPr lang="en-US" sz="2000" dirty="0" err="1" smtClean="0"/>
              <a:t>avg</a:t>
            </a:r>
            <a:r>
              <a:rPr lang="en-US" sz="2000" dirty="0" smtClean="0"/>
              <a:t> turnaround time= 9.3</a:t>
            </a:r>
            <a:endParaRPr lang="en-US" sz="2000" dirty="0"/>
          </a:p>
          <a:p>
            <a:pPr marL="0" indent="0">
              <a:buNone/>
            </a:pPr>
            <a:r>
              <a:rPr lang="en-US" sz="2000" dirty="0"/>
              <a:t>Waiting time(WT): turnaround time - burst </a:t>
            </a:r>
            <a:r>
              <a:rPr lang="en-US" sz="2000" dirty="0" smtClean="0"/>
              <a:t>time              </a:t>
            </a:r>
            <a:r>
              <a:rPr lang="en-US" sz="2000" dirty="0" err="1" smtClean="0"/>
              <a:t>avg</a:t>
            </a:r>
            <a:r>
              <a:rPr lang="en-US" sz="2000" dirty="0" smtClean="0"/>
              <a:t> waiting time= 3.6</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smtClean="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872824265"/>
              </p:ext>
            </p:extLst>
          </p:nvPr>
        </p:nvGraphicFramePr>
        <p:xfrm>
          <a:off x="928352" y="3024948"/>
          <a:ext cx="8128002" cy="1869024"/>
        </p:xfrm>
        <a:graphic>
          <a:graphicData uri="http://schemas.openxmlformats.org/drawingml/2006/table">
            <a:tbl>
              <a:tblPr firstRow="1" bandRow="1">
                <a:tableStyleId>{21E4AEA4-8DFA-4A89-87EB-49C32662AFE0}</a:tableStyleId>
              </a:tblPr>
              <a:tblGrid>
                <a:gridCol w="1354667"/>
                <a:gridCol w="1354667"/>
                <a:gridCol w="1333559"/>
                <a:gridCol w="1375775"/>
                <a:gridCol w="1354667"/>
                <a:gridCol w="1354667"/>
              </a:tblGrid>
              <a:tr h="370840">
                <a:tc>
                  <a:txBody>
                    <a:bodyPr/>
                    <a:lstStyle/>
                    <a:p>
                      <a:r>
                        <a:rPr lang="en-US" dirty="0" smtClean="0"/>
                        <a:t>Processes</a:t>
                      </a:r>
                      <a:endParaRPr lang="en-IN" dirty="0"/>
                    </a:p>
                  </a:txBody>
                  <a:tcPr/>
                </a:tc>
                <a:tc>
                  <a:txBody>
                    <a:bodyPr/>
                    <a:lstStyle/>
                    <a:p>
                      <a:r>
                        <a:rPr lang="en-US" dirty="0" smtClean="0"/>
                        <a:t>Burst time</a:t>
                      </a:r>
                      <a:endParaRPr lang="en-IN" dirty="0"/>
                    </a:p>
                  </a:txBody>
                  <a:tcPr/>
                </a:tc>
                <a:tc>
                  <a:txBody>
                    <a:bodyPr/>
                    <a:lstStyle/>
                    <a:p>
                      <a:r>
                        <a:rPr lang="en-US" dirty="0" smtClean="0"/>
                        <a:t>Arrival time</a:t>
                      </a:r>
                      <a:endParaRPr lang="en-IN" dirty="0"/>
                    </a:p>
                  </a:txBody>
                  <a:tcPr/>
                </a:tc>
                <a:tc>
                  <a:txBody>
                    <a:bodyPr/>
                    <a:lstStyle/>
                    <a:p>
                      <a:r>
                        <a:rPr lang="en-US" dirty="0" smtClean="0"/>
                        <a:t>Completion time(CT)</a:t>
                      </a:r>
                      <a:endParaRPr lang="en-IN" dirty="0"/>
                    </a:p>
                  </a:txBody>
                  <a:tcPr/>
                </a:tc>
                <a:tc>
                  <a:txBody>
                    <a:bodyPr/>
                    <a:lstStyle/>
                    <a:p>
                      <a:r>
                        <a:rPr lang="en-US" dirty="0" smtClean="0"/>
                        <a:t>Turnaround</a:t>
                      </a:r>
                      <a:r>
                        <a:rPr lang="en-US" baseline="0" dirty="0" smtClean="0"/>
                        <a:t> time(TAT)</a:t>
                      </a:r>
                      <a:endParaRPr lang="en-IN" dirty="0"/>
                    </a:p>
                  </a:txBody>
                  <a:tcPr/>
                </a:tc>
                <a:tc>
                  <a:txBody>
                    <a:bodyPr/>
                    <a:lstStyle/>
                    <a:p>
                      <a:r>
                        <a:rPr lang="en-US" dirty="0" smtClean="0"/>
                        <a:t>Waiting time(WT)</a:t>
                      </a:r>
                      <a:endParaRPr lang="en-IN" dirty="0"/>
                    </a:p>
                  </a:txBody>
                  <a:tcPr/>
                </a:tc>
              </a:tr>
              <a:tr h="370840">
                <a:tc>
                  <a:txBody>
                    <a:bodyPr/>
                    <a:lstStyle/>
                    <a:p>
                      <a:r>
                        <a:rPr lang="en-US" dirty="0" smtClean="0"/>
                        <a:t>p1</a:t>
                      </a:r>
                      <a:endParaRPr lang="en-IN" dirty="0"/>
                    </a:p>
                  </a:txBody>
                  <a:tcPr/>
                </a:tc>
                <a:tc>
                  <a:txBody>
                    <a:bodyPr/>
                    <a:lstStyle/>
                    <a:p>
                      <a:r>
                        <a:rPr lang="en-US" dirty="0" smtClean="0"/>
                        <a:t>6</a:t>
                      </a:r>
                      <a:endParaRPr lang="en-IN" dirty="0"/>
                    </a:p>
                  </a:txBody>
                  <a:tcPr/>
                </a:tc>
                <a:tc>
                  <a:txBody>
                    <a:bodyPr/>
                    <a:lstStyle/>
                    <a:p>
                      <a:r>
                        <a:rPr lang="en-US" dirty="0" smtClean="0"/>
                        <a:t>1</a:t>
                      </a:r>
                      <a:endParaRPr lang="en-IN" dirty="0"/>
                    </a:p>
                  </a:txBody>
                  <a:tcPr/>
                </a:tc>
                <a:tc>
                  <a:txBody>
                    <a:bodyPr/>
                    <a:lstStyle/>
                    <a:p>
                      <a:r>
                        <a:rPr lang="en-US" dirty="0" smtClean="0"/>
                        <a:t>10</a:t>
                      </a:r>
                      <a:endParaRPr lang="en-IN" dirty="0"/>
                    </a:p>
                  </a:txBody>
                  <a:tcPr/>
                </a:tc>
                <a:tc>
                  <a:txBody>
                    <a:bodyPr/>
                    <a:lstStyle/>
                    <a:p>
                      <a:r>
                        <a:rPr lang="en-US" dirty="0" smtClean="0"/>
                        <a:t>9</a:t>
                      </a:r>
                      <a:endParaRPr lang="en-IN" dirty="0"/>
                    </a:p>
                  </a:txBody>
                  <a:tcPr/>
                </a:tc>
                <a:tc>
                  <a:txBody>
                    <a:bodyPr/>
                    <a:lstStyle/>
                    <a:p>
                      <a:r>
                        <a:rPr lang="en-US" dirty="0" smtClean="0"/>
                        <a:t>3</a:t>
                      </a:r>
                      <a:endParaRPr lang="en-IN" dirty="0"/>
                    </a:p>
                  </a:txBody>
                  <a:tcPr/>
                </a:tc>
              </a:tr>
              <a:tr h="370840">
                <a:tc>
                  <a:txBody>
                    <a:bodyPr/>
                    <a:lstStyle/>
                    <a:p>
                      <a:r>
                        <a:rPr lang="en-US" dirty="0" smtClean="0"/>
                        <a:t>p2</a:t>
                      </a:r>
                      <a:endParaRPr lang="en-IN" dirty="0"/>
                    </a:p>
                  </a:txBody>
                  <a:tcPr/>
                </a:tc>
                <a:tc>
                  <a:txBody>
                    <a:bodyPr/>
                    <a:lstStyle/>
                    <a:p>
                      <a:r>
                        <a:rPr lang="en-US" dirty="0" smtClean="0"/>
                        <a:t>4</a:t>
                      </a:r>
                      <a:endParaRPr lang="en-IN" dirty="0"/>
                    </a:p>
                  </a:txBody>
                  <a:tcPr/>
                </a:tc>
                <a:tc>
                  <a:txBody>
                    <a:bodyPr/>
                    <a:lstStyle/>
                    <a:p>
                      <a:r>
                        <a:rPr lang="en-US" dirty="0" smtClean="0"/>
                        <a:t>0</a:t>
                      </a:r>
                      <a:endParaRPr lang="en-IN" dirty="0"/>
                    </a:p>
                  </a:txBody>
                  <a:tcPr/>
                </a:tc>
                <a:tc>
                  <a:txBody>
                    <a:bodyPr/>
                    <a:lstStyle/>
                    <a:p>
                      <a:r>
                        <a:rPr lang="en-US" dirty="0" smtClean="0"/>
                        <a:t>4</a:t>
                      </a:r>
                      <a:endParaRPr lang="en-IN" dirty="0"/>
                    </a:p>
                  </a:txBody>
                  <a:tcPr/>
                </a:tc>
                <a:tc>
                  <a:txBody>
                    <a:bodyPr/>
                    <a:lstStyle/>
                    <a:p>
                      <a:r>
                        <a:rPr lang="en-US" dirty="0" smtClean="0"/>
                        <a:t>4</a:t>
                      </a:r>
                      <a:endParaRPr lang="en-IN" dirty="0"/>
                    </a:p>
                  </a:txBody>
                  <a:tcPr/>
                </a:tc>
                <a:tc>
                  <a:txBody>
                    <a:bodyPr/>
                    <a:lstStyle/>
                    <a:p>
                      <a:r>
                        <a:rPr lang="en-US" dirty="0" smtClean="0"/>
                        <a:t>0</a:t>
                      </a:r>
                      <a:endParaRPr lang="en-IN" dirty="0"/>
                    </a:p>
                  </a:txBody>
                  <a:tcPr/>
                </a:tc>
              </a:tr>
              <a:tr h="487264">
                <a:tc>
                  <a:txBody>
                    <a:bodyPr/>
                    <a:lstStyle/>
                    <a:p>
                      <a:r>
                        <a:rPr lang="en-US" dirty="0" smtClean="0"/>
                        <a:t>p3</a:t>
                      </a:r>
                      <a:endParaRPr lang="en-IN" dirty="0"/>
                    </a:p>
                  </a:txBody>
                  <a:tcPr/>
                </a:tc>
                <a:tc>
                  <a:txBody>
                    <a:bodyPr/>
                    <a:lstStyle/>
                    <a:p>
                      <a:r>
                        <a:rPr lang="en-US" dirty="0" smtClean="0"/>
                        <a:t>7</a:t>
                      </a:r>
                      <a:endParaRPr lang="en-IN" dirty="0"/>
                    </a:p>
                  </a:txBody>
                  <a:tcPr/>
                </a:tc>
                <a:tc>
                  <a:txBody>
                    <a:bodyPr/>
                    <a:lstStyle/>
                    <a:p>
                      <a:r>
                        <a:rPr lang="en-US" dirty="0" smtClean="0"/>
                        <a:t>2</a:t>
                      </a:r>
                      <a:endParaRPr lang="en-IN" dirty="0"/>
                    </a:p>
                  </a:txBody>
                  <a:tcPr/>
                </a:tc>
                <a:tc>
                  <a:txBody>
                    <a:bodyPr/>
                    <a:lstStyle/>
                    <a:p>
                      <a:r>
                        <a:rPr lang="en-US" dirty="0" smtClean="0"/>
                        <a:t>17</a:t>
                      </a:r>
                      <a:endParaRPr lang="en-IN" dirty="0"/>
                    </a:p>
                  </a:txBody>
                  <a:tcPr/>
                </a:tc>
                <a:tc>
                  <a:txBody>
                    <a:bodyPr/>
                    <a:lstStyle/>
                    <a:p>
                      <a:r>
                        <a:rPr lang="en-US" dirty="0" smtClean="0"/>
                        <a:t>15</a:t>
                      </a:r>
                      <a:endParaRPr lang="en-IN" dirty="0"/>
                    </a:p>
                  </a:txBody>
                  <a:tcPr/>
                </a:tc>
                <a:tc>
                  <a:txBody>
                    <a:bodyPr/>
                    <a:lstStyle/>
                    <a:p>
                      <a:r>
                        <a:rPr lang="en-US" dirty="0" smtClean="0"/>
                        <a:t>8</a:t>
                      </a:r>
                      <a:endParaRPr lang="en-IN" dirty="0"/>
                    </a:p>
                  </a:txBody>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043435"/>
            <a:ext cx="7404279" cy="1828554"/>
          </a:xfrm>
          <a:prstGeom prst="rect">
            <a:avLst/>
          </a:prstGeom>
        </p:spPr>
      </p:pic>
    </p:spTree>
    <p:extLst>
      <p:ext uri="{BB962C8B-B14F-4D97-AF65-F5344CB8AC3E}">
        <p14:creationId xmlns:p14="http://schemas.microsoft.com/office/powerpoint/2010/main" val="416924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5.3.2 Shortest-Job-First Scheduling </a:t>
            </a:r>
          </a:p>
        </p:txBody>
      </p:sp>
      <p:sp>
        <p:nvSpPr>
          <p:cNvPr id="3" name="Content Placeholder 2"/>
          <p:cNvSpPr>
            <a:spLocks noGrp="1"/>
          </p:cNvSpPr>
          <p:nvPr>
            <p:ph idx="1"/>
          </p:nvPr>
        </p:nvSpPr>
        <p:spPr>
          <a:xfrm>
            <a:off x="1952596" y="1285836"/>
            <a:ext cx="8229600" cy="5572164"/>
          </a:xfrm>
        </p:spPr>
        <p:txBody>
          <a:bodyPr>
            <a:normAutofit/>
          </a:bodyPr>
          <a:lstStyle/>
          <a:p>
            <a:pPr algn="just"/>
            <a:r>
              <a:rPr lang="en-US" sz="2000" dirty="0"/>
              <a:t>A different approach to CPU scheduling is the shortest-job-first (SJF) scheduling algorithm. This algorithm associates with each process the length of the process's next CPU burst. When the CPU is available, it is assigned to the process that has the smallest next CPU burst. If the next CPU bursts of two processes are the same, FCFS scheduling is used to break the tie. Note that a more appropriate term for this scheduling method would be the shortest-next-CPU-burst algorithm, because scheduling depends on the length of the next CPU burst of a process, rather than its total length. </a:t>
            </a:r>
            <a:endParaRPr lang="en-US" sz="2000" dirty="0" smtClean="0"/>
          </a:p>
          <a:p>
            <a:pPr marL="0" indent="0" algn="just">
              <a:buNone/>
            </a:pPr>
            <a:r>
              <a:rPr lang="en-US" sz="2000" dirty="0" smtClean="0"/>
              <a:t>Advantage of SJF</a:t>
            </a:r>
            <a:endParaRPr lang="en-US" sz="2000" dirty="0"/>
          </a:p>
          <a:p>
            <a:pPr algn="just"/>
            <a:r>
              <a:rPr lang="en-US" sz="2000" dirty="0"/>
              <a:t>The SJF scheduling algorithm is provably optimal, in that it gives the minimum average waiting time for a given set of processes. </a:t>
            </a:r>
            <a:endParaRPr lang="en-US" sz="2000" dirty="0" smtClean="0"/>
          </a:p>
          <a:p>
            <a:pPr marL="0" indent="0" algn="just">
              <a:buNone/>
            </a:pPr>
            <a:r>
              <a:rPr lang="en-US" sz="2000" dirty="0" smtClean="0"/>
              <a:t>Disadvantage</a:t>
            </a:r>
            <a:endParaRPr lang="en-US" sz="2000" dirty="0"/>
          </a:p>
          <a:p>
            <a:pPr algn="just"/>
            <a:r>
              <a:rPr lang="en-US" sz="2000" dirty="0"/>
              <a:t>The real difficulty with the SJF algorithm is knowing the length of the next CPU request. For long-term (job) scheduling in a batch system, we can use as the length the process time limit that a user specifies when he submits the job. Thus, users are motivated to estimate the process time limit accurately, since a lower value may mean faster response. </a:t>
            </a:r>
          </a:p>
        </p:txBody>
      </p:sp>
    </p:spTree>
    <p:extLst>
      <p:ext uri="{BB962C8B-B14F-4D97-AF65-F5344CB8AC3E}">
        <p14:creationId xmlns:p14="http://schemas.microsoft.com/office/powerpoint/2010/main" val="3084738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a:xfrm>
            <a:off x="838200" y="1825626"/>
            <a:ext cx="10515600" cy="3647896"/>
          </a:xfrm>
        </p:spPr>
        <p:txBody>
          <a:bodyPr>
            <a:normAutofit/>
          </a:bodyPr>
          <a:lstStyle/>
          <a:p>
            <a:pPr algn="just"/>
            <a:r>
              <a:rPr lang="en-US" sz="2000" b="1" dirty="0"/>
              <a:t>The SJF algorithm can be either preemptive or </a:t>
            </a:r>
            <a:r>
              <a:rPr lang="en-US" sz="2000" b="1" dirty="0" err="1"/>
              <a:t>nonpreemptive</a:t>
            </a:r>
            <a:r>
              <a:rPr lang="en-US" sz="2000" dirty="0"/>
              <a:t>. The choice arises when a new process arrives at the ready queue while a previous process is still executing. The next CPU burst of the newly arrived process may be shorter than what is left of the currently executing process. A preemptive SJF algorithm will preempt the currently executing process, whereas a </a:t>
            </a:r>
            <a:r>
              <a:rPr lang="en-US" sz="2000" dirty="0" err="1"/>
              <a:t>nonpreemptive</a:t>
            </a:r>
            <a:r>
              <a:rPr lang="en-US" sz="2000" dirty="0"/>
              <a:t> SJF algorithm will allow the currently running process to finish its CPU burst. </a:t>
            </a:r>
            <a:r>
              <a:rPr lang="en-US" sz="2000" b="1" dirty="0"/>
              <a:t>Preemptive SJF scheduling is sometimes called shortest-remaining-time-first scheduling. </a:t>
            </a:r>
          </a:p>
        </p:txBody>
      </p:sp>
    </p:spTree>
    <p:extLst>
      <p:ext uri="{BB962C8B-B14F-4D97-AF65-F5344CB8AC3E}">
        <p14:creationId xmlns:p14="http://schemas.microsoft.com/office/powerpoint/2010/main" val="1119505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1"/>
            <a:ext cx="10515600" cy="6603599"/>
          </a:xfrm>
        </p:spPr>
        <p:txBody>
          <a:bodyPr>
            <a:normAutofit/>
          </a:bodyPr>
          <a:lstStyle/>
          <a:p>
            <a:pPr marL="0" indent="0">
              <a:buNone/>
            </a:pPr>
            <a:endParaRPr lang="en-US" sz="2000" dirty="0" smtClean="0"/>
          </a:p>
          <a:p>
            <a:pPr marL="0" indent="0">
              <a:buNone/>
            </a:pPr>
            <a:r>
              <a:rPr lang="en-US" sz="2000" dirty="0"/>
              <a:t>1</a:t>
            </a:r>
            <a:r>
              <a:rPr lang="en-US" sz="2000" dirty="0" smtClean="0"/>
              <a:t>. Problem statement</a:t>
            </a:r>
          </a:p>
          <a:p>
            <a:pPr marL="0" indent="0" algn="just">
              <a:buNone/>
            </a:pPr>
            <a:r>
              <a:rPr lang="en-US" sz="2000" dirty="0" smtClean="0"/>
              <a:t>draw a </a:t>
            </a:r>
            <a:r>
              <a:rPr lang="en-US" sz="2000" dirty="0" err="1" smtClean="0"/>
              <a:t>gantt</a:t>
            </a:r>
            <a:r>
              <a:rPr lang="en-US" sz="2000" dirty="0" smtClean="0"/>
              <a:t> chart and calculate average waiting time and average turnaround time for the following processes using SJF scheduling algorithm. Assume that all processes have arrived at time 0. </a:t>
            </a:r>
          </a:p>
          <a:p>
            <a:pPr marL="0" indent="0" algn="just">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2216931222"/>
              </p:ext>
            </p:extLst>
          </p:nvPr>
        </p:nvGraphicFramePr>
        <p:xfrm>
          <a:off x="1014569" y="2072840"/>
          <a:ext cx="8128000" cy="1854200"/>
        </p:xfrm>
        <a:graphic>
          <a:graphicData uri="http://schemas.openxmlformats.org/drawingml/2006/table">
            <a:tbl>
              <a:tblPr firstRow="1" bandRow="1">
                <a:tableStyleId>{21E4AEA4-8DFA-4A89-87EB-49C32662AFE0}</a:tableStyleId>
              </a:tblPr>
              <a:tblGrid>
                <a:gridCol w="3866524"/>
                <a:gridCol w="4261476"/>
              </a:tblGrid>
              <a:tr h="370840">
                <a:tc>
                  <a:txBody>
                    <a:bodyPr/>
                    <a:lstStyle/>
                    <a:p>
                      <a:r>
                        <a:rPr lang="en-US" dirty="0" smtClean="0"/>
                        <a:t>Processes </a:t>
                      </a:r>
                      <a:endParaRPr lang="en-IN" dirty="0"/>
                    </a:p>
                  </a:txBody>
                  <a:tcPr/>
                </a:tc>
                <a:tc>
                  <a:txBody>
                    <a:bodyPr/>
                    <a:lstStyle/>
                    <a:p>
                      <a:r>
                        <a:rPr lang="en-US" dirty="0" smtClean="0"/>
                        <a:t>CPU Burst</a:t>
                      </a:r>
                      <a:r>
                        <a:rPr lang="en-US" baseline="0" dirty="0" smtClean="0"/>
                        <a:t> time (</a:t>
                      </a:r>
                      <a:r>
                        <a:rPr lang="en-US" baseline="0" dirty="0" err="1" smtClean="0"/>
                        <a:t>ms</a:t>
                      </a:r>
                      <a:r>
                        <a:rPr lang="en-US" baseline="0" dirty="0" smtClean="0"/>
                        <a:t>)</a:t>
                      </a:r>
                      <a:endParaRPr lang="en-IN" dirty="0"/>
                    </a:p>
                  </a:txBody>
                  <a:tcPr/>
                </a:tc>
              </a:tr>
              <a:tr h="370840">
                <a:tc>
                  <a:txBody>
                    <a:bodyPr/>
                    <a:lstStyle/>
                    <a:p>
                      <a:r>
                        <a:rPr lang="en-US" dirty="0" smtClean="0"/>
                        <a:t>p1</a:t>
                      </a:r>
                      <a:endParaRPr lang="en-IN" dirty="0"/>
                    </a:p>
                  </a:txBody>
                  <a:tcPr/>
                </a:tc>
                <a:tc>
                  <a:txBody>
                    <a:bodyPr/>
                    <a:lstStyle/>
                    <a:p>
                      <a:r>
                        <a:rPr lang="en-US" dirty="0" smtClean="0"/>
                        <a:t>6</a:t>
                      </a:r>
                      <a:endParaRPr lang="en-IN" dirty="0"/>
                    </a:p>
                  </a:txBody>
                  <a:tcPr/>
                </a:tc>
              </a:tr>
              <a:tr h="370840">
                <a:tc>
                  <a:txBody>
                    <a:bodyPr/>
                    <a:lstStyle/>
                    <a:p>
                      <a:r>
                        <a:rPr lang="en-US" dirty="0" smtClean="0"/>
                        <a:t>p2</a:t>
                      </a:r>
                      <a:endParaRPr lang="en-IN" dirty="0"/>
                    </a:p>
                  </a:txBody>
                  <a:tcPr/>
                </a:tc>
                <a:tc>
                  <a:txBody>
                    <a:bodyPr/>
                    <a:lstStyle/>
                    <a:p>
                      <a:r>
                        <a:rPr lang="en-US" dirty="0" smtClean="0"/>
                        <a:t>8</a:t>
                      </a:r>
                      <a:endParaRPr lang="en-IN" dirty="0"/>
                    </a:p>
                  </a:txBody>
                  <a:tcPr/>
                </a:tc>
              </a:tr>
              <a:tr h="370840">
                <a:tc>
                  <a:txBody>
                    <a:bodyPr/>
                    <a:lstStyle/>
                    <a:p>
                      <a:r>
                        <a:rPr lang="en-US" dirty="0" smtClean="0"/>
                        <a:t>p3</a:t>
                      </a:r>
                      <a:endParaRPr lang="en-IN" dirty="0"/>
                    </a:p>
                  </a:txBody>
                  <a:tcPr/>
                </a:tc>
                <a:tc>
                  <a:txBody>
                    <a:bodyPr/>
                    <a:lstStyle/>
                    <a:p>
                      <a:r>
                        <a:rPr lang="en-US" dirty="0" smtClean="0"/>
                        <a:t>7</a:t>
                      </a:r>
                      <a:endParaRPr lang="en-IN" dirty="0"/>
                    </a:p>
                  </a:txBody>
                  <a:tcPr/>
                </a:tc>
              </a:tr>
              <a:tr h="370840">
                <a:tc>
                  <a:txBody>
                    <a:bodyPr/>
                    <a:lstStyle/>
                    <a:p>
                      <a:r>
                        <a:rPr lang="en-US" dirty="0" smtClean="0"/>
                        <a:t>p4</a:t>
                      </a:r>
                      <a:endParaRPr lang="en-IN" dirty="0"/>
                    </a:p>
                  </a:txBody>
                  <a:tcPr/>
                </a:tc>
                <a:tc>
                  <a:txBody>
                    <a:bodyPr/>
                    <a:lstStyle/>
                    <a:p>
                      <a:r>
                        <a:rPr lang="en-US" dirty="0" smtClean="0"/>
                        <a:t>3</a:t>
                      </a:r>
                      <a:endParaRPr lang="en-IN" dirty="0"/>
                    </a:p>
                  </a:txBody>
                  <a:tcPr/>
                </a:tc>
              </a:tr>
            </a:tbl>
          </a:graphicData>
        </a:graphic>
      </p:graphicFrame>
    </p:spTree>
    <p:extLst>
      <p:ext uri="{BB962C8B-B14F-4D97-AF65-F5344CB8AC3E}">
        <p14:creationId xmlns:p14="http://schemas.microsoft.com/office/powerpoint/2010/main" val="246396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smtClean="0"/>
              <a:t>Solution.</a:t>
            </a:r>
            <a:endParaRPr lang="en-IN" sz="2000" dirty="0"/>
          </a:p>
        </p:txBody>
      </p:sp>
      <p:sp>
        <p:nvSpPr>
          <p:cNvPr id="3" name="Content Placeholder 2"/>
          <p:cNvSpPr>
            <a:spLocks noGrp="1"/>
          </p:cNvSpPr>
          <p:nvPr>
            <p:ph idx="1"/>
          </p:nvPr>
        </p:nvSpPr>
        <p:spPr>
          <a:xfrm>
            <a:off x="838200" y="542992"/>
            <a:ext cx="10515600" cy="6315007"/>
          </a:xfrm>
        </p:spPr>
        <p:txBody>
          <a:bodyPr>
            <a:normAutofit lnSpcReduction="10000"/>
          </a:bodyPr>
          <a:lstStyle/>
          <a:p>
            <a:pPr marL="0" indent="0">
              <a:buNone/>
            </a:pPr>
            <a:r>
              <a:rPr lang="en-US" sz="2000" dirty="0" smtClean="0"/>
              <a:t>Gantt chart </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Completion </a:t>
            </a:r>
            <a:r>
              <a:rPr lang="en-US" sz="2000" dirty="0"/>
              <a:t>time: from </a:t>
            </a:r>
            <a:r>
              <a:rPr lang="en-US" sz="2000" dirty="0" err="1"/>
              <a:t>gantt</a:t>
            </a:r>
            <a:r>
              <a:rPr lang="en-US" sz="2000" dirty="0"/>
              <a:t> chart</a:t>
            </a:r>
          </a:p>
          <a:p>
            <a:pPr marL="0" indent="0">
              <a:buNone/>
            </a:pPr>
            <a:r>
              <a:rPr lang="en-US" sz="2000" dirty="0"/>
              <a:t>Turnaround time(TAT): completion time - arrival </a:t>
            </a:r>
            <a:r>
              <a:rPr lang="en-US" sz="2000" dirty="0" smtClean="0"/>
              <a:t>time        </a:t>
            </a:r>
            <a:r>
              <a:rPr lang="en-US" sz="2000" dirty="0" err="1" smtClean="0"/>
              <a:t>avg</a:t>
            </a:r>
            <a:r>
              <a:rPr lang="en-US" sz="2000" dirty="0" smtClean="0"/>
              <a:t> turnaround time=13ms</a:t>
            </a:r>
            <a:endParaRPr lang="en-US" sz="2000" dirty="0"/>
          </a:p>
          <a:p>
            <a:pPr marL="0" indent="0">
              <a:buNone/>
            </a:pPr>
            <a:r>
              <a:rPr lang="en-US" sz="2000" dirty="0"/>
              <a:t>Waiting time(WT): turnaround time - burst </a:t>
            </a:r>
            <a:r>
              <a:rPr lang="en-US" sz="2000" dirty="0" smtClean="0"/>
              <a:t>time                  </a:t>
            </a:r>
            <a:r>
              <a:rPr lang="en-US" sz="2000" dirty="0" err="1" smtClean="0"/>
              <a:t>avg</a:t>
            </a:r>
            <a:r>
              <a:rPr lang="en-US" sz="2000" dirty="0" smtClean="0"/>
              <a:t> waiting time= 7ms</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smtClean="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578545723"/>
              </p:ext>
            </p:extLst>
          </p:nvPr>
        </p:nvGraphicFramePr>
        <p:xfrm>
          <a:off x="928352" y="2973433"/>
          <a:ext cx="8128000" cy="2239864"/>
        </p:xfrm>
        <a:graphic>
          <a:graphicData uri="http://schemas.openxmlformats.org/drawingml/2006/table">
            <a:tbl>
              <a:tblPr firstRow="1" bandRow="1">
                <a:tableStyleId>{21E4AEA4-8DFA-4A89-87EB-49C32662AFE0}</a:tableStyleId>
              </a:tblPr>
              <a:tblGrid>
                <a:gridCol w="1625600"/>
                <a:gridCol w="1625600"/>
                <a:gridCol w="1625600"/>
                <a:gridCol w="1625600"/>
                <a:gridCol w="1625600"/>
              </a:tblGrid>
              <a:tr h="370840">
                <a:tc>
                  <a:txBody>
                    <a:bodyPr/>
                    <a:lstStyle/>
                    <a:p>
                      <a:r>
                        <a:rPr lang="en-US" dirty="0" smtClean="0"/>
                        <a:t>Processes</a:t>
                      </a:r>
                      <a:endParaRPr lang="en-IN" dirty="0"/>
                    </a:p>
                  </a:txBody>
                  <a:tcPr/>
                </a:tc>
                <a:tc>
                  <a:txBody>
                    <a:bodyPr/>
                    <a:lstStyle/>
                    <a:p>
                      <a:r>
                        <a:rPr lang="en-US" dirty="0" smtClean="0"/>
                        <a:t>Burst time</a:t>
                      </a:r>
                      <a:endParaRPr lang="en-IN" dirty="0"/>
                    </a:p>
                  </a:txBody>
                  <a:tcPr/>
                </a:tc>
                <a:tc>
                  <a:txBody>
                    <a:bodyPr/>
                    <a:lstStyle/>
                    <a:p>
                      <a:r>
                        <a:rPr lang="en-US" dirty="0" smtClean="0"/>
                        <a:t>Completion time(CT)</a:t>
                      </a:r>
                      <a:endParaRPr lang="en-IN" dirty="0"/>
                    </a:p>
                  </a:txBody>
                  <a:tcPr/>
                </a:tc>
                <a:tc>
                  <a:txBody>
                    <a:bodyPr/>
                    <a:lstStyle/>
                    <a:p>
                      <a:r>
                        <a:rPr lang="en-US" dirty="0" smtClean="0"/>
                        <a:t>Turnaround</a:t>
                      </a:r>
                      <a:r>
                        <a:rPr lang="en-US" baseline="0" dirty="0" smtClean="0"/>
                        <a:t> time(TAT)</a:t>
                      </a:r>
                      <a:endParaRPr lang="en-IN" dirty="0"/>
                    </a:p>
                  </a:txBody>
                  <a:tcPr/>
                </a:tc>
                <a:tc>
                  <a:txBody>
                    <a:bodyPr/>
                    <a:lstStyle/>
                    <a:p>
                      <a:r>
                        <a:rPr lang="en-US" dirty="0" smtClean="0"/>
                        <a:t>Waiting time(WT)</a:t>
                      </a:r>
                      <a:endParaRPr lang="en-IN" dirty="0"/>
                    </a:p>
                  </a:txBody>
                  <a:tcPr/>
                </a:tc>
              </a:tr>
              <a:tr h="370840">
                <a:tc>
                  <a:txBody>
                    <a:bodyPr/>
                    <a:lstStyle/>
                    <a:p>
                      <a:r>
                        <a:rPr lang="en-US" dirty="0" smtClean="0"/>
                        <a:t>p1</a:t>
                      </a:r>
                      <a:endParaRPr lang="en-IN" dirty="0"/>
                    </a:p>
                  </a:txBody>
                  <a:tcPr/>
                </a:tc>
                <a:tc>
                  <a:txBody>
                    <a:bodyPr/>
                    <a:lstStyle/>
                    <a:p>
                      <a:r>
                        <a:rPr lang="en-US" dirty="0" smtClean="0"/>
                        <a:t>6</a:t>
                      </a:r>
                      <a:endParaRPr lang="en-IN" dirty="0"/>
                    </a:p>
                  </a:txBody>
                  <a:tcPr/>
                </a:tc>
                <a:tc>
                  <a:txBody>
                    <a:bodyPr/>
                    <a:lstStyle/>
                    <a:p>
                      <a:r>
                        <a:rPr lang="en-US" dirty="0" smtClean="0"/>
                        <a:t>9</a:t>
                      </a:r>
                      <a:endParaRPr lang="en-IN" dirty="0"/>
                    </a:p>
                  </a:txBody>
                  <a:tcPr/>
                </a:tc>
                <a:tc>
                  <a:txBody>
                    <a:bodyPr/>
                    <a:lstStyle/>
                    <a:p>
                      <a:r>
                        <a:rPr lang="en-US" dirty="0" smtClean="0"/>
                        <a:t>9</a:t>
                      </a:r>
                      <a:endParaRPr lang="en-IN" dirty="0"/>
                    </a:p>
                  </a:txBody>
                  <a:tcPr/>
                </a:tc>
                <a:tc>
                  <a:txBody>
                    <a:bodyPr/>
                    <a:lstStyle/>
                    <a:p>
                      <a:r>
                        <a:rPr lang="en-US" dirty="0" smtClean="0"/>
                        <a:t>3</a:t>
                      </a:r>
                      <a:endParaRPr lang="en-IN" dirty="0"/>
                    </a:p>
                  </a:txBody>
                  <a:tcPr/>
                </a:tc>
              </a:tr>
              <a:tr h="370840">
                <a:tc>
                  <a:txBody>
                    <a:bodyPr/>
                    <a:lstStyle/>
                    <a:p>
                      <a:r>
                        <a:rPr lang="en-US" dirty="0" smtClean="0"/>
                        <a:t>p2</a:t>
                      </a:r>
                      <a:endParaRPr lang="en-IN" dirty="0"/>
                    </a:p>
                  </a:txBody>
                  <a:tcPr/>
                </a:tc>
                <a:tc>
                  <a:txBody>
                    <a:bodyPr/>
                    <a:lstStyle/>
                    <a:p>
                      <a:r>
                        <a:rPr lang="en-US" dirty="0" smtClean="0"/>
                        <a:t>8</a:t>
                      </a:r>
                      <a:endParaRPr lang="en-IN" dirty="0"/>
                    </a:p>
                  </a:txBody>
                  <a:tcPr/>
                </a:tc>
                <a:tc>
                  <a:txBody>
                    <a:bodyPr/>
                    <a:lstStyle/>
                    <a:p>
                      <a:r>
                        <a:rPr lang="en-US" dirty="0" smtClean="0"/>
                        <a:t>24</a:t>
                      </a:r>
                      <a:endParaRPr lang="en-IN" dirty="0"/>
                    </a:p>
                  </a:txBody>
                  <a:tcPr/>
                </a:tc>
                <a:tc>
                  <a:txBody>
                    <a:bodyPr/>
                    <a:lstStyle/>
                    <a:p>
                      <a:r>
                        <a:rPr lang="en-US" dirty="0" smtClean="0"/>
                        <a:t>24</a:t>
                      </a:r>
                      <a:endParaRPr lang="en-IN" dirty="0"/>
                    </a:p>
                  </a:txBody>
                  <a:tcPr/>
                </a:tc>
                <a:tc>
                  <a:txBody>
                    <a:bodyPr/>
                    <a:lstStyle/>
                    <a:p>
                      <a:r>
                        <a:rPr lang="en-US" dirty="0" smtClean="0"/>
                        <a:t>16</a:t>
                      </a:r>
                      <a:endParaRPr lang="en-IN" dirty="0"/>
                    </a:p>
                  </a:txBody>
                  <a:tcPr/>
                </a:tc>
              </a:tr>
              <a:tr h="487264">
                <a:tc>
                  <a:txBody>
                    <a:bodyPr/>
                    <a:lstStyle/>
                    <a:p>
                      <a:r>
                        <a:rPr lang="en-US" dirty="0" smtClean="0"/>
                        <a:t>p3</a:t>
                      </a:r>
                      <a:endParaRPr lang="en-IN" dirty="0"/>
                    </a:p>
                  </a:txBody>
                  <a:tcPr/>
                </a:tc>
                <a:tc>
                  <a:txBody>
                    <a:bodyPr/>
                    <a:lstStyle/>
                    <a:p>
                      <a:r>
                        <a:rPr lang="en-US" dirty="0" smtClean="0"/>
                        <a:t>7</a:t>
                      </a:r>
                      <a:endParaRPr lang="en-IN" dirty="0"/>
                    </a:p>
                  </a:txBody>
                  <a:tcPr/>
                </a:tc>
                <a:tc>
                  <a:txBody>
                    <a:bodyPr/>
                    <a:lstStyle/>
                    <a:p>
                      <a:r>
                        <a:rPr lang="en-US" dirty="0" smtClean="0"/>
                        <a:t>16</a:t>
                      </a:r>
                      <a:endParaRPr lang="en-IN" dirty="0"/>
                    </a:p>
                  </a:txBody>
                  <a:tcPr/>
                </a:tc>
                <a:tc>
                  <a:txBody>
                    <a:bodyPr/>
                    <a:lstStyle/>
                    <a:p>
                      <a:r>
                        <a:rPr lang="en-US" dirty="0" smtClean="0"/>
                        <a:t>16</a:t>
                      </a:r>
                      <a:endParaRPr lang="en-IN" dirty="0"/>
                    </a:p>
                  </a:txBody>
                  <a:tcPr/>
                </a:tc>
                <a:tc>
                  <a:txBody>
                    <a:bodyPr/>
                    <a:lstStyle/>
                    <a:p>
                      <a:r>
                        <a:rPr lang="en-US" dirty="0" smtClean="0"/>
                        <a:t>9</a:t>
                      </a:r>
                      <a:endParaRPr lang="en-IN" dirty="0"/>
                    </a:p>
                  </a:txBody>
                  <a:tcPr/>
                </a:tc>
              </a:tr>
              <a:tr h="370840">
                <a:tc>
                  <a:txBody>
                    <a:bodyPr/>
                    <a:lstStyle/>
                    <a:p>
                      <a:r>
                        <a:rPr lang="en-US" dirty="0" smtClean="0"/>
                        <a:t>p4</a:t>
                      </a:r>
                      <a:endParaRPr lang="en-IN" dirty="0"/>
                    </a:p>
                  </a:txBody>
                  <a:tcPr/>
                </a:tc>
                <a:tc>
                  <a:txBody>
                    <a:bodyPr/>
                    <a:lstStyle/>
                    <a:p>
                      <a:r>
                        <a:rPr lang="en-US" dirty="0" smtClean="0"/>
                        <a:t>3</a:t>
                      </a:r>
                      <a:endParaRPr lang="en-IN" dirty="0"/>
                    </a:p>
                  </a:txBody>
                  <a:tcPr/>
                </a:tc>
                <a:tc>
                  <a:txBody>
                    <a:bodyPr/>
                    <a:lstStyle/>
                    <a:p>
                      <a:r>
                        <a:rPr lang="en-US" dirty="0" smtClean="0"/>
                        <a:t>3</a:t>
                      </a:r>
                      <a:endParaRPr lang="en-IN" dirty="0"/>
                    </a:p>
                  </a:txBody>
                  <a:tcPr/>
                </a:tc>
                <a:tc>
                  <a:txBody>
                    <a:bodyPr/>
                    <a:lstStyle/>
                    <a:p>
                      <a:r>
                        <a:rPr lang="en-US" dirty="0" smtClean="0"/>
                        <a:t>3</a:t>
                      </a:r>
                      <a:endParaRPr lang="en-IN" dirty="0"/>
                    </a:p>
                  </a:txBody>
                  <a:tcPr/>
                </a:tc>
                <a:tc>
                  <a:txBody>
                    <a:bodyPr/>
                    <a:lstStyle/>
                    <a:p>
                      <a:r>
                        <a:rPr lang="en-US" dirty="0" smtClean="0"/>
                        <a:t>0</a:t>
                      </a:r>
                      <a:endParaRPr lang="en-IN" dirty="0"/>
                    </a:p>
                  </a:txBody>
                  <a:tcPr/>
                </a:tc>
              </a:tr>
            </a:tbl>
          </a:graphicData>
        </a:graphic>
      </p:graphicFrame>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352" y="1592389"/>
            <a:ext cx="6796087" cy="863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514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smtClean="0"/>
          </a:p>
          <a:p>
            <a:pPr marL="0" indent="0">
              <a:buNone/>
            </a:pPr>
            <a:r>
              <a:rPr lang="en-US" sz="2000" dirty="0"/>
              <a:t>3</a:t>
            </a:r>
            <a:r>
              <a:rPr lang="en-US" sz="2000" dirty="0" smtClean="0"/>
              <a:t>. Problem statement</a:t>
            </a:r>
          </a:p>
          <a:p>
            <a:pPr marL="0" indent="0" algn="just">
              <a:buNone/>
            </a:pPr>
            <a:r>
              <a:rPr lang="en-US" sz="2000" dirty="0" smtClean="0"/>
              <a:t>draw a </a:t>
            </a:r>
            <a:r>
              <a:rPr lang="en-US" sz="2000" dirty="0" err="1" smtClean="0"/>
              <a:t>gantt</a:t>
            </a:r>
            <a:r>
              <a:rPr lang="en-US" sz="2000" dirty="0" smtClean="0"/>
              <a:t> chart and calculate average waiting time and average turnaround time for the following processes using </a:t>
            </a:r>
            <a:r>
              <a:rPr lang="en-US" sz="2000" b="1" dirty="0" smtClean="0"/>
              <a:t>preemptive SJF scheduling algorithm or shortest remaining time first scheduling. </a:t>
            </a:r>
          </a:p>
          <a:p>
            <a:pPr marL="0" indent="0" algn="just">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966958233"/>
              </p:ext>
            </p:extLst>
          </p:nvPr>
        </p:nvGraphicFramePr>
        <p:xfrm>
          <a:off x="1014569" y="2072840"/>
          <a:ext cx="8127999" cy="1854200"/>
        </p:xfrm>
        <a:graphic>
          <a:graphicData uri="http://schemas.openxmlformats.org/drawingml/2006/table">
            <a:tbl>
              <a:tblPr firstRow="1" bandRow="1">
                <a:tableStyleId>{21E4AEA4-8DFA-4A89-87EB-49C32662AFE0}</a:tableStyleId>
              </a:tblPr>
              <a:tblGrid>
                <a:gridCol w="2709333"/>
                <a:gridCol w="2709333"/>
                <a:gridCol w="2709333"/>
              </a:tblGrid>
              <a:tr h="370840">
                <a:tc>
                  <a:txBody>
                    <a:bodyPr/>
                    <a:lstStyle/>
                    <a:p>
                      <a:r>
                        <a:rPr lang="en-US" dirty="0" smtClean="0"/>
                        <a:t>Processes </a:t>
                      </a:r>
                      <a:endParaRPr lang="en-IN" dirty="0"/>
                    </a:p>
                  </a:txBody>
                  <a:tcPr/>
                </a:tc>
                <a:tc>
                  <a:txBody>
                    <a:bodyPr/>
                    <a:lstStyle/>
                    <a:p>
                      <a:r>
                        <a:rPr lang="en-US" dirty="0" smtClean="0"/>
                        <a:t>Arrival time</a:t>
                      </a:r>
                      <a:endParaRPr lang="en-IN" dirty="0"/>
                    </a:p>
                  </a:txBody>
                  <a:tcPr/>
                </a:tc>
                <a:tc>
                  <a:txBody>
                    <a:bodyPr/>
                    <a:lstStyle/>
                    <a:p>
                      <a:r>
                        <a:rPr lang="en-US" dirty="0" smtClean="0"/>
                        <a:t>Burst</a:t>
                      </a:r>
                      <a:r>
                        <a:rPr lang="en-US" baseline="0" dirty="0" smtClean="0"/>
                        <a:t> time (</a:t>
                      </a:r>
                      <a:r>
                        <a:rPr lang="en-US" baseline="0" dirty="0" err="1" smtClean="0"/>
                        <a:t>ms</a:t>
                      </a:r>
                      <a:r>
                        <a:rPr lang="en-US" baseline="0" dirty="0" smtClean="0"/>
                        <a:t>)</a:t>
                      </a:r>
                      <a:endParaRPr lang="en-IN" dirty="0"/>
                    </a:p>
                  </a:txBody>
                  <a:tcPr/>
                </a:tc>
              </a:tr>
              <a:tr h="370840">
                <a:tc>
                  <a:txBody>
                    <a:bodyPr/>
                    <a:lstStyle/>
                    <a:p>
                      <a:r>
                        <a:rPr lang="en-US" dirty="0" smtClean="0"/>
                        <a:t>p1</a:t>
                      </a:r>
                      <a:endParaRPr lang="en-IN" dirty="0"/>
                    </a:p>
                  </a:txBody>
                  <a:tcPr/>
                </a:tc>
                <a:tc>
                  <a:txBody>
                    <a:bodyPr/>
                    <a:lstStyle/>
                    <a:p>
                      <a:r>
                        <a:rPr lang="en-US" dirty="0" smtClean="0"/>
                        <a:t>0</a:t>
                      </a:r>
                      <a:endParaRPr lang="en-IN" dirty="0"/>
                    </a:p>
                  </a:txBody>
                  <a:tcPr/>
                </a:tc>
                <a:tc>
                  <a:txBody>
                    <a:bodyPr/>
                    <a:lstStyle/>
                    <a:p>
                      <a:r>
                        <a:rPr lang="en-US" dirty="0" smtClean="0"/>
                        <a:t>8</a:t>
                      </a:r>
                      <a:endParaRPr lang="en-IN" dirty="0"/>
                    </a:p>
                  </a:txBody>
                  <a:tcPr/>
                </a:tc>
              </a:tr>
              <a:tr h="370840">
                <a:tc>
                  <a:txBody>
                    <a:bodyPr/>
                    <a:lstStyle/>
                    <a:p>
                      <a:r>
                        <a:rPr lang="en-US" dirty="0" smtClean="0"/>
                        <a:t>p2</a:t>
                      </a:r>
                      <a:endParaRPr lang="en-IN" dirty="0"/>
                    </a:p>
                  </a:txBody>
                  <a:tcPr/>
                </a:tc>
                <a:tc>
                  <a:txBody>
                    <a:bodyPr/>
                    <a:lstStyle/>
                    <a:p>
                      <a:r>
                        <a:rPr lang="en-US" dirty="0" smtClean="0"/>
                        <a:t>1</a:t>
                      </a:r>
                      <a:endParaRPr lang="en-IN" dirty="0"/>
                    </a:p>
                  </a:txBody>
                  <a:tcPr/>
                </a:tc>
                <a:tc>
                  <a:txBody>
                    <a:bodyPr/>
                    <a:lstStyle/>
                    <a:p>
                      <a:r>
                        <a:rPr lang="en-US" dirty="0" smtClean="0"/>
                        <a:t>4</a:t>
                      </a:r>
                      <a:endParaRPr lang="en-IN" dirty="0"/>
                    </a:p>
                  </a:txBody>
                  <a:tcPr/>
                </a:tc>
              </a:tr>
              <a:tr h="370840">
                <a:tc>
                  <a:txBody>
                    <a:bodyPr/>
                    <a:lstStyle/>
                    <a:p>
                      <a:r>
                        <a:rPr lang="en-US" dirty="0" smtClean="0"/>
                        <a:t>p3</a:t>
                      </a:r>
                      <a:endParaRPr lang="en-IN" dirty="0"/>
                    </a:p>
                  </a:txBody>
                  <a:tcPr/>
                </a:tc>
                <a:tc>
                  <a:txBody>
                    <a:bodyPr/>
                    <a:lstStyle/>
                    <a:p>
                      <a:r>
                        <a:rPr lang="en-US" dirty="0" smtClean="0"/>
                        <a:t>2</a:t>
                      </a:r>
                      <a:endParaRPr lang="en-IN" dirty="0"/>
                    </a:p>
                  </a:txBody>
                  <a:tcPr/>
                </a:tc>
                <a:tc>
                  <a:txBody>
                    <a:bodyPr/>
                    <a:lstStyle/>
                    <a:p>
                      <a:r>
                        <a:rPr lang="en-US" dirty="0" smtClean="0"/>
                        <a:t>9</a:t>
                      </a:r>
                      <a:endParaRPr lang="en-IN" dirty="0"/>
                    </a:p>
                  </a:txBody>
                  <a:tcPr/>
                </a:tc>
              </a:tr>
              <a:tr h="370840">
                <a:tc>
                  <a:txBody>
                    <a:bodyPr/>
                    <a:lstStyle/>
                    <a:p>
                      <a:r>
                        <a:rPr lang="en-US" dirty="0" smtClean="0"/>
                        <a:t>p4</a:t>
                      </a:r>
                      <a:endParaRPr lang="en-IN" dirty="0"/>
                    </a:p>
                  </a:txBody>
                  <a:tcPr/>
                </a:tc>
                <a:tc>
                  <a:txBody>
                    <a:bodyPr/>
                    <a:lstStyle/>
                    <a:p>
                      <a:r>
                        <a:rPr lang="en-US" dirty="0" smtClean="0"/>
                        <a:t>3</a:t>
                      </a:r>
                      <a:endParaRPr lang="en-IN" dirty="0"/>
                    </a:p>
                  </a:txBody>
                  <a:tcPr/>
                </a:tc>
                <a:tc>
                  <a:txBody>
                    <a:bodyPr/>
                    <a:lstStyle/>
                    <a:p>
                      <a:r>
                        <a:rPr lang="en-US" dirty="0" smtClean="0"/>
                        <a:t>5</a:t>
                      </a:r>
                      <a:endParaRPr lang="en-IN" dirty="0"/>
                    </a:p>
                  </a:txBody>
                  <a:tcPr/>
                </a:tc>
              </a:tr>
            </a:tbl>
          </a:graphicData>
        </a:graphic>
      </p:graphicFrame>
    </p:spTree>
    <p:extLst>
      <p:ext uri="{BB962C8B-B14F-4D97-AF65-F5344CB8AC3E}">
        <p14:creationId xmlns:p14="http://schemas.microsoft.com/office/powerpoint/2010/main" val="3902619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smtClean="0"/>
              <a:t>Solution.</a:t>
            </a:r>
            <a:endParaRPr lang="en-IN" sz="2000" dirty="0"/>
          </a:p>
        </p:txBody>
      </p:sp>
      <p:sp>
        <p:nvSpPr>
          <p:cNvPr id="3" name="Content Placeholder 2"/>
          <p:cNvSpPr>
            <a:spLocks noGrp="1"/>
          </p:cNvSpPr>
          <p:nvPr>
            <p:ph idx="1"/>
          </p:nvPr>
        </p:nvSpPr>
        <p:spPr>
          <a:xfrm>
            <a:off x="838200" y="542992"/>
            <a:ext cx="10515600" cy="6050991"/>
          </a:xfrm>
        </p:spPr>
        <p:txBody>
          <a:bodyPr>
            <a:normAutofit lnSpcReduction="10000"/>
          </a:bodyPr>
          <a:lstStyle/>
          <a:p>
            <a:pPr marL="0" indent="0">
              <a:buNone/>
            </a:pPr>
            <a:r>
              <a:rPr lang="en-US" sz="2000" dirty="0" smtClean="0"/>
              <a:t>Gantt chart </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Completion </a:t>
            </a:r>
            <a:r>
              <a:rPr lang="en-US" sz="2000" dirty="0"/>
              <a:t>time: from </a:t>
            </a:r>
            <a:r>
              <a:rPr lang="en-US" sz="2000" dirty="0" err="1"/>
              <a:t>gantt</a:t>
            </a:r>
            <a:r>
              <a:rPr lang="en-US" sz="2000" dirty="0"/>
              <a:t> chart</a:t>
            </a:r>
          </a:p>
          <a:p>
            <a:pPr marL="0" indent="0">
              <a:buNone/>
            </a:pPr>
            <a:r>
              <a:rPr lang="en-US" sz="2000" dirty="0"/>
              <a:t>Turnaround time(TAT): completion time - arrival </a:t>
            </a:r>
            <a:r>
              <a:rPr lang="en-US" sz="2000" dirty="0" smtClean="0"/>
              <a:t>time    </a:t>
            </a:r>
            <a:r>
              <a:rPr lang="en-US" sz="2000" dirty="0" err="1" smtClean="0"/>
              <a:t>avg</a:t>
            </a:r>
            <a:r>
              <a:rPr lang="en-US" sz="2000" dirty="0" smtClean="0"/>
              <a:t> </a:t>
            </a:r>
            <a:r>
              <a:rPr lang="en-US" sz="2000" dirty="0" err="1" smtClean="0"/>
              <a:t>turanaround</a:t>
            </a:r>
            <a:r>
              <a:rPr lang="en-US" sz="2000" dirty="0" smtClean="0"/>
              <a:t> time=13 </a:t>
            </a:r>
            <a:r>
              <a:rPr lang="en-US" sz="2000" dirty="0" err="1" smtClean="0"/>
              <a:t>ms</a:t>
            </a:r>
            <a:endParaRPr lang="en-US" sz="2000" dirty="0"/>
          </a:p>
          <a:p>
            <a:pPr marL="0" indent="0">
              <a:buNone/>
            </a:pPr>
            <a:r>
              <a:rPr lang="en-US" sz="2000" dirty="0"/>
              <a:t>Waiting time(WT): turnaround time - burst </a:t>
            </a:r>
            <a:r>
              <a:rPr lang="en-US" sz="2000" dirty="0" smtClean="0"/>
              <a:t>time               </a:t>
            </a:r>
            <a:r>
              <a:rPr lang="en-US" sz="2000" dirty="0" err="1" smtClean="0"/>
              <a:t>avg</a:t>
            </a:r>
            <a:r>
              <a:rPr lang="en-US" sz="2000" dirty="0" smtClean="0"/>
              <a:t> waiting time= 6.5 </a:t>
            </a:r>
            <a:r>
              <a:rPr lang="en-US" sz="2000" dirty="0" err="1" smtClean="0"/>
              <a:t>ms</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smtClean="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545891616"/>
              </p:ext>
            </p:extLst>
          </p:nvPr>
        </p:nvGraphicFramePr>
        <p:xfrm>
          <a:off x="928352" y="2870401"/>
          <a:ext cx="8128002" cy="2239864"/>
        </p:xfrm>
        <a:graphic>
          <a:graphicData uri="http://schemas.openxmlformats.org/drawingml/2006/table">
            <a:tbl>
              <a:tblPr firstRow="1" bandRow="1">
                <a:tableStyleId>{21E4AEA4-8DFA-4A89-87EB-49C32662AFE0}</a:tableStyleId>
              </a:tblPr>
              <a:tblGrid>
                <a:gridCol w="1354667"/>
                <a:gridCol w="1354667"/>
                <a:gridCol w="1354667"/>
                <a:gridCol w="1354667"/>
                <a:gridCol w="1354667"/>
                <a:gridCol w="1354667"/>
              </a:tblGrid>
              <a:tr h="370840">
                <a:tc>
                  <a:txBody>
                    <a:bodyPr/>
                    <a:lstStyle/>
                    <a:p>
                      <a:r>
                        <a:rPr lang="en-US" dirty="0" smtClean="0"/>
                        <a:t>Processes</a:t>
                      </a:r>
                      <a:endParaRPr lang="en-IN" dirty="0"/>
                    </a:p>
                  </a:txBody>
                  <a:tcPr/>
                </a:tc>
                <a:tc>
                  <a:txBody>
                    <a:bodyPr/>
                    <a:lstStyle/>
                    <a:p>
                      <a:r>
                        <a:rPr lang="en-US" dirty="0" smtClean="0"/>
                        <a:t>Arrival time</a:t>
                      </a:r>
                      <a:endParaRPr lang="en-IN" dirty="0"/>
                    </a:p>
                  </a:txBody>
                  <a:tcPr/>
                </a:tc>
                <a:tc>
                  <a:txBody>
                    <a:bodyPr/>
                    <a:lstStyle/>
                    <a:p>
                      <a:r>
                        <a:rPr lang="en-US" dirty="0" smtClean="0"/>
                        <a:t>Burst time</a:t>
                      </a:r>
                      <a:endParaRPr lang="en-IN" dirty="0"/>
                    </a:p>
                  </a:txBody>
                  <a:tcPr/>
                </a:tc>
                <a:tc>
                  <a:txBody>
                    <a:bodyPr/>
                    <a:lstStyle/>
                    <a:p>
                      <a:r>
                        <a:rPr lang="en-US" dirty="0" smtClean="0"/>
                        <a:t>Completion time(CT)</a:t>
                      </a:r>
                      <a:endParaRPr lang="en-IN" dirty="0"/>
                    </a:p>
                  </a:txBody>
                  <a:tcPr/>
                </a:tc>
                <a:tc>
                  <a:txBody>
                    <a:bodyPr/>
                    <a:lstStyle/>
                    <a:p>
                      <a:r>
                        <a:rPr lang="en-US" dirty="0" smtClean="0"/>
                        <a:t>Turnaround</a:t>
                      </a:r>
                      <a:r>
                        <a:rPr lang="en-US" baseline="0" dirty="0" smtClean="0"/>
                        <a:t> time(TAT)</a:t>
                      </a:r>
                      <a:endParaRPr lang="en-IN" dirty="0"/>
                    </a:p>
                  </a:txBody>
                  <a:tcPr/>
                </a:tc>
                <a:tc>
                  <a:txBody>
                    <a:bodyPr/>
                    <a:lstStyle/>
                    <a:p>
                      <a:r>
                        <a:rPr lang="en-US" dirty="0" smtClean="0"/>
                        <a:t>Waiting time(WT)</a:t>
                      </a:r>
                      <a:endParaRPr lang="en-IN" dirty="0"/>
                    </a:p>
                  </a:txBody>
                  <a:tcPr/>
                </a:tc>
              </a:tr>
              <a:tr h="370840">
                <a:tc>
                  <a:txBody>
                    <a:bodyPr/>
                    <a:lstStyle/>
                    <a:p>
                      <a:r>
                        <a:rPr lang="en-US" dirty="0" smtClean="0">
                          <a:solidFill>
                            <a:srgbClr val="FF0000"/>
                          </a:solidFill>
                        </a:rPr>
                        <a:t>p1</a:t>
                      </a:r>
                      <a:endParaRPr lang="en-IN" dirty="0">
                        <a:solidFill>
                          <a:srgbClr val="FF0000"/>
                        </a:solidFill>
                      </a:endParaRPr>
                    </a:p>
                  </a:txBody>
                  <a:tcPr/>
                </a:tc>
                <a:tc>
                  <a:txBody>
                    <a:bodyPr/>
                    <a:lstStyle/>
                    <a:p>
                      <a:r>
                        <a:rPr lang="en-US" dirty="0" smtClean="0">
                          <a:solidFill>
                            <a:srgbClr val="FF0000"/>
                          </a:solidFill>
                        </a:rPr>
                        <a:t>0</a:t>
                      </a:r>
                      <a:endParaRPr lang="en-IN" dirty="0">
                        <a:solidFill>
                          <a:srgbClr val="FF0000"/>
                        </a:solidFill>
                      </a:endParaRPr>
                    </a:p>
                  </a:txBody>
                  <a:tcPr/>
                </a:tc>
                <a:tc>
                  <a:txBody>
                    <a:bodyPr/>
                    <a:lstStyle/>
                    <a:p>
                      <a:r>
                        <a:rPr lang="en-US" dirty="0" smtClean="0">
                          <a:solidFill>
                            <a:srgbClr val="FF0000"/>
                          </a:solidFill>
                        </a:rPr>
                        <a:t>8 </a:t>
                      </a:r>
                      <a:endParaRPr lang="en-IN" dirty="0">
                        <a:solidFill>
                          <a:srgbClr val="FF0000"/>
                        </a:solidFill>
                      </a:endParaRPr>
                    </a:p>
                  </a:txBody>
                  <a:tcPr/>
                </a:tc>
                <a:tc>
                  <a:txBody>
                    <a:bodyPr/>
                    <a:lstStyle/>
                    <a:p>
                      <a:r>
                        <a:rPr lang="en-US" dirty="0" smtClean="0"/>
                        <a:t>17</a:t>
                      </a:r>
                      <a:endParaRPr lang="en-IN" dirty="0"/>
                    </a:p>
                  </a:txBody>
                  <a:tcPr/>
                </a:tc>
                <a:tc>
                  <a:txBody>
                    <a:bodyPr/>
                    <a:lstStyle/>
                    <a:p>
                      <a:r>
                        <a:rPr lang="en-US" dirty="0" smtClean="0"/>
                        <a:t>17</a:t>
                      </a:r>
                      <a:endParaRPr lang="en-IN" dirty="0"/>
                    </a:p>
                  </a:txBody>
                  <a:tcPr/>
                </a:tc>
                <a:tc>
                  <a:txBody>
                    <a:bodyPr/>
                    <a:lstStyle/>
                    <a:p>
                      <a:r>
                        <a:rPr lang="en-US" dirty="0" smtClean="0"/>
                        <a:t>9</a:t>
                      </a:r>
                      <a:endParaRPr lang="en-IN" dirty="0"/>
                    </a:p>
                  </a:txBody>
                  <a:tcPr/>
                </a:tc>
              </a:tr>
              <a:tr h="370840">
                <a:tc>
                  <a:txBody>
                    <a:bodyPr/>
                    <a:lstStyle/>
                    <a:p>
                      <a:r>
                        <a:rPr lang="en-US" dirty="0" smtClean="0">
                          <a:solidFill>
                            <a:srgbClr val="FF0000"/>
                          </a:solidFill>
                        </a:rPr>
                        <a:t>p2</a:t>
                      </a:r>
                      <a:endParaRPr lang="en-IN" dirty="0">
                        <a:solidFill>
                          <a:srgbClr val="FF0000"/>
                        </a:solidFill>
                      </a:endParaRPr>
                    </a:p>
                  </a:txBody>
                  <a:tcPr/>
                </a:tc>
                <a:tc>
                  <a:txBody>
                    <a:bodyPr/>
                    <a:lstStyle/>
                    <a:p>
                      <a:r>
                        <a:rPr lang="en-US" dirty="0" smtClean="0">
                          <a:solidFill>
                            <a:srgbClr val="FF0000"/>
                          </a:solidFill>
                        </a:rPr>
                        <a:t>1</a:t>
                      </a:r>
                      <a:endParaRPr lang="en-IN" dirty="0">
                        <a:solidFill>
                          <a:srgbClr val="FF0000"/>
                        </a:solidFill>
                      </a:endParaRPr>
                    </a:p>
                  </a:txBody>
                  <a:tcPr/>
                </a:tc>
                <a:tc>
                  <a:txBody>
                    <a:bodyPr/>
                    <a:lstStyle/>
                    <a:p>
                      <a:r>
                        <a:rPr lang="en-US" dirty="0" smtClean="0">
                          <a:solidFill>
                            <a:srgbClr val="FF0000"/>
                          </a:solidFill>
                        </a:rPr>
                        <a:t>4</a:t>
                      </a:r>
                      <a:endParaRPr lang="en-IN" dirty="0">
                        <a:solidFill>
                          <a:srgbClr val="FF0000"/>
                        </a:solidFill>
                      </a:endParaRPr>
                    </a:p>
                  </a:txBody>
                  <a:tcPr/>
                </a:tc>
                <a:tc>
                  <a:txBody>
                    <a:bodyPr/>
                    <a:lstStyle/>
                    <a:p>
                      <a:r>
                        <a:rPr lang="en-US" dirty="0" smtClean="0"/>
                        <a:t>5</a:t>
                      </a:r>
                      <a:endParaRPr lang="en-IN" dirty="0"/>
                    </a:p>
                  </a:txBody>
                  <a:tcPr/>
                </a:tc>
                <a:tc>
                  <a:txBody>
                    <a:bodyPr/>
                    <a:lstStyle/>
                    <a:p>
                      <a:r>
                        <a:rPr lang="en-US" dirty="0" smtClean="0"/>
                        <a:t>4</a:t>
                      </a:r>
                      <a:endParaRPr lang="en-IN" dirty="0"/>
                    </a:p>
                  </a:txBody>
                  <a:tcPr/>
                </a:tc>
                <a:tc>
                  <a:txBody>
                    <a:bodyPr/>
                    <a:lstStyle/>
                    <a:p>
                      <a:r>
                        <a:rPr lang="en-US" dirty="0" smtClean="0"/>
                        <a:t>0</a:t>
                      </a:r>
                      <a:endParaRPr lang="en-IN" dirty="0"/>
                    </a:p>
                  </a:txBody>
                  <a:tcPr/>
                </a:tc>
              </a:tr>
              <a:tr h="487264">
                <a:tc>
                  <a:txBody>
                    <a:bodyPr/>
                    <a:lstStyle/>
                    <a:p>
                      <a:r>
                        <a:rPr lang="en-US" dirty="0" smtClean="0">
                          <a:solidFill>
                            <a:srgbClr val="FF0000"/>
                          </a:solidFill>
                        </a:rPr>
                        <a:t>p3</a:t>
                      </a:r>
                      <a:endParaRPr lang="en-IN" dirty="0">
                        <a:solidFill>
                          <a:srgbClr val="FF0000"/>
                        </a:solidFill>
                      </a:endParaRPr>
                    </a:p>
                  </a:txBody>
                  <a:tcPr/>
                </a:tc>
                <a:tc>
                  <a:txBody>
                    <a:bodyPr/>
                    <a:lstStyle/>
                    <a:p>
                      <a:r>
                        <a:rPr lang="en-US" dirty="0" smtClean="0">
                          <a:solidFill>
                            <a:srgbClr val="FF0000"/>
                          </a:solidFill>
                        </a:rPr>
                        <a:t>2</a:t>
                      </a:r>
                      <a:endParaRPr lang="en-IN" dirty="0">
                        <a:solidFill>
                          <a:srgbClr val="FF0000"/>
                        </a:solidFill>
                      </a:endParaRPr>
                    </a:p>
                  </a:txBody>
                  <a:tcPr/>
                </a:tc>
                <a:tc>
                  <a:txBody>
                    <a:bodyPr/>
                    <a:lstStyle/>
                    <a:p>
                      <a:r>
                        <a:rPr lang="en-US" dirty="0" smtClean="0">
                          <a:solidFill>
                            <a:srgbClr val="FF0000"/>
                          </a:solidFill>
                        </a:rPr>
                        <a:t>9</a:t>
                      </a:r>
                      <a:endParaRPr lang="en-IN" dirty="0">
                        <a:solidFill>
                          <a:srgbClr val="FF0000"/>
                        </a:solidFill>
                      </a:endParaRPr>
                    </a:p>
                  </a:txBody>
                  <a:tcPr/>
                </a:tc>
                <a:tc>
                  <a:txBody>
                    <a:bodyPr/>
                    <a:lstStyle/>
                    <a:p>
                      <a:r>
                        <a:rPr lang="en-US" dirty="0" smtClean="0"/>
                        <a:t>26</a:t>
                      </a:r>
                      <a:endParaRPr lang="en-IN" dirty="0"/>
                    </a:p>
                  </a:txBody>
                  <a:tcPr/>
                </a:tc>
                <a:tc>
                  <a:txBody>
                    <a:bodyPr/>
                    <a:lstStyle/>
                    <a:p>
                      <a:r>
                        <a:rPr lang="en-US" dirty="0" smtClean="0"/>
                        <a:t>24</a:t>
                      </a:r>
                      <a:endParaRPr lang="en-IN" dirty="0"/>
                    </a:p>
                  </a:txBody>
                  <a:tcPr/>
                </a:tc>
                <a:tc>
                  <a:txBody>
                    <a:bodyPr/>
                    <a:lstStyle/>
                    <a:p>
                      <a:r>
                        <a:rPr lang="en-US" dirty="0" smtClean="0"/>
                        <a:t>15</a:t>
                      </a:r>
                      <a:endParaRPr lang="en-IN" dirty="0"/>
                    </a:p>
                  </a:txBody>
                  <a:tcPr/>
                </a:tc>
              </a:tr>
              <a:tr h="370840">
                <a:tc>
                  <a:txBody>
                    <a:bodyPr/>
                    <a:lstStyle/>
                    <a:p>
                      <a:r>
                        <a:rPr lang="en-US" dirty="0" smtClean="0">
                          <a:solidFill>
                            <a:srgbClr val="FF0000"/>
                          </a:solidFill>
                        </a:rPr>
                        <a:t>p4</a:t>
                      </a:r>
                      <a:endParaRPr lang="en-IN" dirty="0">
                        <a:solidFill>
                          <a:srgbClr val="FF0000"/>
                        </a:solidFill>
                      </a:endParaRPr>
                    </a:p>
                  </a:txBody>
                  <a:tcPr/>
                </a:tc>
                <a:tc>
                  <a:txBody>
                    <a:bodyPr/>
                    <a:lstStyle/>
                    <a:p>
                      <a:r>
                        <a:rPr lang="en-US" dirty="0" smtClean="0">
                          <a:solidFill>
                            <a:srgbClr val="FF0000"/>
                          </a:solidFill>
                        </a:rPr>
                        <a:t>3</a:t>
                      </a:r>
                      <a:endParaRPr lang="en-IN" dirty="0">
                        <a:solidFill>
                          <a:srgbClr val="FF0000"/>
                        </a:solidFill>
                      </a:endParaRPr>
                    </a:p>
                  </a:txBody>
                  <a:tcPr/>
                </a:tc>
                <a:tc>
                  <a:txBody>
                    <a:bodyPr/>
                    <a:lstStyle/>
                    <a:p>
                      <a:r>
                        <a:rPr lang="en-US" dirty="0" smtClean="0">
                          <a:solidFill>
                            <a:srgbClr val="FF0000"/>
                          </a:solidFill>
                        </a:rPr>
                        <a:t>5</a:t>
                      </a:r>
                      <a:endParaRPr lang="en-IN" dirty="0">
                        <a:solidFill>
                          <a:srgbClr val="FF0000"/>
                        </a:solidFill>
                      </a:endParaRPr>
                    </a:p>
                  </a:txBody>
                  <a:tcPr/>
                </a:tc>
                <a:tc>
                  <a:txBody>
                    <a:bodyPr/>
                    <a:lstStyle/>
                    <a:p>
                      <a:r>
                        <a:rPr lang="en-US" dirty="0" smtClean="0"/>
                        <a:t>10</a:t>
                      </a:r>
                      <a:endParaRPr lang="en-IN" dirty="0"/>
                    </a:p>
                  </a:txBody>
                  <a:tcPr/>
                </a:tc>
                <a:tc>
                  <a:txBody>
                    <a:bodyPr/>
                    <a:lstStyle/>
                    <a:p>
                      <a:r>
                        <a:rPr lang="en-US" dirty="0" smtClean="0"/>
                        <a:t>7</a:t>
                      </a:r>
                      <a:endParaRPr lang="en-IN" dirty="0"/>
                    </a:p>
                  </a:txBody>
                  <a:tcPr/>
                </a:tc>
                <a:tc>
                  <a:txBody>
                    <a:bodyPr/>
                    <a:lstStyle/>
                    <a:p>
                      <a:r>
                        <a:rPr lang="en-US" dirty="0" smtClean="0"/>
                        <a:t>2</a:t>
                      </a:r>
                      <a:endParaRPr lang="en-IN" dirty="0"/>
                    </a:p>
                  </a:txBody>
                  <a:tcPr/>
                </a:tc>
              </a:tr>
            </a:tbl>
          </a:graphicData>
        </a:graphic>
      </p:graphicFrame>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352" y="1463765"/>
            <a:ext cx="6535737" cy="936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2042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6851"/>
          </a:xfrm>
        </p:spPr>
        <p:txBody>
          <a:bodyPr>
            <a:normAutofit/>
          </a:bodyPr>
          <a:lstStyle/>
          <a:p>
            <a:r>
              <a:rPr lang="en-US" sz="2400" dirty="0" smtClean="0"/>
              <a:t>Process </a:t>
            </a:r>
            <a:r>
              <a:rPr lang="en-US" sz="2400" dirty="0"/>
              <a:t>Control Block</a:t>
            </a:r>
          </a:p>
        </p:txBody>
      </p:sp>
      <p:sp>
        <p:nvSpPr>
          <p:cNvPr id="3" name="Content Placeholder 2"/>
          <p:cNvSpPr>
            <a:spLocks noGrp="1"/>
          </p:cNvSpPr>
          <p:nvPr>
            <p:ph idx="1"/>
          </p:nvPr>
        </p:nvSpPr>
        <p:spPr>
          <a:xfrm>
            <a:off x="838200" y="1171976"/>
            <a:ext cx="10515600" cy="5686023"/>
          </a:xfrm>
        </p:spPr>
        <p:txBody>
          <a:bodyPr>
            <a:normAutofit/>
          </a:bodyPr>
          <a:lstStyle/>
          <a:p>
            <a:pPr algn="just"/>
            <a:r>
              <a:rPr lang="en-US" sz="2000" dirty="0" smtClean="0"/>
              <a:t>Each process is represented in operating system by a process control block also called as task control block. </a:t>
            </a:r>
          </a:p>
          <a:p>
            <a:pPr marL="0" indent="0" algn="just">
              <a:buNone/>
            </a:pPr>
            <a:endParaRPr lang="en-US" sz="2000"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625" y="2021984"/>
            <a:ext cx="2910626" cy="358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4363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smtClean="0"/>
          </a:p>
          <a:p>
            <a:pPr marL="0" indent="0">
              <a:buNone/>
            </a:pPr>
            <a:r>
              <a:rPr lang="en-US" sz="2000" dirty="0" smtClean="0"/>
              <a:t>2. Problem statement</a:t>
            </a:r>
          </a:p>
          <a:p>
            <a:pPr marL="0" indent="0" algn="just">
              <a:buNone/>
            </a:pPr>
            <a:r>
              <a:rPr lang="en-US" sz="2000" dirty="0" smtClean="0"/>
              <a:t>draw a </a:t>
            </a:r>
            <a:r>
              <a:rPr lang="en-US" sz="2000" dirty="0" err="1" smtClean="0"/>
              <a:t>gantt</a:t>
            </a:r>
            <a:r>
              <a:rPr lang="en-US" sz="2000" dirty="0" smtClean="0"/>
              <a:t> chart and calculate average waiting time and average turnaround time for the following processes using </a:t>
            </a:r>
            <a:r>
              <a:rPr lang="en-US" sz="2000" b="1" dirty="0" smtClean="0"/>
              <a:t>preemptive SJF scheduling algorithm or shortest remaining time first scheduling. </a:t>
            </a:r>
          </a:p>
          <a:p>
            <a:pPr marL="0" indent="0" algn="just">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184246945"/>
              </p:ext>
            </p:extLst>
          </p:nvPr>
        </p:nvGraphicFramePr>
        <p:xfrm>
          <a:off x="1014569" y="2072840"/>
          <a:ext cx="8127999" cy="1854200"/>
        </p:xfrm>
        <a:graphic>
          <a:graphicData uri="http://schemas.openxmlformats.org/drawingml/2006/table">
            <a:tbl>
              <a:tblPr firstRow="1" bandRow="1">
                <a:tableStyleId>{21E4AEA4-8DFA-4A89-87EB-49C32662AFE0}</a:tableStyleId>
              </a:tblPr>
              <a:tblGrid>
                <a:gridCol w="2709333"/>
                <a:gridCol w="2709333"/>
                <a:gridCol w="2709333"/>
              </a:tblGrid>
              <a:tr h="370840">
                <a:tc>
                  <a:txBody>
                    <a:bodyPr/>
                    <a:lstStyle/>
                    <a:p>
                      <a:r>
                        <a:rPr lang="en-US" dirty="0" smtClean="0"/>
                        <a:t>Processes </a:t>
                      </a:r>
                      <a:endParaRPr lang="en-IN" dirty="0"/>
                    </a:p>
                  </a:txBody>
                  <a:tcPr/>
                </a:tc>
                <a:tc>
                  <a:txBody>
                    <a:bodyPr/>
                    <a:lstStyle/>
                    <a:p>
                      <a:r>
                        <a:rPr lang="en-US" dirty="0" smtClean="0"/>
                        <a:t>Arrival time</a:t>
                      </a:r>
                      <a:endParaRPr lang="en-IN" dirty="0"/>
                    </a:p>
                  </a:txBody>
                  <a:tcPr/>
                </a:tc>
                <a:tc>
                  <a:txBody>
                    <a:bodyPr/>
                    <a:lstStyle/>
                    <a:p>
                      <a:r>
                        <a:rPr lang="en-US" dirty="0" smtClean="0"/>
                        <a:t>Burst</a:t>
                      </a:r>
                      <a:r>
                        <a:rPr lang="en-US" baseline="0" dirty="0" smtClean="0"/>
                        <a:t> time (</a:t>
                      </a:r>
                      <a:r>
                        <a:rPr lang="en-US" baseline="0" dirty="0" err="1" smtClean="0"/>
                        <a:t>ms</a:t>
                      </a:r>
                      <a:r>
                        <a:rPr lang="en-US" baseline="0" dirty="0" smtClean="0"/>
                        <a:t>)</a:t>
                      </a:r>
                      <a:endParaRPr lang="en-IN" dirty="0"/>
                    </a:p>
                  </a:txBody>
                  <a:tcPr/>
                </a:tc>
              </a:tr>
              <a:tr h="370840">
                <a:tc>
                  <a:txBody>
                    <a:bodyPr/>
                    <a:lstStyle/>
                    <a:p>
                      <a:r>
                        <a:rPr lang="en-US" dirty="0" smtClean="0"/>
                        <a:t>p1</a:t>
                      </a:r>
                      <a:endParaRPr lang="en-IN" dirty="0"/>
                    </a:p>
                  </a:txBody>
                  <a:tcPr/>
                </a:tc>
                <a:tc>
                  <a:txBody>
                    <a:bodyPr/>
                    <a:lstStyle/>
                    <a:p>
                      <a:r>
                        <a:rPr lang="en-US" dirty="0" smtClean="0"/>
                        <a:t>0</a:t>
                      </a:r>
                      <a:endParaRPr lang="en-IN" dirty="0"/>
                    </a:p>
                  </a:txBody>
                  <a:tcPr/>
                </a:tc>
                <a:tc>
                  <a:txBody>
                    <a:bodyPr/>
                    <a:lstStyle/>
                    <a:p>
                      <a:r>
                        <a:rPr lang="en-US" dirty="0" smtClean="0"/>
                        <a:t>7</a:t>
                      </a:r>
                      <a:endParaRPr lang="en-IN" dirty="0"/>
                    </a:p>
                  </a:txBody>
                  <a:tcPr/>
                </a:tc>
              </a:tr>
              <a:tr h="370840">
                <a:tc>
                  <a:txBody>
                    <a:bodyPr/>
                    <a:lstStyle/>
                    <a:p>
                      <a:r>
                        <a:rPr lang="en-US" dirty="0" smtClean="0"/>
                        <a:t>p2</a:t>
                      </a:r>
                      <a:endParaRPr lang="en-IN" dirty="0"/>
                    </a:p>
                  </a:txBody>
                  <a:tcPr/>
                </a:tc>
                <a:tc>
                  <a:txBody>
                    <a:bodyPr/>
                    <a:lstStyle/>
                    <a:p>
                      <a:r>
                        <a:rPr lang="en-US" dirty="0" smtClean="0"/>
                        <a:t>1</a:t>
                      </a:r>
                      <a:endParaRPr lang="en-IN" dirty="0"/>
                    </a:p>
                  </a:txBody>
                  <a:tcPr/>
                </a:tc>
                <a:tc>
                  <a:txBody>
                    <a:bodyPr/>
                    <a:lstStyle/>
                    <a:p>
                      <a:r>
                        <a:rPr lang="en-US" dirty="0" smtClean="0"/>
                        <a:t>3</a:t>
                      </a:r>
                      <a:endParaRPr lang="en-IN" dirty="0"/>
                    </a:p>
                  </a:txBody>
                  <a:tcPr/>
                </a:tc>
              </a:tr>
              <a:tr h="370840">
                <a:tc>
                  <a:txBody>
                    <a:bodyPr/>
                    <a:lstStyle/>
                    <a:p>
                      <a:r>
                        <a:rPr lang="en-US" dirty="0" smtClean="0"/>
                        <a:t>p3</a:t>
                      </a:r>
                      <a:endParaRPr lang="en-IN" dirty="0"/>
                    </a:p>
                  </a:txBody>
                  <a:tcPr/>
                </a:tc>
                <a:tc>
                  <a:txBody>
                    <a:bodyPr/>
                    <a:lstStyle/>
                    <a:p>
                      <a:r>
                        <a:rPr lang="en-US" dirty="0" smtClean="0"/>
                        <a:t>2</a:t>
                      </a:r>
                      <a:endParaRPr lang="en-IN" dirty="0"/>
                    </a:p>
                  </a:txBody>
                  <a:tcPr/>
                </a:tc>
                <a:tc>
                  <a:txBody>
                    <a:bodyPr/>
                    <a:lstStyle/>
                    <a:p>
                      <a:r>
                        <a:rPr lang="en-US" dirty="0" smtClean="0"/>
                        <a:t>9</a:t>
                      </a:r>
                      <a:endParaRPr lang="en-IN" dirty="0"/>
                    </a:p>
                  </a:txBody>
                  <a:tcPr/>
                </a:tc>
              </a:tr>
              <a:tr h="370840">
                <a:tc>
                  <a:txBody>
                    <a:bodyPr/>
                    <a:lstStyle/>
                    <a:p>
                      <a:r>
                        <a:rPr lang="en-US" dirty="0" smtClean="0"/>
                        <a:t>p4</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r>
            </a:tbl>
          </a:graphicData>
        </a:graphic>
      </p:graphicFrame>
    </p:spTree>
    <p:extLst>
      <p:ext uri="{BB962C8B-B14F-4D97-AF65-F5344CB8AC3E}">
        <p14:creationId xmlns:p14="http://schemas.microsoft.com/office/powerpoint/2010/main" val="2888970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smtClean="0"/>
              <a:t>Solution.</a:t>
            </a:r>
            <a:endParaRPr lang="en-IN" sz="2000" dirty="0"/>
          </a:p>
        </p:txBody>
      </p:sp>
      <p:sp>
        <p:nvSpPr>
          <p:cNvPr id="3" name="Content Placeholder 2"/>
          <p:cNvSpPr>
            <a:spLocks noGrp="1"/>
          </p:cNvSpPr>
          <p:nvPr>
            <p:ph idx="1"/>
          </p:nvPr>
        </p:nvSpPr>
        <p:spPr>
          <a:xfrm>
            <a:off x="838200" y="542992"/>
            <a:ext cx="10515600" cy="6050991"/>
          </a:xfrm>
        </p:spPr>
        <p:txBody>
          <a:bodyPr>
            <a:normAutofit lnSpcReduction="10000"/>
          </a:bodyPr>
          <a:lstStyle/>
          <a:p>
            <a:pPr marL="0" indent="0">
              <a:buNone/>
            </a:pPr>
            <a:r>
              <a:rPr lang="en-US" sz="2000" dirty="0" smtClean="0"/>
              <a:t>Gantt chart </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Completion </a:t>
            </a:r>
            <a:r>
              <a:rPr lang="en-US" sz="2000" dirty="0"/>
              <a:t>time: from </a:t>
            </a:r>
            <a:r>
              <a:rPr lang="en-US" sz="2000" dirty="0" err="1"/>
              <a:t>gantt</a:t>
            </a:r>
            <a:r>
              <a:rPr lang="en-US" sz="2000" dirty="0"/>
              <a:t> chart</a:t>
            </a:r>
          </a:p>
          <a:p>
            <a:pPr marL="0" indent="0">
              <a:buNone/>
            </a:pPr>
            <a:r>
              <a:rPr lang="en-US" sz="2000" dirty="0"/>
              <a:t>Turnaround time(TAT): completion time - arrival </a:t>
            </a:r>
            <a:r>
              <a:rPr lang="en-US" sz="2000" dirty="0" smtClean="0"/>
              <a:t>time  </a:t>
            </a:r>
            <a:r>
              <a:rPr lang="en-US" sz="2000" dirty="0" err="1" smtClean="0"/>
              <a:t>avg</a:t>
            </a:r>
            <a:r>
              <a:rPr lang="en-US" sz="2000" dirty="0" smtClean="0"/>
              <a:t> turn around time= 10.75</a:t>
            </a:r>
            <a:endParaRPr lang="en-US" sz="2000" dirty="0"/>
          </a:p>
          <a:p>
            <a:pPr marL="0" indent="0">
              <a:buNone/>
            </a:pPr>
            <a:r>
              <a:rPr lang="en-US" sz="2000" dirty="0"/>
              <a:t>Waiting time(WT): turnaround time - burst </a:t>
            </a:r>
            <a:r>
              <a:rPr lang="en-US" sz="2000" dirty="0" smtClean="0"/>
              <a:t>time           </a:t>
            </a:r>
            <a:r>
              <a:rPr lang="en-US" sz="2000" dirty="0" err="1" smtClean="0"/>
              <a:t>avg</a:t>
            </a:r>
            <a:r>
              <a:rPr lang="en-US" sz="2000" dirty="0" smtClean="0"/>
              <a:t> waiting time= 5</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smtClean="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213409468"/>
              </p:ext>
            </p:extLst>
          </p:nvPr>
        </p:nvGraphicFramePr>
        <p:xfrm>
          <a:off x="928352" y="2870401"/>
          <a:ext cx="8128002" cy="2239864"/>
        </p:xfrm>
        <a:graphic>
          <a:graphicData uri="http://schemas.openxmlformats.org/drawingml/2006/table">
            <a:tbl>
              <a:tblPr firstRow="1" bandRow="1">
                <a:tableStyleId>{21E4AEA4-8DFA-4A89-87EB-49C32662AFE0}</a:tableStyleId>
              </a:tblPr>
              <a:tblGrid>
                <a:gridCol w="1354667"/>
                <a:gridCol w="1354667"/>
                <a:gridCol w="1354667"/>
                <a:gridCol w="1354667"/>
                <a:gridCol w="1354667"/>
                <a:gridCol w="1354667"/>
              </a:tblGrid>
              <a:tr h="370840">
                <a:tc>
                  <a:txBody>
                    <a:bodyPr/>
                    <a:lstStyle/>
                    <a:p>
                      <a:r>
                        <a:rPr lang="en-US" dirty="0" smtClean="0"/>
                        <a:t>Processes</a:t>
                      </a:r>
                      <a:endParaRPr lang="en-IN" dirty="0"/>
                    </a:p>
                  </a:txBody>
                  <a:tcPr/>
                </a:tc>
                <a:tc>
                  <a:txBody>
                    <a:bodyPr/>
                    <a:lstStyle/>
                    <a:p>
                      <a:r>
                        <a:rPr lang="en-US" dirty="0" smtClean="0"/>
                        <a:t>Arrival time</a:t>
                      </a:r>
                      <a:endParaRPr lang="en-IN" dirty="0"/>
                    </a:p>
                  </a:txBody>
                  <a:tcPr/>
                </a:tc>
                <a:tc>
                  <a:txBody>
                    <a:bodyPr/>
                    <a:lstStyle/>
                    <a:p>
                      <a:r>
                        <a:rPr lang="en-US" dirty="0" smtClean="0"/>
                        <a:t>Burst time</a:t>
                      </a:r>
                      <a:endParaRPr lang="en-IN" dirty="0"/>
                    </a:p>
                  </a:txBody>
                  <a:tcPr/>
                </a:tc>
                <a:tc>
                  <a:txBody>
                    <a:bodyPr/>
                    <a:lstStyle/>
                    <a:p>
                      <a:r>
                        <a:rPr lang="en-US" dirty="0" smtClean="0"/>
                        <a:t>Completion time(CT)</a:t>
                      </a:r>
                      <a:endParaRPr lang="en-IN" dirty="0"/>
                    </a:p>
                  </a:txBody>
                  <a:tcPr/>
                </a:tc>
                <a:tc>
                  <a:txBody>
                    <a:bodyPr/>
                    <a:lstStyle/>
                    <a:p>
                      <a:r>
                        <a:rPr lang="en-US" dirty="0" smtClean="0"/>
                        <a:t>Turnaround</a:t>
                      </a:r>
                      <a:r>
                        <a:rPr lang="en-US" baseline="0" dirty="0" smtClean="0"/>
                        <a:t> time(TAT)</a:t>
                      </a:r>
                      <a:endParaRPr lang="en-IN" dirty="0"/>
                    </a:p>
                  </a:txBody>
                  <a:tcPr/>
                </a:tc>
                <a:tc>
                  <a:txBody>
                    <a:bodyPr/>
                    <a:lstStyle/>
                    <a:p>
                      <a:r>
                        <a:rPr lang="en-US" dirty="0" smtClean="0"/>
                        <a:t>Waiting time(WT)</a:t>
                      </a:r>
                      <a:endParaRPr lang="en-IN" dirty="0"/>
                    </a:p>
                  </a:txBody>
                  <a:tcPr/>
                </a:tc>
              </a:tr>
              <a:tr h="370840">
                <a:tc>
                  <a:txBody>
                    <a:bodyPr/>
                    <a:lstStyle/>
                    <a:p>
                      <a:r>
                        <a:rPr lang="en-US" dirty="0" smtClean="0"/>
                        <a:t>p1</a:t>
                      </a:r>
                      <a:endParaRPr lang="en-IN" dirty="0"/>
                    </a:p>
                  </a:txBody>
                  <a:tcPr/>
                </a:tc>
                <a:tc>
                  <a:txBody>
                    <a:bodyPr/>
                    <a:lstStyle/>
                    <a:p>
                      <a:r>
                        <a:rPr lang="en-US" dirty="0" smtClean="0"/>
                        <a:t>0</a:t>
                      </a:r>
                      <a:endParaRPr lang="en-IN" dirty="0"/>
                    </a:p>
                  </a:txBody>
                  <a:tcPr/>
                </a:tc>
                <a:tc>
                  <a:txBody>
                    <a:bodyPr/>
                    <a:lstStyle/>
                    <a:p>
                      <a:r>
                        <a:rPr lang="en-US" dirty="0" smtClean="0"/>
                        <a:t>7</a:t>
                      </a:r>
                      <a:endParaRPr lang="en-IN" dirty="0"/>
                    </a:p>
                  </a:txBody>
                  <a:tcPr/>
                </a:tc>
                <a:tc>
                  <a:txBody>
                    <a:bodyPr/>
                    <a:lstStyle/>
                    <a:p>
                      <a:r>
                        <a:rPr lang="en-US" dirty="0" smtClean="0"/>
                        <a:t>14</a:t>
                      </a:r>
                      <a:endParaRPr lang="en-IN" dirty="0"/>
                    </a:p>
                  </a:txBody>
                  <a:tcPr/>
                </a:tc>
                <a:tc>
                  <a:txBody>
                    <a:bodyPr/>
                    <a:lstStyle/>
                    <a:p>
                      <a:r>
                        <a:rPr lang="en-US" dirty="0" smtClean="0"/>
                        <a:t>14</a:t>
                      </a:r>
                      <a:endParaRPr lang="en-IN" dirty="0"/>
                    </a:p>
                  </a:txBody>
                  <a:tcPr/>
                </a:tc>
                <a:tc>
                  <a:txBody>
                    <a:bodyPr/>
                    <a:lstStyle/>
                    <a:p>
                      <a:r>
                        <a:rPr lang="en-US" dirty="0" smtClean="0"/>
                        <a:t>7</a:t>
                      </a:r>
                      <a:endParaRPr lang="en-IN" dirty="0"/>
                    </a:p>
                  </a:txBody>
                  <a:tcPr/>
                </a:tc>
              </a:tr>
              <a:tr h="370840">
                <a:tc>
                  <a:txBody>
                    <a:bodyPr/>
                    <a:lstStyle/>
                    <a:p>
                      <a:r>
                        <a:rPr lang="en-US" dirty="0" smtClean="0"/>
                        <a:t>p2</a:t>
                      </a:r>
                      <a:endParaRPr lang="en-IN" dirty="0"/>
                    </a:p>
                  </a:txBody>
                  <a:tcPr/>
                </a:tc>
                <a:tc>
                  <a:txBody>
                    <a:bodyPr/>
                    <a:lstStyle/>
                    <a:p>
                      <a:r>
                        <a:rPr lang="en-US" dirty="0" smtClean="0"/>
                        <a:t>1</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c>
                  <a:txBody>
                    <a:bodyPr/>
                    <a:lstStyle/>
                    <a:p>
                      <a:r>
                        <a:rPr lang="en-US" dirty="0" smtClean="0"/>
                        <a:t>3</a:t>
                      </a:r>
                      <a:endParaRPr lang="en-IN" dirty="0"/>
                    </a:p>
                  </a:txBody>
                  <a:tcPr/>
                </a:tc>
                <a:tc>
                  <a:txBody>
                    <a:bodyPr/>
                    <a:lstStyle/>
                    <a:p>
                      <a:r>
                        <a:rPr lang="en-US" dirty="0" smtClean="0"/>
                        <a:t>0</a:t>
                      </a:r>
                      <a:endParaRPr lang="en-IN" dirty="0"/>
                    </a:p>
                  </a:txBody>
                  <a:tcPr/>
                </a:tc>
              </a:tr>
              <a:tr h="487264">
                <a:tc>
                  <a:txBody>
                    <a:bodyPr/>
                    <a:lstStyle/>
                    <a:p>
                      <a:r>
                        <a:rPr lang="en-US" dirty="0" smtClean="0"/>
                        <a:t>p3</a:t>
                      </a:r>
                      <a:endParaRPr lang="en-IN" dirty="0"/>
                    </a:p>
                  </a:txBody>
                  <a:tcPr/>
                </a:tc>
                <a:tc>
                  <a:txBody>
                    <a:bodyPr/>
                    <a:lstStyle/>
                    <a:p>
                      <a:r>
                        <a:rPr lang="en-US" dirty="0" smtClean="0"/>
                        <a:t>2</a:t>
                      </a:r>
                      <a:endParaRPr lang="en-IN" dirty="0"/>
                    </a:p>
                  </a:txBody>
                  <a:tcPr/>
                </a:tc>
                <a:tc>
                  <a:txBody>
                    <a:bodyPr/>
                    <a:lstStyle/>
                    <a:p>
                      <a:r>
                        <a:rPr lang="en-US" dirty="0" smtClean="0"/>
                        <a:t>9</a:t>
                      </a:r>
                      <a:endParaRPr lang="en-IN" dirty="0"/>
                    </a:p>
                  </a:txBody>
                  <a:tcPr/>
                </a:tc>
                <a:tc>
                  <a:txBody>
                    <a:bodyPr/>
                    <a:lstStyle/>
                    <a:p>
                      <a:r>
                        <a:rPr lang="en-US" dirty="0" smtClean="0"/>
                        <a:t>23</a:t>
                      </a:r>
                      <a:endParaRPr lang="en-IN" dirty="0"/>
                    </a:p>
                  </a:txBody>
                  <a:tcPr/>
                </a:tc>
                <a:tc>
                  <a:txBody>
                    <a:bodyPr/>
                    <a:lstStyle/>
                    <a:p>
                      <a:r>
                        <a:rPr lang="en-US" dirty="0" smtClean="0"/>
                        <a:t>21</a:t>
                      </a:r>
                      <a:endParaRPr lang="en-IN" dirty="0"/>
                    </a:p>
                  </a:txBody>
                  <a:tcPr/>
                </a:tc>
                <a:tc>
                  <a:txBody>
                    <a:bodyPr/>
                    <a:lstStyle/>
                    <a:p>
                      <a:r>
                        <a:rPr lang="en-US" dirty="0" smtClean="0"/>
                        <a:t>12</a:t>
                      </a:r>
                      <a:endParaRPr lang="en-IN" dirty="0"/>
                    </a:p>
                  </a:txBody>
                  <a:tcPr/>
                </a:tc>
              </a:tr>
              <a:tr h="370840">
                <a:tc>
                  <a:txBody>
                    <a:bodyPr/>
                    <a:lstStyle/>
                    <a:p>
                      <a:r>
                        <a:rPr lang="en-US" dirty="0" smtClean="0"/>
                        <a:t>p4</a:t>
                      </a:r>
                      <a:endParaRPr lang="en-IN" dirty="0"/>
                    </a:p>
                  </a:txBody>
                  <a:tcPr/>
                </a:tc>
                <a:tc>
                  <a:txBody>
                    <a:bodyPr/>
                    <a:lstStyle/>
                    <a:p>
                      <a:r>
                        <a:rPr lang="en-US" smtClean="0"/>
                        <a:t>3</a:t>
                      </a:r>
                      <a:endParaRPr lang="en-IN" dirty="0"/>
                    </a:p>
                  </a:txBody>
                  <a:tcPr/>
                </a:tc>
                <a:tc>
                  <a:txBody>
                    <a:bodyPr/>
                    <a:lstStyle/>
                    <a:p>
                      <a:r>
                        <a:rPr lang="en-US" dirty="0" smtClean="0"/>
                        <a:t>4</a:t>
                      </a:r>
                      <a:endParaRPr lang="en-IN" dirty="0"/>
                    </a:p>
                  </a:txBody>
                  <a:tcPr/>
                </a:tc>
                <a:tc>
                  <a:txBody>
                    <a:bodyPr/>
                    <a:lstStyle/>
                    <a:p>
                      <a:r>
                        <a:rPr lang="en-US" dirty="0" smtClean="0"/>
                        <a:t>8</a:t>
                      </a:r>
                      <a:endParaRPr lang="en-IN" dirty="0"/>
                    </a:p>
                  </a:txBody>
                  <a:tcPr/>
                </a:tc>
                <a:tc>
                  <a:txBody>
                    <a:bodyPr/>
                    <a:lstStyle/>
                    <a:p>
                      <a:r>
                        <a:rPr lang="en-US" dirty="0" smtClean="0"/>
                        <a:t>5</a:t>
                      </a:r>
                      <a:endParaRPr lang="en-IN" dirty="0"/>
                    </a:p>
                  </a:txBody>
                  <a:tcPr/>
                </a:tc>
                <a:tc>
                  <a:txBody>
                    <a:bodyPr/>
                    <a:lstStyle/>
                    <a:p>
                      <a:r>
                        <a:rPr lang="en-US" dirty="0" smtClean="0"/>
                        <a:t>1</a:t>
                      </a:r>
                      <a:endParaRPr lang="en-IN" dirty="0"/>
                    </a:p>
                  </a:txBody>
                  <a:tcPr/>
                </a:tc>
              </a:tr>
            </a:tbl>
          </a:graphicData>
        </a:graphic>
      </p:graphicFrame>
      <p:grpSp>
        <p:nvGrpSpPr>
          <p:cNvPr id="37" name="Group 36"/>
          <p:cNvGrpSpPr/>
          <p:nvPr/>
        </p:nvGrpSpPr>
        <p:grpSpPr>
          <a:xfrm>
            <a:off x="928688" y="1463676"/>
            <a:ext cx="6616699" cy="1036638"/>
            <a:chOff x="928688" y="1463676"/>
            <a:chExt cx="6616699" cy="1036638"/>
          </a:xfrm>
        </p:grpSpPr>
        <p:sp>
          <p:nvSpPr>
            <p:cNvPr id="7" name="AutoShape 3"/>
            <p:cNvSpPr>
              <a:spLocks noChangeAspect="1" noChangeArrowheads="1" noTextEdit="1"/>
            </p:cNvSpPr>
            <p:nvPr/>
          </p:nvSpPr>
          <p:spPr bwMode="auto">
            <a:xfrm>
              <a:off x="928688" y="1463676"/>
              <a:ext cx="65357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Rectangle 5"/>
            <p:cNvSpPr>
              <a:spLocks noChangeArrowheads="1"/>
            </p:cNvSpPr>
            <p:nvPr/>
          </p:nvSpPr>
          <p:spPr bwMode="auto">
            <a:xfrm>
              <a:off x="928688" y="1463676"/>
              <a:ext cx="6535737" cy="936625"/>
            </a:xfrm>
            <a:prstGeom prst="rect">
              <a:avLst/>
            </a:prstGeom>
            <a:noFill/>
            <a:ln w="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6"/>
            <p:cNvSpPr>
              <a:spLocks noChangeArrowheads="1"/>
            </p:cNvSpPr>
            <p:nvPr/>
          </p:nvSpPr>
          <p:spPr bwMode="auto">
            <a:xfrm>
              <a:off x="1001713" y="1493839"/>
              <a:ext cx="6372224" cy="668338"/>
            </a:xfrm>
            <a:prstGeom prst="rect">
              <a:avLst/>
            </a:prstGeom>
            <a:solidFill>
              <a:srgbClr val="EAF0F0"/>
            </a:solidFill>
            <a:ln w="0">
              <a:solidFill>
                <a:srgbClr val="EA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Line 7"/>
            <p:cNvSpPr>
              <a:spLocks noChangeShapeType="1"/>
            </p:cNvSpPr>
            <p:nvPr/>
          </p:nvSpPr>
          <p:spPr bwMode="auto">
            <a:xfrm flipH="1">
              <a:off x="1001713" y="2162176"/>
              <a:ext cx="6372224"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Line 8"/>
            <p:cNvSpPr>
              <a:spLocks noChangeShapeType="1"/>
            </p:cNvSpPr>
            <p:nvPr/>
          </p:nvSpPr>
          <p:spPr bwMode="auto">
            <a:xfrm flipV="1">
              <a:off x="100171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Line 9"/>
            <p:cNvSpPr>
              <a:spLocks noChangeShapeType="1"/>
            </p:cNvSpPr>
            <p:nvPr/>
          </p:nvSpPr>
          <p:spPr bwMode="auto">
            <a:xfrm>
              <a:off x="1001713" y="1493839"/>
              <a:ext cx="6372224"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Line 10"/>
            <p:cNvSpPr>
              <a:spLocks noChangeShapeType="1"/>
            </p:cNvSpPr>
            <p:nvPr/>
          </p:nvSpPr>
          <p:spPr bwMode="auto">
            <a:xfrm>
              <a:off x="7373937"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Rectangle 11"/>
            <p:cNvSpPr>
              <a:spLocks noChangeArrowheads="1"/>
            </p:cNvSpPr>
            <p:nvPr/>
          </p:nvSpPr>
          <p:spPr bwMode="auto">
            <a:xfrm>
              <a:off x="2870200"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smtClean="0">
                  <a:ln>
                    <a:noFill/>
                  </a:ln>
                  <a:solidFill>
                    <a:srgbClr val="000000"/>
                  </a:solidFill>
                  <a:effectLst/>
                  <a:latin typeface=""/>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2974975"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969963"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4"/>
            <p:cNvSpPr>
              <a:spLocks noChangeArrowheads="1"/>
            </p:cNvSpPr>
            <p:nvPr/>
          </p:nvSpPr>
          <p:spPr bwMode="auto">
            <a:xfrm>
              <a:off x="1366838"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7296150" y="2224089"/>
              <a:ext cx="1698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
                </a:rPr>
                <a:t>23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flipH="1">
              <a:off x="7296150" y="2224089"/>
              <a:ext cx="249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1101725" y="1665289"/>
              <a:ext cx="2301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smtClean="0">
                  <a:ln>
                    <a:noFill/>
                  </a:ln>
                  <a:solidFill>
                    <a:srgbClr val="000000"/>
                  </a:solidFill>
                  <a:effectLst/>
                  <a:latin typeface=""/>
                </a:rPr>
                <a:t>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1219200"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9"/>
            <p:cNvSpPr>
              <a:spLocks noChangeArrowheads="1"/>
            </p:cNvSpPr>
            <p:nvPr/>
          </p:nvSpPr>
          <p:spPr bwMode="auto">
            <a:xfrm>
              <a:off x="1704975" y="1665289"/>
              <a:ext cx="2301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smtClean="0">
                  <a:ln>
                    <a:noFill/>
                  </a:ln>
                  <a:solidFill>
                    <a:srgbClr val="000000"/>
                  </a:solidFill>
                  <a:effectLst/>
                  <a:latin typeface=""/>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1825625"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Line 21"/>
            <p:cNvSpPr>
              <a:spLocks noChangeShapeType="1"/>
            </p:cNvSpPr>
            <p:nvPr/>
          </p:nvSpPr>
          <p:spPr bwMode="auto">
            <a:xfrm flipV="1">
              <a:off x="5210175"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Rectangle 22"/>
            <p:cNvSpPr>
              <a:spLocks noChangeArrowheads="1"/>
            </p:cNvSpPr>
            <p:nvPr/>
          </p:nvSpPr>
          <p:spPr bwMode="auto">
            <a:xfrm>
              <a:off x="3581400" y="2224089"/>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3662363" y="2224089"/>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6230937"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smtClean="0">
                  <a:ln>
                    <a:noFill/>
                  </a:ln>
                  <a:solidFill>
                    <a:srgbClr val="000000"/>
                  </a:solidFill>
                  <a:effectLst/>
                  <a:latin typeface=""/>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6335712"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4373562"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smtClean="0">
                  <a:ln>
                    <a:noFill/>
                  </a:ln>
                  <a:solidFill>
                    <a:srgbClr val="000000"/>
                  </a:solidFill>
                  <a:effectLst/>
                  <a:latin typeface=""/>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27"/>
            <p:cNvSpPr>
              <a:spLocks noChangeArrowheads="1"/>
            </p:cNvSpPr>
            <p:nvPr/>
          </p:nvSpPr>
          <p:spPr bwMode="auto">
            <a:xfrm>
              <a:off x="4478337"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Line 28"/>
            <p:cNvSpPr>
              <a:spLocks noChangeShapeType="1"/>
            </p:cNvSpPr>
            <p:nvPr/>
          </p:nvSpPr>
          <p:spPr bwMode="auto">
            <a:xfrm flipV="1">
              <a:off x="1387475"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Line 29"/>
            <p:cNvSpPr>
              <a:spLocks noChangeShapeType="1"/>
            </p:cNvSpPr>
            <p:nvPr/>
          </p:nvSpPr>
          <p:spPr bwMode="auto">
            <a:xfrm flipV="1">
              <a:off x="226536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Line 30"/>
            <p:cNvSpPr>
              <a:spLocks noChangeShapeType="1"/>
            </p:cNvSpPr>
            <p:nvPr/>
          </p:nvSpPr>
          <p:spPr bwMode="auto">
            <a:xfrm flipV="1">
              <a:off x="364331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Rectangle 31"/>
            <p:cNvSpPr>
              <a:spLocks noChangeArrowheads="1"/>
            </p:cNvSpPr>
            <p:nvPr/>
          </p:nvSpPr>
          <p:spPr bwMode="auto">
            <a:xfrm>
              <a:off x="2222500" y="2224089"/>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32"/>
            <p:cNvSpPr>
              <a:spLocks noChangeArrowheads="1"/>
            </p:cNvSpPr>
            <p:nvPr/>
          </p:nvSpPr>
          <p:spPr bwMode="auto">
            <a:xfrm>
              <a:off x="5145087"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3"/>
            <p:cNvSpPr>
              <a:spLocks noChangeArrowheads="1"/>
            </p:cNvSpPr>
            <p:nvPr/>
          </p:nvSpPr>
          <p:spPr bwMode="auto">
            <a:xfrm>
              <a:off x="5226050" y="2224089"/>
              <a:ext cx="85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515656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5.3.3 Priority Scheduling </a:t>
            </a:r>
          </a:p>
        </p:txBody>
      </p:sp>
      <p:sp>
        <p:nvSpPr>
          <p:cNvPr id="3" name="Content Placeholder 2"/>
          <p:cNvSpPr>
            <a:spLocks noGrp="1"/>
          </p:cNvSpPr>
          <p:nvPr>
            <p:ph idx="1"/>
          </p:nvPr>
        </p:nvSpPr>
        <p:spPr>
          <a:xfrm>
            <a:off x="605307" y="1500174"/>
            <a:ext cx="11153104" cy="4127894"/>
          </a:xfrm>
        </p:spPr>
        <p:txBody>
          <a:bodyPr>
            <a:normAutofit/>
          </a:bodyPr>
          <a:lstStyle/>
          <a:p>
            <a:pPr algn="just"/>
            <a:r>
              <a:rPr lang="en-US" sz="2000" dirty="0"/>
              <a:t>The SJF algorithm is a special case of the general priority scheduling algorithm. A priority is associated with each process, and the CPU is allocated to the process with the highest priority. Equal-priority processes are scheduled in FCFS order. </a:t>
            </a:r>
            <a:r>
              <a:rPr lang="en-US" sz="2000" b="1" dirty="0"/>
              <a:t>An SJF algorithm is simply a priority algorithm where the priority (p) is the inverse of the (predicted) next CPU burst</a:t>
            </a:r>
            <a:r>
              <a:rPr lang="en-US" sz="2000" dirty="0"/>
              <a:t>. The larger the CPU burst, the lower the priority, and vice versa. </a:t>
            </a:r>
          </a:p>
          <a:p>
            <a:pPr algn="just"/>
            <a:r>
              <a:rPr lang="en-US" sz="2000" dirty="0"/>
              <a:t>Note that we discuss scheduling in terms of high priority and low priority. Priorities are generally indicated by some fixed range of numbers, such as 0 to 7 or 0 to 4,095. However, there is no general agreement on whether 0 is the highest or lowest priority. Some systems use low numbers to represent low priority; others use low numbers for high priority. This difference can lead to confusion. In this text, we assume that low numbers represent high priority. </a:t>
            </a:r>
          </a:p>
        </p:txBody>
      </p:sp>
    </p:spTree>
    <p:extLst>
      <p:ext uri="{BB962C8B-B14F-4D97-AF65-F5344CB8AC3E}">
        <p14:creationId xmlns:p14="http://schemas.microsoft.com/office/powerpoint/2010/main" val="3847437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p:txBody>
          <a:bodyPr>
            <a:normAutofit/>
          </a:bodyPr>
          <a:lstStyle/>
          <a:p>
            <a:pPr algn="just"/>
            <a:r>
              <a:rPr lang="en-US" sz="2000" b="1" dirty="0"/>
              <a:t>Priority scheduling can be either preemptive or </a:t>
            </a:r>
            <a:r>
              <a:rPr lang="en-US" sz="2000" b="1" dirty="0" err="1"/>
              <a:t>nonpreemptive</a:t>
            </a:r>
            <a:r>
              <a:rPr lang="en-US" sz="2000" b="1" dirty="0"/>
              <a:t>. When a process arrives at the ready queue, its priority is compared with the priority of the currently running process. A preemptive priority scheduling algorithm will preempt the CPU if the priority of the newly arrived process is higher than the priority of the currently running process. A </a:t>
            </a:r>
            <a:r>
              <a:rPr lang="en-US" sz="2000" b="1" dirty="0" err="1"/>
              <a:t>nonpreemptive</a:t>
            </a:r>
            <a:r>
              <a:rPr lang="en-US" sz="2000" b="1" dirty="0"/>
              <a:t> priority scheduling algorithm will simply put the new process at the head of the ready queue</a:t>
            </a:r>
            <a:r>
              <a:rPr lang="en-US" sz="2000" b="1" dirty="0" smtClean="0"/>
              <a:t>.</a:t>
            </a:r>
          </a:p>
          <a:p>
            <a:pPr marL="0" indent="0" algn="just">
              <a:buNone/>
            </a:pPr>
            <a:endParaRPr lang="en-US" sz="2000" dirty="0"/>
          </a:p>
          <a:p>
            <a:pPr algn="just"/>
            <a:r>
              <a:rPr lang="en-US" sz="2000" dirty="0"/>
              <a:t>A major problem with priority scheduling algorithms is indefinite blocking, or starvation. A process that is ready to run but waiting for the CPU can be considered blocked. A priority scheduling algorithm can leave some low priority processes waiting indefinitely.</a:t>
            </a:r>
          </a:p>
          <a:p>
            <a:pPr algn="just"/>
            <a:r>
              <a:rPr lang="en-US" sz="2000" b="1" dirty="0"/>
              <a:t>A solution to the problem of indefinite blockage of low-priority processes is aging. Aging is a technique of gradually increasing the priority of processes that wait in the system for a long time. </a:t>
            </a:r>
          </a:p>
        </p:txBody>
      </p:sp>
    </p:spTree>
    <p:extLst>
      <p:ext uri="{BB962C8B-B14F-4D97-AF65-F5344CB8AC3E}">
        <p14:creationId xmlns:p14="http://schemas.microsoft.com/office/powerpoint/2010/main" val="1919745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smtClean="0"/>
          </a:p>
          <a:p>
            <a:pPr marL="0" indent="0">
              <a:buNone/>
            </a:pPr>
            <a:r>
              <a:rPr lang="en-US" sz="2000" dirty="0"/>
              <a:t>1</a:t>
            </a:r>
            <a:r>
              <a:rPr lang="en-US" sz="2000" dirty="0" smtClean="0"/>
              <a:t>. Problem statement</a:t>
            </a:r>
          </a:p>
          <a:p>
            <a:pPr marL="0" indent="0" algn="just">
              <a:buNone/>
            </a:pPr>
            <a:r>
              <a:rPr lang="en-US" sz="2000" dirty="0" smtClean="0"/>
              <a:t>draw a </a:t>
            </a:r>
            <a:r>
              <a:rPr lang="en-US" sz="2000" dirty="0" err="1" smtClean="0"/>
              <a:t>gantt</a:t>
            </a:r>
            <a:r>
              <a:rPr lang="en-US" sz="2000" dirty="0" smtClean="0"/>
              <a:t> chart and calculate average waiting time and average turnaround time for the following processes using priority scheduling. Assume arrival time is 0 and lower number indicates higher priority. </a:t>
            </a:r>
          </a:p>
          <a:p>
            <a:pPr marL="0" indent="0" algn="just">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2735017743"/>
              </p:ext>
            </p:extLst>
          </p:nvPr>
        </p:nvGraphicFramePr>
        <p:xfrm>
          <a:off x="1014569" y="2072840"/>
          <a:ext cx="7240789" cy="2225040"/>
        </p:xfrm>
        <a:graphic>
          <a:graphicData uri="http://schemas.openxmlformats.org/drawingml/2006/table">
            <a:tbl>
              <a:tblPr firstRow="1" bandRow="1">
                <a:tableStyleId>{21E4AEA4-8DFA-4A89-87EB-49C32662AFE0}</a:tableStyleId>
              </a:tblPr>
              <a:tblGrid>
                <a:gridCol w="2709333"/>
                <a:gridCol w="2213259"/>
                <a:gridCol w="2318197"/>
              </a:tblGrid>
              <a:tr h="370840">
                <a:tc>
                  <a:txBody>
                    <a:bodyPr/>
                    <a:lstStyle/>
                    <a:p>
                      <a:r>
                        <a:rPr lang="en-US" dirty="0" smtClean="0"/>
                        <a:t>Processes </a:t>
                      </a:r>
                      <a:endParaRPr lang="en-IN" dirty="0"/>
                    </a:p>
                  </a:txBody>
                  <a:tcPr/>
                </a:tc>
                <a:tc>
                  <a:txBody>
                    <a:bodyPr/>
                    <a:lstStyle/>
                    <a:p>
                      <a:r>
                        <a:rPr lang="en-US" dirty="0" smtClean="0"/>
                        <a:t>Burst</a:t>
                      </a:r>
                      <a:r>
                        <a:rPr lang="en-US" baseline="0" dirty="0" smtClean="0"/>
                        <a:t> time(</a:t>
                      </a:r>
                      <a:r>
                        <a:rPr lang="en-US" baseline="0" dirty="0" err="1" smtClean="0"/>
                        <a:t>ms</a:t>
                      </a:r>
                      <a:r>
                        <a:rPr lang="en-US" baseline="0" dirty="0" smtClean="0"/>
                        <a:t>)</a:t>
                      </a:r>
                      <a:endParaRPr lang="en-IN" dirty="0"/>
                    </a:p>
                  </a:txBody>
                  <a:tcPr/>
                </a:tc>
                <a:tc>
                  <a:txBody>
                    <a:bodyPr/>
                    <a:lstStyle/>
                    <a:p>
                      <a:r>
                        <a:rPr lang="en-US" dirty="0" smtClean="0"/>
                        <a:t>priority</a:t>
                      </a:r>
                      <a:endParaRPr lang="en-IN" dirty="0"/>
                    </a:p>
                  </a:txBody>
                  <a:tcPr/>
                </a:tc>
              </a:tr>
              <a:tr h="370840">
                <a:tc>
                  <a:txBody>
                    <a:bodyPr/>
                    <a:lstStyle/>
                    <a:p>
                      <a:r>
                        <a:rPr lang="en-US" dirty="0" smtClean="0"/>
                        <a:t>p1</a:t>
                      </a:r>
                      <a:endParaRPr lang="en-IN" dirty="0"/>
                    </a:p>
                  </a:txBody>
                  <a:tcPr/>
                </a:tc>
                <a:tc>
                  <a:txBody>
                    <a:bodyPr/>
                    <a:lstStyle/>
                    <a:p>
                      <a:r>
                        <a:rPr lang="en-US" dirty="0" smtClean="0"/>
                        <a:t>10</a:t>
                      </a:r>
                      <a:endParaRPr lang="en-IN" dirty="0"/>
                    </a:p>
                  </a:txBody>
                  <a:tcPr/>
                </a:tc>
                <a:tc>
                  <a:txBody>
                    <a:bodyPr/>
                    <a:lstStyle/>
                    <a:p>
                      <a:r>
                        <a:rPr lang="en-US" dirty="0" smtClean="0"/>
                        <a:t>3</a:t>
                      </a:r>
                      <a:endParaRPr lang="en-IN" dirty="0"/>
                    </a:p>
                  </a:txBody>
                  <a:tcPr/>
                </a:tc>
              </a:tr>
              <a:tr h="370840">
                <a:tc>
                  <a:txBody>
                    <a:bodyPr/>
                    <a:lstStyle/>
                    <a:p>
                      <a:r>
                        <a:rPr lang="en-US" dirty="0" smtClean="0"/>
                        <a:t>p2</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r>
              <a:tr h="370840">
                <a:tc>
                  <a:txBody>
                    <a:bodyPr/>
                    <a:lstStyle/>
                    <a:p>
                      <a:r>
                        <a:rPr lang="en-US" dirty="0" smtClean="0"/>
                        <a:t>p3</a:t>
                      </a:r>
                      <a:endParaRPr lang="en-IN" dirty="0"/>
                    </a:p>
                  </a:txBody>
                  <a:tcPr/>
                </a:tc>
                <a:tc>
                  <a:txBody>
                    <a:bodyPr/>
                    <a:lstStyle/>
                    <a:p>
                      <a:r>
                        <a:rPr lang="en-US" dirty="0" smtClean="0"/>
                        <a:t>2</a:t>
                      </a:r>
                      <a:endParaRPr lang="en-IN" dirty="0"/>
                    </a:p>
                  </a:txBody>
                  <a:tcPr/>
                </a:tc>
                <a:tc>
                  <a:txBody>
                    <a:bodyPr/>
                    <a:lstStyle/>
                    <a:p>
                      <a:r>
                        <a:rPr lang="en-US" dirty="0" smtClean="0"/>
                        <a:t>4</a:t>
                      </a:r>
                      <a:endParaRPr lang="en-IN" dirty="0"/>
                    </a:p>
                  </a:txBody>
                  <a:tcPr/>
                </a:tc>
              </a:tr>
              <a:tr h="370840">
                <a:tc>
                  <a:txBody>
                    <a:bodyPr/>
                    <a:lstStyle/>
                    <a:p>
                      <a:r>
                        <a:rPr lang="en-US" dirty="0" smtClean="0"/>
                        <a:t>p4</a:t>
                      </a:r>
                      <a:endParaRPr lang="en-IN" dirty="0"/>
                    </a:p>
                  </a:txBody>
                  <a:tcPr/>
                </a:tc>
                <a:tc>
                  <a:txBody>
                    <a:bodyPr/>
                    <a:lstStyle/>
                    <a:p>
                      <a:r>
                        <a:rPr lang="en-US" dirty="0" smtClean="0"/>
                        <a:t>1</a:t>
                      </a:r>
                      <a:endParaRPr lang="en-IN" dirty="0"/>
                    </a:p>
                  </a:txBody>
                  <a:tcPr/>
                </a:tc>
                <a:tc>
                  <a:txBody>
                    <a:bodyPr/>
                    <a:lstStyle/>
                    <a:p>
                      <a:r>
                        <a:rPr lang="en-US" dirty="0" smtClean="0"/>
                        <a:t>5</a:t>
                      </a:r>
                      <a:endParaRPr lang="en-IN" dirty="0"/>
                    </a:p>
                  </a:txBody>
                  <a:tcPr/>
                </a:tc>
              </a:tr>
              <a:tr h="370840">
                <a:tc>
                  <a:txBody>
                    <a:bodyPr/>
                    <a:lstStyle/>
                    <a:p>
                      <a:r>
                        <a:rPr lang="en-US" dirty="0" smtClean="0"/>
                        <a:t>p5</a:t>
                      </a:r>
                      <a:endParaRPr lang="en-IN" dirty="0"/>
                    </a:p>
                  </a:txBody>
                  <a:tcPr/>
                </a:tc>
                <a:tc>
                  <a:txBody>
                    <a:bodyPr/>
                    <a:lstStyle/>
                    <a:p>
                      <a:r>
                        <a:rPr lang="en-US" dirty="0" smtClean="0"/>
                        <a:t>5</a:t>
                      </a:r>
                      <a:endParaRPr lang="en-IN" dirty="0"/>
                    </a:p>
                  </a:txBody>
                  <a:tcPr/>
                </a:tc>
                <a:tc>
                  <a:txBody>
                    <a:bodyPr/>
                    <a:lstStyle/>
                    <a:p>
                      <a:r>
                        <a:rPr lang="en-US" dirty="0" smtClean="0"/>
                        <a:t>2</a:t>
                      </a:r>
                      <a:endParaRPr lang="en-IN" dirty="0"/>
                    </a:p>
                  </a:txBody>
                  <a:tcPr/>
                </a:tc>
              </a:tr>
            </a:tbl>
          </a:graphicData>
        </a:graphic>
      </p:graphicFrame>
    </p:spTree>
    <p:extLst>
      <p:ext uri="{BB962C8B-B14F-4D97-AF65-F5344CB8AC3E}">
        <p14:creationId xmlns:p14="http://schemas.microsoft.com/office/powerpoint/2010/main" val="2886542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smtClean="0"/>
              <a:t>Solution.</a:t>
            </a:r>
            <a:endParaRPr lang="en-IN" sz="2000" dirty="0"/>
          </a:p>
        </p:txBody>
      </p:sp>
      <p:sp>
        <p:nvSpPr>
          <p:cNvPr id="3" name="Content Placeholder 2"/>
          <p:cNvSpPr>
            <a:spLocks noGrp="1"/>
          </p:cNvSpPr>
          <p:nvPr>
            <p:ph idx="1"/>
          </p:nvPr>
        </p:nvSpPr>
        <p:spPr>
          <a:xfrm>
            <a:off x="838200" y="542992"/>
            <a:ext cx="10515600" cy="6050991"/>
          </a:xfrm>
        </p:spPr>
        <p:txBody>
          <a:bodyPr>
            <a:normAutofit lnSpcReduction="10000"/>
          </a:bodyPr>
          <a:lstStyle/>
          <a:p>
            <a:pPr marL="0" indent="0">
              <a:buNone/>
            </a:pPr>
            <a:r>
              <a:rPr lang="en-US" sz="2000" dirty="0" smtClean="0"/>
              <a:t>Gantt chart </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Completion </a:t>
            </a:r>
            <a:r>
              <a:rPr lang="en-US" sz="2000" dirty="0"/>
              <a:t>time: from </a:t>
            </a:r>
            <a:r>
              <a:rPr lang="en-US" sz="2000" dirty="0" err="1"/>
              <a:t>gantt</a:t>
            </a:r>
            <a:r>
              <a:rPr lang="en-US" sz="2000" dirty="0"/>
              <a:t> chart</a:t>
            </a:r>
          </a:p>
          <a:p>
            <a:pPr marL="0" indent="0">
              <a:buNone/>
            </a:pPr>
            <a:r>
              <a:rPr lang="en-US" sz="2000" dirty="0"/>
              <a:t>Turnaround time(TAT): completion time - arrival </a:t>
            </a:r>
            <a:r>
              <a:rPr lang="en-US" sz="2000" dirty="0" smtClean="0"/>
              <a:t>time  </a:t>
            </a:r>
            <a:r>
              <a:rPr lang="en-US" sz="2000" dirty="0" err="1" smtClean="0"/>
              <a:t>avg</a:t>
            </a:r>
            <a:r>
              <a:rPr lang="en-US" sz="2000" dirty="0" smtClean="0"/>
              <a:t> turnaround time=12ms</a:t>
            </a:r>
            <a:endParaRPr lang="en-US" sz="2000" dirty="0"/>
          </a:p>
          <a:p>
            <a:pPr marL="0" indent="0">
              <a:buNone/>
            </a:pPr>
            <a:r>
              <a:rPr lang="en-US" sz="2000" dirty="0"/>
              <a:t>Waiting time(WT): turnaround time - burst </a:t>
            </a:r>
            <a:r>
              <a:rPr lang="en-US" sz="2000" dirty="0" smtClean="0"/>
              <a:t>time           </a:t>
            </a:r>
            <a:r>
              <a:rPr lang="en-US" sz="2000" dirty="0" err="1" smtClean="0"/>
              <a:t>avg</a:t>
            </a:r>
            <a:r>
              <a:rPr lang="en-US" sz="2000" dirty="0" smtClean="0"/>
              <a:t> waiting time= 8.2 </a:t>
            </a:r>
            <a:r>
              <a:rPr lang="en-US" sz="2000" dirty="0" err="1" smtClean="0"/>
              <a:t>ms</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smtClean="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540741888"/>
              </p:ext>
            </p:extLst>
          </p:nvPr>
        </p:nvGraphicFramePr>
        <p:xfrm>
          <a:off x="838200" y="2587065"/>
          <a:ext cx="8128002" cy="2610704"/>
        </p:xfrm>
        <a:graphic>
          <a:graphicData uri="http://schemas.openxmlformats.org/drawingml/2006/table">
            <a:tbl>
              <a:tblPr firstRow="1" bandRow="1">
                <a:tableStyleId>{21E4AEA4-8DFA-4A89-87EB-49C32662AFE0}</a:tableStyleId>
              </a:tblPr>
              <a:tblGrid>
                <a:gridCol w="1354667"/>
                <a:gridCol w="1354667"/>
                <a:gridCol w="1354667"/>
                <a:gridCol w="1354667"/>
                <a:gridCol w="1354667"/>
                <a:gridCol w="1354667"/>
              </a:tblGrid>
              <a:tr h="370840">
                <a:tc>
                  <a:txBody>
                    <a:bodyPr/>
                    <a:lstStyle/>
                    <a:p>
                      <a:r>
                        <a:rPr lang="en-US" dirty="0" smtClean="0"/>
                        <a:t>Processes</a:t>
                      </a:r>
                      <a:endParaRPr lang="en-IN" dirty="0"/>
                    </a:p>
                  </a:txBody>
                  <a:tcPr/>
                </a:tc>
                <a:tc>
                  <a:txBody>
                    <a:bodyPr/>
                    <a:lstStyle/>
                    <a:p>
                      <a:r>
                        <a:rPr lang="en-US" dirty="0" smtClean="0"/>
                        <a:t>Burst</a:t>
                      </a:r>
                      <a:r>
                        <a:rPr lang="en-US" baseline="0" dirty="0" smtClean="0"/>
                        <a:t> time</a:t>
                      </a:r>
                      <a:endParaRPr lang="en-IN" dirty="0"/>
                    </a:p>
                  </a:txBody>
                  <a:tcPr/>
                </a:tc>
                <a:tc>
                  <a:txBody>
                    <a:bodyPr/>
                    <a:lstStyle/>
                    <a:p>
                      <a:r>
                        <a:rPr lang="en-US" dirty="0" smtClean="0"/>
                        <a:t>priority</a:t>
                      </a:r>
                      <a:endParaRPr lang="en-IN" dirty="0"/>
                    </a:p>
                  </a:txBody>
                  <a:tcPr/>
                </a:tc>
                <a:tc>
                  <a:txBody>
                    <a:bodyPr/>
                    <a:lstStyle/>
                    <a:p>
                      <a:r>
                        <a:rPr lang="en-US" dirty="0" smtClean="0"/>
                        <a:t>Completion time(CT)</a:t>
                      </a:r>
                      <a:endParaRPr lang="en-IN" dirty="0"/>
                    </a:p>
                  </a:txBody>
                  <a:tcPr/>
                </a:tc>
                <a:tc>
                  <a:txBody>
                    <a:bodyPr/>
                    <a:lstStyle/>
                    <a:p>
                      <a:r>
                        <a:rPr lang="en-US" dirty="0" smtClean="0"/>
                        <a:t>Turnaround</a:t>
                      </a:r>
                      <a:r>
                        <a:rPr lang="en-US" baseline="0" dirty="0" smtClean="0"/>
                        <a:t> time(TAT)</a:t>
                      </a:r>
                      <a:endParaRPr lang="en-IN" dirty="0"/>
                    </a:p>
                  </a:txBody>
                  <a:tcPr/>
                </a:tc>
                <a:tc>
                  <a:txBody>
                    <a:bodyPr/>
                    <a:lstStyle/>
                    <a:p>
                      <a:r>
                        <a:rPr lang="en-US" dirty="0" smtClean="0"/>
                        <a:t>Waiting time(WT)</a:t>
                      </a:r>
                      <a:endParaRPr lang="en-IN" dirty="0"/>
                    </a:p>
                  </a:txBody>
                  <a:tcPr/>
                </a:tc>
              </a:tr>
              <a:tr h="370840">
                <a:tc>
                  <a:txBody>
                    <a:bodyPr/>
                    <a:lstStyle/>
                    <a:p>
                      <a:r>
                        <a:rPr lang="en-US" dirty="0" smtClean="0"/>
                        <a:t>p1</a:t>
                      </a:r>
                      <a:endParaRPr lang="en-IN" dirty="0"/>
                    </a:p>
                  </a:txBody>
                  <a:tcPr/>
                </a:tc>
                <a:tc>
                  <a:txBody>
                    <a:bodyPr/>
                    <a:lstStyle/>
                    <a:p>
                      <a:r>
                        <a:rPr lang="en-US" dirty="0" smtClean="0"/>
                        <a:t>10</a:t>
                      </a:r>
                      <a:endParaRPr lang="en-IN" dirty="0"/>
                    </a:p>
                  </a:txBody>
                  <a:tcPr/>
                </a:tc>
                <a:tc>
                  <a:txBody>
                    <a:bodyPr/>
                    <a:lstStyle/>
                    <a:p>
                      <a:r>
                        <a:rPr lang="en-US" dirty="0" smtClean="0"/>
                        <a:t>3</a:t>
                      </a:r>
                      <a:endParaRPr lang="en-IN" dirty="0"/>
                    </a:p>
                  </a:txBody>
                  <a:tcPr/>
                </a:tc>
                <a:tc>
                  <a:txBody>
                    <a:bodyPr/>
                    <a:lstStyle/>
                    <a:p>
                      <a:r>
                        <a:rPr lang="en-US" dirty="0" smtClean="0"/>
                        <a:t>16</a:t>
                      </a:r>
                      <a:endParaRPr lang="en-IN" dirty="0"/>
                    </a:p>
                  </a:txBody>
                  <a:tcPr/>
                </a:tc>
                <a:tc>
                  <a:txBody>
                    <a:bodyPr/>
                    <a:lstStyle/>
                    <a:p>
                      <a:r>
                        <a:rPr lang="en-US" dirty="0" smtClean="0"/>
                        <a:t>16</a:t>
                      </a:r>
                      <a:endParaRPr lang="en-IN" dirty="0"/>
                    </a:p>
                  </a:txBody>
                  <a:tcPr/>
                </a:tc>
                <a:tc>
                  <a:txBody>
                    <a:bodyPr/>
                    <a:lstStyle/>
                    <a:p>
                      <a:r>
                        <a:rPr lang="en-US" dirty="0" smtClean="0"/>
                        <a:t>6</a:t>
                      </a:r>
                      <a:endParaRPr lang="en-IN" dirty="0"/>
                    </a:p>
                  </a:txBody>
                  <a:tcPr/>
                </a:tc>
              </a:tr>
              <a:tr h="370840">
                <a:tc>
                  <a:txBody>
                    <a:bodyPr/>
                    <a:lstStyle/>
                    <a:p>
                      <a:r>
                        <a:rPr lang="en-US" dirty="0" smtClean="0"/>
                        <a:t>p2</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r>
              <a:tr h="487264">
                <a:tc>
                  <a:txBody>
                    <a:bodyPr/>
                    <a:lstStyle/>
                    <a:p>
                      <a:r>
                        <a:rPr lang="en-US" dirty="0" smtClean="0"/>
                        <a:t>p3</a:t>
                      </a:r>
                      <a:endParaRPr lang="en-IN" dirty="0"/>
                    </a:p>
                  </a:txBody>
                  <a:tcPr/>
                </a:tc>
                <a:tc>
                  <a:txBody>
                    <a:bodyPr/>
                    <a:lstStyle/>
                    <a:p>
                      <a:r>
                        <a:rPr lang="en-US" dirty="0" smtClean="0"/>
                        <a:t>2</a:t>
                      </a:r>
                      <a:endParaRPr lang="en-IN" dirty="0"/>
                    </a:p>
                  </a:txBody>
                  <a:tcPr/>
                </a:tc>
                <a:tc>
                  <a:txBody>
                    <a:bodyPr/>
                    <a:lstStyle/>
                    <a:p>
                      <a:r>
                        <a:rPr lang="en-US" dirty="0" smtClean="0"/>
                        <a:t>4</a:t>
                      </a:r>
                      <a:endParaRPr lang="en-IN" dirty="0"/>
                    </a:p>
                  </a:txBody>
                  <a:tcPr/>
                </a:tc>
                <a:tc>
                  <a:txBody>
                    <a:bodyPr/>
                    <a:lstStyle/>
                    <a:p>
                      <a:r>
                        <a:rPr lang="en-US" dirty="0" smtClean="0"/>
                        <a:t>18</a:t>
                      </a:r>
                      <a:endParaRPr lang="en-IN" dirty="0"/>
                    </a:p>
                  </a:txBody>
                  <a:tcPr/>
                </a:tc>
                <a:tc>
                  <a:txBody>
                    <a:bodyPr/>
                    <a:lstStyle/>
                    <a:p>
                      <a:r>
                        <a:rPr lang="en-US" dirty="0" smtClean="0"/>
                        <a:t>18</a:t>
                      </a:r>
                      <a:endParaRPr lang="en-IN" dirty="0"/>
                    </a:p>
                  </a:txBody>
                  <a:tcPr/>
                </a:tc>
                <a:tc>
                  <a:txBody>
                    <a:bodyPr/>
                    <a:lstStyle/>
                    <a:p>
                      <a:r>
                        <a:rPr lang="en-US" dirty="0" smtClean="0"/>
                        <a:t>16</a:t>
                      </a:r>
                      <a:endParaRPr lang="en-IN" dirty="0"/>
                    </a:p>
                  </a:txBody>
                  <a:tcPr/>
                </a:tc>
              </a:tr>
              <a:tr h="370840">
                <a:tc>
                  <a:txBody>
                    <a:bodyPr/>
                    <a:lstStyle/>
                    <a:p>
                      <a:r>
                        <a:rPr lang="en-US" dirty="0" smtClean="0"/>
                        <a:t>p4</a:t>
                      </a:r>
                      <a:endParaRPr lang="en-IN" dirty="0"/>
                    </a:p>
                  </a:txBody>
                  <a:tcPr/>
                </a:tc>
                <a:tc>
                  <a:txBody>
                    <a:bodyPr/>
                    <a:lstStyle/>
                    <a:p>
                      <a:r>
                        <a:rPr lang="en-US" dirty="0" smtClean="0"/>
                        <a:t>1</a:t>
                      </a:r>
                      <a:endParaRPr lang="en-IN" dirty="0"/>
                    </a:p>
                  </a:txBody>
                  <a:tcPr/>
                </a:tc>
                <a:tc>
                  <a:txBody>
                    <a:bodyPr/>
                    <a:lstStyle/>
                    <a:p>
                      <a:r>
                        <a:rPr lang="en-US" dirty="0" smtClean="0"/>
                        <a:t>5</a:t>
                      </a:r>
                      <a:endParaRPr lang="en-IN" dirty="0"/>
                    </a:p>
                  </a:txBody>
                  <a:tcPr/>
                </a:tc>
                <a:tc>
                  <a:txBody>
                    <a:bodyPr/>
                    <a:lstStyle/>
                    <a:p>
                      <a:r>
                        <a:rPr lang="en-US" dirty="0" smtClean="0"/>
                        <a:t>19</a:t>
                      </a:r>
                      <a:endParaRPr lang="en-IN" dirty="0"/>
                    </a:p>
                  </a:txBody>
                  <a:tcPr/>
                </a:tc>
                <a:tc>
                  <a:txBody>
                    <a:bodyPr/>
                    <a:lstStyle/>
                    <a:p>
                      <a:r>
                        <a:rPr lang="en-US" dirty="0" smtClean="0"/>
                        <a:t>19</a:t>
                      </a:r>
                      <a:endParaRPr lang="en-IN" dirty="0"/>
                    </a:p>
                  </a:txBody>
                  <a:tcPr/>
                </a:tc>
                <a:tc>
                  <a:txBody>
                    <a:bodyPr/>
                    <a:lstStyle/>
                    <a:p>
                      <a:r>
                        <a:rPr lang="en-US" dirty="0" smtClean="0"/>
                        <a:t>18</a:t>
                      </a:r>
                      <a:endParaRPr lang="en-IN" dirty="0"/>
                    </a:p>
                  </a:txBody>
                  <a:tcPr/>
                </a:tc>
              </a:tr>
              <a:tr h="370840">
                <a:tc>
                  <a:txBody>
                    <a:bodyPr/>
                    <a:lstStyle/>
                    <a:p>
                      <a:r>
                        <a:rPr lang="en-US" dirty="0" smtClean="0"/>
                        <a:t>p5</a:t>
                      </a:r>
                      <a:endParaRPr lang="en-IN" dirty="0"/>
                    </a:p>
                  </a:txBody>
                  <a:tcPr/>
                </a:tc>
                <a:tc>
                  <a:txBody>
                    <a:bodyPr/>
                    <a:lstStyle/>
                    <a:p>
                      <a:r>
                        <a:rPr lang="en-US" dirty="0" smtClean="0"/>
                        <a:t>5</a:t>
                      </a:r>
                      <a:endParaRPr lang="en-IN" dirty="0"/>
                    </a:p>
                  </a:txBody>
                  <a:tcPr/>
                </a:tc>
                <a:tc>
                  <a:txBody>
                    <a:bodyPr/>
                    <a:lstStyle/>
                    <a:p>
                      <a:r>
                        <a:rPr lang="en-US" dirty="0" smtClean="0"/>
                        <a:t>2</a:t>
                      </a:r>
                      <a:endParaRPr lang="en-IN" dirty="0"/>
                    </a:p>
                  </a:txBody>
                  <a:tcPr/>
                </a:tc>
                <a:tc>
                  <a:txBody>
                    <a:bodyPr/>
                    <a:lstStyle/>
                    <a:p>
                      <a:r>
                        <a:rPr lang="en-US" dirty="0" smtClean="0"/>
                        <a:t>6</a:t>
                      </a:r>
                      <a:endParaRPr lang="en-IN" dirty="0"/>
                    </a:p>
                  </a:txBody>
                  <a:tcPr/>
                </a:tc>
                <a:tc>
                  <a:txBody>
                    <a:bodyPr/>
                    <a:lstStyle/>
                    <a:p>
                      <a:r>
                        <a:rPr lang="en-US" dirty="0" smtClean="0"/>
                        <a:t>6</a:t>
                      </a:r>
                      <a:endParaRPr lang="en-IN" dirty="0"/>
                    </a:p>
                  </a:txBody>
                  <a:tcPr/>
                </a:tc>
                <a:tc>
                  <a:txBody>
                    <a:bodyPr/>
                    <a:lstStyle/>
                    <a:p>
                      <a:r>
                        <a:rPr lang="en-US" dirty="0" smtClean="0"/>
                        <a:t>1</a:t>
                      </a:r>
                      <a:endParaRPr lang="en-IN" dirty="0"/>
                    </a:p>
                  </a:txBody>
                  <a:tcPr/>
                </a:tc>
              </a:tr>
            </a:tbl>
          </a:graphicData>
        </a:graphic>
      </p:graphicFrame>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90851"/>
            <a:ext cx="6318250" cy="1008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69194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smtClean="0"/>
          </a:p>
          <a:p>
            <a:pPr marL="0" indent="0">
              <a:buNone/>
            </a:pPr>
            <a:r>
              <a:rPr lang="en-US" sz="2000" dirty="0"/>
              <a:t>1</a:t>
            </a:r>
            <a:r>
              <a:rPr lang="en-US" sz="2000" dirty="0" smtClean="0"/>
              <a:t>. Problem statement</a:t>
            </a:r>
          </a:p>
          <a:p>
            <a:pPr marL="0" indent="0" algn="just">
              <a:buNone/>
            </a:pPr>
            <a:r>
              <a:rPr lang="en-US" sz="2000" dirty="0" smtClean="0"/>
              <a:t>draw a </a:t>
            </a:r>
            <a:r>
              <a:rPr lang="en-US" sz="2000" dirty="0" err="1" smtClean="0"/>
              <a:t>gantt</a:t>
            </a:r>
            <a:r>
              <a:rPr lang="en-US" sz="2000" dirty="0" smtClean="0"/>
              <a:t> chart and calculate average waiting time and average turnaround time for the following processes using </a:t>
            </a:r>
            <a:r>
              <a:rPr lang="en-US" sz="2000" b="1" dirty="0" smtClean="0"/>
              <a:t>preemptive priority scheduling </a:t>
            </a:r>
            <a:r>
              <a:rPr lang="en-US" sz="2000" dirty="0" smtClean="0"/>
              <a:t>. Lower number indicates higher priority.</a:t>
            </a:r>
          </a:p>
          <a:p>
            <a:pPr marL="0" indent="0" algn="just">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089499290"/>
              </p:ext>
            </p:extLst>
          </p:nvPr>
        </p:nvGraphicFramePr>
        <p:xfrm>
          <a:off x="1014569" y="2072840"/>
          <a:ext cx="7240790" cy="1854200"/>
        </p:xfrm>
        <a:graphic>
          <a:graphicData uri="http://schemas.openxmlformats.org/drawingml/2006/table">
            <a:tbl>
              <a:tblPr firstRow="1" bandRow="1">
                <a:tableStyleId>{21E4AEA4-8DFA-4A89-87EB-49C32662AFE0}</a:tableStyleId>
              </a:tblPr>
              <a:tblGrid>
                <a:gridCol w="1971605"/>
                <a:gridCol w="1971605"/>
                <a:gridCol w="1610608"/>
                <a:gridCol w="1686972"/>
              </a:tblGrid>
              <a:tr h="370840">
                <a:tc>
                  <a:txBody>
                    <a:bodyPr/>
                    <a:lstStyle/>
                    <a:p>
                      <a:r>
                        <a:rPr lang="en-US" dirty="0" smtClean="0"/>
                        <a:t>Processes </a:t>
                      </a:r>
                      <a:endParaRPr lang="en-IN" dirty="0"/>
                    </a:p>
                  </a:txBody>
                  <a:tcPr/>
                </a:tc>
                <a:tc>
                  <a:txBody>
                    <a:bodyPr/>
                    <a:lstStyle/>
                    <a:p>
                      <a:r>
                        <a:rPr lang="en-US" dirty="0" smtClean="0"/>
                        <a:t>Arrival time</a:t>
                      </a:r>
                      <a:endParaRPr lang="en-IN" dirty="0"/>
                    </a:p>
                  </a:txBody>
                  <a:tcPr/>
                </a:tc>
                <a:tc>
                  <a:txBody>
                    <a:bodyPr/>
                    <a:lstStyle/>
                    <a:p>
                      <a:r>
                        <a:rPr lang="en-US" dirty="0" smtClean="0"/>
                        <a:t>Burst</a:t>
                      </a:r>
                      <a:r>
                        <a:rPr lang="en-US" baseline="0" dirty="0" smtClean="0"/>
                        <a:t> time(</a:t>
                      </a:r>
                      <a:r>
                        <a:rPr lang="en-US" baseline="0" dirty="0" err="1" smtClean="0"/>
                        <a:t>ms</a:t>
                      </a:r>
                      <a:r>
                        <a:rPr lang="en-US" baseline="0" dirty="0" smtClean="0"/>
                        <a:t>)</a:t>
                      </a:r>
                      <a:endParaRPr lang="en-IN" dirty="0"/>
                    </a:p>
                  </a:txBody>
                  <a:tcPr/>
                </a:tc>
                <a:tc>
                  <a:txBody>
                    <a:bodyPr/>
                    <a:lstStyle/>
                    <a:p>
                      <a:r>
                        <a:rPr lang="en-US" dirty="0" smtClean="0"/>
                        <a:t>priority</a:t>
                      </a:r>
                      <a:endParaRPr lang="en-IN" dirty="0"/>
                    </a:p>
                  </a:txBody>
                  <a:tcPr/>
                </a:tc>
              </a:tr>
              <a:tr h="370840">
                <a:tc>
                  <a:txBody>
                    <a:bodyPr/>
                    <a:lstStyle/>
                    <a:p>
                      <a:r>
                        <a:rPr lang="en-US" dirty="0" smtClean="0"/>
                        <a:t>p1</a:t>
                      </a:r>
                      <a:endParaRPr lang="en-IN" dirty="0"/>
                    </a:p>
                  </a:txBody>
                  <a:tcPr/>
                </a:tc>
                <a:tc>
                  <a:txBody>
                    <a:bodyPr/>
                    <a:lstStyle/>
                    <a:p>
                      <a:r>
                        <a:rPr lang="en-US" dirty="0" smtClean="0"/>
                        <a:t>0</a:t>
                      </a:r>
                      <a:endParaRPr lang="en-IN" dirty="0"/>
                    </a:p>
                  </a:txBody>
                  <a:tcPr/>
                </a:tc>
                <a:tc>
                  <a:txBody>
                    <a:bodyPr/>
                    <a:lstStyle/>
                    <a:p>
                      <a:r>
                        <a:rPr lang="en-US" dirty="0" smtClean="0"/>
                        <a:t>10</a:t>
                      </a:r>
                      <a:endParaRPr lang="en-IN" dirty="0"/>
                    </a:p>
                  </a:txBody>
                  <a:tcPr/>
                </a:tc>
                <a:tc>
                  <a:txBody>
                    <a:bodyPr/>
                    <a:lstStyle/>
                    <a:p>
                      <a:r>
                        <a:rPr lang="en-US" dirty="0" smtClean="0"/>
                        <a:t>2</a:t>
                      </a:r>
                      <a:endParaRPr lang="en-IN" dirty="0"/>
                    </a:p>
                  </a:txBody>
                  <a:tcPr/>
                </a:tc>
              </a:tr>
              <a:tr h="370840">
                <a:tc>
                  <a:txBody>
                    <a:bodyPr/>
                    <a:lstStyle/>
                    <a:p>
                      <a:r>
                        <a:rPr lang="en-US" dirty="0" smtClean="0"/>
                        <a:t>p2</a:t>
                      </a:r>
                      <a:endParaRPr lang="en-IN" dirty="0"/>
                    </a:p>
                  </a:txBody>
                  <a:tcPr/>
                </a:tc>
                <a:tc>
                  <a:txBody>
                    <a:bodyPr/>
                    <a:lstStyle/>
                    <a:p>
                      <a:r>
                        <a:rPr lang="en-US" dirty="0" smtClean="0"/>
                        <a:t>2</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r>
              <a:tr h="370840">
                <a:tc>
                  <a:txBody>
                    <a:bodyPr/>
                    <a:lstStyle/>
                    <a:p>
                      <a:r>
                        <a:rPr lang="en-US" dirty="0" smtClean="0"/>
                        <a:t>p3</a:t>
                      </a:r>
                      <a:endParaRPr lang="en-IN" dirty="0"/>
                    </a:p>
                  </a:txBody>
                  <a:tcPr/>
                </a:tc>
                <a:tc>
                  <a:txBody>
                    <a:bodyPr/>
                    <a:lstStyle/>
                    <a:p>
                      <a:r>
                        <a:rPr lang="en-US" dirty="0" smtClean="0"/>
                        <a:t>3</a:t>
                      </a:r>
                      <a:endParaRPr lang="en-IN" dirty="0"/>
                    </a:p>
                  </a:txBody>
                  <a:tcPr/>
                </a:tc>
                <a:tc>
                  <a:txBody>
                    <a:bodyPr/>
                    <a:lstStyle/>
                    <a:p>
                      <a:r>
                        <a:rPr lang="en-US" dirty="0" smtClean="0"/>
                        <a:t>2</a:t>
                      </a:r>
                      <a:endParaRPr lang="en-IN" dirty="0"/>
                    </a:p>
                  </a:txBody>
                  <a:tcPr/>
                </a:tc>
                <a:tc>
                  <a:txBody>
                    <a:bodyPr/>
                    <a:lstStyle/>
                    <a:p>
                      <a:r>
                        <a:rPr lang="en-US" dirty="0" smtClean="0"/>
                        <a:t>3</a:t>
                      </a:r>
                      <a:endParaRPr lang="en-IN" dirty="0"/>
                    </a:p>
                  </a:txBody>
                  <a:tcPr/>
                </a:tc>
              </a:tr>
              <a:tr h="370840">
                <a:tc>
                  <a:txBody>
                    <a:bodyPr/>
                    <a:lstStyle/>
                    <a:p>
                      <a:r>
                        <a:rPr lang="en-US" dirty="0" smtClean="0"/>
                        <a:t>p4</a:t>
                      </a:r>
                      <a:endParaRPr lang="en-IN" dirty="0"/>
                    </a:p>
                  </a:txBody>
                  <a:tcPr/>
                </a:tc>
                <a:tc>
                  <a:txBody>
                    <a:bodyPr/>
                    <a:lstStyle/>
                    <a:p>
                      <a:r>
                        <a:rPr lang="en-US" dirty="0" smtClean="0"/>
                        <a:t>4</a:t>
                      </a:r>
                      <a:endParaRPr lang="en-IN" dirty="0"/>
                    </a:p>
                  </a:txBody>
                  <a:tcPr/>
                </a:tc>
                <a:tc>
                  <a:txBody>
                    <a:bodyPr/>
                    <a:lstStyle/>
                    <a:p>
                      <a:r>
                        <a:rPr lang="en-US" dirty="0" smtClean="0"/>
                        <a:t>1</a:t>
                      </a:r>
                      <a:endParaRPr lang="en-IN" dirty="0"/>
                    </a:p>
                  </a:txBody>
                  <a:tcPr/>
                </a:tc>
                <a:tc>
                  <a:txBody>
                    <a:bodyPr/>
                    <a:lstStyle/>
                    <a:p>
                      <a:r>
                        <a:rPr lang="en-US" dirty="0" smtClean="0"/>
                        <a:t>4</a:t>
                      </a:r>
                      <a:endParaRPr lang="en-IN" dirty="0"/>
                    </a:p>
                  </a:txBody>
                  <a:tcPr/>
                </a:tc>
              </a:tr>
            </a:tbl>
          </a:graphicData>
        </a:graphic>
      </p:graphicFrame>
    </p:spTree>
    <p:extLst>
      <p:ext uri="{BB962C8B-B14F-4D97-AF65-F5344CB8AC3E}">
        <p14:creationId xmlns:p14="http://schemas.microsoft.com/office/powerpoint/2010/main" val="897426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07"/>
            <a:ext cx="10515600" cy="420486"/>
          </a:xfrm>
        </p:spPr>
        <p:txBody>
          <a:bodyPr>
            <a:normAutofit/>
          </a:bodyPr>
          <a:lstStyle/>
          <a:p>
            <a:r>
              <a:rPr lang="en-US" sz="2000" dirty="0" smtClean="0"/>
              <a:t>Solution.</a:t>
            </a:r>
            <a:endParaRPr lang="en-IN" sz="2000" dirty="0"/>
          </a:p>
        </p:txBody>
      </p:sp>
      <p:sp>
        <p:nvSpPr>
          <p:cNvPr id="3" name="Content Placeholder 2"/>
          <p:cNvSpPr>
            <a:spLocks noGrp="1"/>
          </p:cNvSpPr>
          <p:nvPr>
            <p:ph idx="1"/>
          </p:nvPr>
        </p:nvSpPr>
        <p:spPr>
          <a:xfrm>
            <a:off x="838200" y="542992"/>
            <a:ext cx="10515600" cy="6050991"/>
          </a:xfrm>
        </p:spPr>
        <p:txBody>
          <a:bodyPr>
            <a:normAutofit lnSpcReduction="10000"/>
          </a:bodyPr>
          <a:lstStyle/>
          <a:p>
            <a:pPr marL="0" indent="0">
              <a:buNone/>
            </a:pPr>
            <a:r>
              <a:rPr lang="en-US" sz="2000" dirty="0" smtClean="0"/>
              <a:t>Gantt chart </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Completion </a:t>
            </a:r>
            <a:r>
              <a:rPr lang="en-US" sz="2000" dirty="0"/>
              <a:t>time: from </a:t>
            </a:r>
            <a:r>
              <a:rPr lang="en-US" sz="2000" dirty="0" err="1"/>
              <a:t>gantt</a:t>
            </a:r>
            <a:r>
              <a:rPr lang="en-US" sz="2000" dirty="0"/>
              <a:t> chart</a:t>
            </a:r>
          </a:p>
          <a:p>
            <a:pPr marL="0" indent="0">
              <a:buNone/>
            </a:pPr>
            <a:r>
              <a:rPr lang="en-US" sz="2000" dirty="0"/>
              <a:t>Turnaround time(TAT): completion time - arrival </a:t>
            </a:r>
            <a:r>
              <a:rPr lang="en-US" sz="2000" dirty="0" smtClean="0"/>
              <a:t>time   </a:t>
            </a:r>
            <a:r>
              <a:rPr lang="en-US" sz="2000" dirty="0" err="1" smtClean="0"/>
              <a:t>avg</a:t>
            </a:r>
            <a:r>
              <a:rPr lang="en-US" sz="2000" dirty="0" smtClean="0"/>
              <a:t> turnaround time= 8</a:t>
            </a:r>
            <a:endParaRPr lang="en-US" sz="2000" dirty="0"/>
          </a:p>
          <a:p>
            <a:pPr marL="0" indent="0">
              <a:buNone/>
            </a:pPr>
            <a:r>
              <a:rPr lang="en-US" sz="2000" dirty="0"/>
              <a:t>Waiting time(WT): turnaround time - burst </a:t>
            </a:r>
            <a:r>
              <a:rPr lang="en-US" sz="2000" dirty="0" smtClean="0"/>
              <a:t>time            </a:t>
            </a:r>
            <a:r>
              <a:rPr lang="en-US" sz="2000" dirty="0" err="1" smtClean="0"/>
              <a:t>avg</a:t>
            </a:r>
            <a:r>
              <a:rPr lang="en-US" sz="2000" dirty="0" smtClean="0"/>
              <a:t> waiting time= 4.5</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smtClean="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816150555"/>
              </p:ext>
            </p:extLst>
          </p:nvPr>
        </p:nvGraphicFramePr>
        <p:xfrm>
          <a:off x="838200" y="2587065"/>
          <a:ext cx="8576256" cy="2239864"/>
        </p:xfrm>
        <a:graphic>
          <a:graphicData uri="http://schemas.openxmlformats.org/drawingml/2006/table">
            <a:tbl>
              <a:tblPr firstRow="1" bandRow="1">
                <a:tableStyleId>{21E4AEA4-8DFA-4A89-87EB-49C32662AFE0}</a:tableStyleId>
              </a:tblPr>
              <a:tblGrid>
                <a:gridCol w="1161143"/>
                <a:gridCol w="1161143"/>
                <a:gridCol w="1161143"/>
                <a:gridCol w="1161143"/>
                <a:gridCol w="1304394"/>
                <a:gridCol w="1326524"/>
                <a:gridCol w="1300766"/>
              </a:tblGrid>
              <a:tr h="370840">
                <a:tc>
                  <a:txBody>
                    <a:bodyPr/>
                    <a:lstStyle/>
                    <a:p>
                      <a:r>
                        <a:rPr lang="en-US" dirty="0" smtClean="0"/>
                        <a:t>Processes</a:t>
                      </a:r>
                      <a:endParaRPr lang="en-IN" dirty="0"/>
                    </a:p>
                  </a:txBody>
                  <a:tcPr/>
                </a:tc>
                <a:tc>
                  <a:txBody>
                    <a:bodyPr/>
                    <a:lstStyle/>
                    <a:p>
                      <a:r>
                        <a:rPr lang="en-US" dirty="0" smtClean="0"/>
                        <a:t>Arrival time</a:t>
                      </a:r>
                      <a:endParaRPr lang="en-IN" dirty="0"/>
                    </a:p>
                  </a:txBody>
                  <a:tcPr/>
                </a:tc>
                <a:tc>
                  <a:txBody>
                    <a:bodyPr/>
                    <a:lstStyle/>
                    <a:p>
                      <a:r>
                        <a:rPr lang="en-US" dirty="0" smtClean="0"/>
                        <a:t>Burst</a:t>
                      </a:r>
                      <a:r>
                        <a:rPr lang="en-US" baseline="0" dirty="0" smtClean="0"/>
                        <a:t> time</a:t>
                      </a:r>
                      <a:endParaRPr lang="en-IN" dirty="0"/>
                    </a:p>
                  </a:txBody>
                  <a:tcPr/>
                </a:tc>
                <a:tc>
                  <a:txBody>
                    <a:bodyPr/>
                    <a:lstStyle/>
                    <a:p>
                      <a:r>
                        <a:rPr lang="en-US" dirty="0" smtClean="0"/>
                        <a:t>priority</a:t>
                      </a:r>
                      <a:endParaRPr lang="en-IN" dirty="0"/>
                    </a:p>
                  </a:txBody>
                  <a:tcPr/>
                </a:tc>
                <a:tc>
                  <a:txBody>
                    <a:bodyPr/>
                    <a:lstStyle/>
                    <a:p>
                      <a:r>
                        <a:rPr lang="en-US" dirty="0" smtClean="0"/>
                        <a:t>Completion time(CT)</a:t>
                      </a:r>
                      <a:endParaRPr lang="en-IN" dirty="0"/>
                    </a:p>
                  </a:txBody>
                  <a:tcPr/>
                </a:tc>
                <a:tc>
                  <a:txBody>
                    <a:bodyPr/>
                    <a:lstStyle/>
                    <a:p>
                      <a:r>
                        <a:rPr lang="en-US" dirty="0" smtClean="0"/>
                        <a:t>Turnaround</a:t>
                      </a:r>
                      <a:r>
                        <a:rPr lang="en-US" baseline="0" dirty="0" smtClean="0"/>
                        <a:t> time(TAT)</a:t>
                      </a:r>
                      <a:endParaRPr lang="en-IN" dirty="0"/>
                    </a:p>
                  </a:txBody>
                  <a:tcPr/>
                </a:tc>
                <a:tc>
                  <a:txBody>
                    <a:bodyPr/>
                    <a:lstStyle/>
                    <a:p>
                      <a:r>
                        <a:rPr lang="en-US" dirty="0" smtClean="0"/>
                        <a:t>Waiting time(WT)</a:t>
                      </a:r>
                      <a:endParaRPr lang="en-IN" dirty="0"/>
                    </a:p>
                  </a:txBody>
                  <a:tcPr/>
                </a:tc>
              </a:tr>
              <a:tr h="370840">
                <a:tc>
                  <a:txBody>
                    <a:bodyPr/>
                    <a:lstStyle/>
                    <a:p>
                      <a:r>
                        <a:rPr lang="en-US" dirty="0" smtClean="0"/>
                        <a:t>p1</a:t>
                      </a:r>
                      <a:endParaRPr lang="en-IN" dirty="0"/>
                    </a:p>
                  </a:txBody>
                  <a:tcPr/>
                </a:tc>
                <a:tc>
                  <a:txBody>
                    <a:bodyPr/>
                    <a:lstStyle/>
                    <a:p>
                      <a:r>
                        <a:rPr lang="en-US" dirty="0" smtClean="0"/>
                        <a:t>0</a:t>
                      </a:r>
                      <a:endParaRPr lang="en-IN" dirty="0"/>
                    </a:p>
                  </a:txBody>
                  <a:tcPr/>
                </a:tc>
                <a:tc>
                  <a:txBody>
                    <a:bodyPr/>
                    <a:lstStyle/>
                    <a:p>
                      <a:r>
                        <a:rPr lang="en-US" dirty="0" smtClean="0"/>
                        <a:t>10</a:t>
                      </a:r>
                      <a:endParaRPr lang="en-IN" dirty="0"/>
                    </a:p>
                  </a:txBody>
                  <a:tcPr/>
                </a:tc>
                <a:tc>
                  <a:txBody>
                    <a:bodyPr/>
                    <a:lstStyle/>
                    <a:p>
                      <a:r>
                        <a:rPr lang="en-US" dirty="0" smtClean="0"/>
                        <a:t>2</a:t>
                      </a:r>
                      <a:endParaRPr lang="en-IN" dirty="0"/>
                    </a:p>
                  </a:txBody>
                  <a:tcPr/>
                </a:tc>
                <a:tc>
                  <a:txBody>
                    <a:bodyPr/>
                    <a:lstStyle/>
                    <a:p>
                      <a:r>
                        <a:rPr lang="en-US" dirty="0" smtClean="0"/>
                        <a:t>11</a:t>
                      </a:r>
                      <a:endParaRPr lang="en-IN" dirty="0"/>
                    </a:p>
                  </a:txBody>
                  <a:tcPr/>
                </a:tc>
                <a:tc>
                  <a:txBody>
                    <a:bodyPr/>
                    <a:lstStyle/>
                    <a:p>
                      <a:r>
                        <a:rPr lang="en-US" dirty="0" smtClean="0"/>
                        <a:t>11</a:t>
                      </a:r>
                      <a:endParaRPr lang="en-IN" dirty="0"/>
                    </a:p>
                  </a:txBody>
                  <a:tcPr/>
                </a:tc>
                <a:tc>
                  <a:txBody>
                    <a:bodyPr/>
                    <a:lstStyle/>
                    <a:p>
                      <a:r>
                        <a:rPr lang="en-US" dirty="0" smtClean="0"/>
                        <a:t>1</a:t>
                      </a:r>
                      <a:endParaRPr lang="en-IN" dirty="0"/>
                    </a:p>
                  </a:txBody>
                  <a:tcPr/>
                </a:tc>
              </a:tr>
              <a:tr h="370840">
                <a:tc>
                  <a:txBody>
                    <a:bodyPr/>
                    <a:lstStyle/>
                    <a:p>
                      <a:r>
                        <a:rPr lang="en-US" dirty="0" smtClean="0"/>
                        <a:t>p2</a:t>
                      </a:r>
                      <a:endParaRPr lang="en-IN" dirty="0"/>
                    </a:p>
                  </a:txBody>
                  <a:tcPr/>
                </a:tc>
                <a:tc>
                  <a:txBody>
                    <a:bodyPr/>
                    <a:lstStyle/>
                    <a:p>
                      <a:r>
                        <a:rPr lang="en-US" dirty="0" smtClean="0"/>
                        <a:t>2</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3</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r>
              <a:tr h="487264">
                <a:tc>
                  <a:txBody>
                    <a:bodyPr/>
                    <a:lstStyle/>
                    <a:p>
                      <a:r>
                        <a:rPr lang="en-US" dirty="0" smtClean="0"/>
                        <a:t>p3</a:t>
                      </a:r>
                      <a:endParaRPr lang="en-IN" dirty="0"/>
                    </a:p>
                  </a:txBody>
                  <a:tcPr/>
                </a:tc>
                <a:tc>
                  <a:txBody>
                    <a:bodyPr/>
                    <a:lstStyle/>
                    <a:p>
                      <a:r>
                        <a:rPr lang="en-US" dirty="0" smtClean="0"/>
                        <a:t>3</a:t>
                      </a:r>
                      <a:endParaRPr lang="en-IN" dirty="0"/>
                    </a:p>
                  </a:txBody>
                  <a:tcPr/>
                </a:tc>
                <a:tc>
                  <a:txBody>
                    <a:bodyPr/>
                    <a:lstStyle/>
                    <a:p>
                      <a:r>
                        <a:rPr lang="en-US" dirty="0" smtClean="0"/>
                        <a:t>2</a:t>
                      </a:r>
                      <a:endParaRPr lang="en-IN" dirty="0"/>
                    </a:p>
                  </a:txBody>
                  <a:tcPr/>
                </a:tc>
                <a:tc>
                  <a:txBody>
                    <a:bodyPr/>
                    <a:lstStyle/>
                    <a:p>
                      <a:r>
                        <a:rPr lang="en-US" dirty="0" smtClean="0"/>
                        <a:t>3</a:t>
                      </a:r>
                      <a:endParaRPr lang="en-IN" dirty="0"/>
                    </a:p>
                  </a:txBody>
                  <a:tcPr/>
                </a:tc>
                <a:tc>
                  <a:txBody>
                    <a:bodyPr/>
                    <a:lstStyle/>
                    <a:p>
                      <a:r>
                        <a:rPr lang="en-US" dirty="0" smtClean="0"/>
                        <a:t>13</a:t>
                      </a:r>
                      <a:endParaRPr lang="en-IN" dirty="0"/>
                    </a:p>
                  </a:txBody>
                  <a:tcPr/>
                </a:tc>
                <a:tc>
                  <a:txBody>
                    <a:bodyPr/>
                    <a:lstStyle/>
                    <a:p>
                      <a:r>
                        <a:rPr lang="en-US" dirty="0" smtClean="0"/>
                        <a:t>10</a:t>
                      </a:r>
                      <a:endParaRPr lang="en-IN" dirty="0"/>
                    </a:p>
                  </a:txBody>
                  <a:tcPr/>
                </a:tc>
                <a:tc>
                  <a:txBody>
                    <a:bodyPr/>
                    <a:lstStyle/>
                    <a:p>
                      <a:r>
                        <a:rPr lang="en-US" dirty="0" smtClean="0"/>
                        <a:t>8</a:t>
                      </a:r>
                      <a:endParaRPr lang="en-IN" dirty="0"/>
                    </a:p>
                  </a:txBody>
                  <a:tcPr/>
                </a:tc>
              </a:tr>
              <a:tr h="370840">
                <a:tc>
                  <a:txBody>
                    <a:bodyPr/>
                    <a:lstStyle/>
                    <a:p>
                      <a:r>
                        <a:rPr lang="en-US" dirty="0" smtClean="0"/>
                        <a:t>p4</a:t>
                      </a:r>
                      <a:endParaRPr lang="en-IN" dirty="0"/>
                    </a:p>
                  </a:txBody>
                  <a:tcPr/>
                </a:tc>
                <a:tc>
                  <a:txBody>
                    <a:bodyPr/>
                    <a:lstStyle/>
                    <a:p>
                      <a:r>
                        <a:rPr lang="en-US" dirty="0" smtClean="0"/>
                        <a:t>4</a:t>
                      </a:r>
                      <a:endParaRPr lang="en-IN" dirty="0"/>
                    </a:p>
                  </a:txBody>
                  <a:tcPr/>
                </a:tc>
                <a:tc>
                  <a:txBody>
                    <a:bodyPr/>
                    <a:lstStyle/>
                    <a:p>
                      <a:r>
                        <a:rPr lang="en-US" dirty="0" smtClean="0"/>
                        <a:t>1</a:t>
                      </a:r>
                      <a:endParaRPr lang="en-IN" dirty="0"/>
                    </a:p>
                  </a:txBody>
                  <a:tcPr/>
                </a:tc>
                <a:tc>
                  <a:txBody>
                    <a:bodyPr/>
                    <a:lstStyle/>
                    <a:p>
                      <a:r>
                        <a:rPr lang="en-US" dirty="0" smtClean="0"/>
                        <a:t>4</a:t>
                      </a:r>
                      <a:endParaRPr lang="en-IN" dirty="0"/>
                    </a:p>
                  </a:txBody>
                  <a:tcPr/>
                </a:tc>
                <a:tc>
                  <a:txBody>
                    <a:bodyPr/>
                    <a:lstStyle/>
                    <a:p>
                      <a:r>
                        <a:rPr lang="en-US" dirty="0" smtClean="0"/>
                        <a:t>14</a:t>
                      </a:r>
                      <a:endParaRPr lang="en-IN" dirty="0"/>
                    </a:p>
                  </a:txBody>
                  <a:tcPr/>
                </a:tc>
                <a:tc>
                  <a:txBody>
                    <a:bodyPr/>
                    <a:lstStyle/>
                    <a:p>
                      <a:r>
                        <a:rPr lang="en-US" dirty="0" smtClean="0"/>
                        <a:t>10</a:t>
                      </a:r>
                      <a:endParaRPr lang="en-IN" dirty="0"/>
                    </a:p>
                  </a:txBody>
                  <a:tcPr/>
                </a:tc>
                <a:tc>
                  <a:txBody>
                    <a:bodyPr/>
                    <a:lstStyle/>
                    <a:p>
                      <a:r>
                        <a:rPr lang="en-US" dirty="0" smtClean="0"/>
                        <a:t>9</a:t>
                      </a:r>
                      <a:endParaRPr lang="en-IN" dirty="0"/>
                    </a:p>
                  </a:txBody>
                  <a:tcPr/>
                </a:tc>
              </a:tr>
            </a:tbl>
          </a:graphicData>
        </a:graphic>
      </p:graphicFrame>
      <p:sp>
        <p:nvSpPr>
          <p:cNvPr id="8" name="AutoShape 3"/>
          <p:cNvSpPr>
            <a:spLocks noChangeAspect="1" noChangeArrowheads="1" noTextEdit="1"/>
          </p:cNvSpPr>
          <p:nvPr/>
        </p:nvSpPr>
        <p:spPr bwMode="auto">
          <a:xfrm>
            <a:off x="928688" y="1463676"/>
            <a:ext cx="65357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5"/>
          <p:cNvSpPr>
            <a:spLocks noChangeArrowheads="1"/>
          </p:cNvSpPr>
          <p:nvPr/>
        </p:nvSpPr>
        <p:spPr bwMode="auto">
          <a:xfrm>
            <a:off x="928688" y="1463676"/>
            <a:ext cx="6535737" cy="936625"/>
          </a:xfrm>
          <a:prstGeom prst="rect">
            <a:avLst/>
          </a:prstGeom>
          <a:noFill/>
          <a:ln w="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6"/>
          <p:cNvSpPr>
            <a:spLocks noChangeArrowheads="1"/>
          </p:cNvSpPr>
          <p:nvPr/>
        </p:nvSpPr>
        <p:spPr bwMode="auto">
          <a:xfrm>
            <a:off x="1001713" y="1493839"/>
            <a:ext cx="6372224" cy="668338"/>
          </a:xfrm>
          <a:prstGeom prst="rect">
            <a:avLst/>
          </a:prstGeom>
          <a:solidFill>
            <a:srgbClr val="EAF0F0"/>
          </a:solidFill>
          <a:ln w="0">
            <a:solidFill>
              <a:srgbClr val="EAF0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 name="Line 7"/>
          <p:cNvSpPr>
            <a:spLocks noChangeShapeType="1"/>
          </p:cNvSpPr>
          <p:nvPr/>
        </p:nvSpPr>
        <p:spPr bwMode="auto">
          <a:xfrm flipH="1">
            <a:off x="1001713" y="2162176"/>
            <a:ext cx="6372224"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Line 8"/>
          <p:cNvSpPr>
            <a:spLocks noChangeShapeType="1"/>
          </p:cNvSpPr>
          <p:nvPr/>
        </p:nvSpPr>
        <p:spPr bwMode="auto">
          <a:xfrm flipV="1">
            <a:off x="100171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Line 9"/>
          <p:cNvSpPr>
            <a:spLocks noChangeShapeType="1"/>
          </p:cNvSpPr>
          <p:nvPr/>
        </p:nvSpPr>
        <p:spPr bwMode="auto">
          <a:xfrm>
            <a:off x="1001713" y="1493839"/>
            <a:ext cx="6372224" cy="0"/>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Line 10"/>
          <p:cNvSpPr>
            <a:spLocks noChangeShapeType="1"/>
          </p:cNvSpPr>
          <p:nvPr/>
        </p:nvSpPr>
        <p:spPr bwMode="auto">
          <a:xfrm>
            <a:off x="7373937"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Rectangle 11"/>
          <p:cNvSpPr>
            <a:spLocks noChangeArrowheads="1"/>
          </p:cNvSpPr>
          <p:nvPr/>
        </p:nvSpPr>
        <p:spPr bwMode="auto">
          <a:xfrm>
            <a:off x="2870200"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smtClean="0">
                <a:ln>
                  <a:noFill/>
                </a:ln>
                <a:solidFill>
                  <a:srgbClr val="000000"/>
                </a:solidFill>
                <a:effectLst/>
                <a:latin typeface=""/>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2"/>
          <p:cNvSpPr>
            <a:spLocks noChangeArrowheads="1"/>
          </p:cNvSpPr>
          <p:nvPr/>
        </p:nvSpPr>
        <p:spPr bwMode="auto">
          <a:xfrm>
            <a:off x="2974975" y="182880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3"/>
          <p:cNvSpPr>
            <a:spLocks noChangeArrowheads="1"/>
          </p:cNvSpPr>
          <p:nvPr/>
        </p:nvSpPr>
        <p:spPr bwMode="auto">
          <a:xfrm>
            <a:off x="969963"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1366838" y="222408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7296150" y="2224089"/>
            <a:ext cx="1699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000000"/>
                </a:solidFill>
                <a:latin typeface=""/>
              </a:rPr>
              <a:t>14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flipH="1">
            <a:off x="7296150" y="2224089"/>
            <a:ext cx="249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1101725" y="1665289"/>
            <a:ext cx="2301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smtClean="0">
                <a:ln>
                  <a:noFill/>
                </a:ln>
                <a:solidFill>
                  <a:srgbClr val="000000"/>
                </a:solidFill>
                <a:effectLst/>
                <a:latin typeface=""/>
              </a:rPr>
              <a:t>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1219200"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1704975" y="1665289"/>
            <a:ext cx="2301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smtClean="0">
                <a:ln>
                  <a:noFill/>
                </a:ln>
                <a:solidFill>
                  <a:srgbClr val="000000"/>
                </a:solidFill>
                <a:effectLst/>
                <a:latin typeface=""/>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0"/>
          <p:cNvSpPr>
            <a:spLocks noChangeArrowheads="1"/>
          </p:cNvSpPr>
          <p:nvPr/>
        </p:nvSpPr>
        <p:spPr bwMode="auto">
          <a:xfrm>
            <a:off x="1825625" y="1828801"/>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Line 21"/>
          <p:cNvSpPr>
            <a:spLocks noChangeShapeType="1"/>
          </p:cNvSpPr>
          <p:nvPr/>
        </p:nvSpPr>
        <p:spPr bwMode="auto">
          <a:xfrm flipV="1">
            <a:off x="5210175"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Rectangle 22"/>
          <p:cNvSpPr>
            <a:spLocks noChangeArrowheads="1"/>
          </p:cNvSpPr>
          <p:nvPr/>
        </p:nvSpPr>
        <p:spPr bwMode="auto">
          <a:xfrm>
            <a:off x="3581400" y="2224089"/>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23"/>
          <p:cNvSpPr>
            <a:spLocks noChangeArrowheads="1"/>
          </p:cNvSpPr>
          <p:nvPr/>
        </p:nvSpPr>
        <p:spPr bwMode="auto">
          <a:xfrm>
            <a:off x="3662363" y="2224089"/>
            <a:ext cx="1585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000000"/>
                </a:solidFill>
                <a:latin typeface=""/>
              </a:rPr>
              <a:t>11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24"/>
          <p:cNvSpPr>
            <a:spLocks noChangeArrowheads="1"/>
          </p:cNvSpPr>
          <p:nvPr/>
        </p:nvSpPr>
        <p:spPr bwMode="auto">
          <a:xfrm>
            <a:off x="6230937"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smtClean="0">
                <a:ln>
                  <a:noFill/>
                </a:ln>
                <a:solidFill>
                  <a:srgbClr val="000000"/>
                </a:solidFill>
                <a:effectLst/>
                <a:latin typeface=""/>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25"/>
          <p:cNvSpPr>
            <a:spLocks noChangeArrowheads="1"/>
          </p:cNvSpPr>
          <p:nvPr/>
        </p:nvSpPr>
        <p:spPr bwMode="auto">
          <a:xfrm>
            <a:off x="6335712" y="182880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26"/>
          <p:cNvSpPr>
            <a:spLocks noChangeArrowheads="1"/>
          </p:cNvSpPr>
          <p:nvPr/>
        </p:nvSpPr>
        <p:spPr bwMode="auto">
          <a:xfrm>
            <a:off x="4373562" y="1665289"/>
            <a:ext cx="207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smtClean="0">
                <a:ln>
                  <a:noFill/>
                </a:ln>
                <a:solidFill>
                  <a:srgbClr val="000000"/>
                </a:solidFill>
                <a:effectLst/>
                <a:latin typeface=""/>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7"/>
          <p:cNvSpPr>
            <a:spLocks noChangeArrowheads="1"/>
          </p:cNvSpPr>
          <p:nvPr/>
        </p:nvSpPr>
        <p:spPr bwMode="auto">
          <a:xfrm>
            <a:off x="4478337" y="182880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Line 28"/>
          <p:cNvSpPr>
            <a:spLocks noChangeShapeType="1"/>
          </p:cNvSpPr>
          <p:nvPr/>
        </p:nvSpPr>
        <p:spPr bwMode="auto">
          <a:xfrm flipV="1">
            <a:off x="1387475"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Line 29"/>
          <p:cNvSpPr>
            <a:spLocks noChangeShapeType="1"/>
          </p:cNvSpPr>
          <p:nvPr/>
        </p:nvSpPr>
        <p:spPr bwMode="auto">
          <a:xfrm flipV="1">
            <a:off x="226536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Line 30"/>
          <p:cNvSpPr>
            <a:spLocks noChangeShapeType="1"/>
          </p:cNvSpPr>
          <p:nvPr/>
        </p:nvSpPr>
        <p:spPr bwMode="auto">
          <a:xfrm flipV="1">
            <a:off x="3643313" y="1493839"/>
            <a:ext cx="0" cy="668338"/>
          </a:xfrm>
          <a:prstGeom prst="line">
            <a:avLst/>
          </a:prstGeom>
          <a:noFill/>
          <a:ln w="95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Rectangle 31"/>
          <p:cNvSpPr>
            <a:spLocks noChangeArrowheads="1"/>
          </p:cNvSpPr>
          <p:nvPr/>
        </p:nvSpPr>
        <p:spPr bwMode="auto">
          <a:xfrm>
            <a:off x="2222500" y="222408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000000"/>
                </a:solidFill>
                <a:latin typeface=""/>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5145087" y="2224089"/>
            <a:ext cx="1254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3"/>
          <p:cNvSpPr>
            <a:spLocks noChangeArrowheads="1"/>
          </p:cNvSpPr>
          <p:nvPr/>
        </p:nvSpPr>
        <p:spPr bwMode="auto">
          <a:xfrm>
            <a:off x="5226050" y="222408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000000"/>
                </a:solidFill>
                <a:latin typeface=""/>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93166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5.3.4 Round-Robin Scheduling </a:t>
            </a:r>
          </a:p>
        </p:txBody>
      </p:sp>
      <p:sp>
        <p:nvSpPr>
          <p:cNvPr id="3" name="Content Placeholder 2"/>
          <p:cNvSpPr>
            <a:spLocks noGrp="1"/>
          </p:cNvSpPr>
          <p:nvPr>
            <p:ph idx="1"/>
          </p:nvPr>
        </p:nvSpPr>
        <p:spPr/>
        <p:txBody>
          <a:bodyPr>
            <a:normAutofit/>
          </a:bodyPr>
          <a:lstStyle/>
          <a:p>
            <a:pPr algn="just"/>
            <a:r>
              <a:rPr lang="en-US" sz="2000" dirty="0"/>
              <a:t>The round-robin (RR) scheduling algorithm is designed especially for timesharing systems. It is similar to FCFS scheduling, but preemption is added to enable the system to switch between processes. A small unit of time, called a time quantum or time slice, is defined. A time quantum is generally </a:t>
            </a:r>
            <a:r>
              <a:rPr lang="en-US" sz="2000" dirty="0" err="1"/>
              <a:t>fronc</a:t>
            </a:r>
            <a:r>
              <a:rPr lang="en-US" sz="2000" dirty="0"/>
              <a:t> 10 to 100 milliseconds in length. </a:t>
            </a:r>
            <a:endParaRPr lang="en-US" sz="2000" dirty="0" smtClean="0"/>
          </a:p>
          <a:p>
            <a:pPr algn="just"/>
            <a:r>
              <a:rPr lang="en-US" sz="2000" dirty="0" smtClean="0"/>
              <a:t>The </a:t>
            </a:r>
            <a:r>
              <a:rPr lang="en-US" sz="2000" dirty="0"/>
              <a:t>ready queue is treated as a circular queue. The CPU scheduler goes around the ready queue, allocating the CPU to each process for a time interval of up to 1 time quantum. </a:t>
            </a:r>
          </a:p>
          <a:p>
            <a:pPr algn="just"/>
            <a:r>
              <a:rPr lang="en-US" sz="2000" dirty="0" smtClean="0"/>
              <a:t>One </a:t>
            </a:r>
            <a:r>
              <a:rPr lang="en-US" sz="2000" dirty="0"/>
              <a:t>of two things will then happen. The process may have a CPU burst of less than 1 time quantum. In this case, the process itself will release the CPU voluntarily. The scheduler will then proceed to the next process in the ready queue. Otherwise, if the CPU burst of the currently running process is longer than 1 time quantum, the timer will go off and will cause an interrupt to the operating system. </a:t>
            </a:r>
          </a:p>
        </p:txBody>
      </p:sp>
    </p:spTree>
    <p:extLst>
      <p:ext uri="{BB962C8B-B14F-4D97-AF65-F5344CB8AC3E}">
        <p14:creationId xmlns:p14="http://schemas.microsoft.com/office/powerpoint/2010/main" val="16947342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368280"/>
          </a:xfrm>
        </p:spPr>
        <p:txBody>
          <a:bodyPr>
            <a:normAutofit fontScale="90000"/>
          </a:bodyPr>
          <a:lstStyle/>
          <a:p>
            <a:pPr algn="l"/>
            <a:r>
              <a:rPr lang="en-IN" sz="2400" dirty="0"/>
              <a:t>Continued…</a:t>
            </a:r>
            <a:endParaRPr lang="en-US" sz="2400" dirty="0"/>
          </a:p>
        </p:txBody>
      </p:sp>
      <p:sp>
        <p:nvSpPr>
          <p:cNvPr id="3" name="Content Placeholder 2"/>
          <p:cNvSpPr>
            <a:spLocks noGrp="1"/>
          </p:cNvSpPr>
          <p:nvPr>
            <p:ph idx="1"/>
          </p:nvPr>
        </p:nvSpPr>
        <p:spPr>
          <a:xfrm>
            <a:off x="1881158" y="428606"/>
            <a:ext cx="8229600" cy="4104758"/>
          </a:xfrm>
        </p:spPr>
        <p:txBody>
          <a:bodyPr>
            <a:normAutofit fontScale="92500" lnSpcReduction="10000"/>
          </a:bodyPr>
          <a:lstStyle/>
          <a:p>
            <a:pPr algn="just"/>
            <a:r>
              <a:rPr lang="en-US" sz="2000" dirty="0"/>
              <a:t>The performance of the RR algorithm depends heavily on the size of the time quantum. At one extreme, if the time quantum is extremely large, the RR policy is the same as the FCFS policy. In contrast, if the time quantum is extremely small (say, 1 millisecond), the RR approach is called processor sharing and (in theory) creates the appearance that each of 11 processes has its own processor running at 1 I 11 the speed of the real processor. This approach was used in Control Data Corporation (CDC) hardware to implement ten peripheral processors with only one set of hardware and ten sets of registers. </a:t>
            </a:r>
          </a:p>
          <a:p>
            <a:pPr algn="just"/>
            <a:r>
              <a:rPr lang="en-US" sz="2000" dirty="0"/>
              <a:t>we want the time quantum to be large with respect to the context switch time. If the context-switch time is approximately 10 percent of the time quantum, then about 10 percent of the CPU time will be spent in context switching. In practice, most modern systems have time quanta ranging from 10 to 100 milliseconds. The time required for a context switch is typically less than 10 microseconds; thus, the context-switch time is a small fraction of the time quantum. </a:t>
            </a:r>
          </a:p>
          <a:p>
            <a:pPr algn="just"/>
            <a:endParaRPr lang="en-US" sz="2000" dirty="0"/>
          </a:p>
        </p:txBody>
      </p:sp>
      <p:pic>
        <p:nvPicPr>
          <p:cNvPr id="2051" name="Picture 3"/>
          <p:cNvPicPr>
            <a:picLocks noChangeAspect="1" noChangeArrowheads="1"/>
          </p:cNvPicPr>
          <p:nvPr/>
        </p:nvPicPr>
        <p:blipFill>
          <a:blip r:embed="rId2"/>
          <a:srcRect/>
          <a:stretch>
            <a:fillRect/>
          </a:stretch>
        </p:blipFill>
        <p:spPr bwMode="auto">
          <a:xfrm>
            <a:off x="3881422" y="4429132"/>
            <a:ext cx="6286544" cy="2428868"/>
          </a:xfrm>
          <a:prstGeom prst="rect">
            <a:avLst/>
          </a:prstGeom>
          <a:noFill/>
          <a:ln w="9525">
            <a:noFill/>
            <a:miter lim="800000"/>
            <a:headEnd/>
            <a:tailEnd/>
          </a:ln>
          <a:effectLst/>
        </p:spPr>
      </p:pic>
    </p:spTree>
    <p:extLst>
      <p:ext uri="{BB962C8B-B14F-4D97-AF65-F5344CB8AC3E}">
        <p14:creationId xmlns:p14="http://schemas.microsoft.com/office/powerpoint/2010/main" val="4020850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6708"/>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540913" y="1271833"/>
            <a:ext cx="11281893" cy="5463817"/>
          </a:xfrm>
        </p:spPr>
        <p:txBody>
          <a:bodyPr>
            <a:noAutofit/>
          </a:bodyPr>
          <a:lstStyle/>
          <a:p>
            <a:pPr algn="just"/>
            <a:r>
              <a:rPr lang="en-US" sz="2000" dirty="0"/>
              <a:t>Process </a:t>
            </a:r>
            <a:r>
              <a:rPr lang="en-US" sz="2000" dirty="0" smtClean="0"/>
              <a:t>state: The </a:t>
            </a:r>
            <a:r>
              <a:rPr lang="en-US" sz="2000" dirty="0"/>
              <a:t>state may be new, </a:t>
            </a:r>
            <a:r>
              <a:rPr lang="en-US" sz="2000" dirty="0" smtClean="0"/>
              <a:t>ready, running, </a:t>
            </a:r>
            <a:r>
              <a:rPr lang="en-US" sz="2000" dirty="0"/>
              <a:t>waiting, halted, </a:t>
            </a:r>
            <a:r>
              <a:rPr lang="en-US" sz="2000" dirty="0" smtClean="0"/>
              <a:t>and so </a:t>
            </a:r>
            <a:r>
              <a:rPr lang="en-US" sz="2000" dirty="0"/>
              <a:t>on</a:t>
            </a:r>
            <a:r>
              <a:rPr lang="en-US" sz="2000" dirty="0" smtClean="0"/>
              <a:t>.</a:t>
            </a:r>
          </a:p>
          <a:p>
            <a:pPr algn="just"/>
            <a:r>
              <a:rPr lang="en-US" sz="2000" dirty="0"/>
              <a:t>Program </a:t>
            </a:r>
            <a:r>
              <a:rPr lang="en-US" sz="2000" dirty="0" smtClean="0"/>
              <a:t>counter: The </a:t>
            </a:r>
            <a:r>
              <a:rPr lang="en-US" sz="2000" dirty="0"/>
              <a:t>counter indicates the address of the next </a:t>
            </a:r>
            <a:r>
              <a:rPr lang="en-US" sz="2000" dirty="0" smtClean="0"/>
              <a:t>instruction to </a:t>
            </a:r>
            <a:r>
              <a:rPr lang="en-US" sz="2000" dirty="0"/>
              <a:t>be executed for this process</a:t>
            </a:r>
            <a:r>
              <a:rPr lang="en-US" sz="2000" dirty="0" smtClean="0"/>
              <a:t>.</a:t>
            </a:r>
          </a:p>
          <a:p>
            <a:pPr algn="just"/>
            <a:r>
              <a:rPr lang="en-US" sz="2000" dirty="0"/>
              <a:t>CPU </a:t>
            </a:r>
            <a:r>
              <a:rPr lang="en-US" sz="2000" dirty="0" smtClean="0"/>
              <a:t>registers: The </a:t>
            </a:r>
            <a:r>
              <a:rPr lang="en-US" sz="2000" dirty="0"/>
              <a:t>registers vary in number and type, depending </a:t>
            </a:r>
            <a:r>
              <a:rPr lang="en-US" sz="2000" dirty="0" smtClean="0"/>
              <a:t>on the </a:t>
            </a:r>
            <a:r>
              <a:rPr lang="en-US" sz="2000" dirty="0"/>
              <a:t>computer architecture. They </a:t>
            </a:r>
            <a:r>
              <a:rPr lang="en-US" sz="2000" dirty="0" smtClean="0"/>
              <a:t>include </a:t>
            </a:r>
            <a:r>
              <a:rPr lang="en-US" sz="2000" dirty="0"/>
              <a:t>accumulators, index </a:t>
            </a:r>
            <a:r>
              <a:rPr lang="en-US" sz="2000" dirty="0" smtClean="0"/>
              <a:t>registers, stack </a:t>
            </a:r>
            <a:r>
              <a:rPr lang="en-US" sz="2000" dirty="0"/>
              <a:t>pointers, and general-purpose registers, plus any </a:t>
            </a:r>
            <a:r>
              <a:rPr lang="en-US" sz="2000" dirty="0" smtClean="0"/>
              <a:t>condition-code information</a:t>
            </a:r>
            <a:r>
              <a:rPr lang="en-US" sz="2000" dirty="0"/>
              <a:t>. Along with the program counter, this state information </a:t>
            </a:r>
            <a:r>
              <a:rPr lang="en-US" sz="2000" dirty="0" smtClean="0"/>
              <a:t>must be </a:t>
            </a:r>
            <a:r>
              <a:rPr lang="en-US" sz="2000" dirty="0"/>
              <a:t>saved when an </a:t>
            </a:r>
            <a:r>
              <a:rPr lang="en-US" sz="2000" dirty="0" smtClean="0"/>
              <a:t>interrupt occurs.</a:t>
            </a:r>
          </a:p>
          <a:p>
            <a:pPr algn="just"/>
            <a:r>
              <a:rPr lang="en-US" sz="2000" dirty="0"/>
              <a:t>CPU-scheduling </a:t>
            </a:r>
            <a:r>
              <a:rPr lang="en-US" sz="2000" dirty="0" smtClean="0"/>
              <a:t>information: </a:t>
            </a:r>
            <a:r>
              <a:rPr lang="en-US" sz="2000" dirty="0"/>
              <a:t>This information includes a process </a:t>
            </a:r>
            <a:r>
              <a:rPr lang="en-US" sz="2000" dirty="0" smtClean="0"/>
              <a:t>priority, pointers </a:t>
            </a:r>
            <a:r>
              <a:rPr lang="en-US" sz="2000" dirty="0"/>
              <a:t>to scheduling queues, and any other scheduling </a:t>
            </a:r>
            <a:r>
              <a:rPr lang="en-US" sz="2000" dirty="0" smtClean="0"/>
              <a:t>parameters.</a:t>
            </a:r>
          </a:p>
          <a:p>
            <a:pPr algn="just"/>
            <a:r>
              <a:rPr lang="en-US" sz="2000" dirty="0"/>
              <a:t>Memory-management </a:t>
            </a:r>
            <a:r>
              <a:rPr lang="en-US" sz="2000" dirty="0" smtClean="0"/>
              <a:t>information: This </a:t>
            </a:r>
            <a:r>
              <a:rPr lang="en-US" sz="2000" dirty="0"/>
              <a:t>information may include </a:t>
            </a:r>
            <a:r>
              <a:rPr lang="en-US" sz="2000" dirty="0" smtClean="0"/>
              <a:t>such information </a:t>
            </a:r>
            <a:r>
              <a:rPr lang="en-US" sz="2000" dirty="0"/>
              <a:t>as the value of the base and limit registers, the page </a:t>
            </a:r>
            <a:r>
              <a:rPr lang="en-US" sz="2000" dirty="0" smtClean="0"/>
              <a:t>tables, or </a:t>
            </a:r>
            <a:r>
              <a:rPr lang="en-US" sz="2000" dirty="0"/>
              <a:t>the segment tables, </a:t>
            </a:r>
            <a:r>
              <a:rPr lang="en-US" sz="2000" dirty="0" smtClean="0"/>
              <a:t>depending </a:t>
            </a:r>
            <a:r>
              <a:rPr lang="en-US" sz="2000" dirty="0"/>
              <a:t>on the memory system used by </a:t>
            </a:r>
            <a:r>
              <a:rPr lang="en-US" sz="2000" dirty="0" smtClean="0"/>
              <a:t>the operating system.</a:t>
            </a:r>
          </a:p>
          <a:p>
            <a:pPr algn="just"/>
            <a:r>
              <a:rPr lang="en-US" sz="2000" dirty="0"/>
              <a:t>Accounting </a:t>
            </a:r>
            <a:r>
              <a:rPr lang="en-US" sz="2000" dirty="0" smtClean="0"/>
              <a:t>information: This information </a:t>
            </a:r>
            <a:r>
              <a:rPr lang="en-US" sz="2000" dirty="0"/>
              <a:t>includes the amount of </a:t>
            </a:r>
            <a:r>
              <a:rPr lang="en-US" sz="2000" dirty="0" smtClean="0"/>
              <a:t>CPU and </a:t>
            </a:r>
            <a:r>
              <a:rPr lang="en-US" sz="2000" dirty="0"/>
              <a:t>real time used, time limits, account numbers, job or process </a:t>
            </a:r>
            <a:r>
              <a:rPr lang="en-US" sz="2000" dirty="0" smtClean="0"/>
              <a:t>numbers, and </a:t>
            </a:r>
            <a:r>
              <a:rPr lang="en-US" sz="2000" dirty="0"/>
              <a:t>so on</a:t>
            </a:r>
            <a:r>
              <a:rPr lang="en-US" sz="2000" dirty="0" smtClean="0"/>
              <a:t>.</a:t>
            </a:r>
          </a:p>
          <a:p>
            <a:pPr algn="just"/>
            <a:r>
              <a:rPr lang="en-US" sz="2000" dirty="0"/>
              <a:t>I/O status </a:t>
            </a:r>
            <a:r>
              <a:rPr lang="en-US" sz="2000" dirty="0" smtClean="0"/>
              <a:t>information: This </a:t>
            </a:r>
            <a:r>
              <a:rPr lang="en-US" sz="2000" dirty="0"/>
              <a:t>information includes the list of I/O </a:t>
            </a:r>
            <a:r>
              <a:rPr lang="en-US" sz="2000" dirty="0" smtClean="0"/>
              <a:t>devices allocated </a:t>
            </a:r>
            <a:r>
              <a:rPr lang="en-US" sz="2000" dirty="0"/>
              <a:t>to the process, a list of open files, and so on.</a:t>
            </a:r>
          </a:p>
        </p:txBody>
      </p:sp>
    </p:spTree>
    <p:extLst>
      <p:ext uri="{BB962C8B-B14F-4D97-AF65-F5344CB8AC3E}">
        <p14:creationId xmlns:p14="http://schemas.microsoft.com/office/powerpoint/2010/main" val="13161361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402"/>
            <a:ext cx="10515600" cy="5978974"/>
          </a:xfrm>
        </p:spPr>
        <p:txBody>
          <a:bodyPr>
            <a:normAutofit/>
          </a:bodyPr>
          <a:lstStyle/>
          <a:p>
            <a:pPr marL="0" indent="0">
              <a:buNone/>
            </a:pPr>
            <a:endParaRPr lang="en-US" sz="2000" dirty="0" smtClean="0"/>
          </a:p>
          <a:p>
            <a:pPr marL="0" indent="0">
              <a:buNone/>
            </a:pPr>
            <a:r>
              <a:rPr lang="en-US" sz="2000" dirty="0"/>
              <a:t>1</a:t>
            </a:r>
            <a:r>
              <a:rPr lang="en-US" sz="2000" dirty="0" smtClean="0"/>
              <a:t>. Problem statement</a:t>
            </a:r>
          </a:p>
          <a:p>
            <a:pPr marL="0" indent="0" algn="just">
              <a:buNone/>
            </a:pPr>
            <a:r>
              <a:rPr lang="en-US" sz="2000" dirty="0" smtClean="0"/>
              <a:t>draw a </a:t>
            </a:r>
            <a:r>
              <a:rPr lang="en-US" sz="2000" dirty="0" err="1" smtClean="0"/>
              <a:t>gantt</a:t>
            </a:r>
            <a:r>
              <a:rPr lang="en-US" sz="2000" dirty="0" smtClean="0"/>
              <a:t> chart and calculate average waiting time and average turnaround time for the following processes using round robin scheduling algorithm. The time quantum is 4 </a:t>
            </a:r>
            <a:r>
              <a:rPr lang="en-US" sz="2000" dirty="0" err="1" smtClean="0"/>
              <a:t>ms.</a:t>
            </a:r>
            <a:r>
              <a:rPr lang="en-US" sz="2000" dirty="0" smtClean="0"/>
              <a:t> </a:t>
            </a:r>
          </a:p>
          <a:p>
            <a:pPr marL="0" indent="0" algn="just">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967375517"/>
              </p:ext>
            </p:extLst>
          </p:nvPr>
        </p:nvGraphicFramePr>
        <p:xfrm>
          <a:off x="1014569" y="2253802"/>
          <a:ext cx="3582213" cy="1478280"/>
        </p:xfrm>
        <a:graphic>
          <a:graphicData uri="http://schemas.openxmlformats.org/drawingml/2006/table">
            <a:tbl>
              <a:tblPr firstRow="1" bandRow="1">
                <a:tableStyleId>{21E4AEA4-8DFA-4A89-87EB-49C32662AFE0}</a:tableStyleId>
              </a:tblPr>
              <a:tblGrid>
                <a:gridCol w="1971605"/>
                <a:gridCol w="1610608"/>
              </a:tblGrid>
              <a:tr h="189877">
                <a:tc>
                  <a:txBody>
                    <a:bodyPr/>
                    <a:lstStyle/>
                    <a:p>
                      <a:r>
                        <a:rPr lang="en-US" dirty="0" smtClean="0"/>
                        <a:t>Processes </a:t>
                      </a:r>
                      <a:endParaRPr lang="en-IN" dirty="0"/>
                    </a:p>
                  </a:txBody>
                  <a:tcPr/>
                </a:tc>
                <a:tc>
                  <a:txBody>
                    <a:bodyPr/>
                    <a:lstStyle/>
                    <a:p>
                      <a:r>
                        <a:rPr lang="en-US" dirty="0" smtClean="0"/>
                        <a:t>Burst</a:t>
                      </a:r>
                      <a:r>
                        <a:rPr lang="en-US" baseline="0" dirty="0" smtClean="0"/>
                        <a:t> time(</a:t>
                      </a:r>
                      <a:r>
                        <a:rPr lang="en-US" baseline="0" dirty="0" err="1" smtClean="0"/>
                        <a:t>ms</a:t>
                      </a:r>
                      <a:r>
                        <a:rPr lang="en-US" baseline="0" dirty="0" smtClean="0"/>
                        <a:t>)</a:t>
                      </a:r>
                      <a:endParaRPr lang="en-IN" dirty="0"/>
                    </a:p>
                  </a:txBody>
                  <a:tcPr/>
                </a:tc>
              </a:tr>
              <a:tr h="370840">
                <a:tc>
                  <a:txBody>
                    <a:bodyPr/>
                    <a:lstStyle/>
                    <a:p>
                      <a:r>
                        <a:rPr lang="en-US" dirty="0" smtClean="0"/>
                        <a:t>p1</a:t>
                      </a:r>
                      <a:endParaRPr lang="en-IN" dirty="0"/>
                    </a:p>
                  </a:txBody>
                  <a:tcPr/>
                </a:tc>
                <a:tc>
                  <a:txBody>
                    <a:bodyPr/>
                    <a:lstStyle/>
                    <a:p>
                      <a:r>
                        <a:rPr lang="en-US" dirty="0" smtClean="0"/>
                        <a:t>24</a:t>
                      </a:r>
                      <a:endParaRPr lang="en-IN" dirty="0"/>
                    </a:p>
                  </a:txBody>
                  <a:tcPr/>
                </a:tc>
              </a:tr>
              <a:tr h="370840">
                <a:tc>
                  <a:txBody>
                    <a:bodyPr/>
                    <a:lstStyle/>
                    <a:p>
                      <a:r>
                        <a:rPr lang="en-US" dirty="0" smtClean="0"/>
                        <a:t>p2</a:t>
                      </a:r>
                      <a:endParaRPr lang="en-IN" dirty="0"/>
                    </a:p>
                  </a:txBody>
                  <a:tcPr/>
                </a:tc>
                <a:tc>
                  <a:txBody>
                    <a:bodyPr/>
                    <a:lstStyle/>
                    <a:p>
                      <a:r>
                        <a:rPr lang="en-US" dirty="0" smtClean="0"/>
                        <a:t>3</a:t>
                      </a:r>
                      <a:endParaRPr lang="en-IN" dirty="0"/>
                    </a:p>
                  </a:txBody>
                  <a:tcPr/>
                </a:tc>
              </a:tr>
              <a:tr h="370840">
                <a:tc>
                  <a:txBody>
                    <a:bodyPr/>
                    <a:lstStyle/>
                    <a:p>
                      <a:r>
                        <a:rPr lang="en-US" dirty="0" smtClean="0"/>
                        <a:t>p3</a:t>
                      </a:r>
                      <a:endParaRPr lang="en-IN" dirty="0"/>
                    </a:p>
                  </a:txBody>
                  <a:tcPr/>
                </a:tc>
                <a:tc>
                  <a:txBody>
                    <a:bodyPr/>
                    <a:lstStyle/>
                    <a:p>
                      <a:r>
                        <a:rPr lang="en-US" dirty="0" smtClean="0"/>
                        <a:t>3</a:t>
                      </a:r>
                      <a:endParaRPr lang="en-IN" dirty="0"/>
                    </a:p>
                  </a:txBody>
                  <a:tcPr/>
                </a:tc>
              </a:tr>
            </a:tbl>
          </a:graphicData>
        </a:graphic>
      </p:graphicFrame>
    </p:spTree>
    <p:extLst>
      <p:ext uri="{BB962C8B-B14F-4D97-AF65-F5344CB8AC3E}">
        <p14:creationId xmlns:p14="http://schemas.microsoft.com/office/powerpoint/2010/main" val="20530999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336"/>
            <a:ext cx="10515600" cy="420486"/>
          </a:xfrm>
        </p:spPr>
        <p:txBody>
          <a:bodyPr>
            <a:normAutofit/>
          </a:bodyPr>
          <a:lstStyle/>
          <a:p>
            <a:r>
              <a:rPr lang="en-US" sz="2000" dirty="0" smtClean="0"/>
              <a:t>Solution.</a:t>
            </a:r>
            <a:endParaRPr lang="en-IN" sz="2000" dirty="0"/>
          </a:p>
        </p:txBody>
      </p:sp>
      <p:sp>
        <p:nvSpPr>
          <p:cNvPr id="3" name="Content Placeholder 2"/>
          <p:cNvSpPr>
            <a:spLocks noGrp="1"/>
          </p:cNvSpPr>
          <p:nvPr>
            <p:ph idx="1"/>
          </p:nvPr>
        </p:nvSpPr>
        <p:spPr>
          <a:xfrm>
            <a:off x="838200" y="785611"/>
            <a:ext cx="10515600" cy="5808372"/>
          </a:xfrm>
        </p:spPr>
        <p:txBody>
          <a:bodyPr>
            <a:normAutofit/>
          </a:bodyPr>
          <a:lstStyle/>
          <a:p>
            <a:pPr marL="0" indent="0">
              <a:buNone/>
            </a:pPr>
            <a:r>
              <a:rPr lang="en-US" sz="2000" dirty="0" smtClean="0"/>
              <a:t>Gantt chart </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r>
              <a:rPr lang="en-US" sz="2000" dirty="0" smtClean="0"/>
              <a:t>Completion </a:t>
            </a:r>
            <a:r>
              <a:rPr lang="en-US" sz="2000" dirty="0"/>
              <a:t>time: from </a:t>
            </a:r>
            <a:r>
              <a:rPr lang="en-US" sz="2000" dirty="0" err="1"/>
              <a:t>gantt</a:t>
            </a:r>
            <a:r>
              <a:rPr lang="en-US" sz="2000" dirty="0"/>
              <a:t> chart</a:t>
            </a:r>
          </a:p>
          <a:p>
            <a:pPr marL="0" indent="0">
              <a:buNone/>
            </a:pPr>
            <a:r>
              <a:rPr lang="en-US" sz="2000" dirty="0"/>
              <a:t>Turnaround time(TAT): completion time - arrival </a:t>
            </a:r>
            <a:r>
              <a:rPr lang="en-US" sz="2000" dirty="0" smtClean="0"/>
              <a:t>time  </a:t>
            </a:r>
            <a:r>
              <a:rPr lang="en-US" sz="2000" dirty="0" err="1" smtClean="0"/>
              <a:t>avg</a:t>
            </a:r>
            <a:r>
              <a:rPr lang="en-US" sz="2000" dirty="0" smtClean="0"/>
              <a:t> turnaround time=15.6ms</a:t>
            </a:r>
            <a:endParaRPr lang="en-US" sz="2000" dirty="0"/>
          </a:p>
          <a:p>
            <a:pPr marL="0" indent="0">
              <a:buNone/>
            </a:pPr>
            <a:r>
              <a:rPr lang="en-US" sz="2000" dirty="0"/>
              <a:t>Waiting time(WT): turnaround time - burst </a:t>
            </a:r>
            <a:r>
              <a:rPr lang="en-US" sz="2000" dirty="0" smtClean="0"/>
              <a:t>time           </a:t>
            </a:r>
            <a:r>
              <a:rPr lang="en-US" sz="2000" dirty="0" err="1" smtClean="0"/>
              <a:t>avg</a:t>
            </a:r>
            <a:r>
              <a:rPr lang="en-US" sz="2000" dirty="0" smtClean="0"/>
              <a:t> waiting time=5.6  </a:t>
            </a:r>
            <a:r>
              <a:rPr lang="en-US" sz="2000" dirty="0" err="1" smtClean="0"/>
              <a:t>ms</a:t>
            </a:r>
            <a:endParaRPr lang="en-US" sz="2000" dirty="0"/>
          </a:p>
          <a:p>
            <a:pPr marL="0" indent="0">
              <a:buNone/>
            </a:pPr>
            <a:endParaRPr lang="en-US" sz="2000" dirty="0"/>
          </a:p>
          <a:p>
            <a:pPr marL="0" indent="0">
              <a:buNone/>
            </a:pPr>
            <a:endParaRPr lang="en-US" sz="2000" dirty="0"/>
          </a:p>
          <a:p>
            <a:pPr marL="0" indent="0">
              <a:buNone/>
            </a:pPr>
            <a:endParaRPr lang="en-IN" sz="2000" dirty="0"/>
          </a:p>
          <a:p>
            <a:pPr marL="0" indent="0">
              <a:buNone/>
            </a:pPr>
            <a:endParaRPr lang="en-US" sz="2000" dirty="0" smtClean="0"/>
          </a:p>
          <a:p>
            <a:pPr marL="0" indent="0">
              <a:buNone/>
            </a:pPr>
            <a:endParaRPr lang="en-IN" sz="2000" dirty="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175515620"/>
              </p:ext>
            </p:extLst>
          </p:nvPr>
        </p:nvGraphicFramePr>
        <p:xfrm>
          <a:off x="838200" y="2870400"/>
          <a:ext cx="6773335" cy="1869024"/>
        </p:xfrm>
        <a:graphic>
          <a:graphicData uri="http://schemas.openxmlformats.org/drawingml/2006/table">
            <a:tbl>
              <a:tblPr firstRow="1" bandRow="1">
                <a:tableStyleId>{21E4AEA4-8DFA-4A89-87EB-49C32662AFE0}</a:tableStyleId>
              </a:tblPr>
              <a:tblGrid>
                <a:gridCol w="1354667"/>
                <a:gridCol w="1354667"/>
                <a:gridCol w="1354667"/>
                <a:gridCol w="1354667"/>
                <a:gridCol w="1354667"/>
              </a:tblGrid>
              <a:tr h="370840">
                <a:tc>
                  <a:txBody>
                    <a:bodyPr/>
                    <a:lstStyle/>
                    <a:p>
                      <a:r>
                        <a:rPr lang="en-US" dirty="0" smtClean="0"/>
                        <a:t>Processes</a:t>
                      </a:r>
                      <a:endParaRPr lang="en-IN" dirty="0"/>
                    </a:p>
                  </a:txBody>
                  <a:tcPr/>
                </a:tc>
                <a:tc>
                  <a:txBody>
                    <a:bodyPr/>
                    <a:lstStyle/>
                    <a:p>
                      <a:r>
                        <a:rPr lang="en-US" dirty="0" smtClean="0"/>
                        <a:t>Burst</a:t>
                      </a:r>
                      <a:r>
                        <a:rPr lang="en-US" baseline="0" dirty="0" smtClean="0"/>
                        <a:t> time</a:t>
                      </a:r>
                      <a:endParaRPr lang="en-IN" dirty="0"/>
                    </a:p>
                  </a:txBody>
                  <a:tcPr/>
                </a:tc>
                <a:tc>
                  <a:txBody>
                    <a:bodyPr/>
                    <a:lstStyle/>
                    <a:p>
                      <a:r>
                        <a:rPr lang="en-US" dirty="0" smtClean="0"/>
                        <a:t>Completion time(CT)</a:t>
                      </a:r>
                      <a:endParaRPr lang="en-IN" dirty="0"/>
                    </a:p>
                  </a:txBody>
                  <a:tcPr/>
                </a:tc>
                <a:tc>
                  <a:txBody>
                    <a:bodyPr/>
                    <a:lstStyle/>
                    <a:p>
                      <a:r>
                        <a:rPr lang="en-US" dirty="0" smtClean="0"/>
                        <a:t>Turnaround</a:t>
                      </a:r>
                      <a:r>
                        <a:rPr lang="en-US" baseline="0" dirty="0" smtClean="0"/>
                        <a:t> time(TAT)</a:t>
                      </a:r>
                      <a:endParaRPr lang="en-IN" dirty="0"/>
                    </a:p>
                  </a:txBody>
                  <a:tcPr/>
                </a:tc>
                <a:tc>
                  <a:txBody>
                    <a:bodyPr/>
                    <a:lstStyle/>
                    <a:p>
                      <a:r>
                        <a:rPr lang="en-US" dirty="0" smtClean="0"/>
                        <a:t>Waiting time(WT)</a:t>
                      </a:r>
                      <a:endParaRPr lang="en-IN" dirty="0"/>
                    </a:p>
                  </a:txBody>
                  <a:tcPr/>
                </a:tc>
              </a:tr>
              <a:tr h="370840">
                <a:tc>
                  <a:txBody>
                    <a:bodyPr/>
                    <a:lstStyle/>
                    <a:p>
                      <a:r>
                        <a:rPr lang="en-US" dirty="0" smtClean="0"/>
                        <a:t>p1</a:t>
                      </a:r>
                      <a:endParaRPr lang="en-IN" dirty="0"/>
                    </a:p>
                  </a:txBody>
                  <a:tcPr/>
                </a:tc>
                <a:tc>
                  <a:txBody>
                    <a:bodyPr/>
                    <a:lstStyle/>
                    <a:p>
                      <a:r>
                        <a:rPr lang="en-US" dirty="0" smtClean="0"/>
                        <a:t>24</a:t>
                      </a:r>
                      <a:endParaRPr lang="en-IN" dirty="0"/>
                    </a:p>
                  </a:txBody>
                  <a:tcPr/>
                </a:tc>
                <a:tc>
                  <a:txBody>
                    <a:bodyPr/>
                    <a:lstStyle/>
                    <a:p>
                      <a:r>
                        <a:rPr lang="en-US" dirty="0" smtClean="0"/>
                        <a:t>30</a:t>
                      </a:r>
                      <a:endParaRPr lang="en-IN" dirty="0"/>
                    </a:p>
                  </a:txBody>
                  <a:tcPr/>
                </a:tc>
                <a:tc>
                  <a:txBody>
                    <a:bodyPr/>
                    <a:lstStyle/>
                    <a:p>
                      <a:r>
                        <a:rPr lang="en-US" dirty="0" smtClean="0"/>
                        <a:t>30</a:t>
                      </a:r>
                      <a:endParaRPr lang="en-IN" dirty="0"/>
                    </a:p>
                  </a:txBody>
                  <a:tcPr/>
                </a:tc>
                <a:tc>
                  <a:txBody>
                    <a:bodyPr/>
                    <a:lstStyle/>
                    <a:p>
                      <a:r>
                        <a:rPr lang="en-US" dirty="0" smtClean="0"/>
                        <a:t>6</a:t>
                      </a:r>
                      <a:endParaRPr lang="en-IN" dirty="0"/>
                    </a:p>
                  </a:txBody>
                  <a:tcPr/>
                </a:tc>
              </a:tr>
              <a:tr h="370840">
                <a:tc>
                  <a:txBody>
                    <a:bodyPr/>
                    <a:lstStyle/>
                    <a:p>
                      <a:r>
                        <a:rPr lang="en-US" dirty="0" smtClean="0"/>
                        <a:t>p2</a:t>
                      </a:r>
                      <a:endParaRPr lang="en-IN" dirty="0"/>
                    </a:p>
                  </a:txBody>
                  <a:tcPr/>
                </a:tc>
                <a:tc>
                  <a:txBody>
                    <a:bodyPr/>
                    <a:lstStyle/>
                    <a:p>
                      <a:r>
                        <a:rPr lang="en-US" dirty="0" smtClean="0"/>
                        <a:t>3 </a:t>
                      </a:r>
                      <a:endParaRPr lang="en-IN" dirty="0"/>
                    </a:p>
                  </a:txBody>
                  <a:tcPr/>
                </a:tc>
                <a:tc>
                  <a:txBody>
                    <a:bodyPr/>
                    <a:lstStyle/>
                    <a:p>
                      <a:r>
                        <a:rPr lang="en-US" dirty="0" smtClean="0"/>
                        <a:t>7</a:t>
                      </a:r>
                      <a:endParaRPr lang="en-IN" dirty="0"/>
                    </a:p>
                  </a:txBody>
                  <a:tcPr/>
                </a:tc>
                <a:tc>
                  <a:txBody>
                    <a:bodyPr/>
                    <a:lstStyle/>
                    <a:p>
                      <a:r>
                        <a:rPr lang="en-US" dirty="0" smtClean="0"/>
                        <a:t>7</a:t>
                      </a:r>
                      <a:endParaRPr lang="en-IN" dirty="0"/>
                    </a:p>
                  </a:txBody>
                  <a:tcPr/>
                </a:tc>
                <a:tc>
                  <a:txBody>
                    <a:bodyPr/>
                    <a:lstStyle/>
                    <a:p>
                      <a:r>
                        <a:rPr lang="en-US" dirty="0" smtClean="0"/>
                        <a:t>4</a:t>
                      </a:r>
                      <a:endParaRPr lang="en-IN" dirty="0"/>
                    </a:p>
                  </a:txBody>
                  <a:tcPr/>
                </a:tc>
              </a:tr>
              <a:tr h="487264">
                <a:tc>
                  <a:txBody>
                    <a:bodyPr/>
                    <a:lstStyle/>
                    <a:p>
                      <a:r>
                        <a:rPr lang="en-US" dirty="0" smtClean="0"/>
                        <a:t>p3</a:t>
                      </a:r>
                      <a:endParaRPr lang="en-IN" dirty="0"/>
                    </a:p>
                  </a:txBody>
                  <a:tcPr/>
                </a:tc>
                <a:tc>
                  <a:txBody>
                    <a:bodyPr/>
                    <a:lstStyle/>
                    <a:p>
                      <a:r>
                        <a:rPr lang="en-US" dirty="0" smtClean="0"/>
                        <a:t>3 </a:t>
                      </a:r>
                      <a:endParaRPr lang="en-IN" dirty="0"/>
                    </a:p>
                  </a:txBody>
                  <a:tcPr/>
                </a:tc>
                <a:tc>
                  <a:txBody>
                    <a:bodyPr/>
                    <a:lstStyle/>
                    <a:p>
                      <a:r>
                        <a:rPr lang="en-US" dirty="0" smtClean="0"/>
                        <a:t>10</a:t>
                      </a:r>
                      <a:endParaRPr lang="en-IN" dirty="0"/>
                    </a:p>
                  </a:txBody>
                  <a:tcPr/>
                </a:tc>
                <a:tc>
                  <a:txBody>
                    <a:bodyPr/>
                    <a:lstStyle/>
                    <a:p>
                      <a:r>
                        <a:rPr lang="en-US" dirty="0" smtClean="0"/>
                        <a:t>10</a:t>
                      </a:r>
                      <a:endParaRPr lang="en-IN" dirty="0"/>
                    </a:p>
                  </a:txBody>
                  <a:tcPr/>
                </a:tc>
                <a:tc>
                  <a:txBody>
                    <a:bodyPr/>
                    <a:lstStyle/>
                    <a:p>
                      <a:r>
                        <a:rPr lang="en-US" dirty="0" smtClean="0"/>
                        <a:t>7</a:t>
                      </a:r>
                      <a:endParaRPr lang="en-IN" dirty="0"/>
                    </a:p>
                  </a:txBody>
                  <a:tcPr/>
                </a:tc>
              </a:tr>
            </a:tbl>
          </a:graphicData>
        </a:graphic>
      </p:graphicFrame>
      <p:pic>
        <p:nvPicPr>
          <p:cNvPr id="7"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848" y="143351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621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5.3.5 Multilevel Queue Scheduling </a:t>
            </a:r>
          </a:p>
        </p:txBody>
      </p:sp>
      <p:sp>
        <p:nvSpPr>
          <p:cNvPr id="3" name="Content Placeholder 2"/>
          <p:cNvSpPr>
            <a:spLocks noGrp="1"/>
          </p:cNvSpPr>
          <p:nvPr>
            <p:ph idx="1"/>
          </p:nvPr>
        </p:nvSpPr>
        <p:spPr>
          <a:xfrm>
            <a:off x="1981200" y="1600200"/>
            <a:ext cx="8229600" cy="4686320"/>
          </a:xfrm>
        </p:spPr>
        <p:txBody>
          <a:bodyPr>
            <a:normAutofit fontScale="92500" lnSpcReduction="10000"/>
          </a:bodyPr>
          <a:lstStyle/>
          <a:p>
            <a:pPr algn="just"/>
            <a:r>
              <a:rPr lang="en-US" sz="2000" dirty="0"/>
              <a:t>Another class of scheduling algorithms has been created for situations in which processes are easily classified into different groups. For example, a common division is made between foreground (interactive) processes and background (batch) processes. These two types of processes have different response-time requirements and so may have different scheduling needs. In addition, foreground processes may have priority (externally defined) over background processes. </a:t>
            </a:r>
          </a:p>
          <a:p>
            <a:pPr algn="just"/>
            <a:r>
              <a:rPr lang="en-US" sz="2000" dirty="0"/>
              <a:t>A multilevel queue scheduling algorithm partitions the ready queue into several separate queues (Figure 5.6). The processes are permanently assigned to one queue, generally based on some property of the process, such as memory size, process priority, or process type. Each queue has its own scheduling algorithm. For example, separate queues might be used for foreground and background processes. The foreground queue might be scheduled by an RR algorithm, while the background queue is scheduled by an FCFS algorithm. </a:t>
            </a:r>
          </a:p>
          <a:p>
            <a:pPr algn="just"/>
            <a:r>
              <a:rPr lang="en-US" sz="2000" dirty="0"/>
              <a:t>In addition, there must be scheduling among the queues, which is commonly implemented as fixed-priority preemptive scheduling. For example, the foreground queue may have absolute priority over the background queue.</a:t>
            </a:r>
          </a:p>
        </p:txBody>
      </p:sp>
    </p:spTree>
    <p:extLst>
      <p:ext uri="{BB962C8B-B14F-4D97-AF65-F5344CB8AC3E}">
        <p14:creationId xmlns:p14="http://schemas.microsoft.com/office/powerpoint/2010/main" val="39552371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p:txBody>
          <a:bodyPr>
            <a:normAutofit/>
          </a:bodyPr>
          <a:lstStyle/>
          <a:p>
            <a:pPr algn="just"/>
            <a:r>
              <a:rPr lang="en-US" sz="2000" dirty="0"/>
              <a:t>Let's look at an example of a multilevel queue scheduling algorithm with five queues, listed below in order of priority: </a:t>
            </a:r>
          </a:p>
          <a:p>
            <a:pPr algn="just"/>
            <a:r>
              <a:rPr lang="en-US" sz="2000" dirty="0"/>
              <a:t>System processes </a:t>
            </a:r>
          </a:p>
          <a:p>
            <a:pPr algn="just"/>
            <a:r>
              <a:rPr lang="en-US" sz="2000" dirty="0"/>
              <a:t>Interactive processes </a:t>
            </a:r>
          </a:p>
          <a:p>
            <a:pPr algn="just"/>
            <a:r>
              <a:rPr lang="en-US" sz="2000" dirty="0"/>
              <a:t>Interactive editing processes </a:t>
            </a:r>
          </a:p>
          <a:p>
            <a:pPr algn="just"/>
            <a:r>
              <a:rPr lang="en-US" sz="2000" dirty="0"/>
              <a:t>Batch processes </a:t>
            </a:r>
          </a:p>
          <a:p>
            <a:pPr algn="just"/>
            <a:r>
              <a:rPr lang="en-US" sz="2000" dirty="0"/>
              <a:t>Student processes </a:t>
            </a:r>
          </a:p>
          <a:p>
            <a:pPr algn="just">
              <a:buNone/>
            </a:pPr>
            <a:r>
              <a:rPr lang="en-US" sz="2000" dirty="0"/>
              <a:t>	Each queue has absolute priority over lower-priority queues. No process in the batch queue, for example, could run unless the queues for system processes, interactive processes, and interactive editing processes were all empty. If an interactive editing process entered the ready queue while a batch process was running, the batch process would be preempted. </a:t>
            </a:r>
          </a:p>
        </p:txBody>
      </p:sp>
    </p:spTree>
    <p:extLst>
      <p:ext uri="{BB962C8B-B14F-4D97-AF65-F5344CB8AC3E}">
        <p14:creationId xmlns:p14="http://schemas.microsoft.com/office/powerpoint/2010/main" val="32229662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500042"/>
          </a:xfrm>
        </p:spPr>
        <p:txBody>
          <a:bodyPr>
            <a:normAutofit/>
          </a:bodyPr>
          <a:lstStyle/>
          <a:p>
            <a:pPr algn="l"/>
            <a:r>
              <a:rPr lang="en-US" sz="2400" dirty="0"/>
              <a:t>5.3.6 Multilevel Feedback Queue Scheduling </a:t>
            </a:r>
          </a:p>
        </p:txBody>
      </p:sp>
      <p:sp>
        <p:nvSpPr>
          <p:cNvPr id="3" name="Content Placeholder 2"/>
          <p:cNvSpPr>
            <a:spLocks noGrp="1"/>
          </p:cNvSpPr>
          <p:nvPr>
            <p:ph idx="1"/>
          </p:nvPr>
        </p:nvSpPr>
        <p:spPr>
          <a:xfrm>
            <a:off x="1952596" y="571480"/>
            <a:ext cx="8229600" cy="5786478"/>
          </a:xfrm>
        </p:spPr>
        <p:txBody>
          <a:bodyPr>
            <a:noAutofit/>
          </a:bodyPr>
          <a:lstStyle/>
          <a:p>
            <a:pPr algn="just"/>
            <a:r>
              <a:rPr lang="en-US" sz="1800" dirty="0"/>
              <a:t>Normally, when the multilevel queue scheduling algorithm is used, processes are permanently assigned to a queue when they enter the system. If there are separate queues for foreground and background processes, for example, processes do not move from one queue to the other, since processes do not change their foreground or background nature. This setup has the advantage of low scheduling overhead, but it is inflexible. </a:t>
            </a:r>
          </a:p>
          <a:p>
            <a:pPr algn="just"/>
            <a:r>
              <a:rPr lang="en-US" sz="1800" dirty="0"/>
              <a:t>The multilevel feedback queue scheduling algorithm, in contrast, allows a process to move between queues. The idea is to separate processes according to the characteristics of their CPU bursts. If a process uses too much CPU time, it will be moved to a lower-priority queue. This scheme leaves I/O-bound and interactive processes in the higher-priority queues. In addition, a process that waits too long in a lower-priority queue may be moved to a higher-priority queue. This form of aging prevents starvation. </a:t>
            </a:r>
          </a:p>
          <a:p>
            <a:pPr algn="just"/>
            <a:r>
              <a:rPr lang="en-US" sz="1800" dirty="0"/>
              <a:t>For example, consider a multilevel feedback queue scheduler with three queues, numbered from 0 to 2 (Figure 5.7). The scheduler first executes all processes in queue 0. Only when queue 0 is empty will it execute processes in queue 1. Similarly, processes in queue 2 will only be executed if queues 0 and 1 are empty. A process that arrives for queue 1 will preempt a process in queue 2. A process in queue 1 will in turn be preempted by a process arriving for queue 0. </a:t>
            </a:r>
          </a:p>
        </p:txBody>
      </p:sp>
    </p:spTree>
    <p:extLst>
      <p:ext uri="{BB962C8B-B14F-4D97-AF65-F5344CB8AC3E}">
        <p14:creationId xmlns:p14="http://schemas.microsoft.com/office/powerpoint/2010/main" val="18622463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786" y="244699"/>
            <a:ext cx="10515600" cy="721216"/>
          </a:xfrm>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a:xfrm>
            <a:off x="1287887" y="1214422"/>
            <a:ext cx="9633398" cy="5257800"/>
          </a:xfrm>
        </p:spPr>
        <p:txBody>
          <a:bodyPr>
            <a:normAutofit/>
          </a:bodyPr>
          <a:lstStyle/>
          <a:p>
            <a:pPr algn="just"/>
            <a:r>
              <a:rPr lang="en-US" sz="2000" dirty="0"/>
              <a:t>A process entering the ready queue is put in queue 0. A process in queue 0 is given a time quantum of 8 milliseconds. If it does not finish within this time, it is moved to the tail of queue 1. If queue 0 is empty, the process at the head of queue 1 is given a quantum of 16 milliseconds. If it does not complete, it is preempted and is put into queue 2. Processes in queue 2 are run on an FCFS basis but are run only when queues 0 and 1 are empty. </a:t>
            </a:r>
          </a:p>
          <a:p>
            <a:pPr algn="just">
              <a:buNone/>
            </a:pPr>
            <a:endParaRPr lang="en-US" sz="2000" dirty="0"/>
          </a:p>
        </p:txBody>
      </p:sp>
      <p:pic>
        <p:nvPicPr>
          <p:cNvPr id="3075" name="Picture 3"/>
          <p:cNvPicPr>
            <a:picLocks noChangeAspect="1" noChangeArrowheads="1"/>
          </p:cNvPicPr>
          <p:nvPr/>
        </p:nvPicPr>
        <p:blipFill>
          <a:blip r:embed="rId2"/>
          <a:srcRect/>
          <a:stretch>
            <a:fillRect/>
          </a:stretch>
        </p:blipFill>
        <p:spPr bwMode="auto">
          <a:xfrm>
            <a:off x="3309918" y="3286124"/>
            <a:ext cx="4929222" cy="3286124"/>
          </a:xfrm>
          <a:prstGeom prst="rect">
            <a:avLst/>
          </a:prstGeom>
          <a:noFill/>
          <a:ln w="9525">
            <a:noFill/>
            <a:miter lim="800000"/>
            <a:headEnd/>
            <a:tailEnd/>
          </a:ln>
          <a:effectLst/>
        </p:spPr>
      </p:pic>
    </p:spTree>
    <p:extLst>
      <p:ext uri="{BB962C8B-B14F-4D97-AF65-F5344CB8AC3E}">
        <p14:creationId xmlns:p14="http://schemas.microsoft.com/office/powerpoint/2010/main" val="6673068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a:t>Continued…</a:t>
            </a:r>
            <a:endParaRPr lang="en-US" sz="2400" dirty="0"/>
          </a:p>
        </p:txBody>
      </p:sp>
      <p:sp>
        <p:nvSpPr>
          <p:cNvPr id="3" name="Content Placeholder 2"/>
          <p:cNvSpPr>
            <a:spLocks noGrp="1"/>
          </p:cNvSpPr>
          <p:nvPr>
            <p:ph idx="1"/>
          </p:nvPr>
        </p:nvSpPr>
        <p:spPr/>
        <p:txBody>
          <a:bodyPr>
            <a:normAutofit/>
          </a:bodyPr>
          <a:lstStyle/>
          <a:p>
            <a:pPr>
              <a:buNone/>
            </a:pPr>
            <a:r>
              <a:rPr lang="en-US" sz="2000" dirty="0"/>
              <a:t>	In general, a multilevel feedback queue scheduler is defined by the following parameters: </a:t>
            </a:r>
          </a:p>
          <a:p>
            <a:r>
              <a:rPr lang="en-US" sz="2000" dirty="0"/>
              <a:t>The number of queues </a:t>
            </a:r>
          </a:p>
          <a:p>
            <a:r>
              <a:rPr lang="en-US" sz="2000" dirty="0"/>
              <a:t>The scheduling algorithm for each queue </a:t>
            </a:r>
          </a:p>
          <a:p>
            <a:r>
              <a:rPr lang="en-US" sz="2000" dirty="0"/>
              <a:t>The method used to determine when to upgrade a process to a higher priority queue </a:t>
            </a:r>
          </a:p>
          <a:p>
            <a:r>
              <a:rPr lang="en-US" sz="2000" dirty="0"/>
              <a:t>The method used to determine when to demote a process to a lower priority queue </a:t>
            </a:r>
          </a:p>
          <a:p>
            <a:r>
              <a:rPr lang="en-US" sz="2000" dirty="0"/>
              <a:t>The method used to determine which queue a process will enter when that process needs service </a:t>
            </a:r>
          </a:p>
          <a:p>
            <a:endParaRPr lang="en-IN" sz="2000" dirty="0"/>
          </a:p>
          <a:p>
            <a:pPr marL="0" indent="0">
              <a:buNone/>
            </a:pPr>
            <a:endParaRPr lang="en-US" sz="2000" dirty="0"/>
          </a:p>
        </p:txBody>
      </p:sp>
    </p:spTree>
    <p:extLst>
      <p:ext uri="{BB962C8B-B14F-4D97-AF65-F5344CB8AC3E}">
        <p14:creationId xmlns:p14="http://schemas.microsoft.com/office/powerpoint/2010/main" val="401924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a:t>
            </a:r>
            <a:endParaRPr lang="en-IN" dirty="0"/>
          </a:p>
        </p:txBody>
      </p:sp>
      <p:sp>
        <p:nvSpPr>
          <p:cNvPr id="3" name="Content Placeholder 2"/>
          <p:cNvSpPr>
            <a:spLocks noGrp="1"/>
          </p:cNvSpPr>
          <p:nvPr>
            <p:ph idx="1"/>
          </p:nvPr>
        </p:nvSpPr>
        <p:spPr>
          <a:xfrm>
            <a:off x="838200" y="1825625"/>
            <a:ext cx="10515600" cy="2849406"/>
          </a:xfrm>
        </p:spPr>
        <p:txBody>
          <a:bodyPr>
            <a:normAutofit/>
          </a:bodyPr>
          <a:lstStyle/>
          <a:p>
            <a:pPr algn="just"/>
            <a:r>
              <a:rPr lang="en-IN" sz="2000" dirty="0"/>
              <a:t>The process model discussed so far has implied that a process is a program that performs a single thread of execution. For example, when a process is running a word-processor program, a single thread of instructions is being executed. This single thread of control allows the process to perform only one task at one time. The user cannot simultaneously type in characters and run the spell checker within the same process, for example. Many modern operating systems have extended the process concept to allow a process to have multiple threads of execution and thus to perform more than one task at a </a:t>
            </a:r>
            <a:r>
              <a:rPr lang="en-IN" sz="2000" dirty="0" smtClean="0"/>
              <a:t>time. </a:t>
            </a:r>
            <a:endParaRPr lang="en-IN" sz="2000" dirty="0"/>
          </a:p>
        </p:txBody>
      </p:sp>
    </p:spTree>
    <p:extLst>
      <p:ext uri="{BB962C8B-B14F-4D97-AF65-F5344CB8AC3E}">
        <p14:creationId xmlns:p14="http://schemas.microsoft.com/office/powerpoint/2010/main" val="2558793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6"/>
            <a:ext cx="10515600" cy="1584103"/>
          </a:xfrm>
        </p:spPr>
        <p:txBody>
          <a:bodyPr>
            <a:normAutofit/>
          </a:bodyPr>
          <a:lstStyle/>
          <a:p>
            <a:r>
              <a:rPr lang="en-US" sz="2400" dirty="0" smtClean="0"/>
              <a:t>Continued.. </a:t>
            </a:r>
            <a:r>
              <a:rPr lang="en-US" sz="2400" dirty="0"/>
              <a:t/>
            </a:r>
            <a:br>
              <a:rPr lang="en-US" sz="2400" dirty="0"/>
            </a:br>
            <a:r>
              <a:rPr lang="en-US" sz="2400" dirty="0" smtClean="0"/>
              <a:t/>
            </a:r>
            <a:br>
              <a:rPr lang="en-US" sz="2400" dirty="0" smtClean="0"/>
            </a:br>
            <a:r>
              <a:rPr lang="en-US" sz="2400" dirty="0" smtClean="0"/>
              <a:t>CPU </a:t>
            </a:r>
            <a:r>
              <a:rPr lang="en-US" sz="2400" dirty="0"/>
              <a:t>Switch From Process to Process</a:t>
            </a:r>
          </a:p>
        </p:txBody>
      </p:sp>
      <p:pic>
        <p:nvPicPr>
          <p:cNvPr id="4"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5916" y="1493950"/>
            <a:ext cx="9710670" cy="521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7297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US" sz="2400" dirty="0" smtClean="0"/>
              <a:t>3.2 Process </a:t>
            </a:r>
            <a:r>
              <a:rPr lang="en-US" sz="2400" dirty="0"/>
              <a:t>Scheduling</a:t>
            </a:r>
          </a:p>
        </p:txBody>
      </p:sp>
      <p:sp>
        <p:nvSpPr>
          <p:cNvPr id="3" name="Content Placeholder 2"/>
          <p:cNvSpPr>
            <a:spLocks noGrp="1"/>
          </p:cNvSpPr>
          <p:nvPr>
            <p:ph idx="1"/>
          </p:nvPr>
        </p:nvSpPr>
        <p:spPr>
          <a:xfrm>
            <a:off x="371341" y="1171978"/>
            <a:ext cx="11449318" cy="5331853"/>
          </a:xfrm>
        </p:spPr>
        <p:txBody>
          <a:bodyPr>
            <a:normAutofit/>
          </a:bodyPr>
          <a:lstStyle/>
          <a:p>
            <a:pPr algn="just"/>
            <a:r>
              <a:rPr lang="en-US" sz="2000" b="1" dirty="0"/>
              <a:t>The objective of multiprogramming is to have some </a:t>
            </a:r>
            <a:r>
              <a:rPr lang="en-US" sz="2000" b="1" dirty="0" smtClean="0"/>
              <a:t>process running at all times</a:t>
            </a:r>
            <a:r>
              <a:rPr lang="en-US" sz="2000" b="1" dirty="0"/>
              <a:t>, to maximize CPU utilization</a:t>
            </a:r>
            <a:r>
              <a:rPr lang="en-US" sz="2000" b="1" dirty="0" smtClean="0"/>
              <a:t>.</a:t>
            </a:r>
          </a:p>
          <a:p>
            <a:pPr algn="just"/>
            <a:r>
              <a:rPr lang="en-US" sz="2000" dirty="0"/>
              <a:t>The objective of time sharing is to switch </a:t>
            </a:r>
            <a:r>
              <a:rPr lang="en-US" sz="2000" dirty="0" smtClean="0"/>
              <a:t>the CPU </a:t>
            </a:r>
            <a:r>
              <a:rPr lang="en-US" sz="2000" dirty="0"/>
              <a:t>among processes so frequently that users can interact with each </a:t>
            </a:r>
            <a:r>
              <a:rPr lang="en-US" sz="2000" dirty="0" smtClean="0"/>
              <a:t>program while </a:t>
            </a:r>
            <a:r>
              <a:rPr lang="en-US" sz="2000" dirty="0"/>
              <a:t>it is </a:t>
            </a:r>
            <a:r>
              <a:rPr lang="en-US" sz="2000" dirty="0" smtClean="0"/>
              <a:t>running</a:t>
            </a:r>
            <a:r>
              <a:rPr lang="en-US" sz="2000" dirty="0"/>
              <a:t>. To meet these objectives, the process scheduler </a:t>
            </a:r>
            <a:r>
              <a:rPr lang="en-US" sz="2000" dirty="0" smtClean="0"/>
              <a:t>selects an </a:t>
            </a:r>
            <a:r>
              <a:rPr lang="en-US" sz="2000" dirty="0"/>
              <a:t>available process (possibly from a set of several available processes) </a:t>
            </a:r>
            <a:r>
              <a:rPr lang="en-US" sz="2000" dirty="0" smtClean="0"/>
              <a:t>for program </a:t>
            </a:r>
            <a:r>
              <a:rPr lang="en-US" sz="2000" dirty="0"/>
              <a:t>execution on the </a:t>
            </a:r>
            <a:r>
              <a:rPr lang="en-US" sz="2000" dirty="0" smtClean="0"/>
              <a:t>CPU.</a:t>
            </a:r>
            <a:endParaRPr lang="en-US" sz="2000" dirty="0"/>
          </a:p>
          <a:p>
            <a:pPr marL="0" indent="0" algn="just">
              <a:buNone/>
            </a:pPr>
            <a:r>
              <a:rPr lang="en-US" sz="2000" dirty="0"/>
              <a:t>3.2.1 Scheduling Queues</a:t>
            </a:r>
          </a:p>
          <a:p>
            <a:pPr algn="just"/>
            <a:r>
              <a:rPr lang="en-US" sz="2000" b="1" dirty="0"/>
              <a:t>Process scheduler </a:t>
            </a:r>
            <a:r>
              <a:rPr lang="en-US" sz="2000" dirty="0"/>
              <a:t>selects among available processes for next execution on CPU</a:t>
            </a:r>
          </a:p>
          <a:p>
            <a:pPr algn="just"/>
            <a:r>
              <a:rPr lang="en-US" sz="2000" dirty="0"/>
              <a:t>Maintains </a:t>
            </a:r>
            <a:r>
              <a:rPr lang="en-US" sz="2000" b="1" dirty="0"/>
              <a:t>scheduling queues </a:t>
            </a:r>
            <a:r>
              <a:rPr lang="en-US" sz="2000" dirty="0"/>
              <a:t>of processes</a:t>
            </a:r>
          </a:p>
          <a:p>
            <a:pPr lvl="1" algn="just"/>
            <a:r>
              <a:rPr lang="en-US" sz="2000" b="1" dirty="0"/>
              <a:t>Job queue</a:t>
            </a:r>
            <a:r>
              <a:rPr lang="en-US" sz="2000" dirty="0"/>
              <a:t> – set of all processes in the system</a:t>
            </a:r>
          </a:p>
          <a:p>
            <a:pPr lvl="1" algn="just"/>
            <a:r>
              <a:rPr lang="en-US" sz="2000" b="1" dirty="0"/>
              <a:t>Ready queue </a:t>
            </a:r>
            <a:r>
              <a:rPr lang="en-US" sz="2000" dirty="0"/>
              <a:t>– set of all processes residing in main memory, ready and waiting to execute</a:t>
            </a:r>
          </a:p>
          <a:p>
            <a:pPr lvl="1" algn="just"/>
            <a:r>
              <a:rPr lang="en-US" sz="2000" b="1" dirty="0"/>
              <a:t>Device queues </a:t>
            </a:r>
            <a:r>
              <a:rPr lang="en-US" sz="2000" dirty="0"/>
              <a:t>– set of processes waiting for an I/O device</a:t>
            </a:r>
          </a:p>
          <a:p>
            <a:pPr lvl="1" algn="just"/>
            <a:r>
              <a:rPr lang="en-US" sz="2000" dirty="0"/>
              <a:t>Processes migrate among the various queues</a:t>
            </a:r>
          </a:p>
          <a:p>
            <a:pPr algn="just"/>
            <a:endParaRPr lang="en-US" sz="2000" dirty="0"/>
          </a:p>
        </p:txBody>
      </p:sp>
    </p:spTree>
    <p:extLst>
      <p:ext uri="{BB962C8B-B14F-4D97-AF65-F5344CB8AC3E}">
        <p14:creationId xmlns:p14="http://schemas.microsoft.com/office/powerpoint/2010/main" val="1489524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262095"/>
            <a:ext cx="10515600" cy="562154"/>
          </a:xfrm>
        </p:spPr>
        <p:txBody>
          <a:bodyPr>
            <a:normAutofit/>
          </a:bodyPr>
          <a:lstStyle/>
          <a:p>
            <a:r>
              <a:rPr lang="en-US" sz="2000" dirty="0" smtClean="0"/>
              <a:t>Ready queue and various I/O device queues</a:t>
            </a:r>
            <a:endParaRPr lang="en-IN" sz="2000" dirty="0"/>
          </a:p>
        </p:txBody>
      </p:sp>
      <p:pic>
        <p:nvPicPr>
          <p:cNvPr id="4" name="Content Placeholder 3"/>
          <p:cNvPicPr>
            <a:picLocks noGrp="1" noChangeAspect="1"/>
          </p:cNvPicPr>
          <p:nvPr>
            <p:ph idx="1"/>
          </p:nvPr>
        </p:nvPicPr>
        <p:blipFill>
          <a:blip r:embed="rId2"/>
          <a:stretch>
            <a:fillRect/>
          </a:stretch>
        </p:blipFill>
        <p:spPr>
          <a:xfrm>
            <a:off x="1176271" y="1072502"/>
            <a:ext cx="9453092" cy="5392692"/>
          </a:xfrm>
          <a:prstGeom prst="rect">
            <a:avLst/>
          </a:prstGeom>
        </p:spPr>
      </p:pic>
    </p:spTree>
    <p:extLst>
      <p:ext uri="{BB962C8B-B14F-4D97-AF65-F5344CB8AC3E}">
        <p14:creationId xmlns:p14="http://schemas.microsoft.com/office/powerpoint/2010/main" val="236047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5309</Words>
  <Application>Microsoft Office PowerPoint</Application>
  <PresentationFormat>Widescreen</PresentationFormat>
  <Paragraphs>930</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Process concept </vt:lpstr>
      <vt:lpstr>Continued…</vt:lpstr>
      <vt:lpstr>Process state</vt:lpstr>
      <vt:lpstr>Process Control Block</vt:lpstr>
      <vt:lpstr>Continued….</vt:lpstr>
      <vt:lpstr>Threads </vt:lpstr>
      <vt:lpstr>Continued..   CPU Switch From Process to Process</vt:lpstr>
      <vt:lpstr>3.2 Process Scheduling</vt:lpstr>
      <vt:lpstr>Ready queue and various I/O device queues</vt:lpstr>
      <vt:lpstr>Continued….</vt:lpstr>
      <vt:lpstr>3.2.2 Schedulers</vt:lpstr>
      <vt:lpstr>Continued….</vt:lpstr>
      <vt:lpstr>Continued…   Addition of Medium Term Scheduling</vt:lpstr>
      <vt:lpstr>3.2.3 Context Switch</vt:lpstr>
      <vt:lpstr>Process scheduling</vt:lpstr>
      <vt:lpstr>Continued..</vt:lpstr>
      <vt:lpstr>5.1.2 CPU Scheduler</vt:lpstr>
      <vt:lpstr>Continued...…</vt:lpstr>
      <vt:lpstr>Continued…</vt:lpstr>
      <vt:lpstr>Scheduling criteria </vt:lpstr>
      <vt:lpstr>Continued…</vt:lpstr>
      <vt:lpstr>5.3 scheduling algorithms </vt:lpstr>
      <vt:lpstr>Continued…</vt:lpstr>
      <vt:lpstr>Continue…</vt:lpstr>
      <vt:lpstr>PowerPoint Presentation</vt:lpstr>
      <vt:lpstr>Solution.</vt:lpstr>
      <vt:lpstr>Continued..</vt:lpstr>
      <vt:lpstr>PowerPoint Presentation</vt:lpstr>
      <vt:lpstr>Solution.</vt:lpstr>
      <vt:lpstr>PowerPoint Presentation</vt:lpstr>
      <vt:lpstr>Solution.</vt:lpstr>
      <vt:lpstr>PowerPoint Presentation</vt:lpstr>
      <vt:lpstr>Solution.</vt:lpstr>
      <vt:lpstr>5.3.2 Shortest-Job-First Scheduling </vt:lpstr>
      <vt:lpstr>Continued…</vt:lpstr>
      <vt:lpstr>PowerPoint Presentation</vt:lpstr>
      <vt:lpstr>Solution.</vt:lpstr>
      <vt:lpstr>PowerPoint Presentation</vt:lpstr>
      <vt:lpstr>Solution.</vt:lpstr>
      <vt:lpstr>PowerPoint Presentation</vt:lpstr>
      <vt:lpstr>Solution.</vt:lpstr>
      <vt:lpstr>5.3.3 Priority Scheduling </vt:lpstr>
      <vt:lpstr>Continued…</vt:lpstr>
      <vt:lpstr>PowerPoint Presentation</vt:lpstr>
      <vt:lpstr>Solution.</vt:lpstr>
      <vt:lpstr>PowerPoint Presentation</vt:lpstr>
      <vt:lpstr>Solution.</vt:lpstr>
      <vt:lpstr>5.3.4 Round-Robin Scheduling </vt:lpstr>
      <vt:lpstr>Continued…</vt:lpstr>
      <vt:lpstr>PowerPoint Presentation</vt:lpstr>
      <vt:lpstr>Solution.</vt:lpstr>
      <vt:lpstr>5.3.5 Multilevel Queue Scheduling </vt:lpstr>
      <vt:lpstr>Continued…</vt:lpstr>
      <vt:lpstr>5.3.6 Multilevel Feedback Queue Scheduling </vt:lpstr>
      <vt:lpstr>Continued…</vt:lpstr>
      <vt:lpstr>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dc:creator>
  <cp:lastModifiedBy>ANAND</cp:lastModifiedBy>
  <cp:revision>192</cp:revision>
  <dcterms:created xsi:type="dcterms:W3CDTF">2018-03-21T16:45:27Z</dcterms:created>
  <dcterms:modified xsi:type="dcterms:W3CDTF">2022-06-12T14:23:13Z</dcterms:modified>
</cp:coreProperties>
</file>