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3"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2" r:id="rId28"/>
    <p:sldId id="283" r:id="rId29"/>
    <p:sldId id="284" r:id="rId30"/>
    <p:sldId id="285" r:id="rId31"/>
    <p:sldId id="286" r:id="rId32"/>
    <p:sldId id="287" r:id="rId33"/>
    <p:sldId id="299" r:id="rId34"/>
    <p:sldId id="300" r:id="rId35"/>
    <p:sldId id="301" r:id="rId36"/>
    <p:sldId id="302"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1" r:id="rId65"/>
    <p:sldId id="332" r:id="rId66"/>
    <p:sldId id="333" r:id="rId67"/>
    <p:sldId id="334" r:id="rId68"/>
    <p:sldId id="335" r:id="rId69"/>
    <p:sldId id="337"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28" autoAdjust="0"/>
    <p:restoredTop sz="94660"/>
  </p:normalViewPr>
  <p:slideViewPr>
    <p:cSldViewPr snapToGrid="0">
      <p:cViewPr varScale="1">
        <p:scale>
          <a:sx n="91" d="100"/>
          <a:sy n="91" d="100"/>
        </p:scale>
        <p:origin x="7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DB5D07-D377-46F9-B652-CF5A9696D170}"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514049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DB5D07-D377-46F9-B652-CF5A9696D170}"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2966836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DB5D07-D377-46F9-B652-CF5A9696D170}"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4230240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DB5D07-D377-46F9-B652-CF5A9696D170}"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2989828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DB5D07-D377-46F9-B652-CF5A9696D170}"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1558203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DB5D07-D377-46F9-B652-CF5A9696D170}"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1020253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DB5D07-D377-46F9-B652-CF5A9696D170}" type="datetimeFigureOut">
              <a:rPr lang="en-US" smtClean="0"/>
              <a:t>7/28/2022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2532379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DB5D07-D377-46F9-B652-CF5A9696D170}" type="datetimeFigureOut">
              <a:rPr lang="en-US" smtClean="0"/>
              <a:t>7/28/2022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3429715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DB5D07-D377-46F9-B652-CF5A9696D170}" type="datetimeFigureOut">
              <a:rPr lang="en-US" smtClean="0"/>
              <a:t>7/28/2022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956400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DB5D07-D377-46F9-B652-CF5A9696D170}"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3943765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DB5D07-D377-46F9-B652-CF5A9696D170}" type="datetimeFigureOut">
              <a:rPr lang="en-US" smtClean="0"/>
              <a:t>7/28/2022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6D7A60-4C5B-4728-B8B0-4041CD823062}" type="slidenum">
              <a:rPr lang="en-US" smtClean="0"/>
              <a:t>‹#›</a:t>
            </a:fld>
            <a:endParaRPr lang="en-US"/>
          </a:p>
        </p:txBody>
      </p:sp>
    </p:spTree>
    <p:extLst>
      <p:ext uri="{BB962C8B-B14F-4D97-AF65-F5344CB8AC3E}">
        <p14:creationId xmlns:p14="http://schemas.microsoft.com/office/powerpoint/2010/main" val="2912189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DB5D07-D377-46F9-B652-CF5A9696D170}" type="datetimeFigureOut">
              <a:rPr lang="en-US" smtClean="0"/>
              <a:t>7/28/2022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D7A60-4C5B-4728-B8B0-4041CD823062}" type="slidenum">
              <a:rPr lang="en-US" smtClean="0"/>
              <a:t>‹#›</a:t>
            </a:fld>
            <a:endParaRPr lang="en-US"/>
          </a:p>
        </p:txBody>
      </p:sp>
    </p:spTree>
    <p:extLst>
      <p:ext uri="{BB962C8B-B14F-4D97-AF65-F5344CB8AC3E}">
        <p14:creationId xmlns:p14="http://schemas.microsoft.com/office/powerpoint/2010/main" val="4014898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Memory Management </a:t>
            </a:r>
            <a:r>
              <a:rPr lang="en-US" dirty="0"/>
              <a:t>S</a:t>
            </a:r>
            <a:r>
              <a:rPr lang="en-US" dirty="0" smtClean="0"/>
              <a:t>trategies </a:t>
            </a:r>
            <a:endParaRPr lang="en-US" dirty="0"/>
          </a:p>
        </p:txBody>
      </p:sp>
    </p:spTree>
    <p:extLst>
      <p:ext uri="{BB962C8B-B14F-4D97-AF65-F5344CB8AC3E}">
        <p14:creationId xmlns:p14="http://schemas.microsoft.com/office/powerpoint/2010/main" val="5709084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normAutofit/>
          </a:bodyPr>
          <a:lstStyle/>
          <a:p>
            <a:r>
              <a:rPr lang="en-US" sz="2400" b="1" dirty="0"/>
              <a:t>8.1.4 Dynamic Loading</a:t>
            </a:r>
            <a:endParaRPr lang="en-US" sz="2400" dirty="0"/>
          </a:p>
        </p:txBody>
      </p:sp>
      <p:sp>
        <p:nvSpPr>
          <p:cNvPr id="3" name="Content Placeholder 2"/>
          <p:cNvSpPr>
            <a:spLocks noGrp="1"/>
          </p:cNvSpPr>
          <p:nvPr>
            <p:ph idx="1"/>
          </p:nvPr>
        </p:nvSpPr>
        <p:spPr>
          <a:xfrm>
            <a:off x="838200" y="1310470"/>
            <a:ext cx="10515600" cy="4351338"/>
          </a:xfrm>
        </p:spPr>
        <p:txBody>
          <a:bodyPr>
            <a:normAutofit/>
          </a:bodyPr>
          <a:lstStyle/>
          <a:p>
            <a:r>
              <a:rPr lang="en-US" sz="2000" dirty="0"/>
              <a:t>To </a:t>
            </a:r>
            <a:r>
              <a:rPr lang="en-US" sz="2000" dirty="0" smtClean="0"/>
              <a:t>obtain better </a:t>
            </a:r>
            <a:r>
              <a:rPr lang="en-US" sz="2000" dirty="0"/>
              <a:t>memory-space utilization, we can </a:t>
            </a:r>
            <a:r>
              <a:rPr lang="en-US" sz="2000" dirty="0" smtClean="0"/>
              <a:t>use dynamic loading. </a:t>
            </a:r>
            <a:r>
              <a:rPr lang="en-US" sz="2000" dirty="0"/>
              <a:t>With </a:t>
            </a:r>
            <a:r>
              <a:rPr lang="en-US" sz="2000" dirty="0" smtClean="0"/>
              <a:t>dynamic </a:t>
            </a:r>
            <a:r>
              <a:rPr lang="en-US" sz="2000" dirty="0"/>
              <a:t>loading, a routine is not loaded until it is </a:t>
            </a:r>
            <a:r>
              <a:rPr lang="en-US" sz="2000" dirty="0" smtClean="0"/>
              <a:t>called. </a:t>
            </a:r>
          </a:p>
          <a:p>
            <a:pPr algn="just"/>
            <a:r>
              <a:rPr lang="en-US" sz="2000" dirty="0"/>
              <a:t>All routines are kept on </a:t>
            </a:r>
            <a:r>
              <a:rPr lang="en-US" sz="2000" dirty="0" smtClean="0"/>
              <a:t>disk in </a:t>
            </a:r>
            <a:r>
              <a:rPr lang="en-US" sz="2000" dirty="0"/>
              <a:t>a </a:t>
            </a:r>
            <a:r>
              <a:rPr lang="en-US" sz="2000" dirty="0" err="1"/>
              <a:t>relocatable</a:t>
            </a:r>
            <a:r>
              <a:rPr lang="en-US" sz="2000" dirty="0"/>
              <a:t> load format. The main program is loaded into memory </a:t>
            </a:r>
            <a:r>
              <a:rPr lang="en-US" sz="2000" dirty="0" smtClean="0"/>
              <a:t>and is </a:t>
            </a:r>
            <a:r>
              <a:rPr lang="en-US" sz="2000" dirty="0"/>
              <a:t>executed. When a routine needs to call another routine, the calling </a:t>
            </a:r>
            <a:r>
              <a:rPr lang="en-US" sz="2000" dirty="0" smtClean="0"/>
              <a:t>routine first </a:t>
            </a:r>
            <a:r>
              <a:rPr lang="en-US" sz="2000" dirty="0"/>
              <a:t>checks to see whether the other routine has been loaded. If it has not, </a:t>
            </a:r>
            <a:r>
              <a:rPr lang="en-US" sz="2000" dirty="0" smtClean="0"/>
              <a:t>the </a:t>
            </a:r>
            <a:r>
              <a:rPr lang="en-US" sz="2000" dirty="0" err="1" smtClean="0"/>
              <a:t>relocatable</a:t>
            </a:r>
            <a:r>
              <a:rPr lang="en-US" sz="2000" dirty="0" smtClean="0"/>
              <a:t> </a:t>
            </a:r>
            <a:r>
              <a:rPr lang="en-US" sz="2000" dirty="0"/>
              <a:t>linking loader is called to load the desired routine into </a:t>
            </a:r>
            <a:r>
              <a:rPr lang="en-US" sz="2000" dirty="0" smtClean="0"/>
              <a:t>memory and to </a:t>
            </a:r>
            <a:r>
              <a:rPr lang="en-US" sz="2000" dirty="0"/>
              <a:t>update the program's address tables to reflect this change. Then control </a:t>
            </a:r>
            <a:r>
              <a:rPr lang="en-US" sz="2000" dirty="0" smtClean="0"/>
              <a:t>is passed </a:t>
            </a:r>
            <a:r>
              <a:rPr lang="en-US" sz="2000" dirty="0"/>
              <a:t>to the newly loaded routine</a:t>
            </a:r>
            <a:r>
              <a:rPr lang="en-US" sz="2000" dirty="0" smtClean="0"/>
              <a:t>.</a:t>
            </a:r>
          </a:p>
          <a:p>
            <a:r>
              <a:rPr lang="en-US" sz="2000" dirty="0"/>
              <a:t>The advantage of dynamic loading is that an unused routine is </a:t>
            </a:r>
            <a:r>
              <a:rPr lang="en-US" sz="2000" dirty="0" smtClean="0"/>
              <a:t>never loaded</a:t>
            </a:r>
            <a:r>
              <a:rPr lang="en-US" sz="2000" dirty="0"/>
              <a:t>. This method is particularly useful when large amounts of code </a:t>
            </a:r>
            <a:r>
              <a:rPr lang="en-US" sz="2000" dirty="0" smtClean="0"/>
              <a:t>are needed </a:t>
            </a:r>
            <a:r>
              <a:rPr lang="en-US" sz="2000" dirty="0"/>
              <a:t>to handle infrequently occurring cases, such as error routines.</a:t>
            </a:r>
          </a:p>
        </p:txBody>
      </p:sp>
    </p:spTree>
    <p:extLst>
      <p:ext uri="{BB962C8B-B14F-4D97-AF65-F5344CB8AC3E}">
        <p14:creationId xmlns:p14="http://schemas.microsoft.com/office/powerpoint/2010/main" val="1621203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a:bodyPr>
          <a:lstStyle/>
          <a:p>
            <a:r>
              <a:rPr lang="en-US" sz="2400" b="1" dirty="0"/>
              <a:t>8.1.5 Dynamic Linking and Shared Libraries</a:t>
            </a:r>
            <a:endParaRPr lang="en-US" sz="2400" dirty="0"/>
          </a:p>
        </p:txBody>
      </p:sp>
      <p:sp>
        <p:nvSpPr>
          <p:cNvPr id="3" name="Content Placeholder 2"/>
          <p:cNvSpPr>
            <a:spLocks noGrp="1"/>
          </p:cNvSpPr>
          <p:nvPr>
            <p:ph idx="1"/>
          </p:nvPr>
        </p:nvSpPr>
        <p:spPr>
          <a:xfrm>
            <a:off x="838200" y="1297590"/>
            <a:ext cx="11203546" cy="5128967"/>
          </a:xfrm>
        </p:spPr>
        <p:txBody>
          <a:bodyPr>
            <a:normAutofit lnSpcReduction="10000"/>
          </a:bodyPr>
          <a:lstStyle/>
          <a:p>
            <a:pPr algn="just"/>
            <a:r>
              <a:rPr lang="en-US" sz="2000" dirty="0"/>
              <a:t>Some operating </a:t>
            </a:r>
            <a:r>
              <a:rPr lang="en-US" sz="2000" dirty="0" smtClean="0"/>
              <a:t>systems support only static linking in which </a:t>
            </a:r>
            <a:r>
              <a:rPr lang="en-US" sz="2000" dirty="0"/>
              <a:t>system language libraries are </a:t>
            </a:r>
            <a:r>
              <a:rPr lang="en-US" sz="2000" dirty="0" smtClean="0"/>
              <a:t>treated like </a:t>
            </a:r>
            <a:r>
              <a:rPr lang="en-US" sz="2000" dirty="0"/>
              <a:t>any other object module and are combined by the loader into the </a:t>
            </a:r>
            <a:r>
              <a:rPr lang="en-US" sz="2000" dirty="0" smtClean="0"/>
              <a:t>binary program </a:t>
            </a:r>
            <a:r>
              <a:rPr lang="en-US" sz="2000" dirty="0"/>
              <a:t>image</a:t>
            </a:r>
            <a:r>
              <a:rPr lang="en-US" sz="2000" dirty="0" smtClean="0"/>
              <a:t>.</a:t>
            </a:r>
          </a:p>
          <a:p>
            <a:pPr algn="just"/>
            <a:r>
              <a:rPr lang="en-US" sz="2000" dirty="0"/>
              <a:t>Dynamic linking, in contrast, is similar to dynamic </a:t>
            </a:r>
            <a:r>
              <a:rPr lang="en-US" sz="2000" dirty="0" smtClean="0"/>
              <a:t>loading. Here</a:t>
            </a:r>
            <a:r>
              <a:rPr lang="en-US" sz="2000" dirty="0"/>
              <a:t>, though, linking, rather than loading, is postponed until execution </a:t>
            </a:r>
            <a:r>
              <a:rPr lang="en-US" sz="2000" dirty="0" smtClean="0"/>
              <a:t>time. This </a:t>
            </a:r>
            <a:r>
              <a:rPr lang="en-US" sz="2000" dirty="0"/>
              <a:t>feature is usually used with system libraries, such as language </a:t>
            </a:r>
            <a:r>
              <a:rPr lang="en-US" sz="2000" dirty="0" smtClean="0"/>
              <a:t>subroutine libraries. </a:t>
            </a:r>
            <a:r>
              <a:rPr lang="en-US" sz="2000" dirty="0"/>
              <a:t>Without this facility, each program on a system must include a </a:t>
            </a:r>
            <a:r>
              <a:rPr lang="en-US" sz="2000" dirty="0" smtClean="0"/>
              <a:t>copy of </a:t>
            </a:r>
            <a:r>
              <a:rPr lang="en-US" sz="2000" dirty="0"/>
              <a:t>its language library (or at least the routines referenced by the program) in </a:t>
            </a:r>
            <a:r>
              <a:rPr lang="en-US" sz="2000" dirty="0" smtClean="0"/>
              <a:t>the executable </a:t>
            </a:r>
            <a:r>
              <a:rPr lang="en-US" sz="2000" dirty="0"/>
              <a:t>image. This requirement wastes both disk space and main memory</a:t>
            </a:r>
            <a:r>
              <a:rPr lang="en-US" sz="2000" dirty="0" smtClean="0"/>
              <a:t>.</a:t>
            </a:r>
          </a:p>
          <a:p>
            <a:pPr algn="just"/>
            <a:r>
              <a:rPr lang="en-US" sz="2000" dirty="0"/>
              <a:t>With dynamic linking, a </a:t>
            </a:r>
            <a:r>
              <a:rPr lang="en-US" sz="2000" i="1" dirty="0"/>
              <a:t>stub </a:t>
            </a:r>
            <a:r>
              <a:rPr lang="en-US" sz="2000" dirty="0"/>
              <a:t>is included in the image for each </a:t>
            </a:r>
            <a:r>
              <a:rPr lang="en-US" sz="2000" dirty="0" smtClean="0"/>
              <a:t>library routine reference</a:t>
            </a:r>
            <a:r>
              <a:rPr lang="en-US" sz="2000" dirty="0"/>
              <a:t>. The stub is a small piece of code that indicates how to </a:t>
            </a:r>
            <a:r>
              <a:rPr lang="en-US" sz="2000" dirty="0" smtClean="0"/>
              <a:t>locate the </a:t>
            </a:r>
            <a:r>
              <a:rPr lang="en-US" sz="2000" dirty="0"/>
              <a:t>appropriate memory-resident library routine or how to load the library </a:t>
            </a:r>
            <a:r>
              <a:rPr lang="en-US" sz="2000" dirty="0" smtClean="0"/>
              <a:t>if the </a:t>
            </a:r>
            <a:r>
              <a:rPr lang="en-US" sz="2000" dirty="0"/>
              <a:t>routine is not already present. When the stub is executed, it checks to </a:t>
            </a:r>
            <a:r>
              <a:rPr lang="en-US" sz="2000" dirty="0" smtClean="0"/>
              <a:t>see whether </a:t>
            </a:r>
            <a:r>
              <a:rPr lang="en-US" sz="2000" dirty="0"/>
              <a:t>the needed routine is already in memory. If it is not, the program </a:t>
            </a:r>
            <a:r>
              <a:rPr lang="en-US" sz="2000" dirty="0" smtClean="0"/>
              <a:t>loads the </a:t>
            </a:r>
            <a:r>
              <a:rPr lang="en-US" sz="2000" dirty="0"/>
              <a:t>routine into memory</a:t>
            </a:r>
            <a:r>
              <a:rPr lang="en-US" sz="2000" dirty="0" smtClean="0"/>
              <a:t>.</a:t>
            </a:r>
          </a:p>
          <a:p>
            <a:pPr algn="just"/>
            <a:r>
              <a:rPr lang="en-US" sz="2000" dirty="0"/>
              <a:t>Either way, the stub replaces itself with the </a:t>
            </a:r>
            <a:r>
              <a:rPr lang="en-US" sz="2000" dirty="0" smtClean="0"/>
              <a:t>address of </a:t>
            </a:r>
            <a:r>
              <a:rPr lang="en-US" sz="2000" dirty="0"/>
              <a:t>the routine and executes the routine. Thus, the next time that </a:t>
            </a:r>
            <a:r>
              <a:rPr lang="en-US" sz="2000" dirty="0" smtClean="0"/>
              <a:t>particular code </a:t>
            </a:r>
            <a:r>
              <a:rPr lang="en-US" sz="2000" dirty="0"/>
              <a:t>segment is reached, the library routine is executed directly, incurring </a:t>
            </a:r>
            <a:r>
              <a:rPr lang="en-US" sz="2000" dirty="0" smtClean="0"/>
              <a:t>no cost </a:t>
            </a:r>
            <a:r>
              <a:rPr lang="en-US" sz="2000" dirty="0"/>
              <a:t>for dynamic </a:t>
            </a:r>
            <a:r>
              <a:rPr lang="en-US" sz="2000" dirty="0" smtClean="0"/>
              <a:t>linking.</a:t>
            </a:r>
          </a:p>
          <a:p>
            <a:pPr algn="just"/>
            <a:r>
              <a:rPr lang="en-US" sz="2000" dirty="0"/>
              <a:t>This feature can be extended to library updates (such as bug fixes). A </a:t>
            </a:r>
            <a:r>
              <a:rPr lang="en-US" sz="2000" dirty="0" smtClean="0"/>
              <a:t>library may </a:t>
            </a:r>
            <a:r>
              <a:rPr lang="en-US" sz="2000" dirty="0"/>
              <a:t>be replaced by a new version, and all programs that reference the </a:t>
            </a:r>
            <a:r>
              <a:rPr lang="en-US" sz="2000" dirty="0" smtClean="0"/>
              <a:t>library will </a:t>
            </a:r>
            <a:r>
              <a:rPr lang="en-US" sz="2000" dirty="0"/>
              <a:t>automatically use the new version. Without dynamic linking, all </a:t>
            </a:r>
            <a:r>
              <a:rPr lang="en-US" sz="2000" dirty="0" smtClean="0"/>
              <a:t>such programs </a:t>
            </a:r>
            <a:r>
              <a:rPr lang="en-US" sz="2000" dirty="0"/>
              <a:t>would need to be relinked to gain access to the new library.</a:t>
            </a:r>
          </a:p>
        </p:txBody>
      </p:sp>
    </p:spTree>
    <p:extLst>
      <p:ext uri="{BB962C8B-B14F-4D97-AF65-F5344CB8AC3E}">
        <p14:creationId xmlns:p14="http://schemas.microsoft.com/office/powerpoint/2010/main" val="2371788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838200" y="1220318"/>
            <a:ext cx="10515600" cy="4351338"/>
          </a:xfrm>
        </p:spPr>
        <p:txBody>
          <a:bodyPr>
            <a:normAutofit/>
          </a:bodyPr>
          <a:lstStyle/>
          <a:p>
            <a:pPr algn="just"/>
            <a:r>
              <a:rPr lang="en-US" sz="2000" dirty="0"/>
              <a:t>More </a:t>
            </a:r>
            <a:r>
              <a:rPr lang="en-US" sz="2000" dirty="0" smtClean="0"/>
              <a:t>than one </a:t>
            </a:r>
            <a:r>
              <a:rPr lang="en-US" sz="2000" dirty="0"/>
              <a:t>version of a library may be loaded into memory, and each program uses </a:t>
            </a:r>
            <a:r>
              <a:rPr lang="en-US" sz="2000" dirty="0" smtClean="0"/>
              <a:t>its version </a:t>
            </a:r>
            <a:r>
              <a:rPr lang="en-US" sz="2000" dirty="0"/>
              <a:t>information to decide which copy of the library to use. Versions </a:t>
            </a:r>
            <a:r>
              <a:rPr lang="en-US" sz="2000" dirty="0" smtClean="0"/>
              <a:t>with minor </a:t>
            </a:r>
            <a:r>
              <a:rPr lang="en-US" sz="2000" dirty="0"/>
              <a:t>changes retain the same version number, whereas versions with </a:t>
            </a:r>
            <a:r>
              <a:rPr lang="en-US" sz="2000" dirty="0" smtClean="0"/>
              <a:t>major changes </a:t>
            </a:r>
            <a:r>
              <a:rPr lang="en-US" sz="2000" dirty="0"/>
              <a:t>increment the number</a:t>
            </a:r>
            <a:r>
              <a:rPr lang="en-US" sz="2000" dirty="0" smtClean="0"/>
              <a:t>. </a:t>
            </a:r>
            <a:r>
              <a:rPr lang="en-US" sz="2000" dirty="0"/>
              <a:t>Thus, only programs that are compiled </a:t>
            </a:r>
            <a:r>
              <a:rPr lang="en-US" sz="2000" dirty="0" smtClean="0"/>
              <a:t>with the </a:t>
            </a:r>
            <a:r>
              <a:rPr lang="en-US" sz="2000" dirty="0"/>
              <a:t>new library version are affected by any incompatible changes </a:t>
            </a:r>
            <a:r>
              <a:rPr lang="en-US" sz="2000" dirty="0" smtClean="0"/>
              <a:t>incorporated in it. </a:t>
            </a:r>
            <a:r>
              <a:rPr lang="en-US" sz="2000" dirty="0"/>
              <a:t>Other programs linked before the new library was installed will </a:t>
            </a:r>
            <a:r>
              <a:rPr lang="en-US" sz="2000" dirty="0" smtClean="0"/>
              <a:t>continue using </a:t>
            </a:r>
            <a:r>
              <a:rPr lang="en-US" sz="2000" dirty="0"/>
              <a:t>the older library. This system is also </a:t>
            </a:r>
            <a:r>
              <a:rPr lang="en-US" sz="2000" dirty="0" smtClean="0"/>
              <a:t>known as shared libraries. </a:t>
            </a:r>
            <a:endParaRPr lang="en-US" sz="2000" dirty="0"/>
          </a:p>
        </p:txBody>
      </p:sp>
    </p:spTree>
    <p:extLst>
      <p:ext uri="{BB962C8B-B14F-4D97-AF65-F5344CB8AC3E}">
        <p14:creationId xmlns:p14="http://schemas.microsoft.com/office/powerpoint/2010/main" val="307535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9123"/>
          </a:xfrm>
        </p:spPr>
        <p:txBody>
          <a:bodyPr>
            <a:normAutofit/>
          </a:bodyPr>
          <a:lstStyle/>
          <a:p>
            <a:r>
              <a:rPr lang="en-US" sz="2400" b="1" dirty="0" smtClean="0"/>
              <a:t>8.2 swapping </a:t>
            </a:r>
            <a:endParaRPr lang="en-US" sz="2400" b="1" dirty="0"/>
          </a:p>
        </p:txBody>
      </p:sp>
      <p:sp>
        <p:nvSpPr>
          <p:cNvPr id="3" name="Content Placeholder 2"/>
          <p:cNvSpPr>
            <a:spLocks noGrp="1"/>
          </p:cNvSpPr>
          <p:nvPr>
            <p:ph idx="1"/>
          </p:nvPr>
        </p:nvSpPr>
        <p:spPr>
          <a:xfrm>
            <a:off x="838200" y="936983"/>
            <a:ext cx="10933090" cy="5180482"/>
          </a:xfrm>
        </p:spPr>
        <p:txBody>
          <a:bodyPr>
            <a:normAutofit fontScale="92500" lnSpcReduction="10000"/>
          </a:bodyPr>
          <a:lstStyle/>
          <a:p>
            <a:r>
              <a:rPr lang="en-US" sz="2000" dirty="0"/>
              <a:t>A process must be in memory to be executed. A process, however, can </a:t>
            </a:r>
            <a:r>
              <a:rPr lang="en-US" sz="2000" dirty="0" smtClean="0"/>
              <a:t>be swapped </a:t>
            </a:r>
            <a:r>
              <a:rPr lang="en-US" sz="2000" dirty="0"/>
              <a:t>temporarily out of memory to </a:t>
            </a:r>
            <a:r>
              <a:rPr lang="en-US" sz="2000" dirty="0" smtClean="0"/>
              <a:t>a backing store and then brought back into memory for continued execution. </a:t>
            </a:r>
          </a:p>
          <a:p>
            <a:pPr algn="just"/>
            <a:r>
              <a:rPr lang="en-US" sz="2000" dirty="0"/>
              <a:t>For example, assume a </a:t>
            </a:r>
            <a:r>
              <a:rPr lang="en-US" sz="2000" dirty="0" smtClean="0"/>
              <a:t>multiprogramming environment </a:t>
            </a:r>
            <a:r>
              <a:rPr lang="en-US" sz="2000" dirty="0"/>
              <a:t>with a round-robin CPU-scheduling algorithm. </a:t>
            </a:r>
            <a:r>
              <a:rPr lang="en-US" sz="2000" dirty="0" smtClean="0"/>
              <a:t>When a </a:t>
            </a:r>
            <a:r>
              <a:rPr lang="en-US" sz="2000" dirty="0"/>
              <a:t>quantum expires, the memory manager will start to swap out the process </a:t>
            </a:r>
            <a:r>
              <a:rPr lang="en-US" sz="2000" dirty="0" smtClean="0"/>
              <a:t>that just </a:t>
            </a:r>
            <a:r>
              <a:rPr lang="en-US" sz="2000" dirty="0"/>
              <a:t>finished and to swap another process into the memory space that has </a:t>
            </a:r>
            <a:r>
              <a:rPr lang="en-US" sz="2000" dirty="0" smtClean="0"/>
              <a:t>been freed </a:t>
            </a:r>
            <a:r>
              <a:rPr lang="en-US" sz="2000" dirty="0"/>
              <a:t>(Figure 8.5</a:t>
            </a:r>
            <a:r>
              <a:rPr lang="en-US" sz="2000" dirty="0" smtClean="0"/>
              <a:t>).</a:t>
            </a:r>
            <a:endParaRPr lang="en-US" sz="2000" dirty="0"/>
          </a:p>
          <a:p>
            <a:pPr algn="just"/>
            <a:r>
              <a:rPr lang="en-US" sz="2000" dirty="0"/>
              <a:t>In the meantime, the CPU scheduler will allocate a time </a:t>
            </a:r>
            <a:r>
              <a:rPr lang="en-US" sz="2000" dirty="0" smtClean="0"/>
              <a:t>slice to </a:t>
            </a:r>
            <a:r>
              <a:rPr lang="en-US" sz="2000" dirty="0"/>
              <a:t>some other process in memory. When each process finishes its quantum, </a:t>
            </a:r>
            <a:r>
              <a:rPr lang="en-US" sz="2000" dirty="0" smtClean="0"/>
              <a:t>it will </a:t>
            </a:r>
            <a:r>
              <a:rPr lang="en-US" sz="2000" dirty="0"/>
              <a:t>be swapped with another </a:t>
            </a:r>
            <a:r>
              <a:rPr lang="en-US" sz="2000" dirty="0" smtClean="0"/>
              <a:t>process. </a:t>
            </a:r>
            <a:r>
              <a:rPr lang="en-US" sz="2000" dirty="0"/>
              <a:t>Ideally, the memory manager can </a:t>
            </a:r>
            <a:r>
              <a:rPr lang="en-US" sz="2000" dirty="0" smtClean="0"/>
              <a:t>swap processes </a:t>
            </a:r>
            <a:r>
              <a:rPr lang="en-US" sz="2000" dirty="0"/>
              <a:t>fast enough that some processes will be in memory, ready to </a:t>
            </a:r>
            <a:r>
              <a:rPr lang="en-US" sz="2000" dirty="0" smtClean="0"/>
              <a:t>execute, when </a:t>
            </a:r>
            <a:r>
              <a:rPr lang="en-US" sz="2000" dirty="0"/>
              <a:t>the CPU scheduler wants to reschedule the </a:t>
            </a:r>
            <a:r>
              <a:rPr lang="en-US" sz="2000" dirty="0" smtClean="0"/>
              <a:t>CPU. </a:t>
            </a:r>
          </a:p>
          <a:p>
            <a:pPr algn="just"/>
            <a:r>
              <a:rPr lang="en-US" sz="2000" dirty="0"/>
              <a:t>A variant of this swapping policy is used for priority-based </a:t>
            </a:r>
            <a:r>
              <a:rPr lang="en-US" sz="2000" dirty="0" smtClean="0"/>
              <a:t>scheduling algorithms</a:t>
            </a:r>
            <a:r>
              <a:rPr lang="en-US" sz="2000" dirty="0"/>
              <a:t>. If a higher-priority process arrives and wants service, the </a:t>
            </a:r>
            <a:r>
              <a:rPr lang="en-US" sz="2000" dirty="0" smtClean="0"/>
              <a:t>memory manager </a:t>
            </a:r>
            <a:r>
              <a:rPr lang="en-US" sz="2000" dirty="0"/>
              <a:t>can swap out the lower-priority process and then load and </a:t>
            </a:r>
            <a:r>
              <a:rPr lang="en-US" sz="2000" dirty="0" smtClean="0"/>
              <a:t>execute the </a:t>
            </a:r>
            <a:r>
              <a:rPr lang="en-US" sz="2000" dirty="0"/>
              <a:t>higher-priority process</a:t>
            </a:r>
            <a:r>
              <a:rPr lang="en-US" sz="2000" dirty="0" smtClean="0"/>
              <a:t>. </a:t>
            </a:r>
            <a:r>
              <a:rPr lang="en-US" sz="2000" dirty="0"/>
              <a:t>When the higher-priority process finishes, </a:t>
            </a:r>
            <a:r>
              <a:rPr lang="en-US" sz="2000" dirty="0" smtClean="0"/>
              <a:t>the </a:t>
            </a:r>
            <a:r>
              <a:rPr lang="en-US" sz="2000" dirty="0"/>
              <a:t>lower-priority process can be swapped back in and </a:t>
            </a:r>
            <a:r>
              <a:rPr lang="en-US" sz="2000" dirty="0" smtClean="0"/>
              <a:t>continued. The variant of swapping is also called as </a:t>
            </a:r>
            <a:r>
              <a:rPr lang="en-US" sz="2000" b="1" dirty="0" smtClean="0"/>
              <a:t>roll out and roll in</a:t>
            </a:r>
            <a:r>
              <a:rPr lang="en-US" sz="2000" dirty="0" smtClean="0"/>
              <a:t>.</a:t>
            </a:r>
          </a:p>
          <a:p>
            <a:r>
              <a:rPr lang="en-US" sz="2000" dirty="0"/>
              <a:t>Normally, a process that is swapped out will be swapped back into </a:t>
            </a:r>
            <a:r>
              <a:rPr lang="en-US" sz="2000" dirty="0" smtClean="0"/>
              <a:t>the same </a:t>
            </a:r>
            <a:r>
              <a:rPr lang="en-US" sz="2000" dirty="0"/>
              <a:t>memory space it occupied previously. This restriction is dictated by </a:t>
            </a:r>
            <a:r>
              <a:rPr lang="en-US" sz="2000" dirty="0" smtClean="0"/>
              <a:t>the method </a:t>
            </a:r>
            <a:r>
              <a:rPr lang="en-US" sz="2000" dirty="0"/>
              <a:t>of address binding. If binding is done at assembly or load time, </a:t>
            </a:r>
            <a:r>
              <a:rPr lang="en-US" sz="2000" dirty="0" smtClean="0"/>
              <a:t>then the </a:t>
            </a:r>
            <a:r>
              <a:rPr lang="en-US" sz="2000" dirty="0"/>
              <a:t>process cannot be easily moved to a different location. If </a:t>
            </a:r>
            <a:r>
              <a:rPr lang="en-US" sz="2000" dirty="0" smtClean="0"/>
              <a:t>execution-time binding </a:t>
            </a:r>
            <a:r>
              <a:rPr lang="en-US" sz="2000" dirty="0"/>
              <a:t>is being used, however, then a process can be swapped into a </a:t>
            </a:r>
            <a:r>
              <a:rPr lang="en-US" sz="2000" dirty="0" smtClean="0"/>
              <a:t>different memory </a:t>
            </a:r>
            <a:r>
              <a:rPr lang="en-US" sz="2000" dirty="0"/>
              <a:t>space, because the physical addresses are computed during </a:t>
            </a:r>
            <a:r>
              <a:rPr lang="en-US" sz="2000" dirty="0" smtClean="0"/>
              <a:t>execution time</a:t>
            </a:r>
            <a:r>
              <a:rPr lang="en-US" sz="2000" dirty="0"/>
              <a:t>.</a:t>
            </a:r>
          </a:p>
        </p:txBody>
      </p:sp>
    </p:spTree>
    <p:extLst>
      <p:ext uri="{BB962C8B-B14F-4D97-AF65-F5344CB8AC3E}">
        <p14:creationId xmlns:p14="http://schemas.microsoft.com/office/powerpoint/2010/main" val="3232850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394729"/>
          </a:xfrm>
        </p:spPr>
        <p:txBody>
          <a:bodyPr>
            <a:normAutofit fontScale="90000"/>
          </a:bodyPr>
          <a:lstStyle/>
          <a:p>
            <a:r>
              <a:rPr lang="en-US" sz="2400" dirty="0" smtClean="0"/>
              <a:t>Continued…</a:t>
            </a:r>
            <a:endParaRPr lang="en-US" sz="2400" dirty="0"/>
          </a:p>
        </p:txBody>
      </p:sp>
      <p:sp>
        <p:nvSpPr>
          <p:cNvPr id="3" name="Content Placeholder 2"/>
          <p:cNvSpPr>
            <a:spLocks noGrp="1"/>
          </p:cNvSpPr>
          <p:nvPr>
            <p:ph idx="1"/>
          </p:nvPr>
        </p:nvSpPr>
        <p:spPr>
          <a:xfrm>
            <a:off x="386365" y="394729"/>
            <a:ext cx="11590985" cy="6098145"/>
          </a:xfrm>
        </p:spPr>
        <p:txBody>
          <a:bodyPr>
            <a:normAutofit/>
          </a:bodyPr>
          <a:lstStyle/>
          <a:p>
            <a:pPr algn="just"/>
            <a:r>
              <a:rPr lang="en-US" sz="2000" dirty="0"/>
              <a:t>Swapping requires a backing store. The backing store is commonly a </a:t>
            </a:r>
            <a:r>
              <a:rPr lang="en-US" sz="2000" dirty="0" smtClean="0"/>
              <a:t>fast disk</a:t>
            </a:r>
            <a:r>
              <a:rPr lang="en-US" sz="2000" dirty="0"/>
              <a:t>. It must be large enough to accommodate copies of all memory </a:t>
            </a:r>
            <a:r>
              <a:rPr lang="en-US" sz="2000" dirty="0" smtClean="0"/>
              <a:t>images for </a:t>
            </a:r>
            <a:r>
              <a:rPr lang="en-US" sz="2000" dirty="0"/>
              <a:t>all users, and it must provide direct access to these memory images</a:t>
            </a:r>
            <a:r>
              <a:rPr lang="en-US" sz="2000" dirty="0" smtClean="0"/>
              <a:t>. The system </a:t>
            </a:r>
            <a:r>
              <a:rPr lang="en-US" sz="2000" dirty="0"/>
              <a:t>maintains </a:t>
            </a:r>
            <a:r>
              <a:rPr lang="en-US" sz="2000" dirty="0" smtClean="0"/>
              <a:t>a ready queue </a:t>
            </a:r>
            <a:r>
              <a:rPr lang="en-US" sz="2000" dirty="0"/>
              <a:t>consisting of all processes whose </a:t>
            </a:r>
            <a:r>
              <a:rPr lang="en-US" sz="2000" dirty="0" smtClean="0"/>
              <a:t>memory images </a:t>
            </a:r>
            <a:r>
              <a:rPr lang="en-US" sz="2000" dirty="0"/>
              <a:t>are on the backing store or in memory and are ready to run</a:t>
            </a:r>
            <a:r>
              <a:rPr lang="en-US" sz="2000" dirty="0" smtClean="0"/>
              <a:t>.</a:t>
            </a:r>
          </a:p>
          <a:p>
            <a:pPr algn="just"/>
            <a:r>
              <a:rPr lang="en-US" sz="2000" dirty="0" smtClean="0"/>
              <a:t>Whenever the </a:t>
            </a:r>
            <a:r>
              <a:rPr lang="en-US" sz="2000" dirty="0"/>
              <a:t>CPU scheduler decides to execute a process, it calls the dispatcher. </a:t>
            </a:r>
            <a:r>
              <a:rPr lang="en-US" sz="2000" dirty="0" smtClean="0"/>
              <a:t>The dispatcher </a:t>
            </a:r>
            <a:r>
              <a:rPr lang="en-US" sz="2000" dirty="0"/>
              <a:t>checks to see whether the next process in the queue is in </a:t>
            </a:r>
            <a:r>
              <a:rPr lang="en-US" sz="2000" dirty="0" smtClean="0"/>
              <a:t>memory. If </a:t>
            </a:r>
            <a:r>
              <a:rPr lang="en-US" sz="2000" dirty="0"/>
              <a:t>it is not, and if there is no free memory region, the dispatcher swaps out </a:t>
            </a:r>
            <a:r>
              <a:rPr lang="en-US" sz="2000" dirty="0" smtClean="0"/>
              <a:t>a process </a:t>
            </a:r>
            <a:r>
              <a:rPr lang="en-US" sz="2000" dirty="0"/>
              <a:t>currently in memory and swaps in the desired process. It then </a:t>
            </a:r>
            <a:r>
              <a:rPr lang="en-US" sz="2000" dirty="0" smtClean="0"/>
              <a:t>reloads registers </a:t>
            </a:r>
            <a:r>
              <a:rPr lang="en-US" sz="2000" dirty="0"/>
              <a:t>and transfers control to the selected process</a:t>
            </a:r>
            <a:r>
              <a:rPr lang="en-US" sz="2000" dirty="0" smtClean="0"/>
              <a:t>.</a:t>
            </a:r>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dirty="0" smtClean="0"/>
          </a:p>
          <a:p>
            <a:pPr marL="0" indent="0" algn="just">
              <a:buNone/>
            </a:pPr>
            <a:endParaRPr lang="en-US" sz="2000" dirty="0"/>
          </a:p>
          <a:p>
            <a:pPr marL="0" indent="0" algn="just">
              <a:buNone/>
            </a:pPr>
            <a:r>
              <a:rPr lang="en-US" sz="2000" dirty="0" smtClean="0"/>
              <a:t>Figure 8.5 </a:t>
            </a:r>
            <a:r>
              <a:rPr lang="en-US" sz="2000" dirty="0"/>
              <a:t>Swapping of two processes using a disk as a backing store.</a:t>
            </a:r>
            <a:endParaRPr lang="en-US" sz="2000" dirty="0" smtClean="0"/>
          </a:p>
          <a:p>
            <a:pPr marL="0" indent="0" algn="just">
              <a:buNone/>
            </a:pPr>
            <a:endParaRPr lang="en-US" sz="2000" dirty="0" smtClean="0"/>
          </a:p>
          <a:p>
            <a:pPr algn="just"/>
            <a:endParaRPr lang="en-US" sz="2000" dirty="0"/>
          </a:p>
        </p:txBody>
      </p:sp>
      <p:pic>
        <p:nvPicPr>
          <p:cNvPr id="4"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5020" y="2819176"/>
            <a:ext cx="4012061" cy="30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15468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6"/>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838200" y="1014256"/>
            <a:ext cx="10515600" cy="4351338"/>
          </a:xfrm>
        </p:spPr>
        <p:txBody>
          <a:bodyPr>
            <a:normAutofit/>
          </a:bodyPr>
          <a:lstStyle/>
          <a:p>
            <a:pPr algn="just"/>
            <a:r>
              <a:rPr lang="en-US" sz="2000" dirty="0"/>
              <a:t>Swapping is constrained by other factors as well. If we want to </a:t>
            </a:r>
            <a:r>
              <a:rPr lang="en-US" sz="2000" dirty="0" smtClean="0"/>
              <a:t>swap a </a:t>
            </a:r>
            <a:r>
              <a:rPr lang="en-US" sz="2000" dirty="0"/>
              <a:t>process, we must be sure that it is completely idle. Of particular </a:t>
            </a:r>
            <a:r>
              <a:rPr lang="en-US" sz="2000" dirty="0" smtClean="0"/>
              <a:t>concern is </a:t>
            </a:r>
            <a:r>
              <a:rPr lang="en-US" sz="2000" dirty="0"/>
              <a:t>any pending I/0. A process may be waiting for an I/0 operation </a:t>
            </a:r>
            <a:r>
              <a:rPr lang="en-US" sz="2000" dirty="0" smtClean="0"/>
              <a:t>when we </a:t>
            </a:r>
            <a:r>
              <a:rPr lang="en-US" sz="2000" dirty="0"/>
              <a:t>want to swap that process to free up memory. However, if the I/0 </a:t>
            </a:r>
            <a:r>
              <a:rPr lang="en-US" sz="2000" dirty="0" smtClean="0"/>
              <a:t>is asynchronously </a:t>
            </a:r>
            <a:r>
              <a:rPr lang="en-US" sz="2000" dirty="0"/>
              <a:t>accessing the user memory for I/0 buffers, then the </a:t>
            </a:r>
            <a:r>
              <a:rPr lang="en-US" sz="2000" dirty="0" smtClean="0"/>
              <a:t>process cannot </a:t>
            </a:r>
            <a:r>
              <a:rPr lang="en-US" sz="2000" dirty="0"/>
              <a:t>be swapped. Assume that the I/0 operation is queued because </a:t>
            </a:r>
            <a:r>
              <a:rPr lang="en-US" sz="2000" dirty="0" smtClean="0"/>
              <a:t>the device </a:t>
            </a:r>
            <a:r>
              <a:rPr lang="en-US" sz="2000" dirty="0"/>
              <a:t>is busy</a:t>
            </a:r>
            <a:r>
              <a:rPr lang="en-US" sz="2000" dirty="0" smtClean="0"/>
              <a:t>.</a:t>
            </a:r>
          </a:p>
          <a:p>
            <a:pPr marL="0" indent="0" algn="just">
              <a:buNone/>
            </a:pPr>
            <a:r>
              <a:rPr lang="en-US" sz="2000" dirty="0" smtClean="0"/>
              <a:t>Disadvantages </a:t>
            </a:r>
          </a:p>
          <a:p>
            <a:pPr algn="just"/>
            <a:r>
              <a:rPr lang="en-US" sz="2000" dirty="0" smtClean="0"/>
              <a:t>The context-switch time in such a swapping system is fairly high.</a:t>
            </a:r>
          </a:p>
          <a:p>
            <a:pPr algn="just"/>
            <a:r>
              <a:rPr lang="en-US" sz="2000" dirty="0" smtClean="0"/>
              <a:t>Notice that the major part of the swap time is transfer time. The total transfer time is directly proportional to the </a:t>
            </a:r>
            <a:r>
              <a:rPr lang="en-US" sz="2000" i="1" dirty="0" smtClean="0"/>
              <a:t>amount </a:t>
            </a:r>
            <a:r>
              <a:rPr lang="en-US" sz="2000" dirty="0" smtClean="0"/>
              <a:t>of memory swapped.</a:t>
            </a:r>
          </a:p>
          <a:p>
            <a:r>
              <a:rPr lang="en-US" sz="2000" dirty="0" smtClean="0"/>
              <a:t>It requires too much swapping time and provides too little execution time to be a reasonable memory-management solution.</a:t>
            </a:r>
          </a:p>
          <a:p>
            <a:pPr algn="just"/>
            <a:endParaRPr lang="en-US" sz="2000" dirty="0"/>
          </a:p>
        </p:txBody>
      </p:sp>
    </p:spTree>
    <p:extLst>
      <p:ext uri="{BB962C8B-B14F-4D97-AF65-F5344CB8AC3E}">
        <p14:creationId xmlns:p14="http://schemas.microsoft.com/office/powerpoint/2010/main" val="2827939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684" y="197701"/>
            <a:ext cx="10515600" cy="420486"/>
          </a:xfrm>
        </p:spPr>
        <p:txBody>
          <a:bodyPr>
            <a:normAutofit fontScale="90000"/>
          </a:bodyPr>
          <a:lstStyle/>
          <a:p>
            <a:r>
              <a:rPr lang="en-US" sz="2400" b="1" dirty="0" smtClean="0"/>
              <a:t>8.3 contiguous memory allocation </a:t>
            </a:r>
            <a:endParaRPr lang="en-US" sz="2400" b="1" dirty="0"/>
          </a:p>
        </p:txBody>
      </p:sp>
      <p:sp>
        <p:nvSpPr>
          <p:cNvPr id="3" name="Content Placeholder 2"/>
          <p:cNvSpPr>
            <a:spLocks noGrp="1"/>
          </p:cNvSpPr>
          <p:nvPr>
            <p:ph idx="1"/>
          </p:nvPr>
        </p:nvSpPr>
        <p:spPr>
          <a:xfrm>
            <a:off x="584378" y="618187"/>
            <a:ext cx="11457368" cy="6040190"/>
          </a:xfrm>
        </p:spPr>
        <p:txBody>
          <a:bodyPr>
            <a:normAutofit fontScale="92500" lnSpcReduction="10000"/>
          </a:bodyPr>
          <a:lstStyle/>
          <a:p>
            <a:pPr algn="just"/>
            <a:r>
              <a:rPr lang="en-US" sz="2000" dirty="0"/>
              <a:t>The main memory must accommodate both the operating system and </a:t>
            </a:r>
            <a:r>
              <a:rPr lang="en-US" sz="2000" dirty="0" smtClean="0"/>
              <a:t>the various </a:t>
            </a:r>
            <a:r>
              <a:rPr lang="en-US" sz="2000" dirty="0"/>
              <a:t>user processes. We therefore need to allocate main </a:t>
            </a:r>
            <a:r>
              <a:rPr lang="en-US" sz="2000" dirty="0" smtClean="0"/>
              <a:t>memory </a:t>
            </a:r>
            <a:r>
              <a:rPr lang="en-US" sz="2000" dirty="0"/>
              <a:t>in the </a:t>
            </a:r>
            <a:r>
              <a:rPr lang="en-US" sz="2000" dirty="0" smtClean="0"/>
              <a:t>most efficient </a:t>
            </a:r>
            <a:r>
              <a:rPr lang="en-US" sz="2000" dirty="0"/>
              <a:t>way possible. This section explains one common method, </a:t>
            </a:r>
            <a:r>
              <a:rPr lang="en-US" sz="2000" dirty="0" smtClean="0"/>
              <a:t>contiguous memory allocation.</a:t>
            </a:r>
          </a:p>
          <a:p>
            <a:pPr algn="just"/>
            <a:r>
              <a:rPr lang="en-US" sz="2000" dirty="0"/>
              <a:t>The memory is usually divided into two partitions: one for the </a:t>
            </a:r>
            <a:r>
              <a:rPr lang="en-US" sz="2000" dirty="0" smtClean="0"/>
              <a:t>resident operating </a:t>
            </a:r>
            <a:r>
              <a:rPr lang="en-US" sz="2000" dirty="0"/>
              <a:t>system and one for the user processes. We can place the </a:t>
            </a:r>
            <a:r>
              <a:rPr lang="en-US" sz="2000" dirty="0" smtClean="0"/>
              <a:t>operating system </a:t>
            </a:r>
            <a:r>
              <a:rPr lang="en-US" sz="2000" dirty="0"/>
              <a:t>in either low memory or high memory. The major factor affecting </a:t>
            </a:r>
            <a:r>
              <a:rPr lang="en-US" sz="2000" dirty="0" smtClean="0"/>
              <a:t>this decision </a:t>
            </a:r>
            <a:r>
              <a:rPr lang="en-US" sz="2000" dirty="0"/>
              <a:t>is the location of the interrupt vector. Since the interrupt vector </a:t>
            </a:r>
            <a:r>
              <a:rPr lang="en-US" sz="2000" dirty="0" smtClean="0"/>
              <a:t>is often </a:t>
            </a:r>
            <a:r>
              <a:rPr lang="en-US" sz="2000" dirty="0"/>
              <a:t>in low memory, programmers usually place the operating system in </a:t>
            </a:r>
            <a:r>
              <a:rPr lang="en-US" sz="2000" dirty="0" smtClean="0"/>
              <a:t>low memory </a:t>
            </a:r>
            <a:r>
              <a:rPr lang="en-US" sz="2000" dirty="0"/>
              <a:t>as well</a:t>
            </a:r>
            <a:r>
              <a:rPr lang="en-US" sz="2000" dirty="0" smtClean="0"/>
              <a:t>.</a:t>
            </a:r>
          </a:p>
          <a:p>
            <a:r>
              <a:rPr lang="en-US" sz="2000" dirty="0" smtClean="0"/>
              <a:t>In </a:t>
            </a:r>
            <a:r>
              <a:rPr lang="en-US" sz="2000" dirty="0"/>
              <a:t>contiguous memory allocation, each process is contained in a </a:t>
            </a:r>
            <a:r>
              <a:rPr lang="en-US" sz="2000" dirty="0" smtClean="0"/>
              <a:t>single contiguous </a:t>
            </a:r>
            <a:r>
              <a:rPr lang="en-US" sz="2000" dirty="0"/>
              <a:t>section </a:t>
            </a:r>
            <a:r>
              <a:rPr lang="en-US" sz="2000" dirty="0" smtClean="0"/>
              <a:t>of memory.</a:t>
            </a:r>
          </a:p>
          <a:p>
            <a:pPr marL="0" indent="0">
              <a:buNone/>
            </a:pPr>
            <a:r>
              <a:rPr lang="en-US" sz="2000" b="1" dirty="0"/>
              <a:t>8.3.1 Memory Mapping and </a:t>
            </a:r>
            <a:r>
              <a:rPr lang="en-US" sz="2000" b="1" dirty="0" smtClean="0"/>
              <a:t>Protection</a:t>
            </a:r>
          </a:p>
          <a:p>
            <a:pPr algn="just"/>
            <a:r>
              <a:rPr lang="en-US" sz="2000" dirty="0"/>
              <a:t>Before discussing memory allocation further, we must discuss the issue </a:t>
            </a:r>
            <a:r>
              <a:rPr lang="en-US" sz="2000" dirty="0" smtClean="0"/>
              <a:t>of memory </a:t>
            </a:r>
            <a:r>
              <a:rPr lang="en-US" sz="2000" dirty="0"/>
              <a:t>mapping </a:t>
            </a:r>
            <a:r>
              <a:rPr lang="en-US" sz="2000" dirty="0" smtClean="0"/>
              <a:t>and protection. </a:t>
            </a:r>
            <a:r>
              <a:rPr lang="en-US" sz="2000" dirty="0"/>
              <a:t>We can provide these features by using </a:t>
            </a:r>
            <a:r>
              <a:rPr lang="en-US" sz="2000" dirty="0" smtClean="0"/>
              <a:t>a relocation register together </a:t>
            </a:r>
            <a:r>
              <a:rPr lang="en-US" sz="2000" dirty="0"/>
              <a:t>with a limit </a:t>
            </a:r>
            <a:r>
              <a:rPr lang="en-US" sz="2000" dirty="0" smtClean="0"/>
              <a:t>register.</a:t>
            </a:r>
          </a:p>
          <a:p>
            <a:r>
              <a:rPr lang="en-US" sz="2000" dirty="0"/>
              <a:t>The relocation register </a:t>
            </a:r>
            <a:r>
              <a:rPr lang="en-US" sz="2000" dirty="0" smtClean="0"/>
              <a:t>contains </a:t>
            </a:r>
            <a:r>
              <a:rPr lang="en-US" sz="2000" dirty="0"/>
              <a:t>the value </a:t>
            </a:r>
            <a:r>
              <a:rPr lang="en-US" sz="2000" dirty="0" smtClean="0"/>
              <a:t>of the </a:t>
            </a:r>
            <a:r>
              <a:rPr lang="en-US" sz="2000" dirty="0"/>
              <a:t>smallest physical address; the limit register contains the range of </a:t>
            </a:r>
            <a:r>
              <a:rPr lang="en-US" sz="2000" dirty="0" smtClean="0"/>
              <a:t>logical addresses.</a:t>
            </a:r>
          </a:p>
          <a:p>
            <a:pPr algn="just"/>
            <a:r>
              <a:rPr lang="en-US" sz="2000" dirty="0"/>
              <a:t>With </a:t>
            </a:r>
            <a:r>
              <a:rPr lang="en-US" sz="2000" dirty="0" smtClean="0"/>
              <a:t>relocation and </a:t>
            </a:r>
            <a:r>
              <a:rPr lang="en-US" sz="2000" dirty="0"/>
              <a:t>limit registers, each logical address must be less than the limit register; </a:t>
            </a:r>
            <a:r>
              <a:rPr lang="en-US" sz="2000" dirty="0" smtClean="0"/>
              <a:t>the MMU </a:t>
            </a:r>
            <a:r>
              <a:rPr lang="en-US" sz="2000" dirty="0"/>
              <a:t>maps the logical address </a:t>
            </a:r>
            <a:r>
              <a:rPr lang="en-US" sz="2000" i="1" dirty="0"/>
              <a:t>dynamically </a:t>
            </a:r>
            <a:r>
              <a:rPr lang="en-US" sz="2000" dirty="0"/>
              <a:t>by adding the value in the </a:t>
            </a:r>
            <a:r>
              <a:rPr lang="en-US" sz="2000" dirty="0" smtClean="0"/>
              <a:t>relocation register</a:t>
            </a:r>
            <a:r>
              <a:rPr lang="en-US" sz="2000" dirty="0"/>
              <a:t>. This mapped address is sent </a:t>
            </a:r>
            <a:r>
              <a:rPr lang="en-US" sz="2000" i="1" dirty="0"/>
              <a:t>to </a:t>
            </a:r>
            <a:r>
              <a:rPr lang="en-US" sz="2000" dirty="0"/>
              <a:t>memory (Figure 8.6</a:t>
            </a:r>
            <a:r>
              <a:rPr lang="en-US" sz="2000" dirty="0" smtClean="0"/>
              <a:t>).</a:t>
            </a:r>
          </a:p>
          <a:p>
            <a:pPr algn="just"/>
            <a:r>
              <a:rPr lang="en-US" sz="2000" dirty="0"/>
              <a:t>When the CPU scheduler selects a process for execution, the </a:t>
            </a:r>
            <a:r>
              <a:rPr lang="en-US" sz="2000" dirty="0" smtClean="0"/>
              <a:t>dispatcher loads </a:t>
            </a:r>
            <a:r>
              <a:rPr lang="en-US" sz="2000" dirty="0"/>
              <a:t>the relocation and limit registers with the correct values as part of </a:t>
            </a:r>
            <a:r>
              <a:rPr lang="en-US" sz="2000" dirty="0" smtClean="0"/>
              <a:t>the context </a:t>
            </a:r>
            <a:r>
              <a:rPr lang="en-US" sz="2000" dirty="0"/>
              <a:t>switch. Because every address generated by a CPU is checked </a:t>
            </a:r>
            <a:r>
              <a:rPr lang="en-US" sz="2000" dirty="0" smtClean="0"/>
              <a:t>against these </a:t>
            </a:r>
            <a:r>
              <a:rPr lang="en-US" sz="2000" dirty="0"/>
              <a:t>registers, we can protect both the operating system and the other </a:t>
            </a:r>
            <a:r>
              <a:rPr lang="en-US" sz="2000" dirty="0" smtClean="0"/>
              <a:t>users‘ programs </a:t>
            </a:r>
            <a:r>
              <a:rPr lang="en-US" sz="2000" dirty="0"/>
              <a:t>and data from being modified by this running process.</a:t>
            </a:r>
          </a:p>
        </p:txBody>
      </p:sp>
    </p:spTree>
    <p:extLst>
      <p:ext uri="{BB962C8B-B14F-4D97-AF65-F5344CB8AC3E}">
        <p14:creationId xmlns:p14="http://schemas.microsoft.com/office/powerpoint/2010/main" val="179427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2002"/>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838200" y="1168802"/>
            <a:ext cx="10515600" cy="5689198"/>
          </a:xfrm>
        </p:spPr>
        <p:txBody>
          <a:bodyPr>
            <a:normAutofit fontScale="92500" lnSpcReduction="10000"/>
          </a:bodyPr>
          <a:lstStyle/>
          <a:p>
            <a:r>
              <a:rPr lang="en-US" sz="2000" dirty="0" smtClean="0"/>
              <a:t>Figure 8.6</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pPr marL="0" indent="0">
              <a:buNone/>
            </a:pPr>
            <a:r>
              <a:rPr lang="en-US" sz="2000" b="1" dirty="0"/>
              <a:t>8.3.2 Memory Allocation</a:t>
            </a:r>
            <a:endParaRPr lang="en-US" sz="2000" b="1" dirty="0" smtClean="0"/>
          </a:p>
          <a:p>
            <a:pPr algn="just"/>
            <a:r>
              <a:rPr lang="en-US" sz="2000" dirty="0"/>
              <a:t>Now we are ready to turn to memory allocation. One of the </a:t>
            </a:r>
            <a:r>
              <a:rPr lang="en-US" sz="2000" dirty="0" smtClean="0"/>
              <a:t>simplest methods </a:t>
            </a:r>
            <a:r>
              <a:rPr lang="en-US" sz="2000" dirty="0"/>
              <a:t>for allocating memory is to divide memory into several fixed-sized</a:t>
            </a:r>
            <a:r>
              <a:rPr lang="en-US" sz="2000" dirty="0" smtClean="0"/>
              <a:t> partition. </a:t>
            </a:r>
            <a:r>
              <a:rPr lang="en-US" sz="2000" dirty="0"/>
              <a:t>Each partition may contain exactly one </a:t>
            </a:r>
            <a:r>
              <a:rPr lang="en-US" sz="2000" dirty="0" smtClean="0"/>
              <a:t>process. </a:t>
            </a:r>
            <a:r>
              <a:rPr lang="en-US" sz="2000" dirty="0"/>
              <a:t>Thus, the </a:t>
            </a:r>
            <a:r>
              <a:rPr lang="en-US" sz="2000" dirty="0" smtClean="0"/>
              <a:t>degree </a:t>
            </a:r>
            <a:r>
              <a:rPr lang="en-US" sz="2000" dirty="0"/>
              <a:t>of multiprogramming is bound by the number of </a:t>
            </a:r>
            <a:r>
              <a:rPr lang="en-US" sz="2000" dirty="0" smtClean="0"/>
              <a:t>partitions. In this multiprogramming method </a:t>
            </a:r>
            <a:r>
              <a:rPr lang="en-US" sz="2000" dirty="0"/>
              <a:t>when a partition is free, a process is selected from the </a:t>
            </a:r>
            <a:r>
              <a:rPr lang="en-US" sz="2000" dirty="0" smtClean="0"/>
              <a:t>input queue </a:t>
            </a:r>
            <a:r>
              <a:rPr lang="en-US" sz="2000" dirty="0"/>
              <a:t>and is loaded into the free </a:t>
            </a:r>
            <a:r>
              <a:rPr lang="en-US" sz="2000" dirty="0" smtClean="0"/>
              <a:t>partition. </a:t>
            </a:r>
            <a:r>
              <a:rPr lang="en-US" sz="2000" dirty="0"/>
              <a:t>When the process terminates, </a:t>
            </a:r>
            <a:r>
              <a:rPr lang="en-US" sz="2000" dirty="0" smtClean="0"/>
              <a:t>the partition </a:t>
            </a:r>
            <a:r>
              <a:rPr lang="en-US" sz="2000" dirty="0"/>
              <a:t>becomes available for another process</a:t>
            </a:r>
            <a:r>
              <a:rPr lang="en-US" sz="2000" dirty="0" smtClean="0"/>
              <a:t>.</a:t>
            </a:r>
          </a:p>
          <a:p>
            <a:pPr algn="just"/>
            <a:r>
              <a:rPr lang="en-US" sz="2000" dirty="0"/>
              <a:t>In the </a:t>
            </a:r>
            <a:r>
              <a:rPr lang="en-US" sz="2000" dirty="0" smtClean="0"/>
              <a:t>variable partition scheme</a:t>
            </a:r>
            <a:r>
              <a:rPr lang="en-US" sz="2000" dirty="0"/>
              <a:t>, the operating system keeps a </a:t>
            </a:r>
            <a:r>
              <a:rPr lang="en-US" sz="2000" dirty="0" smtClean="0"/>
              <a:t>table indicating </a:t>
            </a:r>
            <a:r>
              <a:rPr lang="en-US" sz="2000" dirty="0"/>
              <a:t>which parts of memory are available and which are </a:t>
            </a:r>
            <a:r>
              <a:rPr lang="en-US" sz="2000" dirty="0" smtClean="0"/>
              <a:t>occupied. Initially</a:t>
            </a:r>
            <a:r>
              <a:rPr lang="en-US" sz="2000" dirty="0"/>
              <a:t>, all memory is available for user processes and is considered </a:t>
            </a:r>
            <a:r>
              <a:rPr lang="en-US" sz="2000" dirty="0" smtClean="0"/>
              <a:t>one large </a:t>
            </a:r>
            <a:r>
              <a:rPr lang="en-US" sz="2000" dirty="0"/>
              <a:t>block of available memory </a:t>
            </a:r>
            <a:r>
              <a:rPr lang="en-US" sz="2000" dirty="0" smtClean="0"/>
              <a:t>a hole. </a:t>
            </a:r>
            <a:r>
              <a:rPr lang="en-US" sz="2000" dirty="0"/>
              <a:t>Eventually as you will see, </a:t>
            </a:r>
            <a:r>
              <a:rPr lang="en-US" sz="2000" dirty="0" smtClean="0"/>
              <a:t>memory contains </a:t>
            </a:r>
            <a:r>
              <a:rPr lang="en-US" sz="2000" dirty="0"/>
              <a:t>a set of holes of various sizes.</a:t>
            </a:r>
            <a:endParaRPr lang="en-US" sz="2000" dirty="0" smtClean="0"/>
          </a:p>
          <a:p>
            <a:pPr algn="just"/>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p:txBody>
      </p:sp>
      <p:pic>
        <p:nvPicPr>
          <p:cNvPr id="5"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034" y="1476578"/>
            <a:ext cx="5845175" cy="2387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6069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458"/>
            <a:ext cx="10515600" cy="407608"/>
          </a:xfrm>
        </p:spPr>
        <p:txBody>
          <a:bodyPr>
            <a:noAutofit/>
          </a:bodyPr>
          <a:lstStyle/>
          <a:p>
            <a:r>
              <a:rPr lang="en-US" sz="2400" dirty="0" smtClean="0"/>
              <a:t>Continued….</a:t>
            </a:r>
            <a:endParaRPr lang="en-US" sz="2400" dirty="0"/>
          </a:p>
        </p:txBody>
      </p:sp>
      <p:sp>
        <p:nvSpPr>
          <p:cNvPr id="3" name="Content Placeholder 2"/>
          <p:cNvSpPr>
            <a:spLocks noGrp="1"/>
          </p:cNvSpPr>
          <p:nvPr>
            <p:ph idx="1"/>
          </p:nvPr>
        </p:nvSpPr>
        <p:spPr>
          <a:xfrm>
            <a:off x="281188" y="631066"/>
            <a:ext cx="11747679" cy="6226933"/>
          </a:xfrm>
        </p:spPr>
        <p:txBody>
          <a:bodyPr>
            <a:normAutofit/>
          </a:bodyPr>
          <a:lstStyle/>
          <a:p>
            <a:pPr algn="just"/>
            <a:r>
              <a:rPr lang="en-US" sz="2000" dirty="0"/>
              <a:t>As processes enter the system, they are put into an input </a:t>
            </a:r>
            <a:r>
              <a:rPr lang="en-US" sz="2000" dirty="0" smtClean="0"/>
              <a:t>queue. </a:t>
            </a:r>
            <a:r>
              <a:rPr lang="en-US" sz="2000" dirty="0"/>
              <a:t>At any given time, then, we have a list of available block sizes and </a:t>
            </a:r>
            <a:r>
              <a:rPr lang="en-US" sz="2000" dirty="0" smtClean="0"/>
              <a:t>an input </a:t>
            </a:r>
            <a:r>
              <a:rPr lang="en-US" sz="2000" dirty="0"/>
              <a:t>queue. The operating system can order the input queue according </a:t>
            </a:r>
            <a:r>
              <a:rPr lang="en-US" sz="2000" dirty="0" smtClean="0"/>
              <a:t>to a </a:t>
            </a:r>
            <a:r>
              <a:rPr lang="en-US" sz="2000" dirty="0"/>
              <a:t>scheduling algorithm. Memory is allocated to processes </a:t>
            </a:r>
            <a:r>
              <a:rPr lang="en-US" sz="2000" dirty="0" smtClean="0"/>
              <a:t>until </a:t>
            </a:r>
            <a:r>
              <a:rPr lang="en-US" sz="2000" dirty="0"/>
              <a:t>finally, </a:t>
            </a:r>
            <a:r>
              <a:rPr lang="en-US" sz="2000" dirty="0" smtClean="0"/>
              <a:t>the memory </a:t>
            </a:r>
            <a:r>
              <a:rPr lang="en-US" sz="2000" dirty="0"/>
              <a:t>requirements of the next process cannot be satisfied </a:t>
            </a:r>
            <a:r>
              <a:rPr lang="en-US" sz="2000" dirty="0" smtClean="0"/>
              <a:t>that </a:t>
            </a:r>
            <a:r>
              <a:rPr lang="en-US" sz="2000" dirty="0"/>
              <a:t>is, </a:t>
            </a:r>
            <a:r>
              <a:rPr lang="en-US" sz="2000" dirty="0" smtClean="0"/>
              <a:t>no available </a:t>
            </a:r>
            <a:r>
              <a:rPr lang="en-US" sz="2000" dirty="0"/>
              <a:t>block of memory (or hole) is large enough to hold that process. </a:t>
            </a:r>
            <a:r>
              <a:rPr lang="en-US" sz="2000" dirty="0" smtClean="0"/>
              <a:t>The operating </a:t>
            </a:r>
            <a:r>
              <a:rPr lang="en-US" sz="2000" dirty="0"/>
              <a:t>system can then wait until a large enough block is available, or it </a:t>
            </a:r>
            <a:r>
              <a:rPr lang="en-US" sz="2000" dirty="0" smtClean="0"/>
              <a:t>can skip </a:t>
            </a:r>
            <a:r>
              <a:rPr lang="en-US" sz="2000" dirty="0"/>
              <a:t>down the input queue to see whether the smaller memory </a:t>
            </a:r>
            <a:r>
              <a:rPr lang="en-US" sz="2000" dirty="0" smtClean="0"/>
              <a:t>requirements of </a:t>
            </a:r>
            <a:r>
              <a:rPr lang="en-US" sz="2000" dirty="0"/>
              <a:t>some other process can be met</a:t>
            </a:r>
            <a:r>
              <a:rPr lang="en-US" sz="2000" dirty="0" smtClean="0"/>
              <a:t>.</a:t>
            </a:r>
          </a:p>
          <a:p>
            <a:pPr algn="just"/>
            <a:r>
              <a:rPr lang="en-US" sz="2000" dirty="0"/>
              <a:t>In </a:t>
            </a:r>
            <a:r>
              <a:rPr lang="en-US" sz="2000" dirty="0" smtClean="0"/>
              <a:t>general </a:t>
            </a:r>
            <a:r>
              <a:rPr lang="en-US" sz="2000" dirty="0"/>
              <a:t>as mentioned, the memory blocks available comprise a </a:t>
            </a:r>
            <a:r>
              <a:rPr lang="en-US" sz="2000" i="1" dirty="0"/>
              <a:t>set </a:t>
            </a:r>
            <a:r>
              <a:rPr lang="en-US" sz="2000" dirty="0" smtClean="0"/>
              <a:t>of holes </a:t>
            </a:r>
            <a:r>
              <a:rPr lang="en-US" sz="2000" dirty="0"/>
              <a:t>of various sizes scattered throughout memory. When a process </a:t>
            </a:r>
            <a:r>
              <a:rPr lang="en-US" sz="2000" dirty="0" smtClean="0"/>
              <a:t>arrives and </a:t>
            </a:r>
            <a:r>
              <a:rPr lang="en-US" sz="2000" dirty="0"/>
              <a:t>needs memory, the system searches the set for a hole that is large </a:t>
            </a:r>
            <a:r>
              <a:rPr lang="en-US" sz="2000" dirty="0" smtClean="0"/>
              <a:t>enough for </a:t>
            </a:r>
            <a:r>
              <a:rPr lang="en-US" sz="2000" dirty="0"/>
              <a:t>this process. If the hole is too large, it is split into two parts. One part </a:t>
            </a:r>
            <a:r>
              <a:rPr lang="en-US" sz="2000" dirty="0" smtClean="0"/>
              <a:t>is allocated </a:t>
            </a:r>
            <a:r>
              <a:rPr lang="en-US" sz="2000" dirty="0"/>
              <a:t>to the arriving process; the other is returned to the set of holes. </a:t>
            </a:r>
            <a:r>
              <a:rPr lang="en-US" sz="2000" dirty="0" smtClean="0"/>
              <a:t>When a </a:t>
            </a:r>
            <a:r>
              <a:rPr lang="en-US" sz="2000" dirty="0"/>
              <a:t>process terminates, it releases its block of memory, which is then placed </a:t>
            </a:r>
            <a:r>
              <a:rPr lang="en-US" sz="2000" dirty="0" smtClean="0"/>
              <a:t>back in </a:t>
            </a:r>
            <a:r>
              <a:rPr lang="en-US" sz="2000" dirty="0"/>
              <a:t>the set of holes</a:t>
            </a:r>
            <a:r>
              <a:rPr lang="en-US" sz="2000" dirty="0" smtClean="0"/>
              <a:t>. </a:t>
            </a:r>
            <a:r>
              <a:rPr lang="en-US" sz="2000" dirty="0"/>
              <a:t>If the new hole is adjacent to other holes, these adjacent </a:t>
            </a:r>
            <a:r>
              <a:rPr lang="en-US" sz="2000" dirty="0" smtClean="0"/>
              <a:t>holes are </a:t>
            </a:r>
            <a:r>
              <a:rPr lang="en-US" sz="2000" dirty="0"/>
              <a:t>merged to form one larger hole. At this point, the system may need to </a:t>
            </a:r>
            <a:r>
              <a:rPr lang="en-US" sz="2000" dirty="0" smtClean="0"/>
              <a:t>check whether </a:t>
            </a:r>
            <a:r>
              <a:rPr lang="en-US" sz="2000" dirty="0"/>
              <a:t>there are processes waiting for memory and whether this newly </a:t>
            </a:r>
            <a:r>
              <a:rPr lang="en-US" sz="2000" dirty="0" smtClean="0"/>
              <a:t>freed and </a:t>
            </a:r>
            <a:r>
              <a:rPr lang="en-US" sz="2000" dirty="0"/>
              <a:t>recombined memory could satisfy the demands of any of these </a:t>
            </a:r>
            <a:r>
              <a:rPr lang="en-US" sz="2000" dirty="0" smtClean="0"/>
              <a:t>waiting processes.</a:t>
            </a:r>
          </a:p>
          <a:p>
            <a:pPr algn="just"/>
            <a:r>
              <a:rPr lang="en-US" sz="2000" dirty="0"/>
              <a:t>This procedure is a particular instance of the </a:t>
            </a:r>
            <a:r>
              <a:rPr lang="en-US" sz="2000" dirty="0" smtClean="0"/>
              <a:t>general dynamic storage allocation problem which concerns how to satisfy a request of size n from list of free holes. </a:t>
            </a:r>
            <a:r>
              <a:rPr lang="en-US" sz="2000" dirty="0"/>
              <a:t>There are many solutions to this problem</a:t>
            </a:r>
            <a:r>
              <a:rPr lang="en-US" sz="2000" dirty="0" smtClean="0"/>
              <a:t>. The first-fit, best-fit and worst fit </a:t>
            </a:r>
            <a:r>
              <a:rPr lang="en-US" sz="2000" dirty="0"/>
              <a:t>strategies are the ones most commonly used to select a free </a:t>
            </a:r>
            <a:r>
              <a:rPr lang="en-US" sz="2000" dirty="0" smtClean="0"/>
              <a:t>hole from </a:t>
            </a:r>
            <a:r>
              <a:rPr lang="en-US" sz="2000" dirty="0"/>
              <a:t>the set of available holes.</a:t>
            </a:r>
          </a:p>
        </p:txBody>
      </p:sp>
    </p:spTree>
    <p:extLst>
      <p:ext uri="{BB962C8B-B14F-4D97-AF65-F5344CB8AC3E}">
        <p14:creationId xmlns:p14="http://schemas.microsoft.com/office/powerpoint/2010/main" val="41756768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838199" y="1310470"/>
            <a:ext cx="11087637" cy="5547530"/>
          </a:xfrm>
        </p:spPr>
        <p:txBody>
          <a:bodyPr>
            <a:normAutofit fontScale="92500" lnSpcReduction="10000"/>
          </a:bodyPr>
          <a:lstStyle/>
          <a:p>
            <a:pPr algn="just"/>
            <a:r>
              <a:rPr lang="en-US" sz="2000" b="1" dirty="0"/>
              <a:t>First fit. </a:t>
            </a:r>
            <a:r>
              <a:rPr lang="en-US" sz="2000" dirty="0"/>
              <a:t>Allocate the </a:t>
            </a:r>
            <a:r>
              <a:rPr lang="en-US" sz="2000" i="1" dirty="0"/>
              <a:t>first </a:t>
            </a:r>
            <a:r>
              <a:rPr lang="en-US" sz="2000" dirty="0"/>
              <a:t>hole that is big enough. Searching can start </a:t>
            </a:r>
            <a:r>
              <a:rPr lang="en-US" sz="2000" dirty="0" smtClean="0"/>
              <a:t>either at </a:t>
            </a:r>
            <a:r>
              <a:rPr lang="en-US" sz="2000" dirty="0"/>
              <a:t>the beginning of the set of holes or at the location where the </a:t>
            </a:r>
            <a:r>
              <a:rPr lang="en-US" sz="2000" dirty="0" smtClean="0"/>
              <a:t>previous first-fit </a:t>
            </a:r>
            <a:r>
              <a:rPr lang="en-US" sz="2000" dirty="0"/>
              <a:t>search ended. We can stop searching as soon as we find a free </a:t>
            </a:r>
            <a:r>
              <a:rPr lang="en-US" sz="2000" dirty="0" smtClean="0"/>
              <a:t>hole that </a:t>
            </a:r>
            <a:r>
              <a:rPr lang="en-US" sz="2000" dirty="0"/>
              <a:t>is large enough</a:t>
            </a:r>
            <a:r>
              <a:rPr lang="en-US" sz="2000" dirty="0" smtClean="0"/>
              <a:t>.</a:t>
            </a:r>
          </a:p>
          <a:p>
            <a:pPr algn="just"/>
            <a:r>
              <a:rPr lang="en-US" sz="2000" b="1" dirty="0"/>
              <a:t>Best fit. </a:t>
            </a:r>
            <a:r>
              <a:rPr lang="en-US" sz="2000" dirty="0"/>
              <a:t>Allocate the </a:t>
            </a:r>
            <a:r>
              <a:rPr lang="en-US" sz="2000" i="1" dirty="0"/>
              <a:t>smallest </a:t>
            </a:r>
            <a:r>
              <a:rPr lang="en-US" sz="2000" dirty="0"/>
              <a:t>hole that is big enough. We must search </a:t>
            </a:r>
            <a:r>
              <a:rPr lang="en-US" sz="2000" dirty="0" smtClean="0"/>
              <a:t>the entire </a:t>
            </a:r>
            <a:r>
              <a:rPr lang="en-US" sz="2000" dirty="0"/>
              <a:t>list, unless the list is ordered by size. This strategy produces </a:t>
            </a:r>
            <a:r>
              <a:rPr lang="en-US" sz="2000" dirty="0" smtClean="0"/>
              <a:t>the smallest </a:t>
            </a:r>
            <a:r>
              <a:rPr lang="en-US" sz="2000" dirty="0"/>
              <a:t>leftover hole</a:t>
            </a:r>
            <a:r>
              <a:rPr lang="en-US" sz="2000" dirty="0" smtClean="0"/>
              <a:t>.</a:t>
            </a:r>
          </a:p>
          <a:p>
            <a:pPr algn="just"/>
            <a:r>
              <a:rPr lang="en-US" sz="2000" b="1" dirty="0"/>
              <a:t>Worst fit</a:t>
            </a:r>
            <a:r>
              <a:rPr lang="en-US" sz="2000" dirty="0"/>
              <a:t>. Allocate the </a:t>
            </a:r>
            <a:r>
              <a:rPr lang="en-US" sz="2000" i="1" dirty="0"/>
              <a:t>largest </a:t>
            </a:r>
            <a:r>
              <a:rPr lang="en-US" sz="2000" dirty="0"/>
              <a:t>hole. Again, we must search the entire </a:t>
            </a:r>
            <a:r>
              <a:rPr lang="en-US" sz="2000" dirty="0" smtClean="0"/>
              <a:t>list, unless </a:t>
            </a:r>
            <a:r>
              <a:rPr lang="en-US" sz="2000" dirty="0"/>
              <a:t>it is sorted by size. This strategy produces the largest leftover </a:t>
            </a:r>
            <a:r>
              <a:rPr lang="en-US" sz="2000" dirty="0" smtClean="0"/>
              <a:t>hole, which </a:t>
            </a:r>
            <a:r>
              <a:rPr lang="en-US" sz="2000" dirty="0"/>
              <a:t>may be more useful than the smaller leftover hole from a </a:t>
            </a:r>
            <a:r>
              <a:rPr lang="en-US" sz="2000" dirty="0" smtClean="0"/>
              <a:t>best-fit approach.</a:t>
            </a:r>
          </a:p>
          <a:p>
            <a:pPr marL="0" indent="0" algn="just">
              <a:buNone/>
            </a:pPr>
            <a:r>
              <a:rPr lang="en-US" sz="2000" b="1" dirty="0"/>
              <a:t>8.3.3 </a:t>
            </a:r>
            <a:r>
              <a:rPr lang="en-US" sz="2000" b="1" dirty="0" smtClean="0"/>
              <a:t>Fragmentation</a:t>
            </a:r>
          </a:p>
          <a:p>
            <a:pPr algn="just"/>
            <a:r>
              <a:rPr lang="en-US" sz="2000" dirty="0"/>
              <a:t>Both the first-fit and best-fit strategies for memory allocation suffer </a:t>
            </a:r>
            <a:r>
              <a:rPr lang="en-US" sz="2000" dirty="0" smtClean="0"/>
              <a:t>from external fragmentation. </a:t>
            </a:r>
            <a:r>
              <a:rPr lang="en-US" sz="2000" dirty="0"/>
              <a:t>As processes are loaded and removed from </a:t>
            </a:r>
            <a:r>
              <a:rPr lang="en-US" sz="2000" dirty="0" smtClean="0"/>
              <a:t>memory, the </a:t>
            </a:r>
            <a:r>
              <a:rPr lang="en-US" sz="2000" dirty="0"/>
              <a:t>free memory space is broken into little pieces. External fragmentation </a:t>
            </a:r>
            <a:r>
              <a:rPr lang="en-US" sz="2000" dirty="0" smtClean="0"/>
              <a:t>exists when </a:t>
            </a:r>
            <a:r>
              <a:rPr lang="en-US" sz="2000" dirty="0"/>
              <a:t>there is enough total memory space to satisfy a request but the </a:t>
            </a:r>
            <a:r>
              <a:rPr lang="en-US" sz="2000" dirty="0" smtClean="0"/>
              <a:t>available spaces </a:t>
            </a:r>
            <a:r>
              <a:rPr lang="en-US" sz="2000" dirty="0"/>
              <a:t>are not contiguous; storage is fragmented into a large number of </a:t>
            </a:r>
            <a:r>
              <a:rPr lang="en-US" sz="2000" dirty="0" smtClean="0"/>
              <a:t>small holes</a:t>
            </a:r>
            <a:r>
              <a:rPr lang="en-US" sz="2000" dirty="0"/>
              <a:t>. This fragmentation problem can be </a:t>
            </a:r>
            <a:r>
              <a:rPr lang="en-US" sz="2000" dirty="0" smtClean="0"/>
              <a:t>severe. </a:t>
            </a:r>
          </a:p>
          <a:p>
            <a:pPr algn="just"/>
            <a:r>
              <a:rPr lang="en-US" sz="2000" dirty="0"/>
              <a:t>Whether we are using the first-fit or best-fit strategy can affect the </a:t>
            </a:r>
            <a:r>
              <a:rPr lang="en-US" sz="2000" dirty="0" smtClean="0"/>
              <a:t>amount of </a:t>
            </a:r>
            <a:r>
              <a:rPr lang="en-US" sz="2000" dirty="0"/>
              <a:t>fragmentation.</a:t>
            </a:r>
            <a:r>
              <a:rPr lang="en-US" sz="2000" dirty="0" smtClean="0"/>
              <a:t> </a:t>
            </a:r>
            <a:r>
              <a:rPr lang="en-US" sz="2000" dirty="0"/>
              <a:t>Depending on the total amount of memory storage and the average </a:t>
            </a:r>
            <a:r>
              <a:rPr lang="en-US" sz="2000" dirty="0" smtClean="0"/>
              <a:t>process size</a:t>
            </a:r>
            <a:r>
              <a:rPr lang="en-US" sz="2000" dirty="0"/>
              <a:t>, external fragmentation may be a minor or a major problem. </a:t>
            </a:r>
            <a:r>
              <a:rPr lang="en-US" sz="2000" dirty="0" smtClean="0"/>
              <a:t>Statistical analysis </a:t>
            </a:r>
            <a:r>
              <a:rPr lang="en-US" sz="2000" dirty="0"/>
              <a:t>of first fit, for instance, reveals that, even with some </a:t>
            </a:r>
            <a:r>
              <a:rPr lang="en-US" sz="2000" dirty="0" smtClean="0"/>
              <a:t>optimization, given </a:t>
            </a:r>
            <a:r>
              <a:rPr lang="en-US" sz="2000" i="1" dirty="0"/>
              <a:t>N </a:t>
            </a:r>
            <a:r>
              <a:rPr lang="en-US" sz="2000" dirty="0"/>
              <a:t>allocated blocks, another 0.5 </a:t>
            </a:r>
            <a:r>
              <a:rPr lang="en-US" sz="2000" i="1" dirty="0"/>
              <a:t>N </a:t>
            </a:r>
            <a:r>
              <a:rPr lang="en-US" sz="2000" dirty="0"/>
              <a:t>blocks will be lost to </a:t>
            </a:r>
            <a:r>
              <a:rPr lang="en-US" sz="2000" dirty="0" smtClean="0"/>
              <a:t>fragmentation. That </a:t>
            </a:r>
            <a:r>
              <a:rPr lang="en-US" sz="2000" dirty="0"/>
              <a:t>is, one-third of memory may be unusable! This property is known as </a:t>
            </a:r>
            <a:r>
              <a:rPr lang="en-US" sz="2000" dirty="0" smtClean="0"/>
              <a:t>the 50 percent rule. </a:t>
            </a:r>
            <a:endParaRPr lang="en-US" sz="2000" b="1" dirty="0"/>
          </a:p>
        </p:txBody>
      </p:sp>
    </p:spTree>
    <p:extLst>
      <p:ext uri="{BB962C8B-B14F-4D97-AF65-F5344CB8AC3E}">
        <p14:creationId xmlns:p14="http://schemas.microsoft.com/office/powerpoint/2010/main" val="330697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638"/>
          </a:xfrm>
        </p:spPr>
        <p:txBody>
          <a:bodyPr>
            <a:normAutofit/>
          </a:bodyPr>
          <a:lstStyle/>
          <a:p>
            <a:r>
              <a:rPr lang="en-US" sz="2400" b="1" dirty="0" smtClean="0"/>
              <a:t>8.1.1 </a:t>
            </a:r>
            <a:r>
              <a:rPr lang="en-US" sz="2400" b="1" dirty="0"/>
              <a:t>Basic Hardware</a:t>
            </a:r>
          </a:p>
        </p:txBody>
      </p:sp>
      <p:sp>
        <p:nvSpPr>
          <p:cNvPr id="3" name="Content Placeholder 2"/>
          <p:cNvSpPr>
            <a:spLocks noGrp="1"/>
          </p:cNvSpPr>
          <p:nvPr>
            <p:ph idx="1"/>
          </p:nvPr>
        </p:nvSpPr>
        <p:spPr>
          <a:xfrm>
            <a:off x="838200" y="875765"/>
            <a:ext cx="10515600" cy="5982236"/>
          </a:xfrm>
        </p:spPr>
        <p:txBody>
          <a:bodyPr>
            <a:normAutofit/>
          </a:bodyPr>
          <a:lstStyle/>
          <a:p>
            <a:pPr algn="just"/>
            <a:r>
              <a:rPr lang="en-US" sz="2000" dirty="0"/>
              <a:t>Main memory and the registers built into the processor itself are the </a:t>
            </a:r>
            <a:r>
              <a:rPr lang="en-US" sz="2000" dirty="0" smtClean="0"/>
              <a:t>only storage </a:t>
            </a:r>
            <a:r>
              <a:rPr lang="en-US" sz="2000" dirty="0"/>
              <a:t>that the CPU can access directly. There are machine instructions that </a:t>
            </a:r>
            <a:r>
              <a:rPr lang="en-US" sz="2000" dirty="0" smtClean="0"/>
              <a:t>take memory </a:t>
            </a:r>
            <a:r>
              <a:rPr lang="en-US" sz="2000" dirty="0"/>
              <a:t>addresses as arguments, but none that take disk addresses. </a:t>
            </a:r>
            <a:r>
              <a:rPr lang="en-US" sz="2000" dirty="0" smtClean="0"/>
              <a:t>Therefore, any </a:t>
            </a:r>
            <a:r>
              <a:rPr lang="en-US" sz="2000" dirty="0"/>
              <a:t>instructions in execution, and any data being used by the </a:t>
            </a:r>
            <a:r>
              <a:rPr lang="en-US" sz="2000" dirty="0" smtClean="0"/>
              <a:t>instructions, must </a:t>
            </a:r>
            <a:r>
              <a:rPr lang="en-US" sz="2000" dirty="0"/>
              <a:t>be in one of these direct-access storage devices. If the data are not </a:t>
            </a:r>
            <a:r>
              <a:rPr lang="en-US" sz="2000" dirty="0" smtClean="0"/>
              <a:t>in memory</a:t>
            </a:r>
            <a:r>
              <a:rPr lang="en-US" sz="2000" dirty="0"/>
              <a:t>, they must be moved there before the CPU can operate on them</a:t>
            </a:r>
            <a:r>
              <a:rPr lang="en-US" sz="2000" dirty="0" smtClean="0"/>
              <a:t>.</a:t>
            </a:r>
          </a:p>
          <a:p>
            <a:pPr algn="just"/>
            <a:r>
              <a:rPr lang="en-US" sz="2000" dirty="0"/>
              <a:t>Registers that are built into the CPU are generally accessible within </a:t>
            </a:r>
            <a:r>
              <a:rPr lang="en-US" sz="2000" dirty="0" smtClean="0"/>
              <a:t>one cycle </a:t>
            </a:r>
            <a:r>
              <a:rPr lang="en-US" sz="2000" dirty="0"/>
              <a:t>of the CPU </a:t>
            </a:r>
            <a:r>
              <a:rPr lang="en-US" sz="2000" dirty="0" smtClean="0"/>
              <a:t>clock. </a:t>
            </a:r>
            <a:r>
              <a:rPr lang="en-US" sz="2000" dirty="0"/>
              <a:t>The same cannot be said of main memory, which is accessed </a:t>
            </a:r>
            <a:r>
              <a:rPr lang="en-US" sz="2000" dirty="0" smtClean="0"/>
              <a:t>via a </a:t>
            </a:r>
            <a:r>
              <a:rPr lang="en-US" sz="2000" dirty="0"/>
              <a:t>transaction on the memory bus. Completing a memory access may </a:t>
            </a:r>
            <a:r>
              <a:rPr lang="en-US" sz="2000" dirty="0" smtClean="0"/>
              <a:t>take many </a:t>
            </a:r>
            <a:r>
              <a:rPr lang="en-US" sz="2000" dirty="0"/>
              <a:t>cycles of the CPU </a:t>
            </a:r>
            <a:r>
              <a:rPr lang="en-US" sz="2000" dirty="0" smtClean="0"/>
              <a:t>clock. </a:t>
            </a:r>
            <a:r>
              <a:rPr lang="en-US" sz="2000" dirty="0"/>
              <a:t>In such cases, the processor normally </a:t>
            </a:r>
            <a:r>
              <a:rPr lang="en-US" sz="2000" dirty="0" smtClean="0"/>
              <a:t>needs to </a:t>
            </a:r>
            <a:r>
              <a:rPr lang="en-US" sz="2000" dirty="0"/>
              <a:t>stall, since it does not have the data required to complete the </a:t>
            </a:r>
            <a:r>
              <a:rPr lang="en-US" sz="2000" dirty="0" smtClean="0"/>
              <a:t>instruction that </a:t>
            </a:r>
            <a:r>
              <a:rPr lang="en-US" sz="2000" dirty="0"/>
              <a:t>it is </a:t>
            </a:r>
            <a:r>
              <a:rPr lang="en-US" sz="2000" dirty="0" smtClean="0"/>
              <a:t>executing.</a:t>
            </a:r>
          </a:p>
          <a:p>
            <a:r>
              <a:rPr lang="en-US" sz="2000" dirty="0" smtClean="0"/>
              <a:t>The </a:t>
            </a:r>
            <a:r>
              <a:rPr lang="en-US" sz="2000" dirty="0"/>
              <a:t>fast memory between the CPU </a:t>
            </a:r>
            <a:r>
              <a:rPr lang="en-US" sz="2000" dirty="0" smtClean="0"/>
              <a:t>and </a:t>
            </a:r>
            <a:r>
              <a:rPr lang="en-US" sz="2000" dirty="0"/>
              <a:t>main </a:t>
            </a:r>
            <a:r>
              <a:rPr lang="en-US" sz="2000" dirty="0" smtClean="0"/>
              <a:t>memory is called as cache. </a:t>
            </a:r>
          </a:p>
          <a:p>
            <a:pPr algn="just"/>
            <a:r>
              <a:rPr lang="en-US" sz="2000" dirty="0" smtClean="0"/>
              <a:t>we must </a:t>
            </a:r>
            <a:r>
              <a:rPr lang="en-US" sz="2000" dirty="0"/>
              <a:t>ensure correct operation to protect the </a:t>
            </a:r>
            <a:r>
              <a:rPr lang="en-US" sz="2000" dirty="0" smtClean="0"/>
              <a:t>operating system </a:t>
            </a:r>
            <a:r>
              <a:rPr lang="en-US" sz="2000" dirty="0"/>
              <a:t>from access by user processes and, in addition, to protect user </a:t>
            </a:r>
            <a:r>
              <a:rPr lang="en-US" sz="2000" dirty="0" smtClean="0"/>
              <a:t>processes from </a:t>
            </a:r>
            <a:r>
              <a:rPr lang="en-US" sz="2000" dirty="0"/>
              <a:t>one another. This protection must be provided by the hardware. It can </a:t>
            </a:r>
            <a:r>
              <a:rPr lang="en-US" sz="2000" dirty="0" smtClean="0"/>
              <a:t>be implemented </a:t>
            </a:r>
            <a:r>
              <a:rPr lang="en-US" sz="2000" dirty="0"/>
              <a:t>in several </a:t>
            </a:r>
            <a:r>
              <a:rPr lang="en-US" sz="2000" dirty="0" smtClean="0"/>
              <a:t>ways. </a:t>
            </a:r>
            <a:r>
              <a:rPr lang="en-US" sz="2000" dirty="0"/>
              <a:t>In </a:t>
            </a:r>
            <a:r>
              <a:rPr lang="en-US" sz="2000" dirty="0" smtClean="0"/>
              <a:t>this section</a:t>
            </a:r>
            <a:r>
              <a:rPr lang="en-US" sz="2000" dirty="0"/>
              <a:t>, we outline one possible implementation.</a:t>
            </a:r>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34839625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838200" y="1374865"/>
            <a:ext cx="10515600" cy="4351338"/>
          </a:xfrm>
        </p:spPr>
        <p:txBody>
          <a:bodyPr>
            <a:normAutofit/>
          </a:bodyPr>
          <a:lstStyle/>
          <a:p>
            <a:pPr algn="just"/>
            <a:r>
              <a:rPr lang="en-US" sz="2000" dirty="0"/>
              <a:t>Memory fragmentation can be internal as well as external. Consider </a:t>
            </a:r>
            <a:r>
              <a:rPr lang="en-US" sz="2000" dirty="0" smtClean="0"/>
              <a:t>a multiple-partition </a:t>
            </a:r>
            <a:r>
              <a:rPr lang="en-US" sz="2000" dirty="0"/>
              <a:t>allocation scheme with a hole of 18,464 bytes. Suppose </a:t>
            </a:r>
            <a:r>
              <a:rPr lang="en-US" sz="2000" dirty="0" smtClean="0"/>
              <a:t>that the </a:t>
            </a:r>
            <a:r>
              <a:rPr lang="en-US" sz="2000" dirty="0"/>
              <a:t>next process requests 18,462 bytes. If we allocate exactly the requested </a:t>
            </a:r>
            <a:r>
              <a:rPr lang="en-US" sz="2000" dirty="0" smtClean="0"/>
              <a:t>block, we </a:t>
            </a:r>
            <a:r>
              <a:rPr lang="en-US" sz="2000" dirty="0"/>
              <a:t>are left with a hole of 2 bytes. The overhead to keep track of this hole will </a:t>
            </a:r>
            <a:r>
              <a:rPr lang="en-US" sz="2000" dirty="0" smtClean="0"/>
              <a:t>be substantially </a:t>
            </a:r>
            <a:r>
              <a:rPr lang="en-US" sz="2000" dirty="0"/>
              <a:t>larger than the hole itself</a:t>
            </a:r>
            <a:r>
              <a:rPr lang="en-US" sz="2000" dirty="0" smtClean="0"/>
              <a:t>. So the internal fragmentation is the memory that is internal to a partition. </a:t>
            </a:r>
          </a:p>
          <a:p>
            <a:pPr algn="just"/>
            <a:r>
              <a:rPr lang="en-US" sz="2000" dirty="0"/>
              <a:t>One solution to the problem of external fragmentation is </a:t>
            </a:r>
            <a:r>
              <a:rPr lang="en-US" sz="2000" dirty="0" smtClean="0"/>
              <a:t>compaction. The goal </a:t>
            </a:r>
            <a:r>
              <a:rPr lang="en-US" sz="2000" dirty="0"/>
              <a:t>is to shuffle the memory contents so as to place all free </a:t>
            </a:r>
            <a:r>
              <a:rPr lang="en-US" sz="2000" dirty="0" smtClean="0"/>
              <a:t>memory together in </a:t>
            </a:r>
            <a:r>
              <a:rPr lang="en-US" sz="2000" dirty="0"/>
              <a:t>one large block. Compaction is not always possible, however. If </a:t>
            </a:r>
            <a:r>
              <a:rPr lang="en-US" sz="2000" dirty="0" smtClean="0"/>
              <a:t>relocation is </a:t>
            </a:r>
            <a:r>
              <a:rPr lang="en-US" sz="2000" dirty="0"/>
              <a:t>static and is done at assembly or load time, compaction cannot be </a:t>
            </a:r>
            <a:r>
              <a:rPr lang="en-US" sz="2000" dirty="0" smtClean="0"/>
              <a:t>done. </a:t>
            </a:r>
            <a:r>
              <a:rPr lang="en-US" sz="2000" dirty="0"/>
              <a:t>compaction is possible </a:t>
            </a:r>
            <a:r>
              <a:rPr lang="en-US" sz="2000" i="1" dirty="0"/>
              <a:t>only </a:t>
            </a:r>
            <a:r>
              <a:rPr lang="en-US" sz="2000" dirty="0"/>
              <a:t>if relocation is dynamic and is done at </a:t>
            </a:r>
            <a:r>
              <a:rPr lang="en-US" sz="2000" dirty="0" smtClean="0"/>
              <a:t>execution time. </a:t>
            </a:r>
          </a:p>
          <a:p>
            <a:pPr algn="just"/>
            <a:r>
              <a:rPr lang="en-US" sz="2000" dirty="0"/>
              <a:t>Another possible solution to the external-fragmentation problem is </a:t>
            </a:r>
            <a:r>
              <a:rPr lang="en-US" sz="2000" dirty="0" smtClean="0"/>
              <a:t>to permit </a:t>
            </a:r>
            <a:r>
              <a:rPr lang="en-US" sz="2000" dirty="0"/>
              <a:t>the logical address space of the processes to be noncontiguous, </a:t>
            </a:r>
            <a:r>
              <a:rPr lang="en-US" sz="2000" dirty="0" smtClean="0"/>
              <a:t>thus allowing </a:t>
            </a:r>
            <a:r>
              <a:rPr lang="en-US" sz="2000" dirty="0"/>
              <a:t>a process to be allocated physical memory wherever such </a:t>
            </a:r>
            <a:r>
              <a:rPr lang="en-US" sz="2000" dirty="0" smtClean="0"/>
              <a:t>memory is </a:t>
            </a:r>
            <a:r>
              <a:rPr lang="en-US" sz="2000" dirty="0"/>
              <a:t>available</a:t>
            </a:r>
            <a:r>
              <a:rPr lang="en-US" sz="2000" dirty="0" smtClean="0"/>
              <a:t>. Paging and segmentation techniques can be used.</a:t>
            </a:r>
            <a:endParaRPr lang="en-US" sz="2000" dirty="0"/>
          </a:p>
        </p:txBody>
      </p:sp>
    </p:spTree>
    <p:extLst>
      <p:ext uri="{BB962C8B-B14F-4D97-AF65-F5344CB8AC3E}">
        <p14:creationId xmlns:p14="http://schemas.microsoft.com/office/powerpoint/2010/main" val="35819403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38" y="365125"/>
            <a:ext cx="10515600" cy="484881"/>
          </a:xfrm>
        </p:spPr>
        <p:txBody>
          <a:bodyPr>
            <a:normAutofit/>
          </a:bodyPr>
          <a:lstStyle/>
          <a:p>
            <a:r>
              <a:rPr lang="en-US" sz="2400" b="1" dirty="0" smtClean="0"/>
              <a:t>8.4  Paging </a:t>
            </a:r>
            <a:endParaRPr lang="en-US" sz="2400" b="1" dirty="0"/>
          </a:p>
        </p:txBody>
      </p:sp>
      <p:sp>
        <p:nvSpPr>
          <p:cNvPr id="3" name="Content Placeholder 2"/>
          <p:cNvSpPr>
            <a:spLocks noGrp="1"/>
          </p:cNvSpPr>
          <p:nvPr>
            <p:ph idx="1"/>
          </p:nvPr>
        </p:nvSpPr>
        <p:spPr>
          <a:xfrm>
            <a:off x="197476" y="1065771"/>
            <a:ext cx="11797048" cy="5373666"/>
          </a:xfrm>
        </p:spPr>
        <p:txBody>
          <a:bodyPr>
            <a:normAutofit lnSpcReduction="10000"/>
          </a:bodyPr>
          <a:lstStyle/>
          <a:p>
            <a:pPr algn="just"/>
            <a:r>
              <a:rPr lang="en-US" sz="2000" dirty="0" smtClean="0"/>
              <a:t>Paging is a memory </a:t>
            </a:r>
            <a:r>
              <a:rPr lang="en-US" sz="2000" dirty="0"/>
              <a:t>memory-management scheme that permits the physical </a:t>
            </a:r>
            <a:r>
              <a:rPr lang="en-US" sz="2000" dirty="0" smtClean="0"/>
              <a:t>address space of a </a:t>
            </a:r>
            <a:r>
              <a:rPr lang="en-US" sz="2000" dirty="0"/>
              <a:t>process to be noncontiguous</a:t>
            </a:r>
            <a:r>
              <a:rPr lang="en-US" sz="2000" dirty="0" smtClean="0"/>
              <a:t>. </a:t>
            </a:r>
            <a:r>
              <a:rPr lang="en-US" sz="2000" dirty="0"/>
              <a:t>Paging avoids external </a:t>
            </a:r>
            <a:r>
              <a:rPr lang="en-US" sz="2000" dirty="0" smtClean="0"/>
              <a:t>fragmentation and </a:t>
            </a:r>
            <a:r>
              <a:rPr lang="en-US" sz="2000" dirty="0"/>
              <a:t>the need for compaction. It also solves the considerable problem </a:t>
            </a:r>
            <a:r>
              <a:rPr lang="en-US" sz="2000" dirty="0" smtClean="0"/>
              <a:t>of fitting </a:t>
            </a:r>
            <a:r>
              <a:rPr lang="en-US" sz="2000" dirty="0"/>
              <a:t>memory chunks of varying sizes onto the </a:t>
            </a:r>
            <a:r>
              <a:rPr lang="en-US" sz="2000" dirty="0" smtClean="0"/>
              <a:t>backing </a:t>
            </a:r>
            <a:r>
              <a:rPr lang="en-US" sz="2000" dirty="0"/>
              <a:t>store; most </a:t>
            </a:r>
            <a:r>
              <a:rPr lang="en-US" sz="2000" dirty="0" smtClean="0"/>
              <a:t>memory management schemes </a:t>
            </a:r>
            <a:r>
              <a:rPr lang="en-US" sz="2000" dirty="0"/>
              <a:t>used before the introduction of paging suffered </a:t>
            </a:r>
            <a:r>
              <a:rPr lang="en-US" sz="2000" dirty="0" smtClean="0"/>
              <a:t>from this </a:t>
            </a:r>
            <a:r>
              <a:rPr lang="en-US" sz="2000" dirty="0"/>
              <a:t>problem</a:t>
            </a:r>
            <a:r>
              <a:rPr lang="en-US" sz="2000" dirty="0" smtClean="0"/>
              <a:t>.</a:t>
            </a:r>
          </a:p>
          <a:p>
            <a:pPr marL="0" indent="0" algn="just">
              <a:buNone/>
            </a:pPr>
            <a:r>
              <a:rPr lang="en-US" sz="2000" b="1" dirty="0"/>
              <a:t>8.4.1 </a:t>
            </a:r>
            <a:r>
              <a:rPr lang="en-US" sz="2000" b="1" dirty="0" smtClean="0"/>
              <a:t>Basic Method</a:t>
            </a:r>
          </a:p>
          <a:p>
            <a:pPr algn="just"/>
            <a:r>
              <a:rPr lang="en-US" sz="2000" dirty="0"/>
              <a:t>The basic method for implementing paging involves breaking physical </a:t>
            </a:r>
            <a:r>
              <a:rPr lang="en-US" sz="2000" dirty="0" smtClean="0"/>
              <a:t>memory into </a:t>
            </a:r>
            <a:r>
              <a:rPr lang="en-US" sz="2000" dirty="0"/>
              <a:t>fixed-sized blocks </a:t>
            </a:r>
            <a:r>
              <a:rPr lang="en-US" sz="2000" dirty="0" smtClean="0"/>
              <a:t>called frames. </a:t>
            </a:r>
            <a:r>
              <a:rPr lang="en-US" sz="2000" dirty="0"/>
              <a:t>breaking logical memory </a:t>
            </a:r>
            <a:r>
              <a:rPr lang="en-US" sz="2000" dirty="0" smtClean="0"/>
              <a:t>into blocks </a:t>
            </a:r>
            <a:r>
              <a:rPr lang="en-US" sz="2000" dirty="0"/>
              <a:t>of the same size </a:t>
            </a:r>
            <a:r>
              <a:rPr lang="en-US" sz="2000" dirty="0" smtClean="0"/>
              <a:t>called pages. </a:t>
            </a:r>
            <a:r>
              <a:rPr lang="en-US" sz="2000" dirty="0"/>
              <a:t>When a process is to be executed, </a:t>
            </a:r>
            <a:r>
              <a:rPr lang="en-US" sz="2000" dirty="0" smtClean="0"/>
              <a:t>its pages </a:t>
            </a:r>
            <a:r>
              <a:rPr lang="en-US" sz="2000" dirty="0"/>
              <a:t>are loaded into any available memory frames from their </a:t>
            </a:r>
            <a:r>
              <a:rPr lang="en-US" sz="2000" dirty="0" smtClean="0"/>
              <a:t>source. </a:t>
            </a:r>
            <a:r>
              <a:rPr lang="en-US" sz="2000" dirty="0"/>
              <a:t>The backing store is divided into </a:t>
            </a:r>
            <a:r>
              <a:rPr lang="en-US" sz="2000" dirty="0" smtClean="0"/>
              <a:t>fixed-sized blocks </a:t>
            </a:r>
            <a:r>
              <a:rPr lang="en-US" sz="2000" dirty="0"/>
              <a:t>that are of the </a:t>
            </a:r>
            <a:r>
              <a:rPr lang="en-US" sz="2000" dirty="0" smtClean="0"/>
              <a:t>same </a:t>
            </a:r>
            <a:r>
              <a:rPr lang="en-US" sz="2000" dirty="0"/>
              <a:t>size as the memory </a:t>
            </a:r>
            <a:r>
              <a:rPr lang="en-US" sz="2000" dirty="0" smtClean="0"/>
              <a:t>frames.</a:t>
            </a:r>
          </a:p>
          <a:p>
            <a:r>
              <a:rPr lang="en-US" sz="2000" dirty="0"/>
              <a:t>The hardware support for paging is illustrated in Figure </a:t>
            </a:r>
            <a:r>
              <a:rPr lang="en-US" sz="2000" dirty="0" smtClean="0"/>
              <a:t>8.7(next slide). </a:t>
            </a:r>
            <a:r>
              <a:rPr lang="en-US" sz="2000" dirty="0"/>
              <a:t>Every </a:t>
            </a:r>
            <a:r>
              <a:rPr lang="en-US" sz="2000" dirty="0" smtClean="0"/>
              <a:t>address generated </a:t>
            </a:r>
            <a:r>
              <a:rPr lang="en-US" sz="2000" dirty="0"/>
              <a:t>the CPU is divided into two parts</a:t>
            </a:r>
            <a:r>
              <a:rPr lang="en-US" sz="2000" dirty="0" smtClean="0"/>
              <a:t>: </a:t>
            </a:r>
            <a:r>
              <a:rPr lang="en-US" sz="2000" dirty="0" err="1" smtClean="0"/>
              <a:t>i</a:t>
            </a:r>
            <a:r>
              <a:rPr lang="en-US" sz="2000" dirty="0" smtClean="0"/>
              <a:t>) a page number ii) page offset. </a:t>
            </a:r>
            <a:r>
              <a:rPr lang="en-US" sz="2000" dirty="0"/>
              <a:t>The page number is used as an index into </a:t>
            </a:r>
            <a:r>
              <a:rPr lang="en-US" sz="2000" dirty="0" smtClean="0"/>
              <a:t>a page table. The page </a:t>
            </a:r>
            <a:r>
              <a:rPr lang="en-US" sz="2000" dirty="0"/>
              <a:t>table contains the base address of each page in physical memory. </a:t>
            </a:r>
            <a:r>
              <a:rPr lang="en-US" sz="2000" dirty="0" smtClean="0"/>
              <a:t>This base </a:t>
            </a:r>
            <a:r>
              <a:rPr lang="en-US" sz="2000" dirty="0"/>
              <a:t>address is combined with the page offset to define the physical </a:t>
            </a:r>
            <a:r>
              <a:rPr lang="en-US" sz="2000" dirty="0" smtClean="0"/>
              <a:t>memory address </a:t>
            </a:r>
            <a:r>
              <a:rPr lang="en-US" sz="2000" dirty="0"/>
              <a:t>that is sent to the memory unit</a:t>
            </a:r>
            <a:r>
              <a:rPr lang="en-US" sz="2000" dirty="0" smtClean="0"/>
              <a:t>. </a:t>
            </a:r>
            <a:r>
              <a:rPr lang="en-US" sz="2000" dirty="0"/>
              <a:t>The paging model of memory is </a:t>
            </a:r>
            <a:r>
              <a:rPr lang="en-US" sz="2000" dirty="0" smtClean="0"/>
              <a:t>shown in </a:t>
            </a:r>
            <a:r>
              <a:rPr lang="en-US" sz="2000" dirty="0"/>
              <a:t>Figure 8.8.</a:t>
            </a:r>
            <a:endParaRPr lang="en-US" sz="2000" dirty="0" smtClean="0"/>
          </a:p>
          <a:p>
            <a:r>
              <a:rPr lang="en-US" sz="2000" dirty="0"/>
              <a:t>The page size (like the frame size) is defined by the hardware. The </a:t>
            </a:r>
            <a:r>
              <a:rPr lang="en-US" sz="2000" dirty="0" smtClean="0"/>
              <a:t>size of </a:t>
            </a:r>
            <a:r>
              <a:rPr lang="en-US" sz="2000" dirty="0"/>
              <a:t>a page is typically a power of 2, varying between 512 bytes and 16 MB </a:t>
            </a:r>
            <a:r>
              <a:rPr lang="en-US" sz="2000" dirty="0" smtClean="0"/>
              <a:t>per page</a:t>
            </a:r>
            <a:r>
              <a:rPr lang="en-US" sz="2000" dirty="0"/>
              <a:t>, depending on the computer architecture</a:t>
            </a:r>
            <a:r>
              <a:rPr lang="en-US" sz="2000" dirty="0" smtClean="0"/>
              <a:t>. </a:t>
            </a:r>
            <a:r>
              <a:rPr lang="en-US" sz="2000" dirty="0"/>
              <a:t>The selection of a power of 2 </a:t>
            </a:r>
            <a:r>
              <a:rPr lang="en-US" sz="2000" dirty="0" smtClean="0"/>
              <a:t>as a </a:t>
            </a:r>
            <a:r>
              <a:rPr lang="en-US" sz="2000" dirty="0"/>
              <a:t>page size makes the translation of a logical address into a page number </a:t>
            </a:r>
            <a:r>
              <a:rPr lang="en-US" sz="2000" dirty="0" smtClean="0"/>
              <a:t>and page </a:t>
            </a:r>
            <a:r>
              <a:rPr lang="en-US" sz="2000" dirty="0"/>
              <a:t>offset particularly easy.</a:t>
            </a:r>
            <a:endParaRPr lang="en-US" sz="2000" dirty="0" smtClean="0"/>
          </a:p>
          <a:p>
            <a:pPr marL="0" indent="0" algn="just">
              <a:buNone/>
            </a:pPr>
            <a:endParaRPr lang="en-US" sz="2000" b="1" dirty="0"/>
          </a:p>
        </p:txBody>
      </p:sp>
    </p:spTree>
    <p:extLst>
      <p:ext uri="{BB962C8B-B14F-4D97-AF65-F5344CB8AC3E}">
        <p14:creationId xmlns:p14="http://schemas.microsoft.com/office/powerpoint/2010/main" val="5165698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838200" y="965916"/>
            <a:ext cx="10515600" cy="5731097"/>
          </a:xfrm>
        </p:spPr>
        <p:txBody>
          <a:bodyPr>
            <a:normAutofit/>
          </a:bodyPr>
          <a:lstStyle/>
          <a:p>
            <a:pPr algn="just"/>
            <a:r>
              <a:rPr lang="en-US" sz="2000" dirty="0"/>
              <a:t>If the size of the logical address space is </a:t>
            </a:r>
            <a:r>
              <a:rPr lang="en-US" sz="2000" dirty="0" smtClean="0"/>
              <a:t>2^m, and a </a:t>
            </a:r>
            <a:r>
              <a:rPr lang="en-US" sz="2000" dirty="0"/>
              <a:t>page size is </a:t>
            </a:r>
            <a:r>
              <a:rPr lang="en-US" sz="2000" dirty="0" smtClean="0"/>
              <a:t>2^n </a:t>
            </a:r>
            <a:r>
              <a:rPr lang="en-US" sz="2000" dirty="0"/>
              <a:t>addressing units (bytes or </a:t>
            </a:r>
            <a:r>
              <a:rPr lang="en-US" sz="2000" dirty="0" smtClean="0"/>
              <a:t>words) </a:t>
            </a:r>
            <a:r>
              <a:rPr lang="en-US" sz="2000" dirty="0"/>
              <a:t>then the high-order </a:t>
            </a:r>
            <a:r>
              <a:rPr lang="en-US" sz="2000" i="1" dirty="0"/>
              <a:t>m- </a:t>
            </a:r>
            <a:r>
              <a:rPr lang="en-US" sz="2000" i="1" dirty="0" smtClean="0"/>
              <a:t>n </a:t>
            </a:r>
            <a:r>
              <a:rPr lang="en-US" sz="2000" dirty="0" smtClean="0"/>
              <a:t>bits </a:t>
            </a:r>
            <a:r>
              <a:rPr lang="en-US" sz="2000" dirty="0"/>
              <a:t>of a logical address designate the page number, and the </a:t>
            </a:r>
            <a:r>
              <a:rPr lang="en-US" sz="2000" i="1" dirty="0"/>
              <a:t>n </a:t>
            </a:r>
            <a:r>
              <a:rPr lang="en-US" sz="2000" dirty="0"/>
              <a:t>low-order </a:t>
            </a:r>
            <a:r>
              <a:rPr lang="en-US" sz="2000" dirty="0" smtClean="0"/>
              <a:t>bits designate </a:t>
            </a:r>
            <a:r>
              <a:rPr lang="en-US" sz="2000" dirty="0"/>
              <a:t>the page offset</a:t>
            </a:r>
            <a:r>
              <a:rPr lang="en-US" sz="2000" dirty="0" smtClean="0"/>
              <a:t>. </a:t>
            </a:r>
            <a:r>
              <a:rPr lang="en-US" sz="2000" dirty="0"/>
              <a:t>where </a:t>
            </a:r>
            <a:r>
              <a:rPr lang="en-US" sz="2000" i="1" dirty="0"/>
              <a:t>p </a:t>
            </a:r>
            <a:r>
              <a:rPr lang="en-US" sz="2000" dirty="0"/>
              <a:t>is an index into the page table and </a:t>
            </a:r>
            <a:r>
              <a:rPr lang="en-US" sz="2000" i="1" dirty="0"/>
              <a:t>d </a:t>
            </a:r>
            <a:r>
              <a:rPr lang="en-US" sz="2000" dirty="0"/>
              <a:t>is the displacement within </a:t>
            </a:r>
            <a:r>
              <a:rPr lang="en-US" sz="2000" dirty="0" smtClean="0"/>
              <a:t>the page</a:t>
            </a:r>
            <a:r>
              <a:rPr lang="en-US" sz="2000" dirty="0"/>
              <a:t>.</a:t>
            </a:r>
            <a:endParaRPr lang="en-US" sz="2000" dirty="0" smtClean="0"/>
          </a:p>
          <a:p>
            <a:endParaRPr lang="en-US" sz="2000" dirty="0"/>
          </a:p>
          <a:p>
            <a:endParaRPr lang="en-US" sz="2000" dirty="0" smtClean="0"/>
          </a:p>
          <a:p>
            <a:pPr marL="0" indent="0">
              <a:buNone/>
            </a:pPr>
            <a:endParaRPr lang="en-US" sz="2000" dirty="0" smtClean="0"/>
          </a:p>
          <a:p>
            <a:pPr marL="0" indent="0">
              <a:buNone/>
            </a:pPr>
            <a:r>
              <a:rPr lang="en-US" sz="2000" dirty="0" smtClean="0"/>
              <a:t>Figure 8.7 </a:t>
            </a:r>
            <a:r>
              <a:rPr lang="en-US" sz="2000" dirty="0"/>
              <a:t>Paging hardware.</a:t>
            </a:r>
            <a:endParaRPr lang="en-US" sz="2000" dirty="0" smtClean="0"/>
          </a:p>
          <a:p>
            <a:pPr marL="0" indent="0">
              <a:buNone/>
            </a:pPr>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6572" y="2150772"/>
            <a:ext cx="3343275" cy="105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2580" y="3799269"/>
            <a:ext cx="6226175" cy="3058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28403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027" y="98313"/>
            <a:ext cx="10515600" cy="459123"/>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360606" y="557436"/>
            <a:ext cx="11642504" cy="6165336"/>
          </a:xfrm>
        </p:spPr>
        <p:txBody>
          <a:bodyPr>
            <a:normAutofit fontScale="92500" lnSpcReduction="10000"/>
          </a:bodyPr>
          <a:lstStyle/>
          <a:p>
            <a:r>
              <a:rPr lang="en-US" altLang="en-US" sz="2000" dirty="0"/>
              <a:t>Paging Model of Logical and  Physical </a:t>
            </a:r>
            <a:r>
              <a:rPr lang="en-US" altLang="en-US" sz="2000" dirty="0" smtClean="0"/>
              <a:t>Memory</a:t>
            </a:r>
          </a:p>
          <a:p>
            <a:endParaRPr lang="en-US" altLang="en-US" sz="2000" dirty="0"/>
          </a:p>
          <a:p>
            <a:endParaRPr lang="en-US" altLang="en-US" sz="2000" dirty="0" smtClean="0"/>
          </a:p>
          <a:p>
            <a:endParaRPr lang="en-US" altLang="en-US" sz="2000" dirty="0"/>
          </a:p>
          <a:p>
            <a:endParaRPr lang="en-US" altLang="en-US" sz="2000" dirty="0" smtClean="0"/>
          </a:p>
          <a:p>
            <a:endParaRPr lang="en-US" altLang="en-US" sz="2000" dirty="0"/>
          </a:p>
          <a:p>
            <a:endParaRPr lang="en-US" altLang="en-US" sz="2000" dirty="0" smtClean="0"/>
          </a:p>
          <a:p>
            <a:endParaRPr lang="en-US" altLang="en-US" sz="2000" dirty="0"/>
          </a:p>
          <a:p>
            <a:endParaRPr lang="en-US" altLang="en-US" sz="2000" dirty="0" smtClean="0"/>
          </a:p>
          <a:p>
            <a:endParaRPr lang="en-US" altLang="en-US" sz="2000" dirty="0"/>
          </a:p>
          <a:p>
            <a:r>
              <a:rPr lang="en-US" altLang="en-US" sz="2000" dirty="0" smtClean="0"/>
              <a:t>Example : </a:t>
            </a:r>
          </a:p>
          <a:p>
            <a:pPr algn="just"/>
            <a:r>
              <a:rPr lang="en-US" sz="2000" dirty="0" smtClean="0"/>
              <a:t>As </a:t>
            </a:r>
            <a:r>
              <a:rPr lang="en-US" sz="2000" dirty="0"/>
              <a:t>a concrete (although minuscule) example, consider the memory </a:t>
            </a:r>
            <a:r>
              <a:rPr lang="en-US" sz="2000" dirty="0" smtClean="0"/>
              <a:t>in Figure 8.9(next slide). </a:t>
            </a:r>
            <a:r>
              <a:rPr lang="en-US" sz="2000" dirty="0"/>
              <a:t>Here, in the logical address, </a:t>
            </a:r>
            <a:r>
              <a:rPr lang="en-US" sz="2000" i="1" dirty="0"/>
              <a:t>n= </a:t>
            </a:r>
            <a:r>
              <a:rPr lang="en-US" sz="2000" dirty="0"/>
              <a:t>2 and </a:t>
            </a:r>
            <a:r>
              <a:rPr lang="en-US" sz="2000" i="1" dirty="0"/>
              <a:t>m </a:t>
            </a:r>
            <a:r>
              <a:rPr lang="en-US" sz="2000" dirty="0"/>
              <a:t>= 4. Using a page </a:t>
            </a:r>
            <a:r>
              <a:rPr lang="en-US" sz="2000" dirty="0" smtClean="0"/>
              <a:t>size of </a:t>
            </a:r>
            <a:r>
              <a:rPr lang="en-US" sz="2000" dirty="0"/>
              <a:t>4 bytes and a physical memory of 32 bytes (8 pages), we show how </a:t>
            </a:r>
            <a:r>
              <a:rPr lang="en-US" sz="2000" dirty="0" smtClean="0"/>
              <a:t>the user's </a:t>
            </a:r>
            <a:r>
              <a:rPr lang="en-US" sz="2000" dirty="0"/>
              <a:t>view of memory can be mapped into physical memory. Logical </a:t>
            </a:r>
            <a:r>
              <a:rPr lang="en-US" sz="2000" dirty="0" smtClean="0"/>
              <a:t>address 0 </a:t>
            </a:r>
            <a:r>
              <a:rPr lang="en-US" sz="2000" dirty="0"/>
              <a:t>is page 0, offset 0. Indexing into the page table, we find that page 0 is in </a:t>
            </a:r>
            <a:r>
              <a:rPr lang="en-US" sz="2000" dirty="0" smtClean="0"/>
              <a:t>frame 5</a:t>
            </a:r>
            <a:r>
              <a:rPr lang="en-US" sz="2000" dirty="0"/>
              <a:t>. Thus, logical address 0 maps to physical address 20 [= (5 x 4) + 0]. </a:t>
            </a:r>
            <a:r>
              <a:rPr lang="en-US" sz="2000" dirty="0" smtClean="0"/>
              <a:t>Logical address </a:t>
            </a:r>
            <a:r>
              <a:rPr lang="en-US" sz="2000" dirty="0"/>
              <a:t>3 (page 0, offset 3) maps to physical address 23 [ = (5 x 4) + 3]. </a:t>
            </a:r>
            <a:r>
              <a:rPr lang="en-US" sz="2000" dirty="0" smtClean="0"/>
              <a:t>Logical address </a:t>
            </a:r>
            <a:r>
              <a:rPr lang="en-US" sz="2000" dirty="0"/>
              <a:t>4 is page 1, offset 0; according to the page table, page 1 is mapped </a:t>
            </a:r>
            <a:r>
              <a:rPr lang="en-US" sz="2000" dirty="0" smtClean="0"/>
              <a:t>to frame </a:t>
            </a:r>
            <a:r>
              <a:rPr lang="en-US" sz="2000" dirty="0"/>
              <a:t>6. Thus, logical address 4 maps to physical address 24 [ = ( 6 x 4) + O</a:t>
            </a:r>
            <a:r>
              <a:rPr lang="en-US" sz="2000" dirty="0" smtClean="0"/>
              <a:t>]. Logical </a:t>
            </a:r>
            <a:r>
              <a:rPr lang="en-US" sz="2000" dirty="0"/>
              <a:t>address 13 maps to physical address 9.</a:t>
            </a:r>
            <a:endParaRPr lang="en-US" altLang="en-US" sz="2000" dirty="0"/>
          </a:p>
          <a:p>
            <a:endParaRPr lang="en-US" sz="2000" dirty="0"/>
          </a:p>
        </p:txBody>
      </p:sp>
      <p:pic>
        <p:nvPicPr>
          <p:cNvPr id="4" name="Picture 10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115" y="1016559"/>
            <a:ext cx="4938712" cy="2885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36211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49274"/>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838199" y="914401"/>
            <a:ext cx="11061879" cy="5666704"/>
          </a:xfrm>
        </p:spPr>
        <p:txBody>
          <a:bodyPr>
            <a:normAutofit fontScale="77500" lnSpcReduction="20000"/>
          </a:bodyPr>
          <a:lstStyle/>
          <a:p>
            <a:r>
              <a:rPr lang="en-US" sz="2000" b="1" dirty="0"/>
              <a:t>Figure </a:t>
            </a:r>
            <a:r>
              <a:rPr lang="en-US" sz="2000" dirty="0"/>
              <a:t>8.9 Paging example for a 32-byte memory with 4-byte pages</a:t>
            </a:r>
            <a:r>
              <a:rPr lang="en-US" sz="2000" dirty="0" smtClean="0"/>
              <a:t>.</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pPr marL="0" indent="0">
              <a:buNone/>
            </a:pPr>
            <a:endParaRPr lang="en-US" sz="2000" b="1" dirty="0" smtClean="0"/>
          </a:p>
          <a:p>
            <a:pPr marL="0" indent="0">
              <a:buNone/>
            </a:pPr>
            <a:endParaRPr lang="en-US" sz="2000" b="1" dirty="0" smtClean="0"/>
          </a:p>
          <a:p>
            <a:pPr marL="0" indent="0">
              <a:buNone/>
            </a:pPr>
            <a:r>
              <a:rPr lang="en-US" sz="2000" b="1" dirty="0" smtClean="0"/>
              <a:t>Advantages of paging </a:t>
            </a:r>
            <a:endParaRPr lang="en-US" sz="2000" b="1" dirty="0"/>
          </a:p>
          <a:p>
            <a:r>
              <a:rPr lang="en-US" sz="2000" dirty="0"/>
              <a:t>When we use a paging scheme, we have no external fragmentation: </a:t>
            </a:r>
            <a:r>
              <a:rPr lang="en-US" sz="2000" i="1" dirty="0"/>
              <a:t>any </a:t>
            </a:r>
            <a:r>
              <a:rPr lang="en-US" sz="2000" dirty="0" smtClean="0"/>
              <a:t>free frame </a:t>
            </a:r>
            <a:r>
              <a:rPr lang="en-US" sz="2000" dirty="0"/>
              <a:t>can be allocated to a process that needs it</a:t>
            </a:r>
            <a:r>
              <a:rPr lang="en-US" sz="2000" dirty="0" smtClean="0"/>
              <a:t>.</a:t>
            </a:r>
          </a:p>
          <a:p>
            <a:pPr marL="0" indent="0">
              <a:buNone/>
            </a:pPr>
            <a:r>
              <a:rPr lang="en-US" sz="2000" b="1" dirty="0" smtClean="0"/>
              <a:t>Disadvantages </a:t>
            </a:r>
          </a:p>
          <a:p>
            <a:r>
              <a:rPr lang="en-US" sz="2000" dirty="0"/>
              <a:t>However, we may have </a:t>
            </a:r>
            <a:r>
              <a:rPr lang="en-US" sz="2000" dirty="0" smtClean="0"/>
              <a:t>some internal </a:t>
            </a:r>
            <a:r>
              <a:rPr lang="en-US" sz="2000" dirty="0"/>
              <a:t>fragmentation. Notice that frames are allocated as units. If the </a:t>
            </a:r>
            <a:r>
              <a:rPr lang="en-US" sz="2000" dirty="0" smtClean="0"/>
              <a:t>memory requirements </a:t>
            </a:r>
            <a:r>
              <a:rPr lang="en-US" sz="2000" dirty="0"/>
              <a:t>of a process do not happen to coincide with page </a:t>
            </a:r>
            <a:r>
              <a:rPr lang="en-US" sz="2000" dirty="0" smtClean="0"/>
              <a:t>boundaries, the </a:t>
            </a:r>
            <a:r>
              <a:rPr lang="en-US" sz="2000" i="1" dirty="0"/>
              <a:t>last </a:t>
            </a:r>
            <a:r>
              <a:rPr lang="en-US" sz="2000" dirty="0"/>
              <a:t>frame allocated may not be completely </a:t>
            </a:r>
            <a:r>
              <a:rPr lang="en-US" sz="2000" dirty="0" smtClean="0"/>
              <a:t>full.</a:t>
            </a:r>
          </a:p>
          <a:p>
            <a:r>
              <a:rPr lang="en-US" sz="2000" dirty="0" smtClean="0"/>
              <a:t>It increases context switch time. </a:t>
            </a:r>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902" y="1339404"/>
            <a:ext cx="5082108" cy="332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93809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838200" y="1284712"/>
            <a:ext cx="10515600" cy="5573287"/>
          </a:xfrm>
        </p:spPr>
        <p:txBody>
          <a:bodyPr>
            <a:normAutofit/>
          </a:bodyPr>
          <a:lstStyle/>
          <a:p>
            <a:pPr algn="just"/>
            <a:r>
              <a:rPr lang="en-US" sz="2000" dirty="0"/>
              <a:t>Since the operating system is managing physical memory, it must be </a:t>
            </a:r>
            <a:r>
              <a:rPr lang="en-US" sz="2000" dirty="0" smtClean="0"/>
              <a:t>aware of </a:t>
            </a:r>
            <a:r>
              <a:rPr lang="en-US" sz="2000" dirty="0"/>
              <a:t>the allocation details of physical memory-which frames are </a:t>
            </a:r>
            <a:r>
              <a:rPr lang="en-US" sz="2000" dirty="0" smtClean="0"/>
              <a:t>allocated, which </a:t>
            </a:r>
            <a:r>
              <a:rPr lang="en-US" sz="2000" dirty="0"/>
              <a:t>frames are available, how many total frames there are, and so on. </a:t>
            </a:r>
            <a:r>
              <a:rPr lang="en-US" sz="2000" dirty="0" smtClean="0"/>
              <a:t>This information </a:t>
            </a:r>
            <a:r>
              <a:rPr lang="en-US" sz="2000" dirty="0"/>
              <a:t>is generally kept in a data structure called </a:t>
            </a:r>
            <a:r>
              <a:rPr lang="en-US" sz="2000" dirty="0" smtClean="0"/>
              <a:t>a frame table. </a:t>
            </a:r>
          </a:p>
          <a:p>
            <a:pPr algn="just"/>
            <a:r>
              <a:rPr lang="en-US" sz="2000" dirty="0"/>
              <a:t>The </a:t>
            </a:r>
            <a:r>
              <a:rPr lang="en-US" sz="2000" dirty="0" smtClean="0"/>
              <a:t>frame table </a:t>
            </a:r>
            <a:r>
              <a:rPr lang="en-US" sz="2000" dirty="0"/>
              <a:t>has one entry for each physical page frame, indicating whether the </a:t>
            </a:r>
            <a:r>
              <a:rPr lang="en-US" sz="2000" dirty="0" smtClean="0"/>
              <a:t>latter is </a:t>
            </a:r>
            <a:r>
              <a:rPr lang="en-US" sz="2000" dirty="0"/>
              <a:t>free or allocated and, if it is allocated, to which page of which process </a:t>
            </a:r>
            <a:r>
              <a:rPr lang="en-US" sz="2000" dirty="0" smtClean="0"/>
              <a:t>or processes.</a:t>
            </a:r>
          </a:p>
          <a:p>
            <a:pPr algn="just"/>
            <a:endParaRPr lang="en-US" sz="2000" dirty="0"/>
          </a:p>
          <a:p>
            <a:pPr algn="just"/>
            <a:endParaRPr lang="en-US" sz="2000" dirty="0" smtClean="0"/>
          </a:p>
          <a:p>
            <a:pPr algn="just"/>
            <a:endParaRPr lang="en-US" sz="2000" dirty="0"/>
          </a:p>
          <a:p>
            <a:pPr algn="just"/>
            <a:endParaRPr lang="en-US" sz="2000" dirty="0" smtClean="0"/>
          </a:p>
          <a:p>
            <a:pPr algn="just"/>
            <a:endParaRPr lang="en-US" sz="2000" dirty="0"/>
          </a:p>
          <a:p>
            <a:pPr algn="just"/>
            <a:endParaRPr lang="en-US" sz="2000" dirty="0" smtClean="0"/>
          </a:p>
          <a:p>
            <a:pPr algn="just"/>
            <a:endParaRPr lang="en-US" sz="2000" dirty="0"/>
          </a:p>
          <a:p>
            <a:pPr algn="just"/>
            <a:endParaRPr lang="en-US" sz="2000" dirty="0" smtClean="0"/>
          </a:p>
          <a:p>
            <a:pPr marL="0" indent="0" algn="just">
              <a:buNone/>
            </a:pPr>
            <a:r>
              <a:rPr lang="en-US" sz="2000" dirty="0" smtClean="0"/>
              <a:t>                                     Before allocation                              after allocation</a:t>
            </a:r>
          </a:p>
          <a:p>
            <a:pPr algn="just"/>
            <a:endParaRPr lang="en-US" sz="2000" dirty="0"/>
          </a:p>
          <a:p>
            <a:pPr algn="just"/>
            <a:endParaRPr lang="en-US" sz="2000" dirty="0" smtClean="0"/>
          </a:p>
          <a:p>
            <a:pPr algn="just"/>
            <a:endParaRPr lang="en-US" sz="2000" dirty="0"/>
          </a:p>
          <a:p>
            <a:pPr algn="just"/>
            <a:endParaRPr lang="en-US" sz="2000" dirty="0" smtClean="0"/>
          </a:p>
          <a:p>
            <a:pPr algn="just"/>
            <a:endParaRPr lang="en-US" sz="2000" dirty="0"/>
          </a:p>
          <a:p>
            <a:pPr algn="just"/>
            <a:endParaRPr lang="en-US" sz="2000"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865" y="3284113"/>
            <a:ext cx="4896186" cy="301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61633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589" y="133306"/>
            <a:ext cx="10515600" cy="446243"/>
          </a:xfrm>
        </p:spPr>
        <p:txBody>
          <a:bodyPr>
            <a:normAutofit/>
          </a:bodyPr>
          <a:lstStyle/>
          <a:p>
            <a:r>
              <a:rPr lang="en-US" sz="2400" b="1" dirty="0"/>
              <a:t>8.4.2 Hardware Support</a:t>
            </a:r>
          </a:p>
        </p:txBody>
      </p:sp>
      <p:sp>
        <p:nvSpPr>
          <p:cNvPr id="3" name="Content Placeholder 2"/>
          <p:cNvSpPr>
            <a:spLocks noGrp="1"/>
          </p:cNvSpPr>
          <p:nvPr>
            <p:ph idx="1"/>
          </p:nvPr>
        </p:nvSpPr>
        <p:spPr>
          <a:xfrm>
            <a:off x="528034" y="579549"/>
            <a:ext cx="11088710" cy="5995114"/>
          </a:xfrm>
        </p:spPr>
        <p:txBody>
          <a:bodyPr>
            <a:normAutofit fontScale="92500" lnSpcReduction="10000"/>
          </a:bodyPr>
          <a:lstStyle/>
          <a:p>
            <a:pPr algn="just"/>
            <a:r>
              <a:rPr lang="en-US" sz="2000" dirty="0"/>
              <a:t>Each operating system has its own methods for storing page tables. </a:t>
            </a:r>
            <a:r>
              <a:rPr lang="en-US" sz="2000" dirty="0" smtClean="0"/>
              <a:t>Most allocate </a:t>
            </a:r>
            <a:r>
              <a:rPr lang="en-US" sz="2000" dirty="0"/>
              <a:t>a page table for each process. A pointer to the page table is stored </a:t>
            </a:r>
            <a:r>
              <a:rPr lang="en-US" sz="2000" dirty="0" smtClean="0"/>
              <a:t>with the </a:t>
            </a:r>
            <a:r>
              <a:rPr lang="en-US" sz="2000" dirty="0"/>
              <a:t>other register values (like the instruction counter) in the process </a:t>
            </a:r>
            <a:r>
              <a:rPr lang="en-US" sz="2000" dirty="0" smtClean="0"/>
              <a:t>control block</a:t>
            </a:r>
            <a:r>
              <a:rPr lang="en-US" sz="2000" dirty="0"/>
              <a:t>. When the dispatcher is told to start a process, it must reload the </a:t>
            </a:r>
            <a:r>
              <a:rPr lang="en-US" sz="2000" dirty="0" smtClean="0"/>
              <a:t>user registers </a:t>
            </a:r>
            <a:r>
              <a:rPr lang="en-US" sz="2000" dirty="0"/>
              <a:t>and define the correct hardware page-table values from the </a:t>
            </a:r>
            <a:r>
              <a:rPr lang="en-US" sz="2000" dirty="0" smtClean="0"/>
              <a:t>stored user </a:t>
            </a:r>
            <a:r>
              <a:rPr lang="en-US" sz="2000" dirty="0"/>
              <a:t>page table</a:t>
            </a:r>
            <a:r>
              <a:rPr lang="en-US" sz="2000" dirty="0" smtClean="0"/>
              <a:t>.</a:t>
            </a:r>
          </a:p>
          <a:p>
            <a:pPr algn="just"/>
            <a:r>
              <a:rPr lang="en-US" sz="2000" dirty="0"/>
              <a:t>The hardware implementation of the page table can be done in </a:t>
            </a:r>
            <a:r>
              <a:rPr lang="en-US" sz="2000" dirty="0" smtClean="0"/>
              <a:t>several ways. </a:t>
            </a:r>
            <a:r>
              <a:rPr lang="en-US" sz="2000" dirty="0"/>
              <a:t>In the simplest case, the page table is implemented as a set of </a:t>
            </a:r>
            <a:r>
              <a:rPr lang="en-US" sz="2000" dirty="0" smtClean="0"/>
              <a:t>dedicated registers. </a:t>
            </a:r>
            <a:r>
              <a:rPr lang="en-US" sz="2000" dirty="0"/>
              <a:t>These registers should be built with very high-speed logic to make </a:t>
            </a:r>
            <a:r>
              <a:rPr lang="en-US" sz="2000" dirty="0" smtClean="0"/>
              <a:t>the paging-address </a:t>
            </a:r>
            <a:r>
              <a:rPr lang="en-US" sz="2000" dirty="0"/>
              <a:t>translation efficient. Every access to memory m</a:t>
            </a:r>
            <a:r>
              <a:rPr lang="en-US" sz="2000" dirty="0" smtClean="0"/>
              <a:t>ust </a:t>
            </a:r>
            <a:r>
              <a:rPr lang="en-US" sz="2000" dirty="0"/>
              <a:t>go </a:t>
            </a:r>
            <a:r>
              <a:rPr lang="en-US" sz="2000" dirty="0" smtClean="0"/>
              <a:t>through the </a:t>
            </a:r>
            <a:r>
              <a:rPr lang="en-US" sz="2000" dirty="0"/>
              <a:t>paging map, so efficiency is a major consideration</a:t>
            </a:r>
            <a:r>
              <a:rPr lang="en-US" sz="2000" dirty="0" smtClean="0"/>
              <a:t>.</a:t>
            </a:r>
          </a:p>
          <a:p>
            <a:pPr algn="just"/>
            <a:r>
              <a:rPr lang="en-US" sz="2000" dirty="0"/>
              <a:t>The use of registers for the page table is satisfactory if the page table </a:t>
            </a:r>
            <a:r>
              <a:rPr lang="en-US" sz="2000" dirty="0" smtClean="0"/>
              <a:t>is reasonably small </a:t>
            </a:r>
            <a:r>
              <a:rPr lang="en-US" sz="2000" dirty="0"/>
              <a:t>(for example, 256 entries). Most contemporary </a:t>
            </a:r>
            <a:r>
              <a:rPr lang="en-US" sz="2000" dirty="0" smtClean="0"/>
              <a:t>computers, however</a:t>
            </a:r>
            <a:r>
              <a:rPr lang="en-US" sz="2000" dirty="0"/>
              <a:t>, allow the page table to be very large (for example, 1 million entries</a:t>
            </a:r>
            <a:r>
              <a:rPr lang="en-US" sz="2000" dirty="0" smtClean="0"/>
              <a:t>). For </a:t>
            </a:r>
            <a:r>
              <a:rPr lang="en-US" sz="2000" dirty="0"/>
              <a:t>these machines, the use of fast registers to implement the page table </a:t>
            </a:r>
            <a:r>
              <a:rPr lang="en-US" sz="2000" dirty="0" smtClean="0"/>
              <a:t>is not </a:t>
            </a:r>
            <a:r>
              <a:rPr lang="en-US" sz="2000" dirty="0"/>
              <a:t>feasible</a:t>
            </a:r>
            <a:r>
              <a:rPr lang="en-US" sz="2000" dirty="0" smtClean="0"/>
              <a:t>.</a:t>
            </a:r>
            <a:r>
              <a:rPr lang="en-US" sz="2000" dirty="0"/>
              <a:t> Rather, the page table is kept in main memory, and </a:t>
            </a:r>
            <a:r>
              <a:rPr lang="en-US" sz="2000" dirty="0" smtClean="0"/>
              <a:t>a page table base register (PTBR) points to the page table. </a:t>
            </a:r>
            <a:r>
              <a:rPr lang="en-US" sz="2000" dirty="0"/>
              <a:t>Changing page tables </a:t>
            </a:r>
            <a:r>
              <a:rPr lang="en-US" sz="2000" dirty="0" smtClean="0"/>
              <a:t>requires changing </a:t>
            </a:r>
            <a:r>
              <a:rPr lang="en-US" sz="2000" dirty="0"/>
              <a:t>only this one register, substantially reducing context-switch time</a:t>
            </a:r>
            <a:r>
              <a:rPr lang="en-US" sz="2000" dirty="0" smtClean="0"/>
              <a:t>.</a:t>
            </a:r>
          </a:p>
          <a:p>
            <a:pPr algn="just"/>
            <a:r>
              <a:rPr lang="en-US" sz="2000" dirty="0"/>
              <a:t>The problem with this approach is the time required to access a </a:t>
            </a:r>
            <a:r>
              <a:rPr lang="en-US" sz="2000" dirty="0" smtClean="0"/>
              <a:t>user memory </a:t>
            </a:r>
            <a:r>
              <a:rPr lang="en-US" sz="2000" dirty="0"/>
              <a:t>location. If we want to access location </a:t>
            </a:r>
            <a:r>
              <a:rPr lang="en-US" sz="2000" i="1" dirty="0" err="1"/>
              <a:t>i</a:t>
            </a:r>
            <a:r>
              <a:rPr lang="en-US" sz="2000" i="1" dirty="0"/>
              <a:t>, </a:t>
            </a:r>
            <a:r>
              <a:rPr lang="en-US" sz="2000" dirty="0"/>
              <a:t>we must first index </a:t>
            </a:r>
            <a:r>
              <a:rPr lang="en-US" sz="2000" dirty="0" smtClean="0"/>
              <a:t>into the </a:t>
            </a:r>
            <a:r>
              <a:rPr lang="en-US" sz="2000" dirty="0"/>
              <a:t>page table, using the value in the PTBR offset by the page number </a:t>
            </a:r>
            <a:r>
              <a:rPr lang="en-US" sz="2000" dirty="0" smtClean="0"/>
              <a:t>for </a:t>
            </a:r>
            <a:r>
              <a:rPr lang="en-US" sz="2000" dirty="0" err="1" smtClean="0"/>
              <a:t>i</a:t>
            </a:r>
            <a:r>
              <a:rPr lang="en-US" sz="2000" dirty="0"/>
              <a:t>. </a:t>
            </a:r>
            <a:r>
              <a:rPr lang="en-US" sz="2000" dirty="0" smtClean="0"/>
              <a:t>This task </a:t>
            </a:r>
            <a:r>
              <a:rPr lang="en-US" sz="2000" dirty="0"/>
              <a:t>requires a memory access. It provides us with the frame number, </a:t>
            </a:r>
            <a:r>
              <a:rPr lang="en-US" sz="2000" dirty="0" smtClean="0"/>
              <a:t>which is </a:t>
            </a:r>
            <a:r>
              <a:rPr lang="en-US" sz="2000" dirty="0"/>
              <a:t>combined with the page offset to produce the actual address. We can </a:t>
            </a:r>
            <a:r>
              <a:rPr lang="en-US" sz="2000" dirty="0" smtClean="0"/>
              <a:t>then access </a:t>
            </a:r>
            <a:r>
              <a:rPr lang="en-US" sz="2000" dirty="0"/>
              <a:t>the desired place in memory. With this scheme, </a:t>
            </a:r>
            <a:r>
              <a:rPr lang="en-US" sz="2000" i="1" dirty="0"/>
              <a:t>two </a:t>
            </a:r>
            <a:r>
              <a:rPr lang="en-US" sz="2000" dirty="0"/>
              <a:t>memory accesses </a:t>
            </a:r>
            <a:r>
              <a:rPr lang="en-US" sz="2000" dirty="0" smtClean="0"/>
              <a:t>are needed </a:t>
            </a:r>
            <a:r>
              <a:rPr lang="en-US" sz="2000" dirty="0"/>
              <a:t>to access a byte (one for the page-table entry, one for the byte). </a:t>
            </a:r>
            <a:r>
              <a:rPr lang="en-US" sz="2000" dirty="0" smtClean="0"/>
              <a:t>Thus, memory </a:t>
            </a:r>
            <a:r>
              <a:rPr lang="en-US" sz="2000" dirty="0"/>
              <a:t>access is slowed by a factor of 2. This delay would be intolerable </a:t>
            </a:r>
            <a:r>
              <a:rPr lang="en-US" sz="2000" dirty="0" smtClean="0"/>
              <a:t>under most </a:t>
            </a:r>
            <a:r>
              <a:rPr lang="en-US" sz="2000" dirty="0"/>
              <a:t>circumstances. We might as well resort to swapping</a:t>
            </a:r>
            <a:r>
              <a:rPr lang="en-US" sz="2000" dirty="0" smtClean="0"/>
              <a:t>!.</a:t>
            </a:r>
          </a:p>
          <a:p>
            <a:r>
              <a:rPr lang="en-US" sz="2000" dirty="0"/>
              <a:t>The standard solution to this problem is to use a special, small, </a:t>
            </a:r>
            <a:r>
              <a:rPr lang="en-US" sz="2000" dirty="0" smtClean="0"/>
              <a:t>fast lookup hardware </a:t>
            </a:r>
            <a:r>
              <a:rPr lang="en-US" sz="2000" dirty="0"/>
              <a:t>cache, called </a:t>
            </a:r>
            <a:r>
              <a:rPr lang="en-US" sz="2000" dirty="0" smtClean="0"/>
              <a:t>a translation look aside buffer. </a:t>
            </a:r>
            <a:endParaRPr lang="en-US" sz="2000" dirty="0"/>
          </a:p>
        </p:txBody>
      </p:sp>
    </p:spTree>
    <p:extLst>
      <p:ext uri="{BB962C8B-B14F-4D97-AF65-F5344CB8AC3E}">
        <p14:creationId xmlns:p14="http://schemas.microsoft.com/office/powerpoint/2010/main" val="18533964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10638"/>
          </a:xfrm>
        </p:spPr>
        <p:txBody>
          <a:bodyPr>
            <a:normAutofit/>
          </a:bodyPr>
          <a:lstStyle/>
          <a:p>
            <a:r>
              <a:rPr lang="en-US" sz="2400" b="1" dirty="0" smtClean="0"/>
              <a:t>Translation look aside buffer</a:t>
            </a:r>
            <a:endParaRPr lang="en-US" sz="2400" b="1" dirty="0"/>
          </a:p>
        </p:txBody>
      </p:sp>
      <p:sp>
        <p:nvSpPr>
          <p:cNvPr id="3" name="Content Placeholder 2"/>
          <p:cNvSpPr>
            <a:spLocks noGrp="1"/>
          </p:cNvSpPr>
          <p:nvPr>
            <p:ph idx="1"/>
          </p:nvPr>
        </p:nvSpPr>
        <p:spPr>
          <a:xfrm>
            <a:off x="838200" y="510638"/>
            <a:ext cx="10515600" cy="6078829"/>
          </a:xfrm>
        </p:spPr>
        <p:txBody>
          <a:bodyPr>
            <a:normAutofit/>
          </a:bodyPr>
          <a:lstStyle/>
          <a:p>
            <a:pPr algn="just"/>
            <a:r>
              <a:rPr lang="en-US" sz="2000" dirty="0"/>
              <a:t>The </a:t>
            </a:r>
            <a:r>
              <a:rPr lang="en-US" sz="2000" dirty="0" smtClean="0"/>
              <a:t>TLB is </a:t>
            </a:r>
            <a:r>
              <a:rPr lang="en-US" sz="2000" dirty="0"/>
              <a:t>associative, high-speed memory. Each entry in the TLB consists of two </a:t>
            </a:r>
            <a:r>
              <a:rPr lang="en-US" sz="2000" dirty="0" smtClean="0"/>
              <a:t>parts: a </a:t>
            </a:r>
            <a:r>
              <a:rPr lang="en-US" sz="2000" dirty="0"/>
              <a:t>key (or tag) and a value. When the associative memory is presented with </a:t>
            </a:r>
            <a:r>
              <a:rPr lang="en-US" sz="2000" dirty="0" smtClean="0"/>
              <a:t>an item</a:t>
            </a:r>
            <a:r>
              <a:rPr lang="en-US" sz="2000" dirty="0"/>
              <a:t>, the item is compared with all keys simultaneously. If the item is </a:t>
            </a:r>
            <a:r>
              <a:rPr lang="en-US" sz="2000" dirty="0" smtClean="0"/>
              <a:t>found, the </a:t>
            </a:r>
            <a:r>
              <a:rPr lang="en-US" sz="2000" dirty="0"/>
              <a:t>corresponding value field is returned. The search is fast; the </a:t>
            </a:r>
            <a:r>
              <a:rPr lang="en-US" sz="2000" dirty="0" smtClean="0"/>
              <a:t>hardware, however</a:t>
            </a:r>
            <a:r>
              <a:rPr lang="en-US" sz="2000" dirty="0"/>
              <a:t>, is expensive. Typically, the number of entries in a TLB is small, </a:t>
            </a:r>
            <a:r>
              <a:rPr lang="en-US" sz="2000" dirty="0" smtClean="0"/>
              <a:t>often numbering </a:t>
            </a:r>
            <a:r>
              <a:rPr lang="en-US" sz="2000" dirty="0"/>
              <a:t>between 64 and 1,024</a:t>
            </a:r>
            <a:r>
              <a:rPr lang="en-US" sz="2000" dirty="0" smtClean="0"/>
              <a:t>.</a:t>
            </a:r>
          </a:p>
          <a:p>
            <a:pPr algn="just"/>
            <a:r>
              <a:rPr lang="en-US" sz="2000" dirty="0"/>
              <a:t>If the page number is not in the TLB (known as a </a:t>
            </a:r>
            <a:r>
              <a:rPr lang="en-US" sz="2000" dirty="0" err="1"/>
              <a:t>a</a:t>
            </a:r>
            <a:r>
              <a:rPr lang="en-US" sz="2000" dirty="0"/>
              <a:t> </a:t>
            </a:r>
            <a:r>
              <a:rPr lang="en-US" sz="2000" dirty="0" smtClean="0"/>
              <a:t>memory reference </a:t>
            </a:r>
            <a:r>
              <a:rPr lang="en-US" sz="2000" dirty="0"/>
              <a:t>to the page table must be made. When the frame number is </a:t>
            </a:r>
            <a:r>
              <a:rPr lang="en-US" sz="2000" dirty="0" smtClean="0"/>
              <a:t>obtained, we </a:t>
            </a:r>
            <a:r>
              <a:rPr lang="en-US" sz="2000" dirty="0"/>
              <a:t>can use it to access memory (Figure 8.11</a:t>
            </a:r>
            <a:r>
              <a:rPr lang="en-US" sz="2000" dirty="0" smtClean="0"/>
              <a:t>). </a:t>
            </a:r>
            <a:r>
              <a:rPr lang="en-US" sz="2000" dirty="0"/>
              <a:t>In addition, we add the </a:t>
            </a:r>
            <a:r>
              <a:rPr lang="en-US" sz="2000" dirty="0" smtClean="0"/>
              <a:t>page number </a:t>
            </a:r>
            <a:r>
              <a:rPr lang="en-US" sz="2000" dirty="0"/>
              <a:t>and frame number to the TLB, so that they will be found quickly on </a:t>
            </a:r>
            <a:r>
              <a:rPr lang="en-US" sz="2000" dirty="0" smtClean="0"/>
              <a:t>the next </a:t>
            </a:r>
            <a:r>
              <a:rPr lang="en-US" sz="2000" dirty="0"/>
              <a:t>reference. If the TLB is already full of entries, the operating system </a:t>
            </a:r>
            <a:r>
              <a:rPr lang="en-US" sz="2000" dirty="0" smtClean="0"/>
              <a:t>must select </a:t>
            </a:r>
            <a:r>
              <a:rPr lang="en-US" sz="2000" dirty="0"/>
              <a:t>one for replacement. Replacement policies range from least </a:t>
            </a:r>
            <a:r>
              <a:rPr lang="en-US" sz="2000" dirty="0" smtClean="0"/>
              <a:t>recently used </a:t>
            </a:r>
            <a:r>
              <a:rPr lang="en-US" sz="2000" dirty="0"/>
              <a:t>(LRU) to random</a:t>
            </a:r>
            <a:r>
              <a:rPr lang="en-US" sz="2000" dirty="0" smtClean="0"/>
              <a:t>.</a:t>
            </a:r>
          </a:p>
          <a:p>
            <a:pPr algn="just"/>
            <a:r>
              <a:rPr lang="en-US" sz="2000" dirty="0" smtClean="0"/>
              <a:t>Figure 8.11</a:t>
            </a:r>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endParaRPr lang="en-US" sz="2000"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4563" y="3412901"/>
            <a:ext cx="5885645" cy="3445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09225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838200" y="888641"/>
            <a:ext cx="10515600" cy="5409127"/>
          </a:xfrm>
        </p:spPr>
        <p:txBody>
          <a:bodyPr>
            <a:normAutofit fontScale="92500" lnSpcReduction="20000"/>
          </a:bodyPr>
          <a:lstStyle/>
          <a:p>
            <a:pPr algn="just"/>
            <a:r>
              <a:rPr lang="en-US" sz="2000" dirty="0"/>
              <a:t>Some TLBs </a:t>
            </a:r>
            <a:r>
              <a:rPr lang="en-US" sz="2000" dirty="0" smtClean="0"/>
              <a:t>store address space identifiers(ASID) in each TLB entry. </a:t>
            </a:r>
            <a:r>
              <a:rPr lang="en-US" sz="2000" dirty="0"/>
              <a:t>TLB entry. </a:t>
            </a:r>
            <a:r>
              <a:rPr lang="en-US" sz="2000" dirty="0" smtClean="0"/>
              <a:t>An ASID </a:t>
            </a:r>
            <a:r>
              <a:rPr lang="en-US" sz="2000" dirty="0"/>
              <a:t>uniquely identifies each process and is used to provide </a:t>
            </a:r>
            <a:r>
              <a:rPr lang="en-US" sz="2000" dirty="0" smtClean="0"/>
              <a:t>address-space protection </a:t>
            </a:r>
            <a:r>
              <a:rPr lang="en-US" sz="2000" dirty="0"/>
              <a:t>for that process</a:t>
            </a:r>
            <a:r>
              <a:rPr lang="en-US" sz="2000" dirty="0" smtClean="0"/>
              <a:t>.</a:t>
            </a:r>
          </a:p>
          <a:p>
            <a:pPr algn="just"/>
            <a:r>
              <a:rPr lang="en-US" sz="2000" dirty="0"/>
              <a:t>When the TLB attempts to resolve virtual </a:t>
            </a:r>
            <a:r>
              <a:rPr lang="en-US" sz="2000" dirty="0" smtClean="0"/>
              <a:t>page numbers</a:t>
            </a:r>
            <a:r>
              <a:rPr lang="en-US" sz="2000" dirty="0"/>
              <a:t>, it ensures that the ASID for the currently running process matches </a:t>
            </a:r>
            <a:r>
              <a:rPr lang="en-US" sz="2000" dirty="0" smtClean="0"/>
              <a:t>the ASID </a:t>
            </a:r>
            <a:r>
              <a:rPr lang="en-US" sz="2000" dirty="0"/>
              <a:t>associated with the virtual page. If the ASIDs do not match, the attempt </a:t>
            </a:r>
            <a:r>
              <a:rPr lang="en-US" sz="2000" dirty="0" smtClean="0"/>
              <a:t>is treated </a:t>
            </a:r>
            <a:r>
              <a:rPr lang="en-US" sz="2000" dirty="0"/>
              <a:t>as a TLB miss</a:t>
            </a:r>
            <a:r>
              <a:rPr lang="en-US" sz="2000" dirty="0" smtClean="0"/>
              <a:t>. </a:t>
            </a:r>
            <a:r>
              <a:rPr lang="en-US" sz="2000" dirty="0"/>
              <a:t>The percentage of times that a particular page number is found in the </a:t>
            </a:r>
            <a:r>
              <a:rPr lang="en-US" sz="2000" dirty="0" smtClean="0"/>
              <a:t>TLB is </a:t>
            </a:r>
            <a:r>
              <a:rPr lang="en-US" sz="2000" dirty="0"/>
              <a:t>called </a:t>
            </a:r>
            <a:r>
              <a:rPr lang="en-US" sz="2000" dirty="0" smtClean="0"/>
              <a:t>the hit ratio. </a:t>
            </a:r>
            <a:endParaRPr lang="en-US" sz="2000" dirty="0"/>
          </a:p>
          <a:p>
            <a:pPr algn="just"/>
            <a:r>
              <a:rPr lang="en-US" sz="2000" dirty="0"/>
              <a:t>An 80-percent hit ratio, for example, means that </a:t>
            </a:r>
            <a:r>
              <a:rPr lang="en-US" sz="2000" dirty="0" smtClean="0"/>
              <a:t>we find </a:t>
            </a:r>
            <a:r>
              <a:rPr lang="en-US" sz="2000" dirty="0"/>
              <a:t>the desired page number in the TLB 80 percent of the time. If it takes </a:t>
            </a:r>
            <a:r>
              <a:rPr lang="en-US" sz="2000" dirty="0" smtClean="0"/>
              <a:t>20 nanoseconds </a:t>
            </a:r>
            <a:r>
              <a:rPr lang="en-US" sz="2000" dirty="0"/>
              <a:t>to search the TLB and 100 nanoseconds to access memory, </a:t>
            </a:r>
            <a:r>
              <a:rPr lang="en-US" sz="2000" dirty="0" smtClean="0"/>
              <a:t>then a </a:t>
            </a:r>
            <a:r>
              <a:rPr lang="en-US" sz="2000" dirty="0"/>
              <a:t>mapped-memory access takes 120 nanoseconds when the page number </a:t>
            </a:r>
            <a:r>
              <a:rPr lang="en-US" sz="2000" dirty="0" smtClean="0"/>
              <a:t>is in </a:t>
            </a:r>
            <a:r>
              <a:rPr lang="en-US" sz="2000" dirty="0"/>
              <a:t>the TLB. If we fail to find the page number in the TLB (20 nanoseconds</a:t>
            </a:r>
            <a:r>
              <a:rPr lang="en-US" sz="2000" dirty="0" smtClean="0"/>
              <a:t>), then </a:t>
            </a:r>
            <a:r>
              <a:rPr lang="en-US" sz="2000" dirty="0"/>
              <a:t>we must first access memory for the page table and frame number (</a:t>
            </a:r>
            <a:r>
              <a:rPr lang="en-US" sz="2000" dirty="0" smtClean="0"/>
              <a:t>100 nanoseconds</a:t>
            </a:r>
            <a:r>
              <a:rPr lang="en-US" sz="2000" dirty="0"/>
              <a:t>) and then access the desired byte in memory (100 nanoseconds</a:t>
            </a:r>
            <a:r>
              <a:rPr lang="en-US" sz="2000" dirty="0" smtClean="0"/>
              <a:t>), for </a:t>
            </a:r>
            <a:r>
              <a:rPr lang="en-US" sz="2000" dirty="0"/>
              <a:t>a total of 220 nanoseconds</a:t>
            </a:r>
            <a:r>
              <a:rPr lang="en-US" sz="2000" dirty="0" smtClean="0"/>
              <a:t>.</a:t>
            </a:r>
          </a:p>
          <a:p>
            <a:r>
              <a:rPr lang="en-US" sz="2000" dirty="0"/>
              <a:t>To find </a:t>
            </a:r>
            <a:r>
              <a:rPr lang="en-US" sz="2000" dirty="0" smtClean="0"/>
              <a:t>the effective memory access time we weight </a:t>
            </a:r>
            <a:r>
              <a:rPr lang="en-US" sz="2000" dirty="0"/>
              <a:t>the case by its probability</a:t>
            </a:r>
            <a:r>
              <a:rPr lang="en-US" sz="2000" dirty="0" smtClean="0"/>
              <a:t>:</a:t>
            </a:r>
          </a:p>
          <a:p>
            <a:pPr marL="0" indent="0">
              <a:buNone/>
            </a:pPr>
            <a:r>
              <a:rPr lang="en-US" sz="2000" dirty="0"/>
              <a:t>effective access time = 0.80 x 120 + 0.20 x </a:t>
            </a:r>
            <a:r>
              <a:rPr lang="en-US" sz="2000" dirty="0" smtClean="0"/>
              <a:t>220= 140 nanoseconds. </a:t>
            </a:r>
          </a:p>
          <a:p>
            <a:pPr marL="0" indent="0">
              <a:buNone/>
            </a:pPr>
            <a:r>
              <a:rPr lang="en-US" sz="2000" dirty="0"/>
              <a:t>In this example, we suffer a 40-percent slowdown in memory-access </a:t>
            </a:r>
            <a:r>
              <a:rPr lang="en-US" sz="2000" dirty="0" smtClean="0"/>
              <a:t>time.</a:t>
            </a:r>
          </a:p>
          <a:p>
            <a:pPr marL="0" indent="0">
              <a:buNone/>
            </a:pPr>
            <a:endParaRPr lang="en-US" sz="2000" dirty="0"/>
          </a:p>
          <a:p>
            <a:pPr marL="0" indent="0">
              <a:buNone/>
            </a:pPr>
            <a:r>
              <a:rPr lang="en-US" sz="2000" dirty="0"/>
              <a:t>For a 98-percent hit ratio, we </a:t>
            </a:r>
            <a:r>
              <a:rPr lang="en-US" sz="2000" dirty="0" smtClean="0"/>
              <a:t>have</a:t>
            </a:r>
          </a:p>
          <a:p>
            <a:pPr marL="0" indent="0">
              <a:buNone/>
            </a:pPr>
            <a:r>
              <a:rPr lang="en-US" sz="2000" dirty="0"/>
              <a:t>effective access time = 0.98 x 120 + 0.02 x </a:t>
            </a:r>
            <a:r>
              <a:rPr lang="en-US" sz="2000" dirty="0" smtClean="0"/>
              <a:t>220= 122 nanoseconds. </a:t>
            </a:r>
          </a:p>
          <a:p>
            <a:pPr marL="0" indent="0">
              <a:buNone/>
            </a:pPr>
            <a:r>
              <a:rPr lang="en-US" sz="1800" dirty="0"/>
              <a:t>This increased hit rate produces only a 22 percent slowdown in access time.</a:t>
            </a:r>
            <a:endParaRPr lang="en-US" sz="2000" dirty="0" smtClean="0"/>
          </a:p>
          <a:p>
            <a:pPr marL="0" indent="0">
              <a:buNone/>
            </a:pPr>
            <a:r>
              <a:rPr lang="en-US" sz="2000" dirty="0" smtClean="0"/>
              <a:t> </a:t>
            </a:r>
          </a:p>
          <a:p>
            <a:endParaRPr lang="en-US" sz="2000" dirty="0"/>
          </a:p>
        </p:txBody>
      </p:sp>
    </p:spTree>
    <p:extLst>
      <p:ext uri="{BB962C8B-B14F-4D97-AF65-F5344CB8AC3E}">
        <p14:creationId xmlns:p14="http://schemas.microsoft.com/office/powerpoint/2010/main" val="7044460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4881"/>
          </a:xfrm>
        </p:spPr>
        <p:txBody>
          <a:bodyPr>
            <a:normAutofit/>
          </a:bodyPr>
          <a:lstStyle/>
          <a:p>
            <a:r>
              <a:rPr lang="en-US" sz="2400" b="1" dirty="0"/>
              <a:t>8.4.3 Protection</a:t>
            </a:r>
            <a:endParaRPr lang="en-US" sz="2400" dirty="0"/>
          </a:p>
        </p:txBody>
      </p:sp>
      <p:sp>
        <p:nvSpPr>
          <p:cNvPr id="3" name="Content Placeholder 2"/>
          <p:cNvSpPr>
            <a:spLocks noGrp="1"/>
          </p:cNvSpPr>
          <p:nvPr>
            <p:ph idx="1"/>
          </p:nvPr>
        </p:nvSpPr>
        <p:spPr>
          <a:xfrm>
            <a:off x="838200" y="850006"/>
            <a:ext cx="10515600" cy="5911401"/>
          </a:xfrm>
        </p:spPr>
        <p:txBody>
          <a:bodyPr>
            <a:normAutofit/>
          </a:bodyPr>
          <a:lstStyle/>
          <a:p>
            <a:pPr algn="just"/>
            <a:r>
              <a:rPr lang="en-US" sz="2000" dirty="0"/>
              <a:t>Memory protection in a paged environment is accomplished by protection </a:t>
            </a:r>
            <a:r>
              <a:rPr lang="en-US" sz="2000" dirty="0" smtClean="0"/>
              <a:t>bits associated </a:t>
            </a:r>
            <a:r>
              <a:rPr lang="en-US" sz="2000" dirty="0"/>
              <a:t>with each frame. Normally, these bits are kept in the page table</a:t>
            </a:r>
            <a:r>
              <a:rPr lang="en-US" sz="2000" dirty="0" smtClean="0"/>
              <a:t>.</a:t>
            </a:r>
          </a:p>
          <a:p>
            <a:pPr algn="just"/>
            <a:r>
              <a:rPr lang="en-US" sz="2000" dirty="0"/>
              <a:t>One bit can define a page to be read-write or read-only. Every </a:t>
            </a:r>
            <a:r>
              <a:rPr lang="en-US" sz="2000" dirty="0" smtClean="0"/>
              <a:t>reference to </a:t>
            </a:r>
            <a:r>
              <a:rPr lang="en-US" sz="2000" dirty="0"/>
              <a:t>memory goes through the page table to find the correct frame </a:t>
            </a:r>
            <a:r>
              <a:rPr lang="en-US" sz="2000" dirty="0" smtClean="0"/>
              <a:t>number. At the </a:t>
            </a:r>
            <a:r>
              <a:rPr lang="en-US" sz="2000" dirty="0"/>
              <a:t>same time that the physical address is being computed, the protection </a:t>
            </a:r>
            <a:r>
              <a:rPr lang="en-US" sz="2000" dirty="0" smtClean="0"/>
              <a:t>bits can </a:t>
            </a:r>
            <a:r>
              <a:rPr lang="en-US" sz="2000" dirty="0"/>
              <a:t>be checked to verify that no writes are being made to a read-only page. </a:t>
            </a:r>
            <a:r>
              <a:rPr lang="en-US" sz="2000" dirty="0" smtClean="0"/>
              <a:t>An attempt </a:t>
            </a:r>
            <a:r>
              <a:rPr lang="en-US" sz="2000" dirty="0"/>
              <a:t>to write to a read-only page causes a hardware trap to the </a:t>
            </a:r>
            <a:r>
              <a:rPr lang="en-US" sz="2000" dirty="0" smtClean="0"/>
              <a:t>operating system </a:t>
            </a:r>
            <a:r>
              <a:rPr lang="en-US" sz="2000" dirty="0"/>
              <a:t>(or memory-protection violation</a:t>
            </a:r>
            <a:r>
              <a:rPr lang="en-US" sz="2000" dirty="0" smtClean="0"/>
              <a:t>).</a:t>
            </a:r>
          </a:p>
          <a:p>
            <a:r>
              <a:rPr lang="en-US" sz="2000" dirty="0"/>
              <a:t>One bit can define a page to be read-write or read-only. Every </a:t>
            </a:r>
            <a:r>
              <a:rPr lang="en-US" sz="2000" dirty="0" smtClean="0"/>
              <a:t>reference to </a:t>
            </a:r>
            <a:r>
              <a:rPr lang="en-US" sz="2000" dirty="0"/>
              <a:t>memory goes through the page table to find the correct frame </a:t>
            </a:r>
            <a:r>
              <a:rPr lang="en-US" sz="2000" dirty="0" smtClean="0"/>
              <a:t>number. At the </a:t>
            </a:r>
            <a:r>
              <a:rPr lang="en-US" sz="2000" dirty="0"/>
              <a:t>same time that the physical address is being computed, the protection </a:t>
            </a:r>
            <a:r>
              <a:rPr lang="en-US" sz="2000" dirty="0" smtClean="0"/>
              <a:t>bits can </a:t>
            </a:r>
            <a:r>
              <a:rPr lang="en-US" sz="2000" dirty="0"/>
              <a:t>be checked to verify that no writes are being made to a read-only page. </a:t>
            </a:r>
            <a:r>
              <a:rPr lang="en-US" sz="2000" dirty="0" smtClean="0"/>
              <a:t>An attempt </a:t>
            </a:r>
            <a:r>
              <a:rPr lang="en-US" sz="2000" dirty="0"/>
              <a:t>to write to a read-only page causes a hardware trap to the </a:t>
            </a:r>
            <a:r>
              <a:rPr lang="en-US" sz="2000" dirty="0" smtClean="0"/>
              <a:t>operating system </a:t>
            </a:r>
            <a:r>
              <a:rPr lang="en-US" sz="2000" dirty="0"/>
              <a:t>(or memory-protection violation</a:t>
            </a:r>
            <a:r>
              <a:rPr lang="en-US" sz="2000" dirty="0" smtClean="0"/>
              <a:t>).</a:t>
            </a:r>
          </a:p>
          <a:p>
            <a:r>
              <a:rPr lang="en-US" sz="2000" dirty="0"/>
              <a:t>One additional bit is generally attached to each entry in the page table: </a:t>
            </a:r>
            <a:r>
              <a:rPr lang="en-US" sz="2000" dirty="0" smtClean="0"/>
              <a:t>a valid-invalid bit. </a:t>
            </a:r>
          </a:p>
          <a:p>
            <a:r>
              <a:rPr lang="en-US" sz="2000" dirty="0"/>
              <a:t>When this bit is set to "valid," the associated page is in </a:t>
            </a:r>
            <a:r>
              <a:rPr lang="en-US" sz="2000" dirty="0" smtClean="0"/>
              <a:t>the process's </a:t>
            </a:r>
            <a:r>
              <a:rPr lang="en-US" sz="2000" dirty="0"/>
              <a:t>logical address space and is thus a legal (or valid) page. When the </a:t>
            </a:r>
            <a:r>
              <a:rPr lang="en-US" sz="2000" dirty="0" smtClean="0"/>
              <a:t>bit is </a:t>
            </a:r>
            <a:r>
              <a:rPr lang="en-US" sz="2000" dirty="0"/>
              <a:t>set </a:t>
            </a:r>
            <a:r>
              <a:rPr lang="en-US" sz="2000" dirty="0" smtClean="0"/>
              <a:t>to "</a:t>
            </a:r>
            <a:r>
              <a:rPr lang="en-US" sz="2000" dirty="0"/>
              <a:t>invalid," the page is not in the process's logical address space. </a:t>
            </a:r>
            <a:r>
              <a:rPr lang="en-US" sz="2000" dirty="0" smtClean="0"/>
              <a:t>Illegal addresses </a:t>
            </a:r>
            <a:r>
              <a:rPr lang="en-US" sz="2000" dirty="0"/>
              <a:t>are trapped by use of the valid -invalid bit. The operating </a:t>
            </a:r>
            <a:r>
              <a:rPr lang="en-US" sz="2000" dirty="0" smtClean="0"/>
              <a:t>system sets </a:t>
            </a:r>
            <a:r>
              <a:rPr lang="en-US" sz="2000" dirty="0"/>
              <a:t>this bit for each page to allow or disallow access to the </a:t>
            </a:r>
            <a:r>
              <a:rPr lang="en-US" sz="2000" dirty="0" smtClean="0"/>
              <a:t>page as shown in figure 8.12.</a:t>
            </a:r>
            <a:endParaRPr lang="en-US" sz="2000" dirty="0"/>
          </a:p>
        </p:txBody>
      </p:sp>
    </p:spTree>
    <p:extLst>
      <p:ext uri="{BB962C8B-B14F-4D97-AF65-F5344CB8AC3E}">
        <p14:creationId xmlns:p14="http://schemas.microsoft.com/office/powerpoint/2010/main" val="869064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528034" y="1155924"/>
            <a:ext cx="11565227" cy="5702076"/>
          </a:xfrm>
        </p:spPr>
        <p:txBody>
          <a:bodyPr>
            <a:normAutofit lnSpcReduction="10000"/>
          </a:bodyPr>
          <a:lstStyle/>
          <a:p>
            <a:pPr algn="just"/>
            <a:r>
              <a:rPr lang="en-US" sz="2000" dirty="0"/>
              <a:t>We first need to make sure that each process has a separate memory </a:t>
            </a:r>
            <a:r>
              <a:rPr lang="en-US" sz="2000" dirty="0" smtClean="0"/>
              <a:t>space. To </a:t>
            </a:r>
            <a:r>
              <a:rPr lang="en-US" sz="2000" dirty="0"/>
              <a:t>do this, we need the ability to determine the range of legal addresses </a:t>
            </a:r>
            <a:r>
              <a:rPr lang="en-US" sz="2000" dirty="0" smtClean="0"/>
              <a:t>that the </a:t>
            </a:r>
            <a:r>
              <a:rPr lang="en-US" sz="2000" dirty="0"/>
              <a:t>process may access and to ensure that the process can access only </a:t>
            </a:r>
            <a:r>
              <a:rPr lang="en-US" sz="2000" dirty="0" smtClean="0"/>
              <a:t>these legal </a:t>
            </a:r>
            <a:r>
              <a:rPr lang="en-US" sz="2000" dirty="0"/>
              <a:t>addresses. We can provide this protection by using two registers, </a:t>
            </a:r>
            <a:r>
              <a:rPr lang="en-US" sz="2000" dirty="0" smtClean="0"/>
              <a:t>usually a </a:t>
            </a:r>
            <a:r>
              <a:rPr lang="en-US" sz="2000" dirty="0"/>
              <a:t>base and a limit, as illustrated in Figure </a:t>
            </a:r>
            <a:r>
              <a:rPr lang="en-US" sz="2000" dirty="0" smtClean="0"/>
              <a:t>8.1.</a:t>
            </a:r>
          </a:p>
          <a:p>
            <a:pPr algn="just"/>
            <a:r>
              <a:rPr lang="en-US" sz="2000" dirty="0"/>
              <a:t>The </a:t>
            </a:r>
            <a:r>
              <a:rPr lang="en-US" sz="2000" b="1" dirty="0"/>
              <a:t>base </a:t>
            </a:r>
            <a:r>
              <a:rPr lang="en-US" sz="2000" b="1" dirty="0" smtClean="0"/>
              <a:t>register </a:t>
            </a:r>
            <a:r>
              <a:rPr lang="en-US" sz="2000" dirty="0" smtClean="0"/>
              <a:t>holds the smallest </a:t>
            </a:r>
            <a:r>
              <a:rPr lang="en-US" sz="2000" dirty="0"/>
              <a:t>legal physical memory </a:t>
            </a:r>
            <a:r>
              <a:rPr lang="en-US" sz="2000" dirty="0" smtClean="0"/>
              <a:t>address and </a:t>
            </a:r>
            <a:r>
              <a:rPr lang="en-US" sz="2000" b="1" dirty="0" smtClean="0"/>
              <a:t>limit register </a:t>
            </a:r>
            <a:r>
              <a:rPr lang="en-US" sz="2000" dirty="0"/>
              <a:t>the specifies the size </a:t>
            </a:r>
            <a:r>
              <a:rPr lang="en-US" sz="2000" dirty="0" smtClean="0"/>
              <a:t>of the </a:t>
            </a:r>
            <a:r>
              <a:rPr lang="en-US" sz="2000" dirty="0"/>
              <a:t>range. For example, if the base register holds 300040 and the limit register </a:t>
            </a:r>
            <a:r>
              <a:rPr lang="en-US" sz="2000" dirty="0" smtClean="0"/>
              <a:t>is 120900</a:t>
            </a:r>
            <a:r>
              <a:rPr lang="en-US" sz="2000" dirty="0"/>
              <a:t>, then the program can legally access all addresses from 300040 </a:t>
            </a:r>
            <a:r>
              <a:rPr lang="en-US" sz="2000" dirty="0" smtClean="0"/>
              <a:t>through 420939 </a:t>
            </a:r>
            <a:r>
              <a:rPr lang="en-US" sz="2000" dirty="0"/>
              <a:t>(inclusive</a:t>
            </a:r>
            <a:r>
              <a:rPr lang="en-US" sz="2000" dirty="0" smtClean="0"/>
              <a:t>).</a:t>
            </a:r>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lgn="ctr">
              <a:buNone/>
            </a:pPr>
            <a:r>
              <a:rPr lang="en-US" sz="2000" dirty="0" smtClean="0"/>
              <a:t>Figure 8.1 </a:t>
            </a:r>
            <a:r>
              <a:rPr lang="en-US" sz="2000" dirty="0"/>
              <a:t>A base and a limit register define a logical address space.</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8994" y="3142445"/>
            <a:ext cx="2814012" cy="3103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83970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838200" y="1349106"/>
            <a:ext cx="10515600" cy="5678721"/>
          </a:xfrm>
        </p:spPr>
        <p:txBody>
          <a:bodyPr>
            <a:normAutofit/>
          </a:bodyPr>
          <a:lstStyle/>
          <a:p>
            <a:pPr algn="just"/>
            <a:r>
              <a:rPr lang="en-US" sz="2000" dirty="0"/>
              <a:t>When this bit is set to "valid," the associated page is in </a:t>
            </a:r>
            <a:r>
              <a:rPr lang="en-US" sz="2000" dirty="0" smtClean="0"/>
              <a:t>the process's </a:t>
            </a:r>
            <a:r>
              <a:rPr lang="en-US" sz="2000" dirty="0"/>
              <a:t>logical address space and is thus a legal (or valid) page. When the </a:t>
            </a:r>
            <a:r>
              <a:rPr lang="en-US" sz="2000" dirty="0" smtClean="0"/>
              <a:t>bit is </a:t>
            </a:r>
            <a:r>
              <a:rPr lang="en-US" sz="2000" dirty="0"/>
              <a:t>set </a:t>
            </a:r>
            <a:r>
              <a:rPr lang="en-US" sz="2000" dirty="0" smtClean="0"/>
              <a:t>to "invalid</a:t>
            </a:r>
            <a:r>
              <a:rPr lang="en-US" sz="2000" dirty="0"/>
              <a:t>," the page is not in the process's logical address space. </a:t>
            </a:r>
            <a:r>
              <a:rPr lang="en-US" sz="2000" dirty="0" smtClean="0"/>
              <a:t>Illegal addresses </a:t>
            </a:r>
            <a:r>
              <a:rPr lang="en-US" sz="2000" dirty="0"/>
              <a:t>are trapped by use of the valid -invalid bit. The operating </a:t>
            </a:r>
            <a:r>
              <a:rPr lang="en-US" sz="2000" dirty="0" smtClean="0"/>
              <a:t>system sets </a:t>
            </a:r>
            <a:r>
              <a:rPr lang="en-US" sz="2000" dirty="0"/>
              <a:t>this bit for each page to allow or disallow access to the page</a:t>
            </a:r>
            <a:r>
              <a:rPr lang="en-US" sz="2000" dirty="0" smtClean="0"/>
              <a:t>.</a:t>
            </a:r>
          </a:p>
          <a:p>
            <a:pPr algn="just"/>
            <a:r>
              <a:rPr lang="en-US" sz="2000" dirty="0" smtClean="0"/>
              <a:t>Addresses in pages </a:t>
            </a:r>
            <a:r>
              <a:rPr lang="en-US" sz="2000" dirty="0"/>
              <a:t>0, 1, 2, 3, 4, and 5 are mapped normally through the page table. </a:t>
            </a:r>
            <a:r>
              <a:rPr lang="en-US" sz="2000" dirty="0" smtClean="0"/>
              <a:t>Any attempt </a:t>
            </a:r>
            <a:r>
              <a:rPr lang="en-US" sz="2000" dirty="0"/>
              <a:t>to generate an address in pages 6 or 7, however, will find that </a:t>
            </a:r>
            <a:r>
              <a:rPr lang="en-US" sz="2000" dirty="0" smtClean="0"/>
              <a:t>the valid </a:t>
            </a:r>
            <a:r>
              <a:rPr lang="en-US" sz="2000" dirty="0"/>
              <a:t>-invalid bit is set to invalid, and the computer will trap to flee </a:t>
            </a:r>
            <a:r>
              <a:rPr lang="en-US" sz="2000" dirty="0" smtClean="0"/>
              <a:t>operating system </a:t>
            </a:r>
            <a:r>
              <a:rPr lang="en-US" sz="2000" dirty="0"/>
              <a:t>(invalid page reference</a:t>
            </a:r>
            <a:r>
              <a:rPr lang="en-US" sz="2000" dirty="0" smtClean="0"/>
              <a:t>).</a:t>
            </a:r>
          </a:p>
          <a:p>
            <a:r>
              <a:rPr lang="en-US" sz="2000" dirty="0" smtClean="0"/>
              <a:t>Figure 8.12</a:t>
            </a:r>
          </a:p>
          <a:p>
            <a:endParaRPr lang="en-US" sz="2000" dirty="0" smtClean="0"/>
          </a:p>
          <a:p>
            <a:pPr marL="0" indent="0">
              <a:buNone/>
            </a:pPr>
            <a:endParaRPr lang="en-US" sz="2000"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468" y="3850783"/>
            <a:ext cx="5099050" cy="3177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14512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a:bodyPr>
          <a:lstStyle/>
          <a:p>
            <a:r>
              <a:rPr lang="en-US" sz="2400" b="1" dirty="0"/>
              <a:t>8.4.4 Shared Pages</a:t>
            </a:r>
          </a:p>
        </p:txBody>
      </p:sp>
      <p:sp>
        <p:nvSpPr>
          <p:cNvPr id="3" name="Content Placeholder 2"/>
          <p:cNvSpPr>
            <a:spLocks noGrp="1"/>
          </p:cNvSpPr>
          <p:nvPr>
            <p:ph idx="1"/>
          </p:nvPr>
        </p:nvSpPr>
        <p:spPr>
          <a:xfrm>
            <a:off x="696532" y="991674"/>
            <a:ext cx="10515600" cy="5866326"/>
          </a:xfrm>
        </p:spPr>
        <p:txBody>
          <a:bodyPr>
            <a:normAutofit/>
          </a:bodyPr>
          <a:lstStyle/>
          <a:p>
            <a:pPr algn="just"/>
            <a:r>
              <a:rPr lang="en-US" sz="2000" dirty="0"/>
              <a:t>An advantage of paging is the possibility of </a:t>
            </a:r>
            <a:r>
              <a:rPr lang="en-US" sz="2000" i="1" dirty="0"/>
              <a:t>sharing </a:t>
            </a:r>
            <a:r>
              <a:rPr lang="en-US" sz="2000" dirty="0"/>
              <a:t>common code. This </a:t>
            </a:r>
            <a:r>
              <a:rPr lang="en-US" sz="2000" dirty="0" smtClean="0"/>
              <a:t>consideration is </a:t>
            </a:r>
            <a:r>
              <a:rPr lang="en-US" sz="2000" dirty="0"/>
              <a:t>particularly important in a time-sharing environment. Consider </a:t>
            </a:r>
            <a:r>
              <a:rPr lang="en-US" sz="2000" dirty="0" smtClean="0"/>
              <a:t>a system </a:t>
            </a:r>
            <a:r>
              <a:rPr lang="en-US" sz="2000" dirty="0"/>
              <a:t>that supports 40 users, each of whom executes a text editor. If the </a:t>
            </a:r>
            <a:r>
              <a:rPr lang="en-US" sz="2000" dirty="0" smtClean="0"/>
              <a:t>text editor </a:t>
            </a:r>
            <a:r>
              <a:rPr lang="en-US" sz="2000" dirty="0"/>
              <a:t>consists of 150 KB of code and 50 KB of data space, we need 8,000 KB </a:t>
            </a:r>
            <a:r>
              <a:rPr lang="en-US" sz="2000" dirty="0" smtClean="0"/>
              <a:t>to support </a:t>
            </a:r>
            <a:r>
              <a:rPr lang="en-US" sz="2000" dirty="0"/>
              <a:t>the 40 users</a:t>
            </a:r>
            <a:r>
              <a:rPr lang="en-US" sz="2000" dirty="0" smtClean="0"/>
              <a:t>. </a:t>
            </a:r>
            <a:r>
              <a:rPr lang="en-US" sz="2000" dirty="0"/>
              <a:t>If the code </a:t>
            </a:r>
            <a:r>
              <a:rPr lang="en-US" sz="2000" dirty="0" smtClean="0"/>
              <a:t>is reentrant code , </a:t>
            </a:r>
            <a:r>
              <a:rPr lang="en-US" sz="2000" dirty="0" err="1" smtClean="0"/>
              <a:t>howerever</a:t>
            </a:r>
            <a:r>
              <a:rPr lang="en-US" sz="2000" dirty="0" smtClean="0"/>
              <a:t> it can be shared as shown in figure 8.13. </a:t>
            </a:r>
            <a:r>
              <a:rPr lang="en-US" sz="2000" dirty="0"/>
              <a:t>Here we see a three-page </a:t>
            </a:r>
            <a:r>
              <a:rPr lang="en-US" sz="2000" dirty="0" smtClean="0"/>
              <a:t>editor-each page </a:t>
            </a:r>
            <a:r>
              <a:rPr lang="en-US" sz="2000" dirty="0"/>
              <a:t>50 KB in size (the large page size is used to simplify the figure)-</a:t>
            </a:r>
            <a:r>
              <a:rPr lang="en-US" sz="2000" dirty="0" smtClean="0"/>
              <a:t>being shared </a:t>
            </a:r>
            <a:r>
              <a:rPr lang="en-US" sz="2000" dirty="0"/>
              <a:t>among three processes. Each process has its own data page</a:t>
            </a:r>
            <a:r>
              <a:rPr lang="en-US" sz="2000" dirty="0" smtClean="0"/>
              <a:t>.</a:t>
            </a:r>
          </a:p>
          <a:p>
            <a:pPr marL="0" indent="0">
              <a:buNone/>
            </a:pPr>
            <a:endParaRPr lang="en-US" sz="2000" dirty="0"/>
          </a:p>
        </p:txBody>
      </p:sp>
      <p:pic>
        <p:nvPicPr>
          <p:cNvPr id="4"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748" y="3009611"/>
            <a:ext cx="4860925" cy="340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94452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838200" y="1361986"/>
            <a:ext cx="10515600" cy="4351338"/>
          </a:xfrm>
        </p:spPr>
        <p:txBody>
          <a:bodyPr>
            <a:normAutofit/>
          </a:bodyPr>
          <a:lstStyle/>
          <a:p>
            <a:r>
              <a:rPr lang="en-US" sz="2000" dirty="0"/>
              <a:t>Reentrant code is non-self-modifying code: it never changes during </a:t>
            </a:r>
            <a:r>
              <a:rPr lang="en-US" sz="2000" dirty="0" smtClean="0"/>
              <a:t>execution. Thus</a:t>
            </a:r>
            <a:r>
              <a:rPr lang="en-US" sz="2000" dirty="0"/>
              <a:t>, two or more processes can execute the same code at the same </a:t>
            </a:r>
            <a:r>
              <a:rPr lang="en-US" sz="2000" dirty="0" smtClean="0"/>
              <a:t>time. Each </a:t>
            </a:r>
            <a:r>
              <a:rPr lang="en-US" sz="2000" dirty="0"/>
              <a:t>process has its own copy of registers and data storage to hold the data </a:t>
            </a:r>
            <a:r>
              <a:rPr lang="en-US" sz="2000" dirty="0" smtClean="0"/>
              <a:t>for the </a:t>
            </a:r>
            <a:r>
              <a:rPr lang="en-US" sz="2000" dirty="0"/>
              <a:t>process's execution. The data for two different processes wilt of course, </a:t>
            </a:r>
            <a:r>
              <a:rPr lang="en-US" sz="2000" dirty="0" smtClean="0"/>
              <a:t>be different.</a:t>
            </a:r>
          </a:p>
          <a:p>
            <a:r>
              <a:rPr lang="en-US" sz="2000" dirty="0"/>
              <a:t>Only one copy of the editor need be kept in physical memory. Each </a:t>
            </a:r>
            <a:r>
              <a:rPr lang="en-US" sz="2000" dirty="0" smtClean="0"/>
              <a:t>user's page </a:t>
            </a:r>
            <a:r>
              <a:rPr lang="en-US" sz="2000" dirty="0"/>
              <a:t>table maps onto the same physical copy of the editor, but data pages </a:t>
            </a:r>
            <a:r>
              <a:rPr lang="en-US" sz="2000" dirty="0" smtClean="0"/>
              <a:t>are mapped </a:t>
            </a:r>
            <a:r>
              <a:rPr lang="en-US" sz="2000" dirty="0"/>
              <a:t>onto different frames. Thus, to support 40 users, we need only </a:t>
            </a:r>
            <a:r>
              <a:rPr lang="en-US" sz="2000" dirty="0" smtClean="0"/>
              <a:t>one copy </a:t>
            </a:r>
            <a:r>
              <a:rPr lang="en-US" sz="2000" dirty="0"/>
              <a:t>of the editor (150 KB), plus 40 copies of the 50 KB of data space per </a:t>
            </a:r>
            <a:r>
              <a:rPr lang="en-US" sz="2000" dirty="0" smtClean="0"/>
              <a:t>user. The </a:t>
            </a:r>
            <a:r>
              <a:rPr lang="en-US" sz="2000" dirty="0"/>
              <a:t>total space required is now </a:t>
            </a:r>
            <a:r>
              <a:rPr lang="en-US" sz="2000" i="1" dirty="0"/>
              <a:t>2)50 </a:t>
            </a:r>
            <a:r>
              <a:rPr lang="en-US" sz="2000" dirty="0"/>
              <a:t>KB instead of 8,000 KB-a </a:t>
            </a:r>
            <a:r>
              <a:rPr lang="en-US" sz="2000" dirty="0" smtClean="0"/>
              <a:t>significant savings.</a:t>
            </a:r>
            <a:endParaRPr lang="en-US" sz="2000" dirty="0"/>
          </a:p>
          <a:p>
            <a:r>
              <a:rPr lang="en-US" sz="2000" dirty="0"/>
              <a:t>Other heavily used programs can also be shared -compilers, </a:t>
            </a:r>
            <a:r>
              <a:rPr lang="en-US" sz="2000" dirty="0" smtClean="0"/>
              <a:t>window systems</a:t>
            </a:r>
            <a:r>
              <a:rPr lang="en-US" sz="2000" dirty="0"/>
              <a:t>, run-time libraries, database systems, and so </a:t>
            </a:r>
            <a:r>
              <a:rPr lang="en-US" sz="2000" dirty="0" smtClean="0"/>
              <a:t>on.</a:t>
            </a:r>
            <a:endParaRPr lang="en-US" sz="2000" dirty="0"/>
          </a:p>
        </p:txBody>
      </p:sp>
    </p:spTree>
    <p:extLst>
      <p:ext uri="{BB962C8B-B14F-4D97-AF65-F5344CB8AC3E}">
        <p14:creationId xmlns:p14="http://schemas.microsoft.com/office/powerpoint/2010/main" val="12604940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normAutofit/>
          </a:bodyPr>
          <a:lstStyle/>
          <a:p>
            <a:pPr algn="ctr"/>
            <a:r>
              <a:rPr lang="en-US" sz="3200" b="1" dirty="0" smtClean="0"/>
              <a:t>Virtual memory management </a:t>
            </a:r>
            <a:endParaRPr lang="en-US" sz="3200" b="1" dirty="0"/>
          </a:p>
        </p:txBody>
      </p:sp>
      <p:sp>
        <p:nvSpPr>
          <p:cNvPr id="3" name="Content Placeholder 2"/>
          <p:cNvSpPr>
            <a:spLocks noGrp="1"/>
          </p:cNvSpPr>
          <p:nvPr>
            <p:ph idx="1"/>
          </p:nvPr>
        </p:nvSpPr>
        <p:spPr>
          <a:xfrm>
            <a:off x="838200" y="1107585"/>
            <a:ext cx="10515600" cy="5628066"/>
          </a:xfrm>
        </p:spPr>
        <p:txBody>
          <a:bodyPr>
            <a:normAutofit/>
          </a:bodyPr>
          <a:lstStyle/>
          <a:p>
            <a:pPr marL="0" indent="0" algn="just">
              <a:buNone/>
            </a:pPr>
            <a:r>
              <a:rPr lang="en-US" sz="2000" dirty="0" smtClean="0"/>
              <a:t>9.1 Background </a:t>
            </a:r>
          </a:p>
          <a:p>
            <a:pPr algn="just"/>
            <a:r>
              <a:rPr lang="en-US" sz="2000" dirty="0" smtClean="0"/>
              <a:t>Virtual </a:t>
            </a:r>
            <a:r>
              <a:rPr lang="en-US" sz="2000" dirty="0"/>
              <a:t>memory is a </a:t>
            </a:r>
            <a:r>
              <a:rPr lang="en-US" sz="2000" dirty="0" smtClean="0"/>
              <a:t>technique </a:t>
            </a:r>
            <a:r>
              <a:rPr lang="en-US" sz="2000" dirty="0"/>
              <a:t>that allows the execution of </a:t>
            </a:r>
            <a:r>
              <a:rPr lang="en-US" sz="2000" dirty="0" smtClean="0"/>
              <a:t>processes that </a:t>
            </a:r>
            <a:r>
              <a:rPr lang="en-US" sz="2000" dirty="0"/>
              <a:t>are not completely in memory. One major advantage of this scheme </a:t>
            </a:r>
            <a:r>
              <a:rPr lang="en-US" sz="2000" dirty="0" smtClean="0"/>
              <a:t>is that </a:t>
            </a:r>
            <a:r>
              <a:rPr lang="en-US" sz="2000" dirty="0"/>
              <a:t>programs can be larger than physical memory. Further, virtual </a:t>
            </a:r>
            <a:r>
              <a:rPr lang="en-US" sz="2000" dirty="0" smtClean="0"/>
              <a:t>memory abstracts </a:t>
            </a:r>
            <a:r>
              <a:rPr lang="en-US" sz="2000" dirty="0"/>
              <a:t>main memory into an extremely large, uniform array of </a:t>
            </a:r>
            <a:r>
              <a:rPr lang="en-US" sz="2000" dirty="0" smtClean="0"/>
              <a:t>storage, separating </a:t>
            </a:r>
            <a:r>
              <a:rPr lang="en-US" sz="2000" dirty="0"/>
              <a:t>logical memory as viewed by the user from physical memory</a:t>
            </a:r>
            <a:r>
              <a:rPr lang="en-US" sz="2000" dirty="0" smtClean="0"/>
              <a:t>.</a:t>
            </a:r>
          </a:p>
          <a:p>
            <a:pPr algn="just"/>
            <a:r>
              <a:rPr lang="en-US" sz="2000" dirty="0"/>
              <a:t>The requirement that instructions </a:t>
            </a:r>
            <a:r>
              <a:rPr lang="en-US" sz="2000" dirty="0" smtClean="0"/>
              <a:t>must </a:t>
            </a:r>
            <a:r>
              <a:rPr lang="en-US" sz="2000" dirty="0"/>
              <a:t>be in physical memory to </a:t>
            </a:r>
            <a:r>
              <a:rPr lang="en-US" sz="2000" dirty="0" smtClean="0"/>
              <a:t>be executed </a:t>
            </a:r>
            <a:r>
              <a:rPr lang="en-US" sz="2000" dirty="0"/>
              <a:t>seems both necessary and reasonable; but it is also unfortunate, </a:t>
            </a:r>
            <a:r>
              <a:rPr lang="en-US" sz="2000" dirty="0" smtClean="0"/>
              <a:t>since it </a:t>
            </a:r>
            <a:r>
              <a:rPr lang="en-US" sz="2000" dirty="0"/>
              <a:t>limits the size of a program to the size of physical memory. In fact, </a:t>
            </a:r>
            <a:r>
              <a:rPr lang="en-US" sz="2000" dirty="0" smtClean="0"/>
              <a:t>an examination </a:t>
            </a:r>
            <a:r>
              <a:rPr lang="en-US" sz="2000" dirty="0"/>
              <a:t>of real programs shows us that, in many cases, the entire </a:t>
            </a:r>
            <a:r>
              <a:rPr lang="en-US" sz="2000" dirty="0" smtClean="0"/>
              <a:t>program is </a:t>
            </a:r>
            <a:r>
              <a:rPr lang="en-US" sz="2000" dirty="0"/>
              <a:t>not needed. For instance, consider the following</a:t>
            </a:r>
            <a:r>
              <a:rPr lang="en-US" sz="2000" dirty="0" smtClean="0"/>
              <a:t>:</a:t>
            </a:r>
          </a:p>
          <a:p>
            <a:pPr marL="457200" indent="-457200" algn="just">
              <a:buFont typeface="+mj-lt"/>
              <a:buAutoNum type="arabicPeriod"/>
            </a:pPr>
            <a:r>
              <a:rPr lang="en-US" sz="2000" dirty="0"/>
              <a:t>Programs often have code to handle unusual error conditions. Since </a:t>
            </a:r>
            <a:r>
              <a:rPr lang="en-US" sz="2000" dirty="0" smtClean="0"/>
              <a:t>these errors </a:t>
            </a:r>
            <a:r>
              <a:rPr lang="en-US" sz="2000" dirty="0"/>
              <a:t>seldom, if ever, occur in practice, this code is almost never executed.</a:t>
            </a:r>
          </a:p>
          <a:p>
            <a:pPr marL="457200" indent="-457200" algn="just">
              <a:buFont typeface="+mj-lt"/>
              <a:buAutoNum type="arabicPeriod"/>
            </a:pPr>
            <a:r>
              <a:rPr lang="en-US" sz="2000" dirty="0"/>
              <a:t>Arrays</a:t>
            </a:r>
            <a:r>
              <a:rPr lang="en-US" sz="2000" dirty="0" smtClean="0"/>
              <a:t>, lists</a:t>
            </a:r>
            <a:r>
              <a:rPr lang="en-US" sz="2000" dirty="0"/>
              <a:t>, and tables are often allocated more memory than they </a:t>
            </a:r>
            <a:r>
              <a:rPr lang="en-US" sz="2000" dirty="0" smtClean="0"/>
              <a:t>actually need</a:t>
            </a:r>
            <a:r>
              <a:rPr lang="en-US" sz="2000" dirty="0"/>
              <a:t>. An array may be declared 100 by 100 elements, even though it </a:t>
            </a:r>
            <a:r>
              <a:rPr lang="en-US" sz="2000" dirty="0" smtClean="0"/>
              <a:t>is seldom </a:t>
            </a:r>
            <a:r>
              <a:rPr lang="en-US" sz="2000" dirty="0"/>
              <a:t>larger than 10 by 10 elements. An assembler symbol table </a:t>
            </a:r>
            <a:r>
              <a:rPr lang="en-US" sz="2000" dirty="0" smtClean="0"/>
              <a:t>may have </a:t>
            </a:r>
            <a:r>
              <a:rPr lang="en-US" sz="2000" dirty="0"/>
              <a:t>room for 3,000 symbols, although the average program has less </a:t>
            </a:r>
            <a:r>
              <a:rPr lang="en-US" sz="2000" dirty="0" smtClean="0"/>
              <a:t>than 200 </a:t>
            </a:r>
            <a:r>
              <a:rPr lang="en-US" sz="2000" dirty="0"/>
              <a:t>symbols.</a:t>
            </a:r>
          </a:p>
          <a:p>
            <a:pPr marL="457200" indent="-457200" algn="just">
              <a:buFont typeface="+mj-lt"/>
              <a:buAutoNum type="arabicPeriod"/>
            </a:pPr>
            <a:r>
              <a:rPr lang="en-US" sz="2000" dirty="0"/>
              <a:t>Certain options and features of a program may be used rarely. For </a:t>
            </a:r>
            <a:r>
              <a:rPr lang="en-US" sz="2000" dirty="0" smtClean="0"/>
              <a:t>instance, the </a:t>
            </a:r>
            <a:r>
              <a:rPr lang="en-US" sz="2000" dirty="0"/>
              <a:t>routines on U.S. government computers that balance the budget </a:t>
            </a:r>
            <a:r>
              <a:rPr lang="en-US" sz="2000" dirty="0" smtClean="0"/>
              <a:t>have not </a:t>
            </a:r>
            <a:r>
              <a:rPr lang="en-US" sz="2000" dirty="0"/>
              <a:t>been used in many years.</a:t>
            </a:r>
          </a:p>
        </p:txBody>
      </p:sp>
    </p:spTree>
    <p:extLst>
      <p:ext uri="{BB962C8B-B14F-4D97-AF65-F5344CB8AC3E}">
        <p14:creationId xmlns:p14="http://schemas.microsoft.com/office/powerpoint/2010/main" val="32284062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838200" y="1452137"/>
            <a:ext cx="10515600" cy="5116087"/>
          </a:xfrm>
        </p:spPr>
        <p:txBody>
          <a:bodyPr>
            <a:normAutofit/>
          </a:bodyPr>
          <a:lstStyle/>
          <a:p>
            <a:r>
              <a:rPr lang="en-US" sz="2000" dirty="0" smtClean="0"/>
              <a:t>9.1 Diagram </a:t>
            </a:r>
            <a:r>
              <a:rPr lang="en-US" sz="2000" dirty="0"/>
              <a:t>showing virtual memory that is larger than physical memory</a:t>
            </a:r>
            <a:endParaRPr lang="en-US" sz="2000" dirty="0" smtClean="0"/>
          </a:p>
          <a:p>
            <a:pPr marL="0" indent="0">
              <a:buNone/>
            </a:pPr>
            <a:endParaRPr lang="en-US" sz="2000" dirty="0"/>
          </a:p>
        </p:txBody>
      </p:sp>
      <p:pic>
        <p:nvPicPr>
          <p:cNvPr id="4" name="Picture 5"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0625" y="1852077"/>
            <a:ext cx="4984124" cy="333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85400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033"/>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838200" y="1349107"/>
            <a:ext cx="10515600" cy="4351338"/>
          </a:xfrm>
        </p:spPr>
        <p:txBody>
          <a:bodyPr>
            <a:normAutofit/>
          </a:bodyPr>
          <a:lstStyle/>
          <a:p>
            <a:pPr marL="0" indent="0">
              <a:buNone/>
            </a:pPr>
            <a:r>
              <a:rPr lang="en-US" sz="2000" b="1" dirty="0"/>
              <a:t>The ability to execute a program that is only partially in memory </a:t>
            </a:r>
            <a:r>
              <a:rPr lang="en-US" sz="2000" b="1" dirty="0" smtClean="0"/>
              <a:t>would confer </a:t>
            </a:r>
            <a:r>
              <a:rPr lang="en-US" sz="2000" b="1" dirty="0"/>
              <a:t>many benefits</a:t>
            </a:r>
            <a:r>
              <a:rPr lang="en-US" sz="2000" b="1" dirty="0" smtClean="0"/>
              <a:t>:</a:t>
            </a:r>
            <a:endParaRPr lang="en-US" sz="2000" b="1" dirty="0"/>
          </a:p>
          <a:p>
            <a:r>
              <a:rPr lang="en-US" sz="2000" dirty="0"/>
              <a:t>A program would no longer be constrained by the amount of </a:t>
            </a:r>
            <a:r>
              <a:rPr lang="en-US" sz="2000" dirty="0" smtClean="0"/>
              <a:t>physical memory </a:t>
            </a:r>
            <a:r>
              <a:rPr lang="en-US" sz="2000" dirty="0"/>
              <a:t>that is available. Users would be able to write programs for </a:t>
            </a:r>
            <a:r>
              <a:rPr lang="en-US" sz="2000" dirty="0" smtClean="0"/>
              <a:t>an extremely </a:t>
            </a:r>
            <a:r>
              <a:rPr lang="en-US" sz="2000" dirty="0"/>
              <a:t>large </a:t>
            </a:r>
            <a:r>
              <a:rPr lang="en-US" sz="2000" i="1" dirty="0"/>
              <a:t>virtual </a:t>
            </a:r>
            <a:r>
              <a:rPr lang="en-US" sz="2000" dirty="0"/>
              <a:t>address space, simplifying the programming task</a:t>
            </a:r>
            <a:r>
              <a:rPr lang="en-US" sz="2000" dirty="0" smtClean="0"/>
              <a:t>.</a:t>
            </a:r>
          </a:p>
          <a:p>
            <a:r>
              <a:rPr lang="en-US" sz="2000" dirty="0"/>
              <a:t>Because each user program could take less physical memory, </a:t>
            </a:r>
            <a:r>
              <a:rPr lang="en-US" sz="2000" dirty="0" smtClean="0"/>
              <a:t>more programs </a:t>
            </a:r>
            <a:r>
              <a:rPr lang="en-US" sz="2000" dirty="0"/>
              <a:t>could be run at the </a:t>
            </a:r>
            <a:r>
              <a:rPr lang="en-US" sz="2000" dirty="0" smtClean="0"/>
              <a:t>same </a:t>
            </a:r>
            <a:r>
              <a:rPr lang="en-US" sz="2000" dirty="0"/>
              <a:t>time, with a corresponding increase </a:t>
            </a:r>
            <a:r>
              <a:rPr lang="en-US" sz="2000" dirty="0" smtClean="0"/>
              <a:t>in CPU </a:t>
            </a:r>
            <a:r>
              <a:rPr lang="en-US" sz="2000" dirty="0"/>
              <a:t>utilization and throughput but with no increase in response time </a:t>
            </a:r>
            <a:r>
              <a:rPr lang="en-US" sz="2000" dirty="0" smtClean="0"/>
              <a:t>or turnaround </a:t>
            </a:r>
            <a:r>
              <a:rPr lang="en-US" sz="2000" dirty="0"/>
              <a:t>time.</a:t>
            </a:r>
          </a:p>
          <a:p>
            <a:r>
              <a:rPr lang="en-US" sz="2000" dirty="0"/>
              <a:t>Less I/O would be needed to load or swap user programs into memory, </a:t>
            </a:r>
            <a:r>
              <a:rPr lang="en-US" sz="2000" dirty="0" smtClean="0"/>
              <a:t>so each </a:t>
            </a:r>
            <a:r>
              <a:rPr lang="en-US" sz="2000" dirty="0"/>
              <a:t>user program would run faster</a:t>
            </a:r>
            <a:r>
              <a:rPr lang="en-US" sz="2000" dirty="0" smtClean="0"/>
              <a:t>.</a:t>
            </a:r>
          </a:p>
          <a:p>
            <a:r>
              <a:rPr lang="en-US" sz="2000" b="1" dirty="0" smtClean="0"/>
              <a:t>Virtual memory </a:t>
            </a:r>
            <a:r>
              <a:rPr lang="en-US" sz="2000" dirty="0"/>
              <a:t>involves the separation of logical memory as </a:t>
            </a:r>
            <a:r>
              <a:rPr lang="en-US" sz="2000" dirty="0" smtClean="0"/>
              <a:t>perceived by </a:t>
            </a:r>
            <a:r>
              <a:rPr lang="en-US" sz="2000" dirty="0"/>
              <a:t>users from physical memory. This separation allows an extremely </a:t>
            </a:r>
            <a:r>
              <a:rPr lang="en-US" sz="2000" dirty="0" smtClean="0"/>
              <a:t>large virtual </a:t>
            </a:r>
            <a:r>
              <a:rPr lang="en-US" sz="2000" dirty="0"/>
              <a:t>memory to be provided </a:t>
            </a:r>
            <a:r>
              <a:rPr lang="en-US" sz="2000" dirty="0" smtClean="0"/>
              <a:t>for programmers </a:t>
            </a:r>
            <a:r>
              <a:rPr lang="en-US" sz="2000" dirty="0"/>
              <a:t>when only a smaller </a:t>
            </a:r>
            <a:r>
              <a:rPr lang="en-US" sz="2000" dirty="0" smtClean="0"/>
              <a:t>physical memory </a:t>
            </a:r>
            <a:r>
              <a:rPr lang="en-US" sz="2000" dirty="0"/>
              <a:t>is available (Figure 9.1</a:t>
            </a:r>
            <a:r>
              <a:rPr lang="en-US" sz="2000" dirty="0" smtClean="0"/>
              <a:t>).</a:t>
            </a:r>
          </a:p>
          <a:p>
            <a:pPr marL="0" indent="0">
              <a:buNone/>
            </a:pPr>
            <a:endParaRPr lang="en-US" sz="2000" dirty="0"/>
          </a:p>
        </p:txBody>
      </p:sp>
    </p:spTree>
    <p:extLst>
      <p:ext uri="{BB962C8B-B14F-4D97-AF65-F5344CB8AC3E}">
        <p14:creationId xmlns:p14="http://schemas.microsoft.com/office/powerpoint/2010/main" val="14832823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684"/>
            <a:ext cx="10515600" cy="484881"/>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838200" y="607565"/>
            <a:ext cx="10515600" cy="6250435"/>
          </a:xfrm>
        </p:spPr>
        <p:txBody>
          <a:bodyPr>
            <a:normAutofit/>
          </a:bodyPr>
          <a:lstStyle/>
          <a:p>
            <a:r>
              <a:rPr lang="en-US" sz="2000" b="1" dirty="0"/>
              <a:t>The virtual address space </a:t>
            </a:r>
            <a:r>
              <a:rPr lang="en-US" sz="2000" dirty="0"/>
              <a:t>of a process refers to the logical (or virtual) </a:t>
            </a:r>
            <a:r>
              <a:rPr lang="en-US" sz="2000" dirty="0" smtClean="0"/>
              <a:t>view of </a:t>
            </a:r>
            <a:r>
              <a:rPr lang="en-US" sz="2000" dirty="0"/>
              <a:t>how a process is stored in memory. Typically, this view is that a </a:t>
            </a:r>
            <a:r>
              <a:rPr lang="en-US" sz="2000" dirty="0" smtClean="0"/>
              <a:t>process begins </a:t>
            </a:r>
            <a:r>
              <a:rPr lang="en-US" sz="2000" dirty="0"/>
              <a:t>at a certain logical address-say, address 0-and exists in </a:t>
            </a:r>
            <a:r>
              <a:rPr lang="en-US" sz="2000" dirty="0" smtClean="0"/>
              <a:t>contiguous memory</a:t>
            </a:r>
            <a:r>
              <a:rPr lang="en-US" sz="2000" dirty="0"/>
              <a:t>, as shown in Figure 9.2</a:t>
            </a:r>
            <a:r>
              <a:rPr lang="en-US" sz="2000" dirty="0" smtClean="0"/>
              <a:t>.</a:t>
            </a:r>
          </a:p>
          <a:p>
            <a:r>
              <a:rPr lang="en-US" sz="2000" dirty="0"/>
              <a:t>Note in Figure 9.2 that we allow for the heap to grow upward in </a:t>
            </a:r>
            <a:r>
              <a:rPr lang="en-US" sz="2000" dirty="0" smtClean="0"/>
              <a:t>memory as </a:t>
            </a:r>
            <a:r>
              <a:rPr lang="en-US" sz="2000" dirty="0"/>
              <a:t>it is used for dynamic memory allocation. Similarly, we allow for the stack </a:t>
            </a:r>
            <a:r>
              <a:rPr lang="en-US" sz="2000" dirty="0" smtClean="0"/>
              <a:t>to grow </a:t>
            </a:r>
            <a:r>
              <a:rPr lang="en-US" sz="2000" dirty="0"/>
              <a:t>downward in memory through successive function calls. The large </a:t>
            </a:r>
            <a:r>
              <a:rPr lang="en-US" sz="2000" dirty="0" smtClean="0"/>
              <a:t>blank space </a:t>
            </a:r>
            <a:r>
              <a:rPr lang="en-US" sz="2000" dirty="0"/>
              <a:t>(or hole) between the heap and the stack is part of the virtual </a:t>
            </a:r>
            <a:r>
              <a:rPr lang="en-US" sz="2000" dirty="0" smtClean="0"/>
              <a:t>address space </a:t>
            </a:r>
            <a:r>
              <a:rPr lang="en-US" sz="2000" dirty="0"/>
              <a:t>but will require actual physical pages only if the heap or stack </a:t>
            </a:r>
            <a:r>
              <a:rPr lang="en-US" sz="2000" dirty="0" smtClean="0"/>
              <a:t>grows. </a:t>
            </a:r>
          </a:p>
          <a:p>
            <a:r>
              <a:rPr lang="en-US" sz="2000" dirty="0"/>
              <a:t>Virtual address spaces that include holes are known </a:t>
            </a:r>
            <a:r>
              <a:rPr lang="en-US" sz="2000" dirty="0" smtClean="0"/>
              <a:t>as sparse address spaces.</a:t>
            </a:r>
          </a:p>
          <a:p>
            <a:pPr marL="0" indent="0">
              <a:buNone/>
            </a:pPr>
            <a:r>
              <a:rPr lang="en-US" sz="2000" b="1" dirty="0" smtClean="0"/>
              <a:t>                          Figure </a:t>
            </a:r>
            <a:r>
              <a:rPr lang="en-US" sz="2000" dirty="0"/>
              <a:t>9.2 Virtual address space</a:t>
            </a:r>
            <a:endParaRPr lang="en-US" sz="2000" dirty="0" smtClean="0"/>
          </a:p>
          <a:p>
            <a:endParaRPr lang="en-US" sz="2000" b="1"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4415" y="3464416"/>
            <a:ext cx="2215167" cy="3393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61500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349" y="0"/>
            <a:ext cx="10515600" cy="497759"/>
          </a:xfrm>
        </p:spPr>
        <p:txBody>
          <a:bodyPr>
            <a:normAutofit/>
          </a:bodyPr>
          <a:lstStyle/>
          <a:p>
            <a:r>
              <a:rPr lang="en-US" sz="2000" dirty="0" smtClean="0"/>
              <a:t>Continued…</a:t>
            </a:r>
            <a:endParaRPr lang="en-US" sz="2000" dirty="0"/>
          </a:p>
        </p:txBody>
      </p:sp>
      <p:sp>
        <p:nvSpPr>
          <p:cNvPr id="3" name="Content Placeholder 2"/>
          <p:cNvSpPr>
            <a:spLocks noGrp="1"/>
          </p:cNvSpPr>
          <p:nvPr>
            <p:ph idx="1"/>
          </p:nvPr>
        </p:nvSpPr>
        <p:spPr>
          <a:xfrm>
            <a:off x="399245" y="482957"/>
            <a:ext cx="11565228" cy="6239815"/>
          </a:xfrm>
        </p:spPr>
        <p:txBody>
          <a:bodyPr>
            <a:normAutofit/>
          </a:bodyPr>
          <a:lstStyle/>
          <a:p>
            <a:r>
              <a:rPr lang="en-US" sz="2000" dirty="0"/>
              <a:t>In addition to separating logical memory from physical memory, </a:t>
            </a:r>
            <a:r>
              <a:rPr lang="en-US" sz="2000" dirty="0" smtClean="0"/>
              <a:t>virtual memory </a:t>
            </a:r>
            <a:r>
              <a:rPr lang="en-US" sz="2000" dirty="0"/>
              <a:t>allows files and memory to be shared by two or more </a:t>
            </a:r>
            <a:r>
              <a:rPr lang="en-US" sz="2000" dirty="0" smtClean="0"/>
              <a:t>processes through </a:t>
            </a:r>
            <a:r>
              <a:rPr lang="en-US" sz="2000" dirty="0"/>
              <a:t>page </a:t>
            </a:r>
            <a:r>
              <a:rPr lang="en-US" sz="2000" dirty="0" smtClean="0"/>
              <a:t>sharing. </a:t>
            </a:r>
            <a:r>
              <a:rPr lang="en-US" sz="2000" dirty="0"/>
              <a:t>This leads to the following </a:t>
            </a:r>
            <a:r>
              <a:rPr lang="en-US" sz="2000" dirty="0" smtClean="0"/>
              <a:t>benefits</a:t>
            </a:r>
          </a:p>
          <a:p>
            <a:r>
              <a:rPr lang="en-US" sz="2000" dirty="0"/>
              <a:t>System libraries can be shared by several processes through </a:t>
            </a:r>
            <a:r>
              <a:rPr lang="en-US" sz="2000" dirty="0" smtClean="0"/>
              <a:t>mapping of </a:t>
            </a:r>
            <a:r>
              <a:rPr lang="en-US" sz="2000" dirty="0"/>
              <a:t>the shared object into a virtual address space. Although each </a:t>
            </a:r>
            <a:r>
              <a:rPr lang="en-US" sz="2000" dirty="0" smtClean="0"/>
              <a:t>process considers </a:t>
            </a:r>
            <a:r>
              <a:rPr lang="en-US" sz="2000" dirty="0"/>
              <a:t>the shared libraries to be part of its virtual address space, </a:t>
            </a:r>
            <a:r>
              <a:rPr lang="en-US" sz="2000" dirty="0" smtClean="0"/>
              <a:t>the actual </a:t>
            </a:r>
            <a:r>
              <a:rPr lang="en-US" sz="2000" dirty="0"/>
              <a:t>pages where the libraries reside in physical memory are shared </a:t>
            </a:r>
            <a:r>
              <a:rPr lang="en-US" sz="2000" dirty="0" smtClean="0"/>
              <a:t>by all </a:t>
            </a:r>
            <a:r>
              <a:rPr lang="en-US" sz="2000" dirty="0"/>
              <a:t>the </a:t>
            </a:r>
            <a:r>
              <a:rPr lang="en-US" sz="2000" dirty="0" smtClean="0"/>
              <a:t>processes. </a:t>
            </a:r>
            <a:endParaRPr lang="en-US" sz="2000" dirty="0"/>
          </a:p>
          <a:p>
            <a:r>
              <a:rPr lang="en-US" sz="2000" dirty="0"/>
              <a:t>Similarly, virtual memory enables processes to share </a:t>
            </a:r>
            <a:r>
              <a:rPr lang="en-US" sz="2000" dirty="0" smtClean="0"/>
              <a:t>memory. </a:t>
            </a:r>
            <a:r>
              <a:rPr lang="en-US" sz="2000" dirty="0"/>
              <a:t>Virtual memory allows one process to create a </a:t>
            </a:r>
            <a:r>
              <a:rPr lang="en-US" sz="2000" dirty="0" smtClean="0"/>
              <a:t>region of </a:t>
            </a:r>
            <a:r>
              <a:rPr lang="en-US" sz="2000" dirty="0"/>
              <a:t>memory that it can share with another process</a:t>
            </a:r>
            <a:r>
              <a:rPr lang="en-US" sz="2000" dirty="0" smtClean="0"/>
              <a:t>.</a:t>
            </a:r>
          </a:p>
          <a:p>
            <a:r>
              <a:rPr lang="en-US" sz="2000" dirty="0"/>
              <a:t>Virtual memory can allow pages to be shared during process creation </a:t>
            </a:r>
            <a:r>
              <a:rPr lang="en-US" sz="2000" dirty="0" smtClean="0"/>
              <a:t>with the </a:t>
            </a:r>
            <a:r>
              <a:rPr lang="en-US" sz="2000" dirty="0"/>
              <a:t>fork() system </a:t>
            </a:r>
            <a:r>
              <a:rPr lang="en-US" sz="2000" dirty="0" smtClean="0"/>
              <a:t>call </a:t>
            </a:r>
            <a:r>
              <a:rPr lang="en-US" sz="2000" dirty="0"/>
              <a:t>thus speeding up process </a:t>
            </a:r>
            <a:r>
              <a:rPr lang="en-US" sz="2000" dirty="0" smtClean="0"/>
              <a:t>creation.</a:t>
            </a:r>
          </a:p>
          <a:p>
            <a:r>
              <a:rPr lang="en-US" sz="2000" b="1" dirty="0"/>
              <a:t>Figure 9.3 </a:t>
            </a:r>
            <a:r>
              <a:rPr lang="en-US" sz="2000" dirty="0"/>
              <a:t>Shared library using virtual memory</a:t>
            </a:r>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5037" y="3174643"/>
            <a:ext cx="5834129" cy="3393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8601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a:bodyPr>
          <a:lstStyle/>
          <a:p>
            <a:r>
              <a:rPr lang="en-US" sz="2000" b="1" dirty="0" smtClean="0"/>
              <a:t>9.2 demand paging </a:t>
            </a:r>
            <a:endParaRPr lang="en-US" sz="2000" b="1" dirty="0"/>
          </a:p>
        </p:txBody>
      </p:sp>
      <p:sp>
        <p:nvSpPr>
          <p:cNvPr id="3" name="Content Placeholder 2"/>
          <p:cNvSpPr>
            <a:spLocks noGrp="1"/>
          </p:cNvSpPr>
          <p:nvPr>
            <p:ph idx="1"/>
          </p:nvPr>
        </p:nvSpPr>
        <p:spPr>
          <a:xfrm>
            <a:off x="450761" y="965916"/>
            <a:ext cx="11586691" cy="5602309"/>
          </a:xfrm>
        </p:spPr>
        <p:txBody>
          <a:bodyPr>
            <a:normAutofit/>
          </a:bodyPr>
          <a:lstStyle/>
          <a:p>
            <a:pPr algn="just"/>
            <a:r>
              <a:rPr lang="en-US" sz="2000" dirty="0"/>
              <a:t>Consider how an executable program might be loaded from disk into </a:t>
            </a:r>
            <a:r>
              <a:rPr lang="en-US" sz="2000" dirty="0" smtClean="0"/>
              <a:t>memory. One </a:t>
            </a:r>
            <a:r>
              <a:rPr lang="en-US" sz="2000" dirty="0"/>
              <a:t>option is to load the entire program in physical memory at </a:t>
            </a:r>
            <a:r>
              <a:rPr lang="en-US" sz="2000" dirty="0" smtClean="0"/>
              <a:t>program execution </a:t>
            </a:r>
            <a:r>
              <a:rPr lang="en-US" sz="2000" dirty="0"/>
              <a:t>time. However, a </a:t>
            </a:r>
            <a:r>
              <a:rPr lang="en-US" sz="2000" dirty="0" smtClean="0"/>
              <a:t>problem </a:t>
            </a:r>
            <a:r>
              <a:rPr lang="en-US" sz="2000" dirty="0"/>
              <a:t>with this approach is that we may </a:t>
            </a:r>
            <a:r>
              <a:rPr lang="en-US" sz="2000" dirty="0" smtClean="0"/>
              <a:t>not initially </a:t>
            </a:r>
            <a:r>
              <a:rPr lang="en-US" sz="2000" i="1" dirty="0"/>
              <a:t>need </a:t>
            </a:r>
            <a:r>
              <a:rPr lang="en-US" sz="2000" dirty="0"/>
              <a:t>the entire program in memory. Suppose a program starts </a:t>
            </a:r>
            <a:r>
              <a:rPr lang="en-US" sz="2000" dirty="0" smtClean="0"/>
              <a:t>with a </a:t>
            </a:r>
            <a:r>
              <a:rPr lang="en-US" sz="2000" dirty="0"/>
              <a:t>list of available options from which the user is to select. Loading the </a:t>
            </a:r>
            <a:r>
              <a:rPr lang="en-US" sz="2000" dirty="0" smtClean="0"/>
              <a:t>entire program </a:t>
            </a:r>
            <a:r>
              <a:rPr lang="en-US" sz="2000" dirty="0"/>
              <a:t>into memory results in loading the executable code for </a:t>
            </a:r>
            <a:r>
              <a:rPr lang="en-US" sz="2000" i="1" dirty="0"/>
              <a:t>all </a:t>
            </a:r>
            <a:r>
              <a:rPr lang="en-US" sz="2000" dirty="0" smtClean="0"/>
              <a:t>options, regardless </a:t>
            </a:r>
            <a:r>
              <a:rPr lang="en-US" sz="2000" dirty="0"/>
              <a:t>of whether an option is ultimately selected by the user or not. </a:t>
            </a:r>
            <a:r>
              <a:rPr lang="en-US" sz="2000" dirty="0" smtClean="0"/>
              <a:t>An alternative </a:t>
            </a:r>
            <a:r>
              <a:rPr lang="en-US" sz="2000" dirty="0"/>
              <a:t>strategy is to load pages only as they are needed</a:t>
            </a:r>
            <a:r>
              <a:rPr lang="en-US" sz="2000" dirty="0" smtClean="0"/>
              <a:t>. </a:t>
            </a:r>
            <a:r>
              <a:rPr lang="en-US" sz="2000" dirty="0"/>
              <a:t>This technique </a:t>
            </a:r>
            <a:r>
              <a:rPr lang="en-US" sz="2000" dirty="0" smtClean="0"/>
              <a:t>is known </a:t>
            </a:r>
            <a:r>
              <a:rPr lang="en-US" sz="2000" dirty="0"/>
              <a:t>as </a:t>
            </a:r>
            <a:r>
              <a:rPr lang="en-US" sz="2000" dirty="0" smtClean="0"/>
              <a:t>demand paging </a:t>
            </a:r>
            <a:r>
              <a:rPr lang="en-US" sz="2000" dirty="0"/>
              <a:t>and is commonly used in virtual memory systems</a:t>
            </a:r>
            <a:r>
              <a:rPr lang="en-US" sz="2000" dirty="0" smtClean="0"/>
              <a:t>.</a:t>
            </a:r>
          </a:p>
          <a:p>
            <a:pPr algn="just"/>
            <a:r>
              <a:rPr lang="en-US" sz="2000" dirty="0"/>
              <a:t>A demand-paging system is similar to a paging system with </a:t>
            </a:r>
            <a:r>
              <a:rPr lang="en-US" sz="2000" dirty="0" smtClean="0"/>
              <a:t>swapping (Figure </a:t>
            </a:r>
            <a:r>
              <a:rPr lang="en-US" sz="2000" dirty="0"/>
              <a:t>9.4) where processes reside in secondary memory (usually a disk</a:t>
            </a:r>
            <a:r>
              <a:rPr lang="en-US" sz="2000" dirty="0" smtClean="0"/>
              <a:t>). When </a:t>
            </a:r>
            <a:r>
              <a:rPr lang="en-US" sz="2000" dirty="0"/>
              <a:t>we want to execute a process, we swap it into </a:t>
            </a:r>
            <a:r>
              <a:rPr lang="en-US" sz="2000" dirty="0" smtClean="0"/>
              <a:t>memory. </a:t>
            </a:r>
            <a:r>
              <a:rPr lang="en-US" sz="2000" dirty="0"/>
              <a:t>Rather </a:t>
            </a:r>
            <a:r>
              <a:rPr lang="en-US" sz="2000" dirty="0" smtClean="0"/>
              <a:t>than swapping </a:t>
            </a:r>
            <a:r>
              <a:rPr lang="en-US" sz="2000" dirty="0"/>
              <a:t>the entire process into memory, however, we use </a:t>
            </a:r>
            <a:r>
              <a:rPr lang="en-US" sz="2000" dirty="0" smtClean="0"/>
              <a:t>a lazy swapper. </a:t>
            </a:r>
          </a:p>
          <a:p>
            <a:pPr algn="just"/>
            <a:r>
              <a:rPr lang="en-US" sz="2000" dirty="0" smtClean="0"/>
              <a:t>A lazy </a:t>
            </a:r>
            <a:r>
              <a:rPr lang="en-US" sz="2000" dirty="0"/>
              <a:t>swapper never swaps a page into memory unless that page will be </a:t>
            </a:r>
            <a:r>
              <a:rPr lang="en-US" sz="2000" dirty="0" smtClean="0"/>
              <a:t>needed. Since </a:t>
            </a:r>
            <a:r>
              <a:rPr lang="en-US" sz="2000" dirty="0"/>
              <a:t>we are now viewing a process as a sequence of pages, rather than as </a:t>
            </a:r>
            <a:r>
              <a:rPr lang="en-US" sz="2000" dirty="0" smtClean="0"/>
              <a:t>one large </a:t>
            </a:r>
            <a:r>
              <a:rPr lang="en-US" sz="2000" dirty="0"/>
              <a:t>contiguous address space, use of the </a:t>
            </a:r>
            <a:r>
              <a:rPr lang="en-US" sz="2000" dirty="0" smtClean="0"/>
              <a:t>term </a:t>
            </a:r>
            <a:r>
              <a:rPr lang="en-US" sz="2000" i="1" dirty="0" smtClean="0"/>
              <a:t>swapper </a:t>
            </a:r>
            <a:r>
              <a:rPr lang="en-US" sz="2000" dirty="0"/>
              <a:t>is technically incorrect</a:t>
            </a:r>
            <a:r>
              <a:rPr lang="en-US" sz="2000" dirty="0" smtClean="0"/>
              <a:t>.</a:t>
            </a:r>
          </a:p>
          <a:p>
            <a:pPr algn="just"/>
            <a:r>
              <a:rPr lang="en-US" sz="2000" dirty="0"/>
              <a:t>A swapper manipulates entire processes, whereas </a:t>
            </a:r>
            <a:r>
              <a:rPr lang="en-US" sz="2000" dirty="0" smtClean="0"/>
              <a:t>a pager </a:t>
            </a:r>
            <a:r>
              <a:rPr lang="en-US" sz="2000" dirty="0"/>
              <a:t>is concerned </a:t>
            </a:r>
            <a:r>
              <a:rPr lang="en-US" sz="2000" dirty="0" smtClean="0"/>
              <a:t>with the </a:t>
            </a:r>
            <a:r>
              <a:rPr lang="en-US" sz="2000" dirty="0"/>
              <a:t>individual pages of a process. We thus use </a:t>
            </a:r>
            <a:r>
              <a:rPr lang="en-US" sz="2000" i="1" dirty="0"/>
              <a:t>pager, </a:t>
            </a:r>
            <a:r>
              <a:rPr lang="en-US" sz="2000" dirty="0"/>
              <a:t>rather than </a:t>
            </a:r>
            <a:r>
              <a:rPr lang="en-US" sz="2000" i="1" dirty="0"/>
              <a:t>swapper, </a:t>
            </a:r>
            <a:r>
              <a:rPr lang="en-US" sz="2000" dirty="0" smtClean="0"/>
              <a:t>in connection </a:t>
            </a:r>
            <a:r>
              <a:rPr lang="en-US" sz="2000" dirty="0"/>
              <a:t>with demand </a:t>
            </a:r>
            <a:r>
              <a:rPr lang="en-US" sz="2000" dirty="0" smtClean="0"/>
              <a:t>paging. </a:t>
            </a:r>
            <a:endParaRPr lang="en-US" sz="2000" dirty="0"/>
          </a:p>
        </p:txBody>
      </p:sp>
    </p:spTree>
    <p:extLst>
      <p:ext uri="{BB962C8B-B14F-4D97-AF65-F5344CB8AC3E}">
        <p14:creationId xmlns:p14="http://schemas.microsoft.com/office/powerpoint/2010/main" val="39668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838200" y="1374864"/>
            <a:ext cx="10515600" cy="5483136"/>
          </a:xfrm>
        </p:spPr>
        <p:txBody>
          <a:bodyPr>
            <a:normAutofit/>
          </a:bodyPr>
          <a:lstStyle/>
          <a:p>
            <a:r>
              <a:rPr lang="en-US" sz="2000" dirty="0" smtClean="0"/>
              <a:t>Figure 9.4 </a:t>
            </a:r>
          </a:p>
          <a:p>
            <a:endParaRPr lang="en-US" sz="2000" dirty="0"/>
          </a:p>
        </p:txBody>
      </p:sp>
      <p:pic>
        <p:nvPicPr>
          <p:cNvPr id="5"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8733" y="1841678"/>
            <a:ext cx="6491779" cy="466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8365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583" y="121188"/>
            <a:ext cx="10515600" cy="626548"/>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824583" y="747736"/>
            <a:ext cx="10515600" cy="6218974"/>
          </a:xfrm>
        </p:spPr>
        <p:txBody>
          <a:bodyPr>
            <a:normAutofit/>
          </a:bodyPr>
          <a:lstStyle/>
          <a:p>
            <a:pPr algn="just"/>
            <a:r>
              <a:rPr lang="en-US" sz="2000" dirty="0"/>
              <a:t>Protection of memory space is accomplished by having the CPU </a:t>
            </a:r>
            <a:r>
              <a:rPr lang="en-US" sz="2000" dirty="0" smtClean="0"/>
              <a:t>hardware compare </a:t>
            </a:r>
            <a:r>
              <a:rPr lang="en-US" sz="2000" i="1" dirty="0"/>
              <a:t>every </a:t>
            </a:r>
            <a:r>
              <a:rPr lang="en-US" sz="2000" dirty="0"/>
              <a:t>address generated in user mode with the registers. Any </a:t>
            </a:r>
            <a:r>
              <a:rPr lang="en-US" sz="2000" dirty="0" smtClean="0"/>
              <a:t>attempt by </a:t>
            </a:r>
            <a:r>
              <a:rPr lang="en-US" sz="2000" dirty="0"/>
              <a:t>a program executing in user mode to access operating-system memory </a:t>
            </a:r>
            <a:r>
              <a:rPr lang="en-US" sz="2000" dirty="0" smtClean="0"/>
              <a:t>or other </a:t>
            </a:r>
            <a:r>
              <a:rPr lang="en-US" sz="2000" dirty="0"/>
              <a:t>users' memory results in a trap to the operating system, which treats </a:t>
            </a:r>
            <a:r>
              <a:rPr lang="en-US" sz="2000" dirty="0" smtClean="0"/>
              <a:t>the attempt </a:t>
            </a:r>
            <a:r>
              <a:rPr lang="en-US" sz="2000" dirty="0"/>
              <a:t>as a fatal error (Figure 8.2). This scheme prevents a user program </a:t>
            </a:r>
            <a:r>
              <a:rPr lang="en-US" sz="2000" dirty="0" smtClean="0"/>
              <a:t>from (accidentally </a:t>
            </a:r>
            <a:r>
              <a:rPr lang="en-US" sz="2000" dirty="0"/>
              <a:t>or deliberately) modifying the code or data structures of </a:t>
            </a:r>
            <a:r>
              <a:rPr lang="en-US" sz="2000" dirty="0" smtClean="0"/>
              <a:t>either the </a:t>
            </a:r>
            <a:r>
              <a:rPr lang="en-US" sz="2000" dirty="0"/>
              <a:t>operating system or other users</a:t>
            </a:r>
            <a:r>
              <a:rPr lang="en-US" sz="2000" dirty="0" smtClean="0"/>
              <a:t>.</a:t>
            </a:r>
          </a:p>
          <a:p>
            <a:pPr algn="just"/>
            <a:r>
              <a:rPr lang="en-US" sz="2000" dirty="0"/>
              <a:t>The base and limit registers can be loaded only by the operating </a:t>
            </a:r>
            <a:r>
              <a:rPr lang="en-US" sz="2000" dirty="0" smtClean="0"/>
              <a:t>system, which </a:t>
            </a:r>
            <a:r>
              <a:rPr lang="en-US" sz="2000" dirty="0"/>
              <a:t>uses a special privileged instruction. Since privileged instructions </a:t>
            </a:r>
            <a:r>
              <a:rPr lang="en-US" sz="2000" dirty="0" smtClean="0"/>
              <a:t>can be </a:t>
            </a:r>
            <a:r>
              <a:rPr lang="en-US" sz="2000" dirty="0"/>
              <a:t>executed only in kernel mode, and since only the operating system </a:t>
            </a:r>
            <a:r>
              <a:rPr lang="en-US" sz="2000" dirty="0" smtClean="0"/>
              <a:t>executes in </a:t>
            </a:r>
            <a:r>
              <a:rPr lang="en-US" sz="2000" dirty="0"/>
              <a:t>kernel mode, only the operating system can load the base and limit </a:t>
            </a:r>
            <a:r>
              <a:rPr lang="en-US" sz="2000" dirty="0" smtClean="0"/>
              <a:t>registers.</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pPr marL="0" indent="0" algn="ctr">
              <a:buNone/>
            </a:pPr>
            <a:endParaRPr lang="en-US" sz="2000" dirty="0" smtClean="0"/>
          </a:p>
          <a:p>
            <a:pPr marL="0" indent="0" algn="ctr">
              <a:buNone/>
            </a:pPr>
            <a:r>
              <a:rPr lang="en-US" sz="2000" dirty="0" smtClean="0"/>
              <a:t>Figure 8.2 </a:t>
            </a:r>
            <a:r>
              <a:rPr lang="en-US" sz="2000" dirty="0"/>
              <a:t>Hardware address protection with base and limit registers</a:t>
            </a:r>
            <a:endParaRPr lang="en-US" sz="2000" dirty="0" smtClean="0"/>
          </a:p>
          <a:p>
            <a:endParaRPr lang="en-US" sz="2000" dirty="0"/>
          </a:p>
        </p:txBody>
      </p:sp>
      <p:pic>
        <p:nvPicPr>
          <p:cNvPr id="4" name="Content Placeholder 4" descr="8.02.pdf"/>
          <p:cNvPicPr>
            <a:picLocks noChangeAspect="1"/>
          </p:cNvPicPr>
          <p:nvPr/>
        </p:nvPicPr>
        <p:blipFill>
          <a:blip r:embed="rId2">
            <a:extLst>
              <a:ext uri="{28A0092B-C50C-407E-A947-70E740481C1C}">
                <a14:useLocalDpi xmlns:a14="http://schemas.microsoft.com/office/drawing/2010/main" val="0"/>
              </a:ext>
            </a:extLst>
          </a:blip>
          <a:srcRect t="-12790" b="-12790"/>
          <a:stretch>
            <a:fillRect/>
          </a:stretch>
        </p:blipFill>
        <p:spPr>
          <a:xfrm>
            <a:off x="2052906" y="3503053"/>
            <a:ext cx="6324600" cy="3012897"/>
          </a:xfrm>
          <a:prstGeom prst="rect">
            <a:avLst/>
          </a:prstGeom>
        </p:spPr>
      </p:pic>
    </p:spTree>
    <p:extLst>
      <p:ext uri="{BB962C8B-B14F-4D97-AF65-F5344CB8AC3E}">
        <p14:creationId xmlns:p14="http://schemas.microsoft.com/office/powerpoint/2010/main" val="6344152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864" y="120427"/>
            <a:ext cx="10515600" cy="330333"/>
          </a:xfrm>
        </p:spPr>
        <p:txBody>
          <a:bodyPr>
            <a:normAutofit fontScale="90000"/>
          </a:bodyPr>
          <a:lstStyle/>
          <a:p>
            <a:r>
              <a:rPr lang="en-US" sz="2400" b="1" dirty="0"/>
              <a:t>9.2.1 Basic Concepts</a:t>
            </a:r>
          </a:p>
        </p:txBody>
      </p:sp>
      <p:sp>
        <p:nvSpPr>
          <p:cNvPr id="3" name="Content Placeholder 2"/>
          <p:cNvSpPr>
            <a:spLocks noGrp="1"/>
          </p:cNvSpPr>
          <p:nvPr>
            <p:ph idx="1"/>
          </p:nvPr>
        </p:nvSpPr>
        <p:spPr>
          <a:xfrm>
            <a:off x="399245" y="450760"/>
            <a:ext cx="11616744" cy="6407240"/>
          </a:xfrm>
        </p:spPr>
        <p:txBody>
          <a:bodyPr>
            <a:normAutofit/>
          </a:bodyPr>
          <a:lstStyle/>
          <a:p>
            <a:pPr algn="just"/>
            <a:r>
              <a:rPr lang="en-US" sz="1800" dirty="0"/>
              <a:t>When a process is to be swapped in, the pager guesses which pages will </a:t>
            </a:r>
            <a:r>
              <a:rPr lang="en-US" sz="1800" dirty="0" smtClean="0"/>
              <a:t>be used </a:t>
            </a:r>
            <a:r>
              <a:rPr lang="en-US" sz="1800" dirty="0"/>
              <a:t>before the process is swapped out again. Instead of swapping in a </a:t>
            </a:r>
            <a:r>
              <a:rPr lang="en-US" sz="1800" dirty="0" smtClean="0"/>
              <a:t>whole process</a:t>
            </a:r>
            <a:r>
              <a:rPr lang="en-US" sz="1800" dirty="0"/>
              <a:t>, the pager brings only those pages into memory. Thus, it avoids </a:t>
            </a:r>
            <a:r>
              <a:rPr lang="en-US" sz="1800" dirty="0" smtClean="0"/>
              <a:t>reading into </a:t>
            </a:r>
            <a:r>
              <a:rPr lang="en-US" sz="1800" dirty="0"/>
              <a:t>memory pages that will not be used anyway, decreasing the swap </a:t>
            </a:r>
            <a:r>
              <a:rPr lang="en-US" sz="1800" dirty="0" smtClean="0"/>
              <a:t>time and </a:t>
            </a:r>
            <a:r>
              <a:rPr lang="en-US" sz="1800" dirty="0"/>
              <a:t>the amount of physical memory needed</a:t>
            </a:r>
            <a:r>
              <a:rPr lang="en-US" sz="1800" dirty="0" smtClean="0"/>
              <a:t>.</a:t>
            </a:r>
          </a:p>
          <a:p>
            <a:r>
              <a:rPr lang="en-US" sz="1800" dirty="0"/>
              <a:t>With this scheme, we need some form of hardware support to </a:t>
            </a:r>
            <a:r>
              <a:rPr lang="en-US" sz="1800" dirty="0" smtClean="0"/>
              <a:t>distinguish between </a:t>
            </a:r>
            <a:r>
              <a:rPr lang="en-US" sz="1800" dirty="0"/>
              <a:t>the pages that are in memory and the pages that are on the disk</a:t>
            </a:r>
            <a:r>
              <a:rPr lang="en-US" sz="1800" dirty="0" smtClean="0"/>
              <a:t>. </a:t>
            </a:r>
            <a:r>
              <a:rPr lang="en-US" sz="1800" dirty="0"/>
              <a:t>The valid -invalid </a:t>
            </a:r>
            <a:r>
              <a:rPr lang="en-US" sz="1800" dirty="0" smtClean="0"/>
              <a:t>bit </a:t>
            </a:r>
            <a:r>
              <a:rPr lang="en-US" sz="1800" dirty="0"/>
              <a:t>can be used for </a:t>
            </a:r>
            <a:r>
              <a:rPr lang="en-US" sz="1800" dirty="0" smtClean="0"/>
              <a:t>this purpose.</a:t>
            </a:r>
          </a:p>
          <a:p>
            <a:pPr algn="just"/>
            <a:r>
              <a:rPr lang="en-US" sz="1800" dirty="0"/>
              <a:t>This time, however, when this bit is set to "valid/' the associated </a:t>
            </a:r>
            <a:r>
              <a:rPr lang="en-US" sz="1800" dirty="0" smtClean="0"/>
              <a:t>page is </a:t>
            </a:r>
            <a:r>
              <a:rPr lang="en-US" sz="1800" dirty="0"/>
              <a:t>both legal and in </a:t>
            </a:r>
            <a:r>
              <a:rPr lang="en-US" sz="1800" dirty="0" smtClean="0"/>
              <a:t>memory. </a:t>
            </a:r>
            <a:r>
              <a:rPr lang="en-US" sz="1800" dirty="0"/>
              <a:t>If the bit is set to "invalid/' the page either is </a:t>
            </a:r>
            <a:r>
              <a:rPr lang="en-US" sz="1800" dirty="0" smtClean="0"/>
              <a:t>not valid </a:t>
            </a:r>
            <a:r>
              <a:rPr lang="en-US" sz="1800" dirty="0"/>
              <a:t>(that is, not in the logical address space of the process) or is valid </a:t>
            </a:r>
            <a:r>
              <a:rPr lang="en-US" sz="1800" dirty="0" smtClean="0"/>
              <a:t>but is </a:t>
            </a:r>
            <a:r>
              <a:rPr lang="en-US" sz="1800" dirty="0"/>
              <a:t>currently on the </a:t>
            </a:r>
            <a:r>
              <a:rPr lang="en-US" sz="1800" dirty="0" smtClean="0"/>
              <a:t>disk. </a:t>
            </a:r>
            <a:r>
              <a:rPr lang="en-US" sz="1800" dirty="0"/>
              <a:t>The page-table entry for a page that is brought </a:t>
            </a:r>
            <a:r>
              <a:rPr lang="en-US" sz="1800" dirty="0" smtClean="0"/>
              <a:t>into memory </a:t>
            </a:r>
            <a:r>
              <a:rPr lang="en-US" sz="1800" dirty="0"/>
              <a:t>is set as </a:t>
            </a:r>
            <a:r>
              <a:rPr lang="en-US" sz="1800" dirty="0" smtClean="0"/>
              <a:t>usual </a:t>
            </a:r>
            <a:r>
              <a:rPr lang="en-US" sz="1800" dirty="0"/>
              <a:t>but the page-table entry for a page that is not </a:t>
            </a:r>
            <a:r>
              <a:rPr lang="en-US" sz="1800" dirty="0" smtClean="0"/>
              <a:t>currently in </a:t>
            </a:r>
            <a:r>
              <a:rPr lang="en-US" sz="1800" dirty="0"/>
              <a:t>memory is either simply marked invalid or contains the address of the </a:t>
            </a:r>
            <a:r>
              <a:rPr lang="en-US" sz="1800" dirty="0" smtClean="0"/>
              <a:t>page on </a:t>
            </a:r>
            <a:r>
              <a:rPr lang="en-US" sz="1800" dirty="0"/>
              <a:t>disk. This situation is depicted in Figure </a:t>
            </a:r>
            <a:r>
              <a:rPr lang="en-US" sz="1800" dirty="0" smtClean="0"/>
              <a:t>9.5</a:t>
            </a:r>
          </a:p>
          <a:p>
            <a:pPr algn="just"/>
            <a:r>
              <a:rPr lang="en-US" sz="1800" b="1" dirty="0" smtClean="0"/>
              <a:t>                         Figure 9.5 </a:t>
            </a:r>
            <a:endParaRPr lang="en-US" sz="1800" b="1" dirty="0"/>
          </a:p>
        </p:txBody>
      </p:sp>
      <p:pic>
        <p:nvPicPr>
          <p:cNvPr id="4"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5878" y="3052293"/>
            <a:ext cx="4610637" cy="3606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27228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a:bodyPr>
          <a:lstStyle/>
          <a:p>
            <a:r>
              <a:rPr lang="en-US" sz="2400" b="1" dirty="0"/>
              <a:t>Steps in handling a page fault</a:t>
            </a:r>
          </a:p>
        </p:txBody>
      </p:sp>
      <p:sp>
        <p:nvSpPr>
          <p:cNvPr id="3" name="Content Placeholder 2"/>
          <p:cNvSpPr>
            <a:spLocks noGrp="1"/>
          </p:cNvSpPr>
          <p:nvPr>
            <p:ph idx="1"/>
          </p:nvPr>
        </p:nvSpPr>
        <p:spPr>
          <a:xfrm>
            <a:off x="347731" y="1349106"/>
            <a:ext cx="11462196" cy="5257755"/>
          </a:xfrm>
        </p:spPr>
        <p:txBody>
          <a:bodyPr>
            <a:normAutofit/>
          </a:bodyPr>
          <a:lstStyle/>
          <a:p>
            <a:pPr algn="just"/>
            <a:r>
              <a:rPr lang="en-US" sz="2000" dirty="0"/>
              <a:t>But what happens if the process tries to access a page that was not </a:t>
            </a:r>
            <a:r>
              <a:rPr lang="en-US" sz="2000" dirty="0" smtClean="0"/>
              <a:t>brought into </a:t>
            </a:r>
            <a:r>
              <a:rPr lang="en-US" sz="2000" dirty="0"/>
              <a:t>memory? Access to a page marked invalid causes </a:t>
            </a:r>
            <a:r>
              <a:rPr lang="en-US" sz="2000" dirty="0" smtClean="0"/>
              <a:t>a page fault. </a:t>
            </a:r>
          </a:p>
          <a:p>
            <a:pPr algn="just"/>
            <a:r>
              <a:rPr lang="en-US" sz="2000" dirty="0"/>
              <a:t>The </a:t>
            </a:r>
            <a:r>
              <a:rPr lang="en-US" sz="2000" dirty="0" smtClean="0"/>
              <a:t>paging hardware</a:t>
            </a:r>
            <a:r>
              <a:rPr lang="en-US" sz="2000" dirty="0"/>
              <a:t>, in translating the address through the page table, will notice </a:t>
            </a:r>
            <a:r>
              <a:rPr lang="en-US" sz="2000" dirty="0" smtClean="0"/>
              <a:t>that the </a:t>
            </a:r>
            <a:r>
              <a:rPr lang="en-US" sz="2000" dirty="0"/>
              <a:t>invalid bit is set, causing a trap to the operating system. This trap is </a:t>
            </a:r>
            <a:r>
              <a:rPr lang="en-US" sz="2000" dirty="0" smtClean="0"/>
              <a:t>the result </a:t>
            </a:r>
            <a:r>
              <a:rPr lang="en-US" sz="2000" dirty="0"/>
              <a:t>of the operating system's failure to bring the desired page into </a:t>
            </a:r>
            <a:r>
              <a:rPr lang="en-US" sz="2000" dirty="0" smtClean="0"/>
              <a:t>memory. The </a:t>
            </a:r>
            <a:r>
              <a:rPr lang="en-US" sz="2000" dirty="0"/>
              <a:t>procedure for handling this page fault is straightforward (Figure 9.6</a:t>
            </a:r>
            <a:r>
              <a:rPr lang="en-US" sz="2000" dirty="0" smtClean="0"/>
              <a:t>):</a:t>
            </a:r>
          </a:p>
          <a:p>
            <a:pPr marL="457200" indent="-457200" algn="just">
              <a:buFont typeface="+mj-lt"/>
              <a:buAutoNum type="arabicPeriod"/>
            </a:pPr>
            <a:r>
              <a:rPr lang="en-US" sz="2000" dirty="0"/>
              <a:t>We check an internal table (usually kept with the process control </a:t>
            </a:r>
            <a:r>
              <a:rPr lang="en-US" sz="2000" dirty="0" smtClean="0"/>
              <a:t>block) for </a:t>
            </a:r>
            <a:r>
              <a:rPr lang="en-US" sz="2000" dirty="0"/>
              <a:t>this process to determine whether the reference was a valid or </a:t>
            </a:r>
            <a:r>
              <a:rPr lang="en-US" sz="2000" dirty="0" smtClean="0"/>
              <a:t>an invalid </a:t>
            </a:r>
            <a:r>
              <a:rPr lang="en-US" sz="2000" dirty="0"/>
              <a:t>memory access</a:t>
            </a:r>
            <a:r>
              <a:rPr lang="en-US" sz="2000" dirty="0" smtClean="0"/>
              <a:t>.</a:t>
            </a:r>
          </a:p>
          <a:p>
            <a:pPr marL="457200" indent="-457200" algn="just">
              <a:buFont typeface="+mj-lt"/>
              <a:buAutoNum type="arabicPeriod"/>
            </a:pPr>
            <a:r>
              <a:rPr lang="en-US" sz="2000" dirty="0"/>
              <a:t>If the reference was invalid, we terminate the process. If it was valid, </a:t>
            </a:r>
            <a:r>
              <a:rPr lang="en-US" sz="2000" dirty="0" smtClean="0"/>
              <a:t>but we </a:t>
            </a:r>
            <a:r>
              <a:rPr lang="en-US" sz="2000" dirty="0"/>
              <a:t>have not yet brought in that page, we now page it in</a:t>
            </a:r>
            <a:r>
              <a:rPr lang="en-US" sz="2000" dirty="0" smtClean="0"/>
              <a:t>.</a:t>
            </a:r>
          </a:p>
          <a:p>
            <a:pPr marL="457200" indent="-457200" algn="just">
              <a:buFont typeface="+mj-lt"/>
              <a:buAutoNum type="arabicPeriod"/>
            </a:pPr>
            <a:r>
              <a:rPr lang="en-US" sz="2000" dirty="0"/>
              <a:t>We find a free frame (by taking one from the free-frame list, for example</a:t>
            </a:r>
            <a:r>
              <a:rPr lang="en-US" sz="2000" dirty="0" smtClean="0"/>
              <a:t>).</a:t>
            </a:r>
          </a:p>
          <a:p>
            <a:pPr marL="457200" indent="-457200" algn="just">
              <a:buFont typeface="+mj-lt"/>
              <a:buAutoNum type="arabicPeriod"/>
            </a:pPr>
            <a:r>
              <a:rPr lang="en-US" sz="2000" dirty="0"/>
              <a:t>We schedule a disk operation to read the desired page into the </a:t>
            </a:r>
            <a:r>
              <a:rPr lang="en-US" sz="2000" dirty="0" smtClean="0"/>
              <a:t>newly allocated </a:t>
            </a:r>
            <a:r>
              <a:rPr lang="en-US" sz="2000" dirty="0"/>
              <a:t>frame</a:t>
            </a:r>
            <a:r>
              <a:rPr lang="en-US" sz="2000" dirty="0" smtClean="0"/>
              <a:t>.</a:t>
            </a:r>
          </a:p>
          <a:p>
            <a:pPr marL="457200" indent="-457200" algn="just">
              <a:buFont typeface="+mj-lt"/>
              <a:buAutoNum type="arabicPeriod"/>
            </a:pPr>
            <a:r>
              <a:rPr lang="en-US" sz="2000" dirty="0"/>
              <a:t>When the disk read is complete, we modify the internal table kept </a:t>
            </a:r>
            <a:r>
              <a:rPr lang="en-US" sz="2000" dirty="0" smtClean="0"/>
              <a:t>with the </a:t>
            </a:r>
            <a:r>
              <a:rPr lang="en-US" sz="2000" dirty="0"/>
              <a:t>process and the page table to indicate that the page is now in memory</a:t>
            </a:r>
            <a:r>
              <a:rPr lang="en-US" sz="2000" dirty="0" smtClean="0"/>
              <a:t>.</a:t>
            </a:r>
          </a:p>
          <a:p>
            <a:pPr marL="457200" indent="-457200" algn="just">
              <a:buFont typeface="+mj-lt"/>
              <a:buAutoNum type="arabicPeriod"/>
            </a:pPr>
            <a:r>
              <a:rPr lang="en-US" sz="2000" dirty="0"/>
              <a:t>We restart the instruction that was interrupted by the trap. The </a:t>
            </a:r>
            <a:r>
              <a:rPr lang="en-US" sz="2000" dirty="0" smtClean="0"/>
              <a:t>process can </a:t>
            </a:r>
            <a:r>
              <a:rPr lang="en-US" sz="2000" dirty="0"/>
              <a:t>now access the page as though it had always been in memory.</a:t>
            </a:r>
          </a:p>
        </p:txBody>
      </p:sp>
    </p:spTree>
    <p:extLst>
      <p:ext uri="{BB962C8B-B14F-4D97-AF65-F5344CB8AC3E}">
        <p14:creationId xmlns:p14="http://schemas.microsoft.com/office/powerpoint/2010/main" val="13501727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350" y="121676"/>
            <a:ext cx="10515600" cy="393479"/>
          </a:xfrm>
        </p:spPr>
        <p:txBody>
          <a:bodyPr>
            <a:normAutofit/>
          </a:bodyPr>
          <a:lstStyle/>
          <a:p>
            <a:r>
              <a:rPr lang="en-US" sz="2000" dirty="0" smtClean="0"/>
              <a:t>Continued…</a:t>
            </a:r>
            <a:endParaRPr lang="en-US" sz="2000" dirty="0"/>
          </a:p>
        </p:txBody>
      </p:sp>
      <p:sp>
        <p:nvSpPr>
          <p:cNvPr id="3" name="Content Placeholder 2"/>
          <p:cNvSpPr>
            <a:spLocks noGrp="1"/>
          </p:cNvSpPr>
          <p:nvPr>
            <p:ph idx="1"/>
          </p:nvPr>
        </p:nvSpPr>
        <p:spPr>
          <a:xfrm>
            <a:off x="193183" y="656824"/>
            <a:ext cx="11900080" cy="6201176"/>
          </a:xfrm>
        </p:spPr>
        <p:txBody>
          <a:bodyPr>
            <a:normAutofit fontScale="85000" lnSpcReduction="10000"/>
          </a:bodyPr>
          <a:lstStyle/>
          <a:p>
            <a:r>
              <a:rPr lang="en-US" sz="2000" b="1" dirty="0"/>
              <a:t>Figure 9.6 </a:t>
            </a:r>
            <a:r>
              <a:rPr lang="en-US" sz="2000" dirty="0"/>
              <a:t>Steps in handling a page </a:t>
            </a:r>
            <a:r>
              <a:rPr lang="en-US" sz="2000" dirty="0" smtClean="0"/>
              <a:t>fault</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pPr marL="0" indent="0">
              <a:buNone/>
            </a:pPr>
            <a:endParaRPr lang="en-US" sz="2000" dirty="0"/>
          </a:p>
          <a:p>
            <a:pPr algn="just"/>
            <a:endParaRPr lang="en-US" sz="2000" dirty="0" smtClean="0"/>
          </a:p>
          <a:p>
            <a:pPr algn="just"/>
            <a:endParaRPr lang="en-US" sz="2000" dirty="0" smtClean="0"/>
          </a:p>
          <a:p>
            <a:pPr algn="just"/>
            <a:r>
              <a:rPr lang="en-US" sz="2000" dirty="0" smtClean="0"/>
              <a:t>In </a:t>
            </a:r>
            <a:r>
              <a:rPr lang="en-US" sz="2000" dirty="0"/>
              <a:t>the extreme case, we can start executing a process with </a:t>
            </a:r>
            <a:r>
              <a:rPr lang="en-US" sz="2000" i="1" dirty="0"/>
              <a:t>no </a:t>
            </a:r>
            <a:r>
              <a:rPr lang="en-US" sz="2000" dirty="0"/>
              <a:t>pages </a:t>
            </a:r>
            <a:r>
              <a:rPr lang="en-US" sz="2000" dirty="0" smtClean="0"/>
              <a:t>in memory</a:t>
            </a:r>
            <a:r>
              <a:rPr lang="en-US" sz="2000" dirty="0"/>
              <a:t>. When the operating system sets the instruction pointer to the </a:t>
            </a:r>
            <a:r>
              <a:rPr lang="en-US" sz="2000" dirty="0" smtClean="0"/>
              <a:t>first </a:t>
            </a:r>
            <a:r>
              <a:rPr lang="en-US" sz="2000" dirty="0"/>
              <a:t>instruction of the process, which is on a non-memory-resident page, the </a:t>
            </a:r>
            <a:r>
              <a:rPr lang="en-US" sz="2000" dirty="0" smtClean="0"/>
              <a:t>process immediately </a:t>
            </a:r>
            <a:r>
              <a:rPr lang="en-US" sz="2000" dirty="0"/>
              <a:t>faults for the page. After this page is brought into memory, </a:t>
            </a:r>
            <a:r>
              <a:rPr lang="en-US" sz="2000" dirty="0" smtClean="0"/>
              <a:t>the process </a:t>
            </a:r>
            <a:r>
              <a:rPr lang="en-US" sz="2000" dirty="0"/>
              <a:t>continues to execute, faulting as necessary until every page that </a:t>
            </a:r>
            <a:r>
              <a:rPr lang="en-US" sz="2000" dirty="0" smtClean="0"/>
              <a:t>it needs </a:t>
            </a:r>
            <a:r>
              <a:rPr lang="en-US" sz="2000" dirty="0"/>
              <a:t>is in memory</a:t>
            </a:r>
            <a:r>
              <a:rPr lang="en-US" sz="2000" dirty="0" smtClean="0"/>
              <a:t>. </a:t>
            </a:r>
            <a:r>
              <a:rPr lang="en-US" sz="2000" dirty="0"/>
              <a:t>At that </a:t>
            </a:r>
            <a:r>
              <a:rPr lang="en-US" sz="2000" dirty="0" smtClean="0"/>
              <a:t>point it </a:t>
            </a:r>
            <a:r>
              <a:rPr lang="en-US" sz="2000" dirty="0"/>
              <a:t>can execute with no more </a:t>
            </a:r>
            <a:r>
              <a:rPr lang="en-US" sz="2000" dirty="0" smtClean="0"/>
              <a:t>faults. This scheme is pure demand paging. </a:t>
            </a:r>
            <a:r>
              <a:rPr lang="en-US" sz="2000" dirty="0"/>
              <a:t>never bring a page into memory until it </a:t>
            </a:r>
            <a:r>
              <a:rPr lang="en-US" sz="2000" dirty="0" smtClean="0"/>
              <a:t>is required.</a:t>
            </a:r>
          </a:p>
          <a:p>
            <a:r>
              <a:rPr lang="en-US" sz="2000" dirty="0"/>
              <a:t>The hardware to support demand paging is the same as the hardware </a:t>
            </a:r>
            <a:r>
              <a:rPr lang="en-US" sz="2000" dirty="0" smtClean="0"/>
              <a:t>for paging </a:t>
            </a:r>
            <a:r>
              <a:rPr lang="en-US" sz="2000" dirty="0"/>
              <a:t>and swapping</a:t>
            </a:r>
            <a:r>
              <a:rPr lang="en-US" sz="2000" dirty="0" smtClean="0"/>
              <a:t>:</a:t>
            </a:r>
          </a:p>
          <a:p>
            <a:pPr marL="457200" indent="-457200">
              <a:buFont typeface="+mj-lt"/>
              <a:buAutoNum type="arabicPeriod"/>
            </a:pPr>
            <a:r>
              <a:rPr lang="en-US" sz="2000" dirty="0"/>
              <a:t>Page table. This table has the ability to mark an entry invalid through </a:t>
            </a:r>
            <a:r>
              <a:rPr lang="en-US" sz="2000" dirty="0" smtClean="0"/>
              <a:t>a valid </a:t>
            </a:r>
            <a:r>
              <a:rPr lang="en-US" sz="2000" dirty="0"/>
              <a:t>-invalid bit or a special value of protection bits</a:t>
            </a:r>
            <a:r>
              <a:rPr lang="en-US" sz="2000" dirty="0" smtClean="0"/>
              <a:t>.</a:t>
            </a:r>
          </a:p>
          <a:p>
            <a:pPr marL="457200" indent="-457200">
              <a:buFont typeface="+mj-lt"/>
              <a:buAutoNum type="arabicPeriod"/>
            </a:pPr>
            <a:r>
              <a:rPr lang="en-US" sz="2000" dirty="0"/>
              <a:t>Secondary memory. This memory holds those pages that are not </a:t>
            </a:r>
            <a:r>
              <a:rPr lang="en-US" sz="2000" dirty="0" smtClean="0"/>
              <a:t>present in </a:t>
            </a:r>
            <a:r>
              <a:rPr lang="en-US" sz="2000" dirty="0"/>
              <a:t>main memory. The secondary memory is usually a high-speed disk. It </a:t>
            </a:r>
            <a:r>
              <a:rPr lang="en-US" sz="2000" dirty="0" smtClean="0"/>
              <a:t>is known </a:t>
            </a:r>
            <a:r>
              <a:rPr lang="en-US" sz="2000" dirty="0"/>
              <a:t>as the swap device, and the section of disk used for this purpose </a:t>
            </a:r>
            <a:r>
              <a:rPr lang="en-US" sz="2000" dirty="0" smtClean="0"/>
              <a:t>is known as swap space. </a:t>
            </a:r>
            <a:endParaRPr lang="en-US" sz="2000" dirty="0"/>
          </a:p>
        </p:txBody>
      </p:sp>
      <p:pic>
        <p:nvPicPr>
          <p:cNvPr id="4"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63" y="897485"/>
            <a:ext cx="4185634" cy="318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05363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838200" y="1619563"/>
            <a:ext cx="10515600" cy="4351338"/>
          </a:xfrm>
        </p:spPr>
        <p:txBody>
          <a:bodyPr>
            <a:normAutofit fontScale="92500" lnSpcReduction="10000"/>
          </a:bodyPr>
          <a:lstStyle/>
          <a:p>
            <a:r>
              <a:rPr lang="en-US" sz="2000" dirty="0" smtClean="0"/>
              <a:t>Example :</a:t>
            </a:r>
          </a:p>
          <a:p>
            <a:r>
              <a:rPr lang="en-US" sz="2000" dirty="0"/>
              <a:t>As a worst-case example, consider a three-address instruction such as </a:t>
            </a:r>
            <a:r>
              <a:rPr lang="en-US" sz="2000" dirty="0" smtClean="0"/>
              <a:t>ADD the </a:t>
            </a:r>
            <a:r>
              <a:rPr lang="en-US" sz="2000" dirty="0"/>
              <a:t>content of A to B, placing the result in C. These are the steps to execute </a:t>
            </a:r>
            <a:r>
              <a:rPr lang="en-US" sz="2000" dirty="0" smtClean="0"/>
              <a:t>this instruction:</a:t>
            </a:r>
          </a:p>
          <a:p>
            <a:r>
              <a:rPr lang="en-US" sz="2000" dirty="0"/>
              <a:t>Fetch and decode the instruction (ADD).</a:t>
            </a:r>
          </a:p>
          <a:p>
            <a:r>
              <a:rPr lang="en-US" sz="2000" dirty="0"/>
              <a:t>Fetch A</a:t>
            </a:r>
          </a:p>
          <a:p>
            <a:r>
              <a:rPr lang="en-US" sz="2000" dirty="0"/>
              <a:t>Fetch B.</a:t>
            </a:r>
          </a:p>
          <a:p>
            <a:r>
              <a:rPr lang="en-US" sz="2000" dirty="0"/>
              <a:t>Add A and B.</a:t>
            </a:r>
          </a:p>
          <a:p>
            <a:r>
              <a:rPr lang="en-US" sz="2000" dirty="0"/>
              <a:t>Store the sum in C</a:t>
            </a:r>
            <a:r>
              <a:rPr lang="en-US" sz="2000" dirty="0" smtClean="0"/>
              <a:t>.</a:t>
            </a:r>
          </a:p>
          <a:p>
            <a:r>
              <a:rPr lang="en-US" sz="2000" dirty="0"/>
              <a:t>If we fault when we try to store </a:t>
            </a:r>
            <a:r>
              <a:rPr lang="en-US" sz="2000" dirty="0" smtClean="0"/>
              <a:t>in C </a:t>
            </a:r>
            <a:r>
              <a:rPr lang="en-US" sz="2000" dirty="0"/>
              <a:t>(because C is in a page not </a:t>
            </a:r>
            <a:r>
              <a:rPr lang="en-US" sz="2000" dirty="0" smtClean="0"/>
              <a:t>currently in </a:t>
            </a:r>
            <a:r>
              <a:rPr lang="en-US" sz="2000" dirty="0"/>
              <a:t>memory), we will have to get the desired page, bring it in, correct </a:t>
            </a:r>
            <a:r>
              <a:rPr lang="en-US" sz="2000" dirty="0" smtClean="0"/>
              <a:t>the page </a:t>
            </a:r>
            <a:r>
              <a:rPr lang="en-US" sz="2000" dirty="0"/>
              <a:t>table, and restart the instruction</a:t>
            </a:r>
            <a:r>
              <a:rPr lang="en-US" sz="2000" dirty="0" smtClean="0"/>
              <a:t>. </a:t>
            </a:r>
            <a:r>
              <a:rPr lang="en-US" sz="2000" dirty="0"/>
              <a:t>The restart will require fetching </a:t>
            </a:r>
            <a:r>
              <a:rPr lang="en-US" sz="2000" dirty="0" smtClean="0"/>
              <a:t>the instruction </a:t>
            </a:r>
            <a:r>
              <a:rPr lang="en-US" sz="2000" dirty="0"/>
              <a:t>again, decoding it again, fetching the two operands again, </a:t>
            </a:r>
            <a:r>
              <a:rPr lang="en-US" sz="2000" dirty="0" smtClean="0"/>
              <a:t>and </a:t>
            </a:r>
            <a:r>
              <a:rPr lang="en-US" sz="2000" dirty="0"/>
              <a:t>then adding </a:t>
            </a:r>
            <a:r>
              <a:rPr lang="en-US" sz="2000" dirty="0" smtClean="0"/>
              <a:t>again. </a:t>
            </a:r>
            <a:r>
              <a:rPr lang="en-US" sz="2000" dirty="0"/>
              <a:t>However, there is not much repeated work (less than </a:t>
            </a:r>
            <a:r>
              <a:rPr lang="en-US" sz="2000" dirty="0" smtClean="0"/>
              <a:t>one complete </a:t>
            </a:r>
            <a:r>
              <a:rPr lang="en-US" sz="2000" dirty="0"/>
              <a:t>instruction), and the repetition is necessary only when a page </a:t>
            </a:r>
            <a:r>
              <a:rPr lang="en-US" sz="2000" dirty="0" smtClean="0"/>
              <a:t>fault occurs.</a:t>
            </a:r>
            <a:endParaRPr lang="en-US" sz="2000" dirty="0"/>
          </a:p>
        </p:txBody>
      </p:sp>
    </p:spTree>
    <p:extLst>
      <p:ext uri="{BB962C8B-B14F-4D97-AF65-F5344CB8AC3E}">
        <p14:creationId xmlns:p14="http://schemas.microsoft.com/office/powerpoint/2010/main" val="14762053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003" y="133306"/>
            <a:ext cx="10515600" cy="472001"/>
          </a:xfrm>
        </p:spPr>
        <p:txBody>
          <a:bodyPr>
            <a:normAutofit/>
          </a:bodyPr>
          <a:lstStyle/>
          <a:p>
            <a:r>
              <a:rPr lang="en-US" sz="2400" dirty="0"/>
              <a:t>9.2.2 Performance of Demand Paging</a:t>
            </a:r>
          </a:p>
        </p:txBody>
      </p:sp>
      <p:sp>
        <p:nvSpPr>
          <p:cNvPr id="3" name="Content Placeholder 2"/>
          <p:cNvSpPr>
            <a:spLocks noGrp="1"/>
          </p:cNvSpPr>
          <p:nvPr>
            <p:ph idx="1"/>
          </p:nvPr>
        </p:nvSpPr>
        <p:spPr>
          <a:xfrm>
            <a:off x="425003" y="695460"/>
            <a:ext cx="11475076" cy="5975796"/>
          </a:xfrm>
        </p:spPr>
        <p:txBody>
          <a:bodyPr>
            <a:normAutofit fontScale="85000" lnSpcReduction="20000"/>
          </a:bodyPr>
          <a:lstStyle/>
          <a:p>
            <a:r>
              <a:rPr lang="en-US" sz="2000" dirty="0"/>
              <a:t>Demand paging can significantly affect the performance of a computer </a:t>
            </a:r>
            <a:r>
              <a:rPr lang="en-US" sz="2000" dirty="0" smtClean="0"/>
              <a:t>system. To </a:t>
            </a:r>
            <a:r>
              <a:rPr lang="en-US" sz="2000" dirty="0"/>
              <a:t>see why, let's compute the effective access time for a </a:t>
            </a:r>
            <a:r>
              <a:rPr lang="en-US" sz="2000" dirty="0" smtClean="0"/>
              <a:t>demand-paged memory.</a:t>
            </a:r>
          </a:p>
          <a:p>
            <a:r>
              <a:rPr lang="en-US" sz="2000" dirty="0"/>
              <a:t>For most computer systems, the memory-access time, denoted </a:t>
            </a:r>
            <a:r>
              <a:rPr lang="en-US" sz="2000" i="1" dirty="0" smtClean="0"/>
              <a:t>ma, </a:t>
            </a:r>
            <a:r>
              <a:rPr lang="en-US" sz="2000" dirty="0" smtClean="0"/>
              <a:t>ranges </a:t>
            </a:r>
            <a:r>
              <a:rPr lang="en-US" sz="2000" dirty="0"/>
              <a:t>from 10 to 200 nanoseconds. As long as we have no page faults, </a:t>
            </a:r>
            <a:r>
              <a:rPr lang="en-US" sz="2000" dirty="0" smtClean="0"/>
              <a:t>the effective </a:t>
            </a:r>
            <a:r>
              <a:rPr lang="en-US" sz="2000" dirty="0"/>
              <a:t>access time is equal to the memory access time</a:t>
            </a:r>
            <a:r>
              <a:rPr lang="en-US" sz="2000" dirty="0" smtClean="0"/>
              <a:t>.</a:t>
            </a:r>
          </a:p>
          <a:p>
            <a:r>
              <a:rPr lang="en-US" sz="2000" dirty="0"/>
              <a:t>Let </a:t>
            </a:r>
            <a:r>
              <a:rPr lang="en-US" sz="2000" i="1" dirty="0"/>
              <a:t>p </a:t>
            </a:r>
            <a:r>
              <a:rPr lang="en-US" sz="2000" dirty="0"/>
              <a:t>be the probability of a page fault (</a:t>
            </a:r>
            <a:r>
              <a:rPr lang="en-US" sz="2000" dirty="0" smtClean="0"/>
              <a:t>0 &lt;=</a:t>
            </a:r>
            <a:r>
              <a:rPr lang="en-US" sz="2000" i="1" dirty="0" smtClean="0"/>
              <a:t>p&lt;= </a:t>
            </a:r>
            <a:r>
              <a:rPr lang="en-US" sz="2000" dirty="0" smtClean="0"/>
              <a:t>1</a:t>
            </a:r>
            <a:r>
              <a:rPr lang="en-US" sz="2000" dirty="0"/>
              <a:t>). We would expect </a:t>
            </a:r>
            <a:r>
              <a:rPr lang="en-US" sz="2000" i="1" dirty="0"/>
              <a:t>p </a:t>
            </a:r>
            <a:r>
              <a:rPr lang="en-US" sz="2000" dirty="0" smtClean="0"/>
              <a:t>to be </a:t>
            </a:r>
            <a:r>
              <a:rPr lang="en-US" sz="2000" dirty="0"/>
              <a:t>close to zero-that is, we would expect to have only a few page faults</a:t>
            </a:r>
            <a:r>
              <a:rPr lang="en-US" sz="2000" dirty="0" smtClean="0"/>
              <a:t>. The effective access time is then </a:t>
            </a:r>
          </a:p>
          <a:p>
            <a:pPr marL="0" indent="0" algn="ctr">
              <a:buNone/>
            </a:pPr>
            <a:r>
              <a:rPr lang="en-US" sz="2000" dirty="0"/>
              <a:t>effective access time= (1 - </a:t>
            </a:r>
            <a:r>
              <a:rPr lang="en-US" sz="2000" i="1" dirty="0"/>
              <a:t>p) </a:t>
            </a:r>
            <a:r>
              <a:rPr lang="en-US" sz="2000" dirty="0"/>
              <a:t>x </a:t>
            </a:r>
            <a:r>
              <a:rPr lang="en-US" sz="2000" i="1" dirty="0"/>
              <a:t>ma </a:t>
            </a:r>
            <a:r>
              <a:rPr lang="en-US" sz="2000" dirty="0"/>
              <a:t>+ </a:t>
            </a:r>
            <a:r>
              <a:rPr lang="en-US" sz="2000" i="1" dirty="0"/>
              <a:t>p </a:t>
            </a:r>
            <a:r>
              <a:rPr lang="en-US" sz="2000" dirty="0"/>
              <a:t>x page fault </a:t>
            </a:r>
            <a:r>
              <a:rPr lang="en-US" sz="2000" dirty="0" smtClean="0"/>
              <a:t>time</a:t>
            </a:r>
          </a:p>
          <a:p>
            <a:pPr marL="0" indent="0">
              <a:buNone/>
            </a:pPr>
            <a:r>
              <a:rPr lang="en-US" sz="2000" dirty="0"/>
              <a:t>To compute the effective access time, we must know how much time </a:t>
            </a:r>
            <a:r>
              <a:rPr lang="en-US" sz="2000" dirty="0" smtClean="0"/>
              <a:t>is needed </a:t>
            </a:r>
            <a:r>
              <a:rPr lang="en-US" sz="2000" dirty="0"/>
              <a:t>to service a page fault. A page fault causes the following sequence </a:t>
            </a:r>
            <a:r>
              <a:rPr lang="en-US" sz="2000" dirty="0" smtClean="0"/>
              <a:t>to occur:</a:t>
            </a:r>
          </a:p>
          <a:p>
            <a:pPr marL="457200" indent="-457200">
              <a:buFont typeface="+mj-lt"/>
              <a:buAutoNum type="arabicPeriod"/>
            </a:pPr>
            <a:r>
              <a:rPr lang="en-US" sz="2000" dirty="0"/>
              <a:t>Trap to the operating system.</a:t>
            </a:r>
          </a:p>
          <a:p>
            <a:pPr marL="457200" indent="-457200">
              <a:buFont typeface="+mj-lt"/>
              <a:buAutoNum type="arabicPeriod"/>
            </a:pPr>
            <a:r>
              <a:rPr lang="en-US" sz="2000" dirty="0"/>
              <a:t>Save the user registers and process </a:t>
            </a:r>
            <a:r>
              <a:rPr lang="en-US" sz="2000" dirty="0" smtClean="0"/>
              <a:t>state</a:t>
            </a:r>
          </a:p>
          <a:p>
            <a:pPr marL="457200" indent="-457200">
              <a:buFont typeface="+mj-lt"/>
              <a:buAutoNum type="arabicPeriod"/>
            </a:pPr>
            <a:r>
              <a:rPr lang="en-US" sz="2000" dirty="0" smtClean="0"/>
              <a:t>Determine </a:t>
            </a:r>
            <a:r>
              <a:rPr lang="en-US" sz="2000" dirty="0"/>
              <a:t>that the interrupt was a page fault.</a:t>
            </a:r>
          </a:p>
          <a:p>
            <a:pPr marL="457200" indent="-457200">
              <a:buFont typeface="+mj-lt"/>
              <a:buAutoNum type="arabicPeriod"/>
            </a:pPr>
            <a:r>
              <a:rPr lang="en-US" sz="2000" dirty="0"/>
              <a:t>Check that the page reference was legal and determine the location of </a:t>
            </a:r>
            <a:r>
              <a:rPr lang="en-US" sz="2000" dirty="0" smtClean="0"/>
              <a:t>the page </a:t>
            </a:r>
            <a:r>
              <a:rPr lang="en-US" sz="2000" dirty="0"/>
              <a:t>on the </a:t>
            </a:r>
            <a:r>
              <a:rPr lang="en-US" sz="2000" dirty="0" smtClean="0"/>
              <a:t>disk</a:t>
            </a:r>
          </a:p>
          <a:p>
            <a:pPr marL="457200" indent="-457200">
              <a:buFont typeface="+mj-lt"/>
              <a:buAutoNum type="arabicPeriod"/>
            </a:pPr>
            <a:r>
              <a:rPr lang="en-US" sz="2000" dirty="0"/>
              <a:t>Issue a read from the disk to a free frame:</a:t>
            </a:r>
          </a:p>
          <a:p>
            <a:pPr marL="457200" indent="-457200">
              <a:buFont typeface="+mj-lt"/>
              <a:buAutoNum type="arabicPeriod"/>
            </a:pPr>
            <a:r>
              <a:rPr lang="en-US" sz="2000" dirty="0" smtClean="0"/>
              <a:t>	a</a:t>
            </a:r>
            <a:r>
              <a:rPr lang="en-US" sz="2000" dirty="0"/>
              <a:t>. Wait in a queue for this device until the read request is serviced.</a:t>
            </a:r>
          </a:p>
          <a:p>
            <a:pPr marL="457200" indent="-457200">
              <a:buFont typeface="+mj-lt"/>
              <a:buAutoNum type="arabicPeriod"/>
            </a:pPr>
            <a:r>
              <a:rPr lang="en-US" sz="2000" dirty="0" smtClean="0"/>
              <a:t>	b</a:t>
            </a:r>
            <a:r>
              <a:rPr lang="en-US" sz="2000" dirty="0"/>
              <a:t>. Wait for the device seek and/ or latency time.</a:t>
            </a:r>
          </a:p>
          <a:p>
            <a:pPr marL="457200" indent="-457200">
              <a:buFont typeface="+mj-lt"/>
              <a:buAutoNum type="arabicPeriod"/>
            </a:pPr>
            <a:r>
              <a:rPr lang="en-US" sz="2000" dirty="0" smtClean="0"/>
              <a:t>	c</a:t>
            </a:r>
            <a:r>
              <a:rPr lang="en-US" sz="2000" dirty="0"/>
              <a:t>. Begin the transfer of the page to a free frame</a:t>
            </a:r>
            <a:r>
              <a:rPr lang="en-US" sz="2000" dirty="0" smtClean="0"/>
              <a:t>.</a:t>
            </a:r>
          </a:p>
          <a:p>
            <a:pPr marL="457200" indent="-457200">
              <a:buFont typeface="+mj-lt"/>
              <a:buAutoNum type="arabicPeriod"/>
            </a:pPr>
            <a:r>
              <a:rPr lang="en-US" sz="2000" dirty="0"/>
              <a:t>While waiting, allocate the CPU to some other user (CPU </a:t>
            </a:r>
            <a:r>
              <a:rPr lang="en-US" sz="2000" dirty="0" smtClean="0"/>
              <a:t>scheduling, optional</a:t>
            </a:r>
            <a:r>
              <a:rPr lang="en-US" sz="2000" dirty="0"/>
              <a:t>).</a:t>
            </a:r>
          </a:p>
          <a:p>
            <a:pPr marL="457200" indent="-457200">
              <a:buFont typeface="+mj-lt"/>
              <a:buAutoNum type="arabicPeriod"/>
            </a:pPr>
            <a:r>
              <a:rPr lang="en-US" sz="2000" dirty="0"/>
              <a:t>Receive an interrupt from the disk I/0 subsystem (I/0 completed).</a:t>
            </a:r>
          </a:p>
          <a:p>
            <a:pPr marL="457200" indent="-457200">
              <a:buFont typeface="+mj-lt"/>
              <a:buAutoNum type="arabicPeriod"/>
            </a:pPr>
            <a:r>
              <a:rPr lang="en-US" sz="2000" dirty="0"/>
              <a:t>Save the registers and process state for the other user (if step 6 is </a:t>
            </a:r>
            <a:r>
              <a:rPr lang="en-US" sz="2000" dirty="0" smtClean="0"/>
              <a:t>executed)</a:t>
            </a:r>
          </a:p>
          <a:p>
            <a:endParaRPr lang="en-US" sz="2000" dirty="0"/>
          </a:p>
        </p:txBody>
      </p:sp>
    </p:spTree>
    <p:extLst>
      <p:ext uri="{BB962C8B-B14F-4D97-AF65-F5344CB8AC3E}">
        <p14:creationId xmlns:p14="http://schemas.microsoft.com/office/powerpoint/2010/main" val="30010831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838200" y="1529410"/>
            <a:ext cx="10515600" cy="4351338"/>
          </a:xfrm>
        </p:spPr>
        <p:txBody>
          <a:bodyPr>
            <a:normAutofit/>
          </a:bodyPr>
          <a:lstStyle/>
          <a:p>
            <a:pPr marL="0" indent="0">
              <a:buNone/>
            </a:pPr>
            <a:r>
              <a:rPr lang="en-US" sz="2000" dirty="0" smtClean="0"/>
              <a:t>12. Determine </a:t>
            </a:r>
            <a:r>
              <a:rPr lang="en-US" sz="2000" dirty="0"/>
              <a:t>that the interrupt was from the disk</a:t>
            </a:r>
          </a:p>
          <a:p>
            <a:pPr marL="0" indent="0">
              <a:buNone/>
            </a:pPr>
            <a:r>
              <a:rPr lang="en-US" sz="2000" dirty="0" smtClean="0"/>
              <a:t>13. Correct </a:t>
            </a:r>
            <a:r>
              <a:rPr lang="en-US" sz="2000" dirty="0"/>
              <a:t>the page table and other tables to show that the desired page </a:t>
            </a:r>
            <a:r>
              <a:rPr lang="en-US" sz="2000" dirty="0" smtClean="0"/>
              <a:t>is now </a:t>
            </a:r>
            <a:r>
              <a:rPr lang="en-US" sz="2000" dirty="0"/>
              <a:t>in memory.</a:t>
            </a:r>
          </a:p>
          <a:p>
            <a:pPr marL="0" indent="0">
              <a:buNone/>
            </a:pPr>
            <a:r>
              <a:rPr lang="en-US" sz="2000" dirty="0" smtClean="0"/>
              <a:t>14. Wait </a:t>
            </a:r>
            <a:r>
              <a:rPr lang="en-US" sz="2000" dirty="0"/>
              <a:t>for the CPU to be allocated to this process again.</a:t>
            </a:r>
          </a:p>
          <a:p>
            <a:pPr marL="0" indent="0">
              <a:buNone/>
            </a:pPr>
            <a:r>
              <a:rPr lang="en-US" sz="2000" dirty="0" smtClean="0"/>
              <a:t>15. Restore </a:t>
            </a:r>
            <a:r>
              <a:rPr lang="en-US" sz="2000" dirty="0"/>
              <a:t>the user registers, process state, and new page table, and </a:t>
            </a:r>
            <a:r>
              <a:rPr lang="en-US" sz="2000" dirty="0" smtClean="0"/>
              <a:t>then resume </a:t>
            </a:r>
            <a:r>
              <a:rPr lang="en-US" sz="2000" dirty="0"/>
              <a:t>the interrupted instruction</a:t>
            </a:r>
            <a:r>
              <a:rPr lang="en-US" sz="2000" dirty="0" smtClean="0"/>
              <a:t>.</a:t>
            </a:r>
            <a:endParaRPr lang="en-US" sz="2000" dirty="0"/>
          </a:p>
          <a:p>
            <a:pPr marL="0" indent="0">
              <a:buNone/>
            </a:pPr>
            <a:r>
              <a:rPr lang="en-US" sz="2000" dirty="0"/>
              <a:t>In any case, we are faced with </a:t>
            </a:r>
            <a:r>
              <a:rPr lang="en-US" sz="2000" dirty="0" smtClean="0"/>
              <a:t>three </a:t>
            </a:r>
            <a:r>
              <a:rPr lang="en-US" sz="2000" dirty="0"/>
              <a:t>major components of the </a:t>
            </a:r>
            <a:r>
              <a:rPr lang="en-US" sz="2000" dirty="0" smtClean="0"/>
              <a:t>page-fault service </a:t>
            </a:r>
            <a:r>
              <a:rPr lang="en-US" sz="2000" dirty="0"/>
              <a:t>time</a:t>
            </a:r>
            <a:r>
              <a:rPr lang="en-US" sz="2000" dirty="0" smtClean="0"/>
              <a:t>:</a:t>
            </a:r>
          </a:p>
          <a:p>
            <a:r>
              <a:rPr lang="en-US" sz="2000" dirty="0"/>
              <a:t>Service the page-fault interrupt.</a:t>
            </a:r>
          </a:p>
          <a:p>
            <a:r>
              <a:rPr lang="en-US" sz="2000" dirty="0"/>
              <a:t>Read in the page.</a:t>
            </a:r>
          </a:p>
          <a:p>
            <a:r>
              <a:rPr lang="en-US" sz="2000" dirty="0"/>
              <a:t>Restart the process.</a:t>
            </a:r>
          </a:p>
        </p:txBody>
      </p:sp>
    </p:spTree>
    <p:extLst>
      <p:ext uri="{BB962C8B-B14F-4D97-AF65-F5344CB8AC3E}">
        <p14:creationId xmlns:p14="http://schemas.microsoft.com/office/powerpoint/2010/main" val="27687823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normAutofit/>
          </a:bodyPr>
          <a:lstStyle/>
          <a:p>
            <a:r>
              <a:rPr lang="en-US" sz="2400" b="1" dirty="0" smtClean="0"/>
              <a:t>9.3 COPY ON WRITE</a:t>
            </a:r>
            <a:endParaRPr lang="en-US" sz="2400" b="1" dirty="0"/>
          </a:p>
        </p:txBody>
      </p:sp>
      <p:sp>
        <p:nvSpPr>
          <p:cNvPr id="3" name="Content Placeholder 2"/>
          <p:cNvSpPr>
            <a:spLocks noGrp="1"/>
          </p:cNvSpPr>
          <p:nvPr>
            <p:ph idx="1"/>
          </p:nvPr>
        </p:nvSpPr>
        <p:spPr>
          <a:xfrm>
            <a:off x="347730" y="1094704"/>
            <a:ext cx="11706895" cy="5763296"/>
          </a:xfrm>
        </p:spPr>
        <p:txBody>
          <a:bodyPr>
            <a:normAutofit/>
          </a:bodyPr>
          <a:lstStyle/>
          <a:p>
            <a:pPr algn="just"/>
            <a:r>
              <a:rPr lang="en-US" sz="2000" dirty="0"/>
              <a:t>Recall </a:t>
            </a:r>
            <a:r>
              <a:rPr lang="en-US" sz="2000" dirty="0" smtClean="0"/>
              <a:t>that the </a:t>
            </a:r>
            <a:r>
              <a:rPr lang="en-US" sz="2000" dirty="0"/>
              <a:t>fork() system call creates a child process that is a </a:t>
            </a:r>
            <a:r>
              <a:rPr lang="en-US" sz="2000" dirty="0" smtClean="0"/>
              <a:t>duplicate of </a:t>
            </a:r>
            <a:r>
              <a:rPr lang="en-US" sz="2000" dirty="0"/>
              <a:t>its parent. Traditionally, fork() worked by creating a copy of the </a:t>
            </a:r>
            <a:r>
              <a:rPr lang="en-US" sz="2000" dirty="0" smtClean="0"/>
              <a:t>parent's address </a:t>
            </a:r>
            <a:r>
              <a:rPr lang="en-US" sz="2000" dirty="0"/>
              <a:t>space for the child, duplicating the pages belonging to the </a:t>
            </a:r>
            <a:r>
              <a:rPr lang="en-US" sz="2000" dirty="0" smtClean="0"/>
              <a:t>parent. However</a:t>
            </a:r>
            <a:r>
              <a:rPr lang="en-US" sz="2000" dirty="0"/>
              <a:t>, considering that many child processes invoke the exec() </a:t>
            </a:r>
            <a:r>
              <a:rPr lang="en-US" sz="2000" dirty="0" smtClean="0"/>
              <a:t>system call </a:t>
            </a:r>
            <a:r>
              <a:rPr lang="en-US" sz="2000" dirty="0"/>
              <a:t>immediately after creation, the copying of the parent's address space </a:t>
            </a:r>
            <a:r>
              <a:rPr lang="en-US" sz="2000" dirty="0" smtClean="0"/>
              <a:t>may be </a:t>
            </a:r>
            <a:r>
              <a:rPr lang="en-US" sz="2000" dirty="0"/>
              <a:t>unnecessary</a:t>
            </a:r>
            <a:r>
              <a:rPr lang="en-US" sz="2000" dirty="0" smtClean="0"/>
              <a:t>. </a:t>
            </a:r>
            <a:r>
              <a:rPr lang="en-US" sz="2000" dirty="0"/>
              <a:t>Instead, we can use a technique known </a:t>
            </a:r>
            <a:r>
              <a:rPr lang="en-US" sz="2000" dirty="0" smtClean="0"/>
              <a:t>as copy-on-write, </a:t>
            </a:r>
            <a:r>
              <a:rPr lang="en-US" sz="2000" dirty="0"/>
              <a:t>which works by allowing the parent and child processes initially to share </a:t>
            </a:r>
            <a:r>
              <a:rPr lang="en-US" sz="2000" dirty="0" smtClean="0"/>
              <a:t>the same </a:t>
            </a:r>
            <a:r>
              <a:rPr lang="en-US" sz="2000" dirty="0"/>
              <a:t>pages</a:t>
            </a:r>
            <a:r>
              <a:rPr lang="en-US" sz="2000" dirty="0" smtClean="0"/>
              <a:t>. </a:t>
            </a:r>
            <a:r>
              <a:rPr lang="en-US" sz="2000" dirty="0"/>
              <a:t>These shared pages are marked as copy-on-write pages, </a:t>
            </a:r>
            <a:r>
              <a:rPr lang="en-US" sz="2000" dirty="0" smtClean="0"/>
              <a:t>meaning that </a:t>
            </a:r>
            <a:r>
              <a:rPr lang="en-US" sz="2000" dirty="0"/>
              <a:t>if either process writes to a shared page, a copy of the shared page </a:t>
            </a:r>
            <a:r>
              <a:rPr lang="en-US" sz="2000" dirty="0" smtClean="0"/>
              <a:t>is created.</a:t>
            </a:r>
            <a:endParaRPr lang="en-US" sz="2000" dirty="0"/>
          </a:p>
          <a:p>
            <a:r>
              <a:rPr lang="en-US" sz="2000" dirty="0"/>
              <a:t>Copy-on-write is illustrated in Figures 9.7 and Figure 9.8, which </a:t>
            </a:r>
            <a:r>
              <a:rPr lang="en-US" sz="2000" dirty="0" smtClean="0"/>
              <a:t>show the </a:t>
            </a:r>
            <a:r>
              <a:rPr lang="en-US" sz="2000" dirty="0"/>
              <a:t>contents of the physical memory before and after process 1 modifies </a:t>
            </a:r>
            <a:r>
              <a:rPr lang="en-US" sz="2000" dirty="0" smtClean="0"/>
              <a:t>page c.</a:t>
            </a:r>
          </a:p>
          <a:p>
            <a:r>
              <a:rPr lang="en-US" sz="2000" dirty="0"/>
              <a:t>Figure 9.7 Before process I modifies page C</a:t>
            </a:r>
            <a:r>
              <a:rPr lang="en-US" sz="2000" dirty="0" smtClean="0"/>
              <a:t>.                  Figure </a:t>
            </a:r>
            <a:r>
              <a:rPr lang="en-US" sz="2000" dirty="0"/>
              <a:t>9.8 After process 1 modifies page C.</a:t>
            </a:r>
            <a:endParaRPr lang="en-US" sz="2000" dirty="0" smtClean="0"/>
          </a:p>
          <a:p>
            <a:endParaRPr lang="en-US" sz="2000" dirty="0"/>
          </a:p>
        </p:txBody>
      </p:sp>
      <p:pic>
        <p:nvPicPr>
          <p:cNvPr id="4"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477" y="4307984"/>
            <a:ext cx="4004256" cy="2324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6572" y="4335429"/>
            <a:ext cx="4506532" cy="2297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64773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838200" y="1143045"/>
            <a:ext cx="10515600" cy="4351338"/>
          </a:xfrm>
        </p:spPr>
        <p:txBody>
          <a:bodyPr>
            <a:normAutofit/>
          </a:bodyPr>
          <a:lstStyle/>
          <a:p>
            <a:r>
              <a:rPr lang="en-US" sz="2000" dirty="0"/>
              <a:t>For example, assume that the child process attempts to modify a </a:t>
            </a:r>
            <a:r>
              <a:rPr lang="en-US" sz="2000" dirty="0" smtClean="0"/>
              <a:t>page containing </a:t>
            </a:r>
            <a:r>
              <a:rPr lang="en-US" sz="2000" dirty="0"/>
              <a:t>portions of the stack, with the pages set to be copy-on-write. </a:t>
            </a:r>
            <a:r>
              <a:rPr lang="en-US" sz="2000" dirty="0" smtClean="0"/>
              <a:t>The operating </a:t>
            </a:r>
            <a:r>
              <a:rPr lang="en-US" sz="2000" dirty="0"/>
              <a:t>system will create a copy of this page, </a:t>
            </a:r>
            <a:r>
              <a:rPr lang="en-US" sz="2000" dirty="0" smtClean="0"/>
              <a:t>mapping </a:t>
            </a:r>
            <a:r>
              <a:rPr lang="en-US" sz="2000" dirty="0"/>
              <a:t>it to the address </a:t>
            </a:r>
            <a:r>
              <a:rPr lang="en-US" sz="2000" dirty="0" smtClean="0"/>
              <a:t>space of </a:t>
            </a:r>
            <a:r>
              <a:rPr lang="en-US" sz="2000" dirty="0"/>
              <a:t>the child process. The child process will then modify its copied page and </a:t>
            </a:r>
            <a:r>
              <a:rPr lang="en-US" sz="2000" dirty="0" smtClean="0"/>
              <a:t>not the </a:t>
            </a:r>
            <a:r>
              <a:rPr lang="en-US" sz="2000" dirty="0"/>
              <a:t>page belonging to the parent process</a:t>
            </a:r>
            <a:r>
              <a:rPr lang="en-US" sz="2000" dirty="0" smtClean="0"/>
              <a:t>.</a:t>
            </a:r>
          </a:p>
          <a:p>
            <a:r>
              <a:rPr lang="en-US" sz="2000" dirty="0"/>
              <a:t>Obviously, when the </a:t>
            </a:r>
            <a:r>
              <a:rPr lang="en-US" sz="2000" dirty="0" smtClean="0"/>
              <a:t>copy-on-write technique </a:t>
            </a:r>
            <a:r>
              <a:rPr lang="en-US" sz="2000" dirty="0"/>
              <a:t>is used, only the pages that are modified by either process are </a:t>
            </a:r>
            <a:r>
              <a:rPr lang="en-US" sz="2000" dirty="0" smtClean="0"/>
              <a:t>copied; all </a:t>
            </a:r>
            <a:r>
              <a:rPr lang="en-US" sz="2000" dirty="0"/>
              <a:t>unmodified pages can be shared by the parent and child </a:t>
            </a:r>
            <a:r>
              <a:rPr lang="en-US" sz="2000" dirty="0" smtClean="0"/>
              <a:t>processes.</a:t>
            </a:r>
          </a:p>
          <a:p>
            <a:r>
              <a:rPr lang="en-US" sz="2000" dirty="0"/>
              <a:t>Copy-on-write is a common technique used by </a:t>
            </a:r>
            <a:r>
              <a:rPr lang="en-US" sz="2000" dirty="0" smtClean="0"/>
              <a:t>several operating </a:t>
            </a:r>
            <a:r>
              <a:rPr lang="en-US" sz="2000" dirty="0"/>
              <a:t>systems, including Windows XP, Linux, and Solaris</a:t>
            </a:r>
          </a:p>
        </p:txBody>
      </p:sp>
    </p:spTree>
    <p:extLst>
      <p:ext uri="{BB962C8B-B14F-4D97-AF65-F5344CB8AC3E}">
        <p14:creationId xmlns:p14="http://schemas.microsoft.com/office/powerpoint/2010/main" val="6705712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46243"/>
          </a:xfrm>
        </p:spPr>
        <p:txBody>
          <a:bodyPr>
            <a:normAutofit/>
          </a:bodyPr>
          <a:lstStyle/>
          <a:p>
            <a:r>
              <a:rPr lang="en-US" sz="2400" b="1" dirty="0" smtClean="0"/>
              <a:t>9.4 Page replacement </a:t>
            </a:r>
            <a:endParaRPr lang="en-US" sz="2400" b="1" dirty="0"/>
          </a:p>
        </p:txBody>
      </p:sp>
      <p:sp>
        <p:nvSpPr>
          <p:cNvPr id="3" name="Content Placeholder 2"/>
          <p:cNvSpPr>
            <a:spLocks noGrp="1"/>
          </p:cNvSpPr>
          <p:nvPr>
            <p:ph idx="1"/>
          </p:nvPr>
        </p:nvSpPr>
        <p:spPr>
          <a:xfrm>
            <a:off x="838200" y="446243"/>
            <a:ext cx="10515600" cy="6262308"/>
          </a:xfrm>
        </p:spPr>
        <p:txBody>
          <a:bodyPr>
            <a:normAutofit/>
          </a:bodyPr>
          <a:lstStyle/>
          <a:p>
            <a:pPr marL="0" indent="0">
              <a:buNone/>
            </a:pPr>
            <a:r>
              <a:rPr lang="en-US" sz="2000" b="1" dirty="0" smtClean="0"/>
              <a:t>Need for page replacement </a:t>
            </a:r>
          </a:p>
          <a:p>
            <a:pPr algn="just"/>
            <a:r>
              <a:rPr lang="en-US" sz="2000" dirty="0"/>
              <a:t>While a user </a:t>
            </a:r>
            <a:r>
              <a:rPr lang="en-US" sz="2000" dirty="0" smtClean="0"/>
              <a:t>process is </a:t>
            </a:r>
            <a:r>
              <a:rPr lang="en-US" sz="2000" dirty="0"/>
              <a:t>executing, a page fault occurs. The operating system determines where </a:t>
            </a:r>
            <a:r>
              <a:rPr lang="en-US" sz="2000" dirty="0" smtClean="0"/>
              <a:t>the desired </a:t>
            </a:r>
            <a:r>
              <a:rPr lang="en-US" sz="2000" dirty="0"/>
              <a:t>page is residing on the disk but then finds that there are </a:t>
            </a:r>
            <a:r>
              <a:rPr lang="en-US" sz="2000" i="1" dirty="0"/>
              <a:t>no </a:t>
            </a:r>
            <a:r>
              <a:rPr lang="en-US" sz="2000" dirty="0"/>
              <a:t>free </a:t>
            </a:r>
            <a:r>
              <a:rPr lang="en-US" sz="2000" dirty="0" smtClean="0"/>
              <a:t>frames on </a:t>
            </a:r>
            <a:r>
              <a:rPr lang="en-US" sz="2000" dirty="0"/>
              <a:t>the free-frame list; all memory is in use (Figure 9.9</a:t>
            </a:r>
            <a:r>
              <a:rPr lang="en-US" sz="2000" dirty="0" smtClean="0"/>
              <a:t>).</a:t>
            </a:r>
          </a:p>
          <a:p>
            <a:pPr algn="just"/>
            <a:r>
              <a:rPr lang="en-US" sz="2000" dirty="0"/>
              <a:t>The operating system has several options at this point. It could </a:t>
            </a:r>
            <a:r>
              <a:rPr lang="en-US" sz="2000" dirty="0" smtClean="0"/>
              <a:t>terminate the </a:t>
            </a:r>
            <a:r>
              <a:rPr lang="en-US" sz="2000" dirty="0"/>
              <a:t>user process. However, demand paging is the operating system's attempt </a:t>
            </a:r>
            <a:r>
              <a:rPr lang="en-US" sz="2000" dirty="0" smtClean="0"/>
              <a:t>to improve </a:t>
            </a:r>
            <a:r>
              <a:rPr lang="en-US" sz="2000" dirty="0"/>
              <a:t>the computer system's utilization and throughput. Users should </a:t>
            </a:r>
            <a:r>
              <a:rPr lang="en-US" sz="2000" dirty="0" smtClean="0"/>
              <a:t>not be </a:t>
            </a:r>
            <a:r>
              <a:rPr lang="en-US" sz="2000" dirty="0"/>
              <a:t>aware that their processes are running on a paged system-paging </a:t>
            </a:r>
            <a:r>
              <a:rPr lang="en-US" sz="2000" dirty="0" smtClean="0"/>
              <a:t>should be </a:t>
            </a:r>
            <a:r>
              <a:rPr lang="en-US" sz="2000" dirty="0"/>
              <a:t>logically transparent to the user. So this option is not the best choice</a:t>
            </a:r>
            <a:r>
              <a:rPr lang="en-US" sz="2000" dirty="0" smtClean="0"/>
              <a:t>.</a:t>
            </a:r>
            <a:endParaRPr lang="en-US" sz="2000" dirty="0"/>
          </a:p>
          <a:p>
            <a:r>
              <a:rPr lang="en-US" sz="2000" dirty="0"/>
              <a:t>The operating system could instead swap out a process, freeing all </a:t>
            </a:r>
            <a:r>
              <a:rPr lang="en-US" sz="2000" dirty="0" smtClean="0"/>
              <a:t>its frames </a:t>
            </a:r>
            <a:r>
              <a:rPr lang="en-US" sz="2000" dirty="0"/>
              <a:t>and reducing the level of </a:t>
            </a:r>
            <a:r>
              <a:rPr lang="en-US" sz="2000" dirty="0" smtClean="0"/>
              <a:t>multiprogramming. The most common solution is page replacement. </a:t>
            </a:r>
          </a:p>
          <a:p>
            <a:endParaRPr lang="en-US" sz="2000" dirty="0"/>
          </a:p>
        </p:txBody>
      </p:sp>
      <p:pic>
        <p:nvPicPr>
          <p:cNvPr id="4"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383" y="3992452"/>
            <a:ext cx="4919730" cy="27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38414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977" y="390883"/>
            <a:ext cx="10515600" cy="639428"/>
          </a:xfrm>
        </p:spPr>
        <p:txBody>
          <a:bodyPr>
            <a:normAutofit/>
          </a:bodyPr>
          <a:lstStyle/>
          <a:p>
            <a:r>
              <a:rPr lang="en-US" sz="2400" b="1" dirty="0"/>
              <a:t>9.4.1 Basic Page Replacement</a:t>
            </a:r>
          </a:p>
        </p:txBody>
      </p:sp>
      <p:sp>
        <p:nvSpPr>
          <p:cNvPr id="3" name="Content Placeholder 2"/>
          <p:cNvSpPr>
            <a:spLocks noGrp="1"/>
          </p:cNvSpPr>
          <p:nvPr>
            <p:ph idx="1"/>
          </p:nvPr>
        </p:nvSpPr>
        <p:spPr>
          <a:xfrm>
            <a:off x="373487" y="1030310"/>
            <a:ext cx="11681138" cy="5718219"/>
          </a:xfrm>
        </p:spPr>
        <p:txBody>
          <a:bodyPr>
            <a:normAutofit/>
          </a:bodyPr>
          <a:lstStyle/>
          <a:p>
            <a:pPr algn="just"/>
            <a:r>
              <a:rPr lang="en-US" sz="2000" dirty="0"/>
              <a:t>Page replacement takes the following approach. If no frame is free, we </a:t>
            </a:r>
            <a:r>
              <a:rPr lang="en-US" sz="2000" dirty="0" smtClean="0"/>
              <a:t>find one </a:t>
            </a:r>
            <a:r>
              <a:rPr lang="en-US" sz="2000" dirty="0"/>
              <a:t>that is not currently being used and free it. We can free a frame by </a:t>
            </a:r>
            <a:r>
              <a:rPr lang="en-US" sz="2000" dirty="0" smtClean="0"/>
              <a:t>writing its </a:t>
            </a:r>
            <a:r>
              <a:rPr lang="en-US" sz="2000" dirty="0"/>
              <a:t>contents to swap space and changing the page table (and all other tables) </a:t>
            </a:r>
            <a:r>
              <a:rPr lang="en-US" sz="2000" dirty="0" smtClean="0"/>
              <a:t>to indicate </a:t>
            </a:r>
            <a:r>
              <a:rPr lang="en-US" sz="2000" dirty="0"/>
              <a:t>that the page is no longer in memory (Figure 9.10</a:t>
            </a:r>
            <a:r>
              <a:rPr lang="en-US" sz="2000" dirty="0" smtClean="0"/>
              <a:t>). </a:t>
            </a:r>
            <a:r>
              <a:rPr lang="en-US" sz="2000" dirty="0"/>
              <a:t>We can now </a:t>
            </a:r>
            <a:r>
              <a:rPr lang="en-US" sz="2000" dirty="0" smtClean="0"/>
              <a:t>use the </a:t>
            </a:r>
            <a:r>
              <a:rPr lang="en-US" sz="2000" dirty="0"/>
              <a:t>freed frame to hold the page for which the process faulted. We modify </a:t>
            </a:r>
            <a:r>
              <a:rPr lang="en-US" sz="2000" dirty="0" smtClean="0"/>
              <a:t>the page-fault </a:t>
            </a:r>
            <a:r>
              <a:rPr lang="en-US" sz="2000" dirty="0"/>
              <a:t>service routine to include page replacement</a:t>
            </a:r>
            <a:r>
              <a:rPr lang="en-US" sz="2000" dirty="0" smtClean="0"/>
              <a:t>:</a:t>
            </a:r>
            <a:endParaRPr lang="en-US" sz="2000" dirty="0"/>
          </a:p>
          <a:p>
            <a:pPr marL="457200" indent="-457200">
              <a:buFont typeface="+mj-lt"/>
              <a:buAutoNum type="arabicPeriod"/>
            </a:pPr>
            <a:r>
              <a:rPr lang="en-US" sz="2000" dirty="0"/>
              <a:t>Find the location of the desired page on the disk.</a:t>
            </a:r>
          </a:p>
          <a:p>
            <a:pPr marL="457200" indent="-457200">
              <a:buFont typeface="+mj-lt"/>
              <a:buAutoNum type="arabicPeriod"/>
            </a:pPr>
            <a:r>
              <a:rPr lang="en-US" sz="2000" dirty="0"/>
              <a:t>Find a free frame</a:t>
            </a:r>
            <a:r>
              <a:rPr lang="en-US" sz="2000" dirty="0" smtClean="0"/>
              <a:t>:</a:t>
            </a:r>
          </a:p>
          <a:p>
            <a:pPr marL="800100" lvl="1" indent="-342900">
              <a:buFont typeface="+mj-lt"/>
              <a:buAutoNum type="arabicPeriod"/>
            </a:pPr>
            <a:r>
              <a:rPr lang="en-US" sz="1600" dirty="0" smtClean="0"/>
              <a:t>If </a:t>
            </a:r>
            <a:r>
              <a:rPr lang="en-US" sz="1600" dirty="0"/>
              <a:t>there is a free frame, use it</a:t>
            </a:r>
            <a:r>
              <a:rPr lang="en-US" sz="1600" dirty="0" smtClean="0"/>
              <a:t>.</a:t>
            </a:r>
          </a:p>
          <a:p>
            <a:pPr marL="800100" lvl="1" indent="-342900">
              <a:buFont typeface="+mj-lt"/>
              <a:buAutoNum type="arabicPeriod"/>
            </a:pPr>
            <a:r>
              <a:rPr lang="en-US" sz="1600" dirty="0"/>
              <a:t>If there is no free frame, use a page-replacement </a:t>
            </a:r>
            <a:r>
              <a:rPr lang="en-US" sz="1600" dirty="0" smtClean="0"/>
              <a:t>algorithm </a:t>
            </a:r>
            <a:r>
              <a:rPr lang="en-US" sz="1600" dirty="0"/>
              <a:t>to </a:t>
            </a:r>
            <a:r>
              <a:rPr lang="en-US" sz="1600" dirty="0" smtClean="0"/>
              <a:t>select a victim frame </a:t>
            </a:r>
          </a:p>
          <a:p>
            <a:pPr marL="800100" lvl="1" indent="-342900">
              <a:buFont typeface="+mj-lt"/>
              <a:buAutoNum type="arabicPeriod"/>
            </a:pPr>
            <a:r>
              <a:rPr lang="en-US" sz="1600" dirty="0"/>
              <a:t>Write the victim frame to the disk; change the page and frame </a:t>
            </a:r>
            <a:r>
              <a:rPr lang="en-US" sz="1600" dirty="0" smtClean="0"/>
              <a:t>tables accordingly.</a:t>
            </a:r>
          </a:p>
          <a:p>
            <a:pPr marL="457200" indent="-457200">
              <a:buFont typeface="+mj-lt"/>
              <a:buAutoNum type="arabicPeriod"/>
            </a:pPr>
            <a:r>
              <a:rPr lang="en-US" sz="2000" dirty="0"/>
              <a:t>Read the desired page into the newly freed frame; change the page </a:t>
            </a:r>
            <a:r>
              <a:rPr lang="en-US" sz="2000" dirty="0" smtClean="0"/>
              <a:t>and frame </a:t>
            </a:r>
            <a:r>
              <a:rPr lang="en-US" sz="2000" dirty="0"/>
              <a:t>tables</a:t>
            </a:r>
            <a:r>
              <a:rPr lang="en-US" sz="2000" dirty="0" smtClean="0"/>
              <a:t>.</a:t>
            </a:r>
          </a:p>
          <a:p>
            <a:pPr marL="457200" indent="-457200">
              <a:buFont typeface="+mj-lt"/>
              <a:buAutoNum type="arabicPeriod"/>
            </a:pPr>
            <a:r>
              <a:rPr lang="en-US" sz="2000" dirty="0"/>
              <a:t>Restart the user </a:t>
            </a:r>
            <a:r>
              <a:rPr lang="en-US" sz="2000" dirty="0" smtClean="0"/>
              <a:t>process</a:t>
            </a:r>
            <a:endParaRPr lang="en-US" sz="2000" dirty="0"/>
          </a:p>
          <a:p>
            <a:pPr algn="just"/>
            <a:r>
              <a:rPr lang="en-US" sz="2000" dirty="0"/>
              <a:t>Notice that, if no frames are free, </a:t>
            </a:r>
            <a:r>
              <a:rPr lang="en-US" sz="2000" i="1" dirty="0"/>
              <a:t>two </a:t>
            </a:r>
            <a:r>
              <a:rPr lang="en-US" sz="2000" dirty="0"/>
              <a:t>page transfers (one out and one in) </a:t>
            </a:r>
            <a:r>
              <a:rPr lang="en-US" sz="2000" dirty="0" smtClean="0"/>
              <a:t>are required</a:t>
            </a:r>
            <a:r>
              <a:rPr lang="en-US" sz="2000" dirty="0"/>
              <a:t>. This situation effectively doubles the page-fault service time </a:t>
            </a:r>
            <a:r>
              <a:rPr lang="en-US" sz="2000" dirty="0" smtClean="0"/>
              <a:t>and increases </a:t>
            </a:r>
            <a:r>
              <a:rPr lang="en-US" sz="2000" dirty="0"/>
              <a:t>the effective access time accordingly</a:t>
            </a:r>
            <a:r>
              <a:rPr lang="en-US" sz="2000" dirty="0" smtClean="0"/>
              <a:t>.</a:t>
            </a:r>
          </a:p>
          <a:p>
            <a:pPr algn="just"/>
            <a:r>
              <a:rPr lang="en-US" sz="2000" dirty="0"/>
              <a:t>We can reduce this overhead by using a </a:t>
            </a:r>
            <a:r>
              <a:rPr lang="en-US" sz="2000" dirty="0" smtClean="0"/>
              <a:t>modify bit. When this scheme </a:t>
            </a:r>
            <a:r>
              <a:rPr lang="en-US" sz="2000" dirty="0"/>
              <a:t>is used, each page or frame has a modify bit associated with it in </a:t>
            </a:r>
            <a:r>
              <a:rPr lang="en-US" sz="2000" dirty="0" smtClean="0"/>
              <a:t>the hardware</a:t>
            </a:r>
            <a:r>
              <a:rPr lang="en-US" sz="2000" dirty="0"/>
              <a:t>. The modify bit for a page is set by the hardware whenever any </a:t>
            </a:r>
            <a:r>
              <a:rPr lang="en-US" sz="2000" dirty="0" smtClean="0"/>
              <a:t>word or </a:t>
            </a:r>
            <a:r>
              <a:rPr lang="en-US" sz="2000" dirty="0"/>
              <a:t>byte in the page is written into, indicating that the page has been </a:t>
            </a:r>
            <a:r>
              <a:rPr lang="en-US" sz="2000" dirty="0" smtClean="0"/>
              <a:t>modified.</a:t>
            </a:r>
            <a:endParaRPr lang="en-US" sz="2000" dirty="0"/>
          </a:p>
        </p:txBody>
      </p:sp>
    </p:spTree>
    <p:extLst>
      <p:ext uri="{BB962C8B-B14F-4D97-AF65-F5344CB8AC3E}">
        <p14:creationId xmlns:p14="http://schemas.microsoft.com/office/powerpoint/2010/main" val="838696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6700"/>
          </a:xfrm>
        </p:spPr>
        <p:txBody>
          <a:bodyPr>
            <a:normAutofit/>
          </a:bodyPr>
          <a:lstStyle/>
          <a:p>
            <a:r>
              <a:rPr lang="en-US" sz="2400" b="1" dirty="0"/>
              <a:t>8.1.2 Address Binding</a:t>
            </a:r>
          </a:p>
        </p:txBody>
      </p:sp>
      <p:sp>
        <p:nvSpPr>
          <p:cNvPr id="3" name="Content Placeholder 2"/>
          <p:cNvSpPr>
            <a:spLocks noGrp="1"/>
          </p:cNvSpPr>
          <p:nvPr>
            <p:ph idx="1"/>
          </p:nvPr>
        </p:nvSpPr>
        <p:spPr>
          <a:xfrm>
            <a:off x="748047" y="1081825"/>
            <a:ext cx="11242183" cy="5576552"/>
          </a:xfrm>
        </p:spPr>
        <p:txBody>
          <a:bodyPr>
            <a:normAutofit/>
          </a:bodyPr>
          <a:lstStyle/>
          <a:p>
            <a:pPr algn="just"/>
            <a:r>
              <a:rPr lang="en-US" sz="2000" dirty="0"/>
              <a:t>The processes on the disk </a:t>
            </a:r>
            <a:r>
              <a:rPr lang="en-US" sz="2000" dirty="0" smtClean="0"/>
              <a:t>that are </a:t>
            </a:r>
            <a:r>
              <a:rPr lang="en-US" sz="2000" dirty="0"/>
              <a:t>waiting to be brought into memory for execution form </a:t>
            </a:r>
            <a:r>
              <a:rPr lang="en-US" sz="2000" dirty="0" smtClean="0"/>
              <a:t>the input queue.</a:t>
            </a:r>
          </a:p>
          <a:p>
            <a:pPr algn="just"/>
            <a:r>
              <a:rPr lang="en-US" sz="2000" dirty="0"/>
              <a:t>The normal procedure is to select one of the processes in the input </a:t>
            </a:r>
            <a:r>
              <a:rPr lang="en-US" sz="2000" dirty="0" smtClean="0"/>
              <a:t>queue and </a:t>
            </a:r>
            <a:r>
              <a:rPr lang="en-US" sz="2000" dirty="0"/>
              <a:t>to load that process into memory. As the process is executed, it </a:t>
            </a:r>
            <a:r>
              <a:rPr lang="en-US" sz="2000" dirty="0" smtClean="0"/>
              <a:t>accesses instructions </a:t>
            </a:r>
            <a:r>
              <a:rPr lang="en-US" sz="2000" dirty="0"/>
              <a:t>and data from memory. Eventually, the process terminates, and </a:t>
            </a:r>
            <a:r>
              <a:rPr lang="en-US" sz="2000" dirty="0" smtClean="0"/>
              <a:t>its memory </a:t>
            </a:r>
            <a:r>
              <a:rPr lang="en-US" sz="2000" dirty="0"/>
              <a:t>space is declared available</a:t>
            </a:r>
            <a:r>
              <a:rPr lang="en-US" sz="2000" dirty="0" smtClean="0"/>
              <a:t>.</a:t>
            </a:r>
          </a:p>
          <a:p>
            <a:pPr algn="just"/>
            <a:r>
              <a:rPr lang="en-US" sz="2000" dirty="0"/>
              <a:t>Most systems allow a user process to reside in any part of the </a:t>
            </a:r>
            <a:r>
              <a:rPr lang="en-US" sz="2000" dirty="0" smtClean="0"/>
              <a:t>physical memory</a:t>
            </a:r>
            <a:r>
              <a:rPr lang="en-US" sz="2000" dirty="0"/>
              <a:t>. Thus, although the address space of the computer starts at </a:t>
            </a:r>
            <a:r>
              <a:rPr lang="en-US" sz="2000" dirty="0" smtClean="0"/>
              <a:t>00000, the </a:t>
            </a:r>
            <a:r>
              <a:rPr lang="en-US" sz="2000" dirty="0"/>
              <a:t>first address of the user process need not be 00000. This approach </a:t>
            </a:r>
            <a:r>
              <a:rPr lang="en-US" sz="2000" dirty="0" smtClean="0"/>
              <a:t>affects the </a:t>
            </a:r>
            <a:r>
              <a:rPr lang="en-US" sz="2000" dirty="0"/>
              <a:t>addresses that the user program can use. In most cases, a user </a:t>
            </a:r>
            <a:r>
              <a:rPr lang="en-US" sz="2000" dirty="0" smtClean="0"/>
              <a:t>program will </a:t>
            </a:r>
            <a:r>
              <a:rPr lang="en-US" sz="2000" dirty="0"/>
              <a:t>go through several steps-some of which may be optional-before </a:t>
            </a:r>
            <a:r>
              <a:rPr lang="en-US" sz="2000" dirty="0" smtClean="0"/>
              <a:t>bein</a:t>
            </a:r>
            <a:r>
              <a:rPr lang="en-US" sz="2000" dirty="0"/>
              <a:t>g</a:t>
            </a:r>
            <a:r>
              <a:rPr lang="en-US" sz="2000" dirty="0" smtClean="0"/>
              <a:t> executed </a:t>
            </a:r>
            <a:r>
              <a:rPr lang="en-US" sz="2000" dirty="0"/>
              <a:t>(Figure 8.3</a:t>
            </a:r>
            <a:r>
              <a:rPr lang="en-US" sz="2000" dirty="0" smtClean="0"/>
              <a:t>).</a:t>
            </a:r>
          </a:p>
          <a:p>
            <a:r>
              <a:rPr lang="en-US" sz="2000" dirty="0"/>
              <a:t>Addresses may be represented in different ways </a:t>
            </a:r>
            <a:r>
              <a:rPr lang="en-US" sz="2000" dirty="0" smtClean="0"/>
              <a:t>during these </a:t>
            </a:r>
            <a:r>
              <a:rPr lang="en-US" sz="2000" dirty="0"/>
              <a:t>steps. Addresses in the source program are generally symbolic (such </a:t>
            </a:r>
            <a:r>
              <a:rPr lang="en-US" sz="2000" dirty="0" smtClean="0"/>
              <a:t>as </a:t>
            </a:r>
            <a:r>
              <a:rPr lang="en-US" sz="2000" i="1" dirty="0" smtClean="0"/>
              <a:t>count</a:t>
            </a:r>
            <a:r>
              <a:rPr lang="en-US" sz="2000" i="1" dirty="0"/>
              <a:t>). </a:t>
            </a:r>
            <a:r>
              <a:rPr lang="en-US" sz="2000" dirty="0"/>
              <a:t>A compiler will typically bind these symbolic addresses to </a:t>
            </a:r>
            <a:r>
              <a:rPr lang="en-US" sz="2000" dirty="0" err="1" smtClean="0"/>
              <a:t>relocatable</a:t>
            </a:r>
            <a:r>
              <a:rPr lang="en-US" sz="2000" dirty="0" smtClean="0"/>
              <a:t> addresses </a:t>
            </a:r>
            <a:r>
              <a:rPr lang="en-US" sz="2000" dirty="0"/>
              <a:t>(such as "14 bytes from the beginning of this module</a:t>
            </a:r>
            <a:r>
              <a:rPr lang="en-US" sz="2000" dirty="0" smtClean="0"/>
              <a:t>").</a:t>
            </a:r>
          </a:p>
          <a:p>
            <a:r>
              <a:rPr lang="en-US" sz="2000" dirty="0"/>
              <a:t>The </a:t>
            </a:r>
            <a:r>
              <a:rPr lang="en-US" sz="2000" dirty="0" smtClean="0"/>
              <a:t>linkage editor </a:t>
            </a:r>
            <a:r>
              <a:rPr lang="en-US" sz="2000" dirty="0"/>
              <a:t>or loader will in turn bind the </a:t>
            </a:r>
            <a:r>
              <a:rPr lang="en-US" sz="2000" dirty="0" err="1"/>
              <a:t>relocatable</a:t>
            </a:r>
            <a:r>
              <a:rPr lang="en-US" sz="2000" dirty="0"/>
              <a:t> addresses to absolute </a:t>
            </a:r>
            <a:r>
              <a:rPr lang="en-US" sz="2000" dirty="0" smtClean="0"/>
              <a:t>addresses (such </a:t>
            </a:r>
            <a:r>
              <a:rPr lang="en-US" sz="2000" dirty="0"/>
              <a:t>as 74014). Each binding is a mapping from one address space to another.</a:t>
            </a:r>
          </a:p>
        </p:txBody>
      </p:sp>
    </p:spTree>
    <p:extLst>
      <p:ext uri="{BB962C8B-B14F-4D97-AF65-F5344CB8AC3E}">
        <p14:creationId xmlns:p14="http://schemas.microsoft.com/office/powerpoint/2010/main" val="17946677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352" y="4517"/>
            <a:ext cx="10515600" cy="600789"/>
          </a:xfrm>
        </p:spPr>
        <p:txBody>
          <a:bodyPr>
            <a:normAutofit/>
          </a:bodyPr>
          <a:lstStyle/>
          <a:p>
            <a:r>
              <a:rPr lang="en-US" sz="2400" dirty="0" smtClean="0"/>
              <a:t>Continue….</a:t>
            </a:r>
            <a:endParaRPr lang="en-US" sz="2400" dirty="0"/>
          </a:p>
        </p:txBody>
      </p:sp>
      <p:sp>
        <p:nvSpPr>
          <p:cNvPr id="3" name="Content Placeholder 2"/>
          <p:cNvSpPr>
            <a:spLocks noGrp="1"/>
          </p:cNvSpPr>
          <p:nvPr>
            <p:ph idx="1"/>
          </p:nvPr>
        </p:nvSpPr>
        <p:spPr>
          <a:xfrm>
            <a:off x="928352" y="605305"/>
            <a:ext cx="10933090" cy="6387923"/>
          </a:xfrm>
        </p:spPr>
        <p:txBody>
          <a:bodyPr>
            <a:normAutofit lnSpcReduction="10000"/>
          </a:bodyPr>
          <a:lstStyle/>
          <a:p>
            <a:pPr algn="just"/>
            <a:r>
              <a:rPr lang="en-US" sz="2000" dirty="0" smtClean="0"/>
              <a:t>We must develop a frame allocation algorithm and a page replacement algorithm. </a:t>
            </a:r>
            <a:r>
              <a:rPr lang="en-US" sz="2000" dirty="0"/>
              <a:t>That is, if we have multiple processes in memory, we must decide how </a:t>
            </a:r>
            <a:r>
              <a:rPr lang="en-US" sz="2000" dirty="0" smtClean="0"/>
              <a:t>many frames </a:t>
            </a:r>
            <a:r>
              <a:rPr lang="en-US" sz="2000" dirty="0"/>
              <a:t>to allocate to each process; and when page replacement is </a:t>
            </a:r>
            <a:r>
              <a:rPr lang="en-US" sz="2000" dirty="0" smtClean="0"/>
              <a:t>required, we </a:t>
            </a:r>
            <a:r>
              <a:rPr lang="en-US" sz="2000" dirty="0"/>
              <a:t>must select the frames that are to be replaced. Designing </a:t>
            </a:r>
            <a:r>
              <a:rPr lang="en-US" sz="2000" dirty="0" smtClean="0"/>
              <a:t>appropriate algorithms </a:t>
            </a:r>
            <a:r>
              <a:rPr lang="en-US" sz="2000" dirty="0"/>
              <a:t>to solve these problems is an important </a:t>
            </a:r>
            <a:r>
              <a:rPr lang="en-US" sz="2000" dirty="0" smtClean="0"/>
              <a:t>task.</a:t>
            </a:r>
          </a:p>
          <a:p>
            <a:pPr algn="just"/>
            <a:r>
              <a:rPr lang="en-US" sz="2000" dirty="0"/>
              <a:t>There are many different page-replacement algorithms. Every </a:t>
            </a:r>
            <a:r>
              <a:rPr lang="en-US" sz="2000" dirty="0" smtClean="0"/>
              <a:t>operating system </a:t>
            </a:r>
            <a:r>
              <a:rPr lang="en-US" sz="2000" dirty="0"/>
              <a:t>probably has its own replacement scheme</a:t>
            </a:r>
            <a:r>
              <a:rPr lang="en-US" sz="2000" dirty="0" smtClean="0"/>
              <a:t>.</a:t>
            </a:r>
          </a:p>
          <a:p>
            <a:pPr algn="just"/>
            <a:r>
              <a:rPr lang="en-US" sz="2000" dirty="0"/>
              <a:t>We evaluate an algorithm by running it on a particular string of </a:t>
            </a:r>
            <a:r>
              <a:rPr lang="en-US" sz="2000" dirty="0" smtClean="0"/>
              <a:t>memory references and computing </a:t>
            </a:r>
            <a:r>
              <a:rPr lang="en-US" sz="2000" dirty="0"/>
              <a:t>the number of page faults</a:t>
            </a:r>
            <a:r>
              <a:rPr lang="en-US" sz="2000" dirty="0" smtClean="0"/>
              <a:t>.</a:t>
            </a:r>
          </a:p>
          <a:p>
            <a:pPr algn="just"/>
            <a:r>
              <a:rPr lang="en-US" sz="2000" dirty="0"/>
              <a:t>The string of </a:t>
            </a:r>
            <a:r>
              <a:rPr lang="en-US" sz="2000" dirty="0" smtClean="0"/>
              <a:t>memory references </a:t>
            </a:r>
            <a:r>
              <a:rPr lang="en-US" sz="2000" dirty="0"/>
              <a:t>is called </a:t>
            </a:r>
            <a:r>
              <a:rPr lang="en-US" sz="2000" dirty="0" smtClean="0"/>
              <a:t>a reference string. </a:t>
            </a:r>
            <a:r>
              <a:rPr lang="en-US" sz="2000" dirty="0"/>
              <a:t>We can generate reference strings</a:t>
            </a:r>
          </a:p>
          <a:p>
            <a:pPr algn="just"/>
            <a:r>
              <a:rPr lang="en-US" sz="2000" dirty="0"/>
              <a:t>artificially (by using a random-number generator, for example), or we can </a:t>
            </a:r>
            <a:r>
              <a:rPr lang="en-US" sz="2000" dirty="0" smtClean="0"/>
              <a:t>trace a </a:t>
            </a:r>
            <a:r>
              <a:rPr lang="en-US" sz="2000" dirty="0"/>
              <a:t>given system and record the address of each memory </a:t>
            </a:r>
            <a:r>
              <a:rPr lang="en-US" sz="2000" dirty="0" smtClean="0"/>
              <a:t>reference.</a:t>
            </a:r>
          </a:p>
          <a:p>
            <a:pPr algn="just"/>
            <a:r>
              <a:rPr lang="en-US" sz="2000" dirty="0"/>
              <a:t>To determine the number of page faults for a particular </a:t>
            </a:r>
            <a:endParaRPr lang="en-US" sz="2000" dirty="0" smtClean="0"/>
          </a:p>
          <a:p>
            <a:pPr marL="0" indent="0" algn="just">
              <a:buNone/>
            </a:pPr>
            <a:r>
              <a:rPr lang="en-US" sz="2000" dirty="0" smtClean="0"/>
              <a:t>reference </a:t>
            </a:r>
            <a:r>
              <a:rPr lang="en-US" sz="2000" dirty="0"/>
              <a:t>string and page-replacement algorithm, we also </a:t>
            </a:r>
            <a:r>
              <a:rPr lang="en-US" sz="2000" dirty="0" smtClean="0"/>
              <a:t>need</a:t>
            </a:r>
          </a:p>
          <a:p>
            <a:pPr marL="0" indent="0" algn="just">
              <a:buNone/>
            </a:pPr>
            <a:r>
              <a:rPr lang="en-US" sz="2000" dirty="0" smtClean="0"/>
              <a:t>to </a:t>
            </a:r>
            <a:r>
              <a:rPr lang="en-US" sz="2000" dirty="0"/>
              <a:t>know the number of page frames available. </a:t>
            </a:r>
            <a:endParaRPr lang="en-US" sz="2000" dirty="0" smtClean="0"/>
          </a:p>
          <a:p>
            <a:pPr marL="0" indent="0" algn="just">
              <a:buNone/>
            </a:pPr>
            <a:r>
              <a:rPr lang="en-US" sz="2000" dirty="0" smtClean="0"/>
              <a:t>Obviously</a:t>
            </a:r>
            <a:r>
              <a:rPr lang="en-US" sz="2000" dirty="0"/>
              <a:t>, as the number of frames available increases</a:t>
            </a:r>
            <a:r>
              <a:rPr lang="en-US" sz="2000" dirty="0" smtClean="0"/>
              <a:t>,</a:t>
            </a:r>
          </a:p>
          <a:p>
            <a:pPr marL="0" indent="0" algn="just">
              <a:buNone/>
            </a:pPr>
            <a:r>
              <a:rPr lang="en-US" sz="2000" dirty="0" smtClean="0"/>
              <a:t> </a:t>
            </a:r>
            <a:r>
              <a:rPr lang="en-US" sz="2000" dirty="0"/>
              <a:t>the number of page faults </a:t>
            </a:r>
            <a:r>
              <a:rPr lang="en-US" sz="2000" dirty="0" smtClean="0"/>
              <a:t>decreases.</a:t>
            </a:r>
            <a:endParaRPr lang="en-US" sz="2000" dirty="0"/>
          </a:p>
          <a:p>
            <a:pPr marL="0" indent="0" algn="just">
              <a:buNone/>
            </a:pPr>
            <a:r>
              <a:rPr lang="en-US" sz="2000" dirty="0" smtClean="0"/>
              <a:t> </a:t>
            </a:r>
          </a:p>
          <a:p>
            <a:pPr marL="0" indent="0" algn="just">
              <a:buNone/>
            </a:pPr>
            <a:r>
              <a:rPr lang="en-US" sz="2000" dirty="0" smtClean="0"/>
              <a:t>                                                                                  Figure 9.1 1 Graph of page faults versus number of frames</a:t>
            </a:r>
          </a:p>
          <a:p>
            <a:pPr algn="just"/>
            <a:endParaRPr lang="en-US" sz="2000" dirty="0"/>
          </a:p>
        </p:txBody>
      </p:sp>
      <p:pic>
        <p:nvPicPr>
          <p:cNvPr id="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7475" y="3696237"/>
            <a:ext cx="3825025" cy="2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63269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322" y="0"/>
            <a:ext cx="10515600" cy="626548"/>
          </a:xfrm>
        </p:spPr>
        <p:txBody>
          <a:bodyPr>
            <a:normAutofit/>
          </a:bodyPr>
          <a:lstStyle/>
          <a:p>
            <a:r>
              <a:rPr lang="en-US" sz="2400" dirty="0" smtClean="0"/>
              <a:t>Page replacement algorithms </a:t>
            </a:r>
            <a:endParaRPr lang="en-US" sz="2400" dirty="0"/>
          </a:p>
        </p:txBody>
      </p:sp>
      <p:sp>
        <p:nvSpPr>
          <p:cNvPr id="3" name="Content Placeholder 2"/>
          <p:cNvSpPr>
            <a:spLocks noGrp="1"/>
          </p:cNvSpPr>
          <p:nvPr>
            <p:ph idx="1"/>
          </p:nvPr>
        </p:nvSpPr>
        <p:spPr>
          <a:xfrm>
            <a:off x="632138" y="489398"/>
            <a:ext cx="10515600" cy="6787165"/>
          </a:xfrm>
        </p:spPr>
        <p:txBody>
          <a:bodyPr>
            <a:normAutofit/>
          </a:bodyPr>
          <a:lstStyle/>
          <a:p>
            <a:pPr marL="0" indent="0">
              <a:buNone/>
            </a:pPr>
            <a:r>
              <a:rPr lang="en-US" sz="2000" b="1" dirty="0"/>
              <a:t>9.4.2 FIFO Page </a:t>
            </a:r>
            <a:r>
              <a:rPr lang="en-US" sz="2000" b="1" dirty="0" smtClean="0"/>
              <a:t>Replacement</a:t>
            </a:r>
            <a:endParaRPr lang="en-US" sz="2000" b="1" dirty="0"/>
          </a:p>
          <a:p>
            <a:pPr algn="just"/>
            <a:r>
              <a:rPr lang="en-US" sz="2000" dirty="0"/>
              <a:t>The simplest page-replacement algorithm is a first-in, first-out (FIFO) </a:t>
            </a:r>
            <a:r>
              <a:rPr lang="en-US" sz="2000" dirty="0" smtClean="0"/>
              <a:t>algorithm. A </a:t>
            </a:r>
            <a:r>
              <a:rPr lang="en-US" sz="2000" dirty="0"/>
              <a:t>FIFO replacement algorithm associates with each page the time when </a:t>
            </a:r>
            <a:r>
              <a:rPr lang="en-US" sz="2000" dirty="0" smtClean="0"/>
              <a:t>that page </a:t>
            </a:r>
            <a:r>
              <a:rPr lang="en-US" sz="2000" dirty="0"/>
              <a:t>was brought into memory. When a page must be replaced, the </a:t>
            </a:r>
            <a:r>
              <a:rPr lang="en-US" sz="2000" dirty="0" smtClean="0"/>
              <a:t>oldest page </a:t>
            </a:r>
            <a:r>
              <a:rPr lang="en-US" sz="2000" dirty="0"/>
              <a:t>is chosen. Notice that it is not strictly necessary to record the time </a:t>
            </a:r>
            <a:r>
              <a:rPr lang="en-US" sz="2000" dirty="0" smtClean="0"/>
              <a:t>when a </a:t>
            </a:r>
            <a:r>
              <a:rPr lang="en-US" sz="2000" dirty="0"/>
              <a:t>page is brought in. We can create a FIFO queue to hold all pages in </a:t>
            </a:r>
            <a:r>
              <a:rPr lang="en-US" sz="2000" dirty="0" smtClean="0"/>
              <a:t>memory. We </a:t>
            </a:r>
            <a:r>
              <a:rPr lang="en-US" sz="2000" dirty="0"/>
              <a:t>replace the page at the head of the queue. When a page is brought </a:t>
            </a:r>
            <a:r>
              <a:rPr lang="en-US" sz="2000" dirty="0" smtClean="0"/>
              <a:t>into memory</a:t>
            </a:r>
            <a:r>
              <a:rPr lang="en-US" sz="2000" dirty="0"/>
              <a:t>, we insert it at the tail of the queue</a:t>
            </a:r>
            <a:r>
              <a:rPr lang="en-US" sz="2000" dirty="0" smtClean="0"/>
              <a:t>.</a:t>
            </a:r>
          </a:p>
          <a:p>
            <a:pPr algn="just"/>
            <a:r>
              <a:rPr lang="en-US" sz="2000" dirty="0"/>
              <a:t>The FIFO page-replacement algorithm is easy to </a:t>
            </a:r>
            <a:r>
              <a:rPr lang="en-US" sz="2000" dirty="0" smtClean="0"/>
              <a:t>understand </a:t>
            </a:r>
            <a:r>
              <a:rPr lang="en-US" sz="2000" dirty="0"/>
              <a:t>and </a:t>
            </a:r>
            <a:r>
              <a:rPr lang="en-US" sz="2000" dirty="0" smtClean="0"/>
              <a:t>program. However</a:t>
            </a:r>
            <a:r>
              <a:rPr lang="en-US" sz="2000" dirty="0"/>
              <a:t>, its performance is not always good. On the one hand, the </a:t>
            </a:r>
            <a:r>
              <a:rPr lang="en-US" sz="2000" dirty="0" smtClean="0"/>
              <a:t>page replaced </a:t>
            </a:r>
            <a:r>
              <a:rPr lang="en-US" sz="2000" dirty="0"/>
              <a:t>may be an initialization module that was used a long time ago and </a:t>
            </a:r>
            <a:r>
              <a:rPr lang="en-US" sz="2000" dirty="0" smtClean="0"/>
              <a:t>is no </a:t>
            </a:r>
            <a:r>
              <a:rPr lang="en-US" sz="2000" dirty="0"/>
              <a:t>longer needed. On the other hand, it could contain a heavily used </a:t>
            </a:r>
            <a:r>
              <a:rPr lang="en-US" sz="2000" dirty="0" smtClean="0"/>
              <a:t>variable that </a:t>
            </a:r>
            <a:r>
              <a:rPr lang="en-US" sz="2000" dirty="0"/>
              <a:t>was initialized early and is in constant use</a:t>
            </a:r>
            <a:r>
              <a:rPr lang="en-US" sz="2000" dirty="0" smtClean="0"/>
              <a:t>.</a:t>
            </a:r>
          </a:p>
          <a:p>
            <a:pPr algn="just"/>
            <a:r>
              <a:rPr lang="en-US" sz="2000" dirty="0"/>
              <a:t>Figure 9.13 shows the curve of page faults for this reference string versus </a:t>
            </a:r>
            <a:r>
              <a:rPr lang="en-US" sz="2000" dirty="0" smtClean="0"/>
              <a:t>the number </a:t>
            </a:r>
            <a:r>
              <a:rPr lang="en-US" sz="2000" dirty="0"/>
              <a:t>of available frames. Notice that the number of faults for four </a:t>
            </a:r>
            <a:r>
              <a:rPr lang="en-US" sz="2000" dirty="0" smtClean="0"/>
              <a:t>frames (ten</a:t>
            </a:r>
            <a:r>
              <a:rPr lang="en-US" sz="2000" dirty="0"/>
              <a:t>) is </a:t>
            </a:r>
            <a:r>
              <a:rPr lang="en-US" sz="2000" i="1" dirty="0"/>
              <a:t>greater </a:t>
            </a:r>
            <a:r>
              <a:rPr lang="en-US" sz="2000" dirty="0"/>
              <a:t>than the number of faults for three frames (nine)! This </a:t>
            </a:r>
            <a:r>
              <a:rPr lang="en-US" sz="2000" dirty="0" smtClean="0"/>
              <a:t>most unexpected </a:t>
            </a:r>
            <a:r>
              <a:rPr lang="en-US" sz="2000" dirty="0"/>
              <a:t>result is known </a:t>
            </a:r>
            <a:r>
              <a:rPr lang="en-US" sz="2000" dirty="0" smtClean="0"/>
              <a:t>as </a:t>
            </a:r>
            <a:r>
              <a:rPr lang="en-US" sz="2000" dirty="0" err="1" smtClean="0"/>
              <a:t>Belady’s</a:t>
            </a:r>
            <a:r>
              <a:rPr lang="en-US" sz="2000" dirty="0" smtClean="0"/>
              <a:t> anomaly.</a:t>
            </a:r>
          </a:p>
          <a:p>
            <a:pPr algn="just"/>
            <a:r>
              <a:rPr lang="en-US" sz="2000" dirty="0"/>
              <a:t>Figure 9.13 Page-fault curve for FIFO replacement </a:t>
            </a:r>
            <a:endParaRPr lang="en-US" sz="2000" dirty="0" smtClean="0"/>
          </a:p>
          <a:p>
            <a:pPr marL="0" indent="0" algn="just">
              <a:buNone/>
            </a:pPr>
            <a:r>
              <a:rPr lang="en-US" sz="2000" dirty="0" smtClean="0"/>
              <a:t>   on </a:t>
            </a:r>
            <a:r>
              <a:rPr lang="en-US" sz="2000" dirty="0"/>
              <a:t>a reference string</a:t>
            </a:r>
            <a:r>
              <a:rPr lang="en-US" sz="2000" dirty="0" smtClean="0"/>
              <a:t> </a:t>
            </a:r>
            <a:endParaRPr lang="en-US" sz="2000" b="1" dirty="0"/>
          </a:p>
        </p:txBody>
      </p:sp>
      <p:pic>
        <p:nvPicPr>
          <p:cNvPr id="4"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5288" y="4790938"/>
            <a:ext cx="3284112" cy="260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24481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a:bodyPr>
          <a:lstStyle/>
          <a:p>
            <a:r>
              <a:rPr lang="en-US" sz="2400" b="1" dirty="0"/>
              <a:t>9.4.3 Optimal Page Replacement</a:t>
            </a:r>
          </a:p>
        </p:txBody>
      </p:sp>
      <p:sp>
        <p:nvSpPr>
          <p:cNvPr id="3" name="Content Placeholder 2"/>
          <p:cNvSpPr>
            <a:spLocks noGrp="1"/>
          </p:cNvSpPr>
          <p:nvPr>
            <p:ph idx="1"/>
          </p:nvPr>
        </p:nvSpPr>
        <p:spPr>
          <a:xfrm>
            <a:off x="838200" y="1078651"/>
            <a:ext cx="10515600" cy="4351338"/>
          </a:xfrm>
        </p:spPr>
        <p:txBody>
          <a:bodyPr>
            <a:normAutofit/>
          </a:bodyPr>
          <a:lstStyle/>
          <a:p>
            <a:r>
              <a:rPr lang="en-US" sz="2000" dirty="0" smtClean="0"/>
              <a:t>Optimal page replacement </a:t>
            </a:r>
            <a:r>
              <a:rPr lang="en-US" sz="2000" dirty="0"/>
              <a:t>which has the lowest page-fault rate of </a:t>
            </a:r>
            <a:r>
              <a:rPr lang="en-US" sz="2000" dirty="0" smtClean="0"/>
              <a:t>all algorithms </a:t>
            </a:r>
            <a:r>
              <a:rPr lang="en-US" sz="2000" dirty="0"/>
              <a:t>and will never suffer from </a:t>
            </a:r>
            <a:r>
              <a:rPr lang="en-US" sz="2000" dirty="0" err="1"/>
              <a:t>Belady's</a:t>
            </a:r>
            <a:r>
              <a:rPr lang="en-US" sz="2000" dirty="0"/>
              <a:t> </a:t>
            </a:r>
            <a:r>
              <a:rPr lang="en-US" sz="2000" dirty="0" smtClean="0"/>
              <a:t>anomaly. </a:t>
            </a:r>
          </a:p>
          <a:p>
            <a:r>
              <a:rPr lang="en-US" sz="2000" dirty="0" smtClean="0"/>
              <a:t>In Optimal page replacement it replaces the page that will not be used for the longest period of time.</a:t>
            </a:r>
          </a:p>
          <a:p>
            <a:r>
              <a:rPr lang="en-US" sz="2000" dirty="0"/>
              <a:t>Use of this page-replacement algorithm guarantees the lowest possible </a:t>
            </a:r>
            <a:r>
              <a:rPr lang="en-US" sz="2000" dirty="0" err="1" smtClean="0"/>
              <a:t>pagefault</a:t>
            </a:r>
            <a:r>
              <a:rPr lang="en-US" sz="2000" dirty="0"/>
              <a:t> </a:t>
            </a:r>
            <a:r>
              <a:rPr lang="en-US" sz="2000" dirty="0" smtClean="0"/>
              <a:t>rate </a:t>
            </a:r>
            <a:r>
              <a:rPr lang="en-US" sz="2000" dirty="0"/>
              <a:t>for a fixed number of frames</a:t>
            </a:r>
            <a:r>
              <a:rPr lang="en-US" sz="2000" dirty="0" smtClean="0"/>
              <a:t>.</a:t>
            </a:r>
          </a:p>
          <a:p>
            <a:r>
              <a:rPr lang="en-US" sz="2000" dirty="0"/>
              <a:t>Unfortunately, the optimal page-replacement algorithm is difficult </a:t>
            </a:r>
            <a:r>
              <a:rPr lang="en-US" sz="2000" dirty="0" smtClean="0"/>
              <a:t>to implement</a:t>
            </a:r>
            <a:r>
              <a:rPr lang="en-US" sz="2000" dirty="0"/>
              <a:t>, because it requires future knowledge of the reference </a:t>
            </a:r>
            <a:r>
              <a:rPr lang="en-US" sz="2000" dirty="0" smtClean="0"/>
              <a:t>string.</a:t>
            </a:r>
          </a:p>
          <a:p>
            <a:pPr marL="0" indent="0">
              <a:buNone/>
            </a:pPr>
            <a:endParaRPr lang="en-US" sz="2000" dirty="0"/>
          </a:p>
        </p:txBody>
      </p:sp>
    </p:spTree>
    <p:extLst>
      <p:ext uri="{BB962C8B-B14F-4D97-AF65-F5344CB8AC3E}">
        <p14:creationId xmlns:p14="http://schemas.microsoft.com/office/powerpoint/2010/main" val="6399968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3"/>
            <a:ext cx="10515600" cy="600791"/>
          </a:xfrm>
        </p:spPr>
        <p:txBody>
          <a:bodyPr>
            <a:normAutofit/>
          </a:bodyPr>
          <a:lstStyle/>
          <a:p>
            <a:r>
              <a:rPr lang="en-US" sz="2400" b="1" dirty="0"/>
              <a:t>9.4.4 LRU Page Replacement</a:t>
            </a:r>
          </a:p>
        </p:txBody>
      </p:sp>
      <p:sp>
        <p:nvSpPr>
          <p:cNvPr id="3" name="Content Placeholder 2"/>
          <p:cNvSpPr>
            <a:spLocks noGrp="1"/>
          </p:cNvSpPr>
          <p:nvPr>
            <p:ph idx="1"/>
          </p:nvPr>
        </p:nvSpPr>
        <p:spPr>
          <a:xfrm>
            <a:off x="748048" y="759853"/>
            <a:ext cx="10515600" cy="5924281"/>
          </a:xfrm>
        </p:spPr>
        <p:txBody>
          <a:bodyPr>
            <a:normAutofit lnSpcReduction="10000"/>
          </a:bodyPr>
          <a:lstStyle/>
          <a:p>
            <a:pPr algn="just"/>
            <a:r>
              <a:rPr lang="en-US" sz="2000" dirty="0"/>
              <a:t>lf the optimal algorithm is not feasible, perhaps an approximation of </a:t>
            </a:r>
            <a:r>
              <a:rPr lang="en-US" sz="2000" dirty="0" smtClean="0"/>
              <a:t>the optimal </a:t>
            </a:r>
            <a:r>
              <a:rPr lang="en-US" sz="2000" dirty="0"/>
              <a:t>algorithm is possible. The key distinction between the FIFO and </a:t>
            </a:r>
            <a:r>
              <a:rPr lang="en-US" sz="2000" dirty="0" smtClean="0"/>
              <a:t>OPT algorithms </a:t>
            </a:r>
            <a:r>
              <a:rPr lang="en-US" sz="2000" dirty="0"/>
              <a:t>(other than looking backward versus forward in time) is that </a:t>
            </a:r>
            <a:r>
              <a:rPr lang="en-US" sz="2000" dirty="0" smtClean="0"/>
              <a:t>the FIFO </a:t>
            </a:r>
            <a:r>
              <a:rPr lang="en-US" sz="2000" dirty="0"/>
              <a:t>algorithm uses the time when a page was brought into memory, </a:t>
            </a:r>
            <a:r>
              <a:rPr lang="en-US" sz="2000" dirty="0" smtClean="0"/>
              <a:t>whereas the </a:t>
            </a:r>
            <a:r>
              <a:rPr lang="en-US" sz="2000" dirty="0"/>
              <a:t>OPT algorithm uses the time when a page is to be </a:t>
            </a:r>
            <a:r>
              <a:rPr lang="en-US" sz="2000" i="1" dirty="0"/>
              <a:t>used</a:t>
            </a:r>
            <a:r>
              <a:rPr lang="en-US" sz="2000" i="1" dirty="0" smtClean="0"/>
              <a:t>. </a:t>
            </a:r>
            <a:r>
              <a:rPr lang="en-US" sz="2000" dirty="0"/>
              <a:t>If we use </a:t>
            </a:r>
            <a:r>
              <a:rPr lang="en-US" sz="2000" dirty="0" smtClean="0"/>
              <a:t>the recent </a:t>
            </a:r>
            <a:r>
              <a:rPr lang="en-US" sz="2000" dirty="0"/>
              <a:t>past as an approximation of the near future, then we can replace </a:t>
            </a:r>
            <a:r>
              <a:rPr lang="en-US" sz="2000" dirty="0" smtClean="0"/>
              <a:t>the page that </a:t>
            </a:r>
            <a:r>
              <a:rPr lang="en-US" sz="2000" i="1" dirty="0"/>
              <a:t>has not been used </a:t>
            </a:r>
            <a:r>
              <a:rPr lang="en-US" sz="2000" dirty="0"/>
              <a:t>for the longest period of time</a:t>
            </a:r>
            <a:r>
              <a:rPr lang="en-US" sz="2000" dirty="0" smtClean="0"/>
              <a:t>. This approach is called as least recently used (LRU) algorithm. </a:t>
            </a:r>
          </a:p>
          <a:p>
            <a:pPr algn="just"/>
            <a:r>
              <a:rPr lang="en-US" sz="2000" dirty="0"/>
              <a:t>LRU replacement associates with each page the time of that page's last </a:t>
            </a:r>
            <a:r>
              <a:rPr lang="en-US" sz="2000" dirty="0" smtClean="0"/>
              <a:t>use. When </a:t>
            </a:r>
            <a:r>
              <a:rPr lang="en-US" sz="2000" dirty="0"/>
              <a:t>a page must be replaced, LRU chooses the page that has not been </a:t>
            </a:r>
            <a:r>
              <a:rPr lang="en-US" sz="2000" dirty="0" smtClean="0"/>
              <a:t>used for </a:t>
            </a:r>
            <a:r>
              <a:rPr lang="en-US" sz="2000" dirty="0"/>
              <a:t>the longest period of time. We can think of this strategy as the </a:t>
            </a:r>
            <a:r>
              <a:rPr lang="en-US" sz="2000" dirty="0" smtClean="0"/>
              <a:t>optimal page-replacement </a:t>
            </a:r>
            <a:r>
              <a:rPr lang="en-US" sz="2000" dirty="0"/>
              <a:t>algorithm looking backward in time, rather than </a:t>
            </a:r>
            <a:r>
              <a:rPr lang="en-US" sz="2000" dirty="0" smtClean="0"/>
              <a:t>forward. </a:t>
            </a:r>
          </a:p>
          <a:p>
            <a:r>
              <a:rPr lang="en-US" sz="2000" dirty="0"/>
              <a:t>The LRU policy is often used as a page-replacement algorithm </a:t>
            </a:r>
            <a:r>
              <a:rPr lang="en-US" sz="2000" dirty="0" smtClean="0"/>
              <a:t>and is </a:t>
            </a:r>
            <a:r>
              <a:rPr lang="en-US" sz="2000" dirty="0"/>
              <a:t>considered to be good. The major problem is </a:t>
            </a:r>
            <a:r>
              <a:rPr lang="en-US" sz="2000" i="1" dirty="0"/>
              <a:t>how </a:t>
            </a:r>
            <a:r>
              <a:rPr lang="en-US" sz="2000" dirty="0"/>
              <a:t>to implement </a:t>
            </a:r>
            <a:r>
              <a:rPr lang="en-US" sz="2000" dirty="0" smtClean="0"/>
              <a:t>LRU replacement</a:t>
            </a:r>
            <a:r>
              <a:rPr lang="en-US" sz="2000" dirty="0"/>
              <a:t>. An LRU page-replacement algorithm may require </a:t>
            </a:r>
            <a:r>
              <a:rPr lang="en-US" sz="2000" dirty="0" smtClean="0"/>
              <a:t>substantial hardware </a:t>
            </a:r>
            <a:r>
              <a:rPr lang="en-US" sz="2000" dirty="0"/>
              <a:t>assistance. The problem is to determine an order for the </a:t>
            </a:r>
            <a:r>
              <a:rPr lang="en-US" sz="2000" dirty="0" smtClean="0"/>
              <a:t>frames defined </a:t>
            </a:r>
            <a:r>
              <a:rPr lang="en-US" sz="2000" dirty="0"/>
              <a:t>by the time of last use. Two implementations are </a:t>
            </a:r>
            <a:r>
              <a:rPr lang="en-US" sz="2000" dirty="0" smtClean="0"/>
              <a:t>feasible</a:t>
            </a:r>
          </a:p>
          <a:p>
            <a:pPr marL="457200" indent="-457200">
              <a:buFont typeface="+mj-lt"/>
              <a:buAutoNum type="arabicPeriod"/>
            </a:pPr>
            <a:r>
              <a:rPr lang="en-US" sz="2000" dirty="0"/>
              <a:t>Counters. In the simplest case, we associate with each page-table entry </a:t>
            </a:r>
            <a:r>
              <a:rPr lang="en-US" sz="2000" dirty="0" smtClean="0"/>
              <a:t>a time-of-use </a:t>
            </a:r>
            <a:r>
              <a:rPr lang="en-US" sz="2000" dirty="0"/>
              <a:t>field and add to the CPU a logical clock or counter</a:t>
            </a:r>
            <a:r>
              <a:rPr lang="en-US" sz="2000" dirty="0" smtClean="0"/>
              <a:t>. </a:t>
            </a:r>
            <a:r>
              <a:rPr lang="en-US" sz="2000" dirty="0"/>
              <a:t>The clock </a:t>
            </a:r>
            <a:r>
              <a:rPr lang="en-US" sz="2000" dirty="0" smtClean="0"/>
              <a:t>is </a:t>
            </a:r>
            <a:r>
              <a:rPr lang="en-US" sz="2000" dirty="0"/>
              <a:t>incremented for every memory </a:t>
            </a:r>
            <a:r>
              <a:rPr lang="en-US" sz="2000" dirty="0" smtClean="0"/>
              <a:t>reference. </a:t>
            </a:r>
            <a:r>
              <a:rPr lang="en-US" sz="2000" dirty="0"/>
              <a:t>Whenever a reference to a </a:t>
            </a:r>
            <a:r>
              <a:rPr lang="en-US" sz="2000" dirty="0" smtClean="0"/>
              <a:t>page is </a:t>
            </a:r>
            <a:r>
              <a:rPr lang="en-US" sz="2000" dirty="0"/>
              <a:t>made, the contents of the clock register are copied to the </a:t>
            </a:r>
            <a:r>
              <a:rPr lang="en-US" sz="2000" dirty="0" smtClean="0"/>
              <a:t>time-of-use field </a:t>
            </a:r>
            <a:r>
              <a:rPr lang="en-US" sz="2000" dirty="0"/>
              <a:t>in the page-table entry for that page. In this way, we always </a:t>
            </a:r>
            <a:r>
              <a:rPr lang="en-US" sz="2000" dirty="0" smtClean="0"/>
              <a:t>have the </a:t>
            </a:r>
            <a:r>
              <a:rPr lang="en-US" sz="2000" dirty="0"/>
              <a:t>"time" of the last reference to each page. We replace the page with </a:t>
            </a:r>
            <a:r>
              <a:rPr lang="en-US" sz="2000" dirty="0" smtClean="0"/>
              <a:t>the smallest </a:t>
            </a:r>
            <a:r>
              <a:rPr lang="en-US" sz="2000" dirty="0"/>
              <a:t>time value</a:t>
            </a:r>
            <a:r>
              <a:rPr lang="en-US" sz="2000" dirty="0" smtClean="0"/>
              <a:t>. </a:t>
            </a:r>
            <a:r>
              <a:rPr lang="en-US" sz="2000" dirty="0"/>
              <a:t>This scheme requires a search of the page table to </a:t>
            </a:r>
            <a:r>
              <a:rPr lang="en-US" sz="2000" dirty="0" smtClean="0"/>
              <a:t>find the </a:t>
            </a:r>
            <a:r>
              <a:rPr lang="en-US" sz="2000" dirty="0"/>
              <a:t>LRU page and a write to memory (to the time-of-use field in the </a:t>
            </a:r>
            <a:r>
              <a:rPr lang="en-US" sz="2000" dirty="0" smtClean="0"/>
              <a:t>page table</a:t>
            </a:r>
            <a:r>
              <a:rPr lang="en-US" sz="2000" dirty="0"/>
              <a:t>) for each memory access.</a:t>
            </a:r>
          </a:p>
        </p:txBody>
      </p:sp>
    </p:spTree>
    <p:extLst>
      <p:ext uri="{BB962C8B-B14F-4D97-AF65-F5344CB8AC3E}">
        <p14:creationId xmlns:p14="http://schemas.microsoft.com/office/powerpoint/2010/main" val="11709584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638"/>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838200" y="875764"/>
            <a:ext cx="10515600" cy="5982236"/>
          </a:xfrm>
        </p:spPr>
        <p:txBody>
          <a:bodyPr>
            <a:normAutofit/>
          </a:bodyPr>
          <a:lstStyle/>
          <a:p>
            <a:pPr algn="just"/>
            <a:r>
              <a:rPr lang="en-US" sz="2000" dirty="0"/>
              <a:t>Stack Another approach to implementing LRU replacement is to </a:t>
            </a:r>
            <a:r>
              <a:rPr lang="en-US" sz="2000" dirty="0" smtClean="0"/>
              <a:t>keep a </a:t>
            </a:r>
            <a:r>
              <a:rPr lang="en-US" sz="2000" dirty="0"/>
              <a:t>stack of page numbers. Whenever a page is referenced, it is </a:t>
            </a:r>
            <a:r>
              <a:rPr lang="en-US" sz="2000" dirty="0" smtClean="0"/>
              <a:t>removed from </a:t>
            </a:r>
            <a:r>
              <a:rPr lang="en-US" sz="2000" dirty="0"/>
              <a:t>the stack and put on the top. In this way, the most recently </a:t>
            </a:r>
            <a:r>
              <a:rPr lang="en-US" sz="2000" dirty="0" smtClean="0"/>
              <a:t>used page </a:t>
            </a:r>
            <a:r>
              <a:rPr lang="en-US" sz="2000" dirty="0"/>
              <a:t>is always at the top of the stack and the least recently used page </a:t>
            </a:r>
            <a:r>
              <a:rPr lang="en-US" sz="2000" dirty="0" smtClean="0"/>
              <a:t>is always </a:t>
            </a:r>
            <a:r>
              <a:rPr lang="en-US" sz="2000" dirty="0"/>
              <a:t>at the bottom (Figure </a:t>
            </a:r>
            <a:r>
              <a:rPr lang="en-US" sz="2000" dirty="0" smtClean="0"/>
              <a:t>9.16) </a:t>
            </a:r>
            <a:r>
              <a:rPr lang="en-US" sz="2000" dirty="0"/>
              <a:t>Because entries must be removed </a:t>
            </a:r>
            <a:r>
              <a:rPr lang="en-US" sz="2000" dirty="0" smtClean="0"/>
              <a:t>from the </a:t>
            </a:r>
            <a:r>
              <a:rPr lang="en-US" sz="2000" dirty="0"/>
              <a:t>middle of the stack, it is best to implement this approach by using </a:t>
            </a:r>
            <a:r>
              <a:rPr lang="en-US" sz="2000" dirty="0" smtClean="0"/>
              <a:t>a doubly </a:t>
            </a:r>
            <a:r>
              <a:rPr lang="en-US" sz="2000" dirty="0"/>
              <a:t>linked list with a head pointer and a tail pointer. Removing a </a:t>
            </a:r>
            <a:r>
              <a:rPr lang="en-US" sz="2000" dirty="0" smtClean="0"/>
              <a:t>page and </a:t>
            </a:r>
            <a:r>
              <a:rPr lang="en-US" sz="2000" dirty="0"/>
              <a:t>putting it on the top of the stack then requires changing six </a:t>
            </a:r>
            <a:r>
              <a:rPr lang="en-US" sz="2000" dirty="0" smtClean="0"/>
              <a:t>pointers at </a:t>
            </a:r>
            <a:r>
              <a:rPr lang="en-US" sz="2000" dirty="0"/>
              <a:t>worst. Each update is a little more expensive, but there is no search </a:t>
            </a:r>
            <a:r>
              <a:rPr lang="en-US" sz="2000" dirty="0" smtClean="0"/>
              <a:t>for a replacement; the </a:t>
            </a:r>
            <a:r>
              <a:rPr lang="en-US" sz="2000" dirty="0"/>
              <a:t>tail pointer points to the bottom of the stack, which </a:t>
            </a:r>
            <a:r>
              <a:rPr lang="en-US" sz="2000" dirty="0" smtClean="0"/>
              <a:t>is the </a:t>
            </a:r>
            <a:r>
              <a:rPr lang="en-US" sz="2000" dirty="0"/>
              <a:t>LRU page</a:t>
            </a:r>
            <a:r>
              <a:rPr lang="en-US" sz="2000" dirty="0" smtClean="0"/>
              <a:t>.</a:t>
            </a:r>
          </a:p>
          <a:p>
            <a:pPr marL="0" indent="0" algn="just">
              <a:buNone/>
            </a:pPr>
            <a:r>
              <a:rPr lang="en-US" sz="2000" dirty="0" smtClean="0"/>
              <a:t>                     Figure </a:t>
            </a:r>
            <a:r>
              <a:rPr lang="en-US" sz="2000" dirty="0"/>
              <a:t>9.16 Use of a stack to record the most recent page references.</a:t>
            </a:r>
            <a:endParaRPr lang="en-US" sz="2000" dirty="0" smtClean="0"/>
          </a:p>
          <a:p>
            <a:pPr algn="just"/>
            <a:endParaRPr lang="en-US" sz="2000" dirty="0"/>
          </a:p>
        </p:txBody>
      </p:sp>
      <p:pic>
        <p:nvPicPr>
          <p:cNvPr id="4"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3503" y="3742072"/>
            <a:ext cx="5112915" cy="2890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67417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5212"/>
            <a:ext cx="10515600" cy="671915"/>
          </a:xfrm>
        </p:spPr>
        <p:txBody>
          <a:bodyPr>
            <a:normAutofit/>
          </a:bodyPr>
          <a:lstStyle/>
          <a:p>
            <a:r>
              <a:rPr lang="en-US" sz="2400" b="1" dirty="0"/>
              <a:t>9.4.5 LRU-Approximation Page Replacement</a:t>
            </a:r>
          </a:p>
        </p:txBody>
      </p:sp>
      <p:sp>
        <p:nvSpPr>
          <p:cNvPr id="3" name="Content Placeholder 2"/>
          <p:cNvSpPr>
            <a:spLocks noGrp="1"/>
          </p:cNvSpPr>
          <p:nvPr>
            <p:ph idx="1"/>
          </p:nvPr>
        </p:nvSpPr>
        <p:spPr>
          <a:xfrm>
            <a:off x="838200" y="837127"/>
            <a:ext cx="10515600" cy="5843743"/>
          </a:xfrm>
        </p:spPr>
        <p:txBody>
          <a:bodyPr>
            <a:normAutofit fontScale="92500" lnSpcReduction="10000"/>
          </a:bodyPr>
          <a:lstStyle/>
          <a:p>
            <a:pPr algn="just"/>
            <a:r>
              <a:rPr lang="en-US" sz="2000" dirty="0"/>
              <a:t>Few computer systems provide sufficient hardware support for true LRU </a:t>
            </a:r>
            <a:r>
              <a:rPr lang="en-US" sz="2000" dirty="0" smtClean="0"/>
              <a:t>page replacement</a:t>
            </a:r>
            <a:r>
              <a:rPr lang="en-US" sz="2000" dirty="0"/>
              <a:t>. Some systems provide no hardware support, and other </a:t>
            </a:r>
            <a:r>
              <a:rPr lang="en-US" sz="2000" dirty="0" smtClean="0"/>
              <a:t>page replacement algorithms </a:t>
            </a:r>
            <a:r>
              <a:rPr lang="en-US" sz="2000" dirty="0"/>
              <a:t>(such as a FIFO algorithm) must be used. Many </a:t>
            </a:r>
            <a:r>
              <a:rPr lang="en-US" sz="2000" dirty="0" smtClean="0"/>
              <a:t>systems provide </a:t>
            </a:r>
            <a:r>
              <a:rPr lang="en-US" sz="2000" dirty="0"/>
              <a:t>some help, however, in the form of </a:t>
            </a:r>
            <a:r>
              <a:rPr lang="en-US" sz="2000" dirty="0" smtClean="0"/>
              <a:t>a reference bit. </a:t>
            </a:r>
            <a:r>
              <a:rPr lang="en-US" sz="2000" dirty="0"/>
              <a:t>The reference </a:t>
            </a:r>
            <a:r>
              <a:rPr lang="en-US" sz="2000" dirty="0" smtClean="0"/>
              <a:t>bit for </a:t>
            </a:r>
            <a:r>
              <a:rPr lang="en-US" sz="2000" dirty="0"/>
              <a:t>a page is set by the hardware whenever that page is </a:t>
            </a:r>
            <a:r>
              <a:rPr lang="en-US" sz="2000" dirty="0" smtClean="0"/>
              <a:t>referenced. </a:t>
            </a:r>
          </a:p>
          <a:p>
            <a:pPr algn="just"/>
            <a:r>
              <a:rPr lang="en-US" sz="2000" dirty="0"/>
              <a:t>Initially, all bits are cleared (to 0) by the operating system. As a user </a:t>
            </a:r>
            <a:r>
              <a:rPr lang="en-US" sz="2000" dirty="0" smtClean="0"/>
              <a:t>process executes</a:t>
            </a:r>
            <a:r>
              <a:rPr lang="en-US" sz="2000" dirty="0"/>
              <a:t>, the bit associated with each page referenced is set (to 1) by </a:t>
            </a:r>
            <a:r>
              <a:rPr lang="en-US" sz="2000" dirty="0" smtClean="0"/>
              <a:t>the hardware</a:t>
            </a:r>
            <a:r>
              <a:rPr lang="en-US" sz="2000" dirty="0"/>
              <a:t>. After some time, we can determine which pages have been used </a:t>
            </a:r>
            <a:r>
              <a:rPr lang="en-US" sz="2000" dirty="0" smtClean="0"/>
              <a:t>and which </a:t>
            </a:r>
            <a:r>
              <a:rPr lang="en-US" sz="2000" dirty="0"/>
              <a:t>have not been used by examining the reference bits, although we do </a:t>
            </a:r>
            <a:r>
              <a:rPr lang="en-US" sz="2000" dirty="0" smtClean="0"/>
              <a:t>not know </a:t>
            </a:r>
            <a:r>
              <a:rPr lang="en-US" sz="2000" dirty="0"/>
              <a:t>the </a:t>
            </a:r>
            <a:r>
              <a:rPr lang="en-US" sz="2000" i="1" dirty="0"/>
              <a:t>order </a:t>
            </a:r>
            <a:r>
              <a:rPr lang="en-US" sz="2000" dirty="0"/>
              <a:t>of </a:t>
            </a:r>
            <a:r>
              <a:rPr lang="en-US" sz="2000" dirty="0" smtClean="0"/>
              <a:t>use.</a:t>
            </a:r>
          </a:p>
          <a:p>
            <a:pPr marL="0" indent="0" algn="just">
              <a:buNone/>
            </a:pPr>
            <a:r>
              <a:rPr lang="en-US" sz="2000" b="1" dirty="0"/>
              <a:t>9.4.5.1 Additional-Reference-Bits </a:t>
            </a:r>
            <a:r>
              <a:rPr lang="en-US" sz="2000" b="1" dirty="0" smtClean="0"/>
              <a:t>Algorithm</a:t>
            </a:r>
            <a:endParaRPr lang="en-US" sz="2000" b="1" dirty="0"/>
          </a:p>
          <a:p>
            <a:pPr algn="just"/>
            <a:r>
              <a:rPr lang="en-US" sz="2000" dirty="0"/>
              <a:t>We can gain additional ordering information by recording the reference bits </a:t>
            </a:r>
            <a:r>
              <a:rPr lang="en-US" sz="2000" dirty="0" smtClean="0"/>
              <a:t>at regular </a:t>
            </a:r>
            <a:r>
              <a:rPr lang="en-US" sz="2000" dirty="0"/>
              <a:t>intervals. We can keep an 8-bit byte for each page in a table in memory</a:t>
            </a:r>
            <a:r>
              <a:rPr lang="en-US" sz="2000" dirty="0" smtClean="0"/>
              <a:t>. </a:t>
            </a:r>
            <a:r>
              <a:rPr lang="en-US" sz="2000" dirty="0"/>
              <a:t>At regular intervals (say, every 100 milliseconds), a timer interrupt </a:t>
            </a:r>
            <a:r>
              <a:rPr lang="en-US" sz="2000" dirty="0" smtClean="0"/>
              <a:t>transfers control </a:t>
            </a:r>
            <a:r>
              <a:rPr lang="en-US" sz="2000" dirty="0"/>
              <a:t>to the operating system. The operating system shifts the reference </a:t>
            </a:r>
            <a:r>
              <a:rPr lang="en-US" sz="2000" dirty="0" smtClean="0"/>
              <a:t>bit for </a:t>
            </a:r>
            <a:r>
              <a:rPr lang="en-US" sz="2000" dirty="0"/>
              <a:t>each page into the high-order bit of its 8-bit byte, shifting the other bits </a:t>
            </a:r>
            <a:r>
              <a:rPr lang="en-US" sz="2000" dirty="0" smtClean="0"/>
              <a:t>right by </a:t>
            </a:r>
            <a:r>
              <a:rPr lang="en-US" sz="2000" dirty="0"/>
              <a:t>1 bit and discarding the low-order bit</a:t>
            </a:r>
            <a:r>
              <a:rPr lang="en-US" sz="2000" dirty="0" smtClean="0"/>
              <a:t>.</a:t>
            </a:r>
          </a:p>
          <a:p>
            <a:pPr algn="just"/>
            <a:r>
              <a:rPr lang="en-US" sz="2000" dirty="0"/>
              <a:t>These 8-bit shift registers contain </a:t>
            </a:r>
            <a:r>
              <a:rPr lang="en-US" sz="2000" dirty="0" smtClean="0"/>
              <a:t>the history </a:t>
            </a:r>
            <a:r>
              <a:rPr lang="en-US" sz="2000" dirty="0"/>
              <a:t>of page use for the last eight time </a:t>
            </a:r>
            <a:r>
              <a:rPr lang="en-US" sz="2000" dirty="0" smtClean="0"/>
              <a:t>periods. </a:t>
            </a:r>
            <a:r>
              <a:rPr lang="en-US" sz="2000" dirty="0"/>
              <a:t>If the shift register </a:t>
            </a:r>
            <a:r>
              <a:rPr lang="en-US" sz="2000" dirty="0" smtClean="0"/>
              <a:t>contains 00000000</a:t>
            </a:r>
            <a:r>
              <a:rPr lang="en-US" sz="2000" dirty="0"/>
              <a:t>, for example, then the page has not been used for eight time </a:t>
            </a:r>
            <a:r>
              <a:rPr lang="en-US" sz="2000" dirty="0" smtClean="0"/>
              <a:t>periods; a </a:t>
            </a:r>
            <a:r>
              <a:rPr lang="en-US" sz="2000" dirty="0"/>
              <a:t>page that is used at least once in each period has a shift register value </a:t>
            </a:r>
            <a:r>
              <a:rPr lang="en-US" sz="2000" dirty="0" smtClean="0"/>
              <a:t>of 11111111.</a:t>
            </a:r>
          </a:p>
          <a:p>
            <a:pPr algn="just"/>
            <a:r>
              <a:rPr lang="en-US" sz="2000" dirty="0"/>
              <a:t>A page with a history register value of 11000100 has been used </a:t>
            </a:r>
            <a:r>
              <a:rPr lang="en-US" sz="2000" dirty="0" smtClean="0"/>
              <a:t>more recently </a:t>
            </a:r>
            <a:r>
              <a:rPr lang="en-US" sz="2000" dirty="0"/>
              <a:t>than one with a value of 01110111. If we interpret these 8-bit </a:t>
            </a:r>
            <a:r>
              <a:rPr lang="en-US" sz="2000" dirty="0" smtClean="0"/>
              <a:t>bytes as </a:t>
            </a:r>
            <a:r>
              <a:rPr lang="en-US" sz="2000" dirty="0"/>
              <a:t>unsigned integers, the page with the lowest number is the LRU page, </a:t>
            </a:r>
            <a:r>
              <a:rPr lang="en-US" sz="2000" dirty="0" smtClean="0"/>
              <a:t>and it </a:t>
            </a:r>
            <a:r>
              <a:rPr lang="en-US" sz="2000" dirty="0"/>
              <a:t>can be </a:t>
            </a:r>
            <a:r>
              <a:rPr lang="en-US" sz="2000" dirty="0" smtClean="0"/>
              <a:t>replaced. </a:t>
            </a:r>
          </a:p>
          <a:p>
            <a:pPr algn="just"/>
            <a:endParaRPr lang="en-US" sz="2000" b="1" dirty="0"/>
          </a:p>
        </p:txBody>
      </p:sp>
    </p:spTree>
    <p:extLst>
      <p:ext uri="{BB962C8B-B14F-4D97-AF65-F5344CB8AC3E}">
        <p14:creationId xmlns:p14="http://schemas.microsoft.com/office/powerpoint/2010/main" val="232866856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838200" y="1168802"/>
            <a:ext cx="10515600" cy="5386544"/>
          </a:xfrm>
        </p:spPr>
        <p:txBody>
          <a:bodyPr>
            <a:normAutofit/>
          </a:bodyPr>
          <a:lstStyle/>
          <a:p>
            <a:pPr marL="0" indent="0" algn="just">
              <a:buNone/>
            </a:pPr>
            <a:r>
              <a:rPr lang="en-US" sz="2000" b="1" dirty="0"/>
              <a:t>9.4.5.2 Second-Chance </a:t>
            </a:r>
            <a:r>
              <a:rPr lang="en-US" sz="2000" b="1" dirty="0" smtClean="0"/>
              <a:t>Algorithm</a:t>
            </a:r>
            <a:endParaRPr lang="en-US" sz="2000" b="1" dirty="0"/>
          </a:p>
          <a:p>
            <a:pPr algn="just"/>
            <a:r>
              <a:rPr lang="en-US" sz="2000" dirty="0"/>
              <a:t>The basic algorithm of second-chance replacement is a FIFO </a:t>
            </a:r>
            <a:r>
              <a:rPr lang="en-US" sz="2000" dirty="0" smtClean="0"/>
              <a:t>replacement algorithm</a:t>
            </a:r>
            <a:r>
              <a:rPr lang="en-US" sz="2000" dirty="0"/>
              <a:t>. When a page has been selected, however, we inspect its </a:t>
            </a:r>
            <a:r>
              <a:rPr lang="en-US" sz="2000" dirty="0" smtClean="0"/>
              <a:t>reference bit</a:t>
            </a:r>
            <a:r>
              <a:rPr lang="en-US" sz="2000" dirty="0"/>
              <a:t>. If the value is 0, we proceed to replace this page; but if the reference </a:t>
            </a:r>
            <a:r>
              <a:rPr lang="en-US" sz="2000" dirty="0" smtClean="0"/>
              <a:t>bit is </a:t>
            </a:r>
            <a:r>
              <a:rPr lang="en-US" sz="2000" dirty="0"/>
              <a:t>set to 1, we give the page a second chance and move on to select the </a:t>
            </a:r>
            <a:r>
              <a:rPr lang="en-US" sz="2000" dirty="0" smtClean="0"/>
              <a:t>next FIFO page. </a:t>
            </a:r>
          </a:p>
          <a:p>
            <a:pPr algn="just"/>
            <a:r>
              <a:rPr lang="en-US" sz="2000" dirty="0"/>
              <a:t>When a page gets a second chance, its reference bit is cleared, </a:t>
            </a:r>
            <a:r>
              <a:rPr lang="en-US" sz="2000" dirty="0" smtClean="0"/>
              <a:t>and its </a:t>
            </a:r>
            <a:r>
              <a:rPr lang="en-US" sz="2000" dirty="0"/>
              <a:t>arrival time is reset to the current time. Thus, a page that is given a </a:t>
            </a:r>
            <a:r>
              <a:rPr lang="en-US" sz="2000" dirty="0" smtClean="0"/>
              <a:t>second chance </a:t>
            </a:r>
            <a:r>
              <a:rPr lang="en-US" sz="2000" dirty="0"/>
              <a:t>will not be replaced until all other pages have been </a:t>
            </a:r>
            <a:r>
              <a:rPr lang="en-US" sz="2000" dirty="0" smtClean="0"/>
              <a:t>replaced. </a:t>
            </a:r>
            <a:r>
              <a:rPr lang="en-US" sz="2000" dirty="0"/>
              <a:t>One way to implement the second-chance algorithm (sometimes </a:t>
            </a:r>
            <a:r>
              <a:rPr lang="en-US" sz="2000" dirty="0" smtClean="0"/>
              <a:t>referred to </a:t>
            </a:r>
            <a:r>
              <a:rPr lang="en-US" sz="2000" dirty="0"/>
              <a:t>as the </a:t>
            </a:r>
            <a:r>
              <a:rPr lang="en-US" sz="2000" i="1" dirty="0"/>
              <a:t>clock </a:t>
            </a:r>
            <a:r>
              <a:rPr lang="en-US" sz="2000" dirty="0"/>
              <a:t>algorithm) is as a circular </a:t>
            </a:r>
            <a:r>
              <a:rPr lang="en-US" sz="2000" dirty="0" smtClean="0"/>
              <a:t>queue. </a:t>
            </a:r>
            <a:endParaRPr lang="en-US" sz="2000" dirty="0"/>
          </a:p>
          <a:p>
            <a:pPr algn="just"/>
            <a:r>
              <a:rPr lang="en-US" sz="2000" i="1" dirty="0"/>
              <a:t>A </a:t>
            </a:r>
            <a:r>
              <a:rPr lang="en-US" sz="2000" dirty="0" smtClean="0"/>
              <a:t>pointer </a:t>
            </a:r>
            <a:r>
              <a:rPr lang="en-US" sz="2000" dirty="0"/>
              <a:t>(that is, a hand </a:t>
            </a:r>
            <a:r>
              <a:rPr lang="en-US" sz="2000" dirty="0" smtClean="0"/>
              <a:t>on the </a:t>
            </a:r>
            <a:r>
              <a:rPr lang="en-US" sz="2000" dirty="0"/>
              <a:t>clock) indicates which page is </a:t>
            </a:r>
            <a:r>
              <a:rPr lang="en-US" sz="2000" i="1" dirty="0"/>
              <a:t>to </a:t>
            </a:r>
            <a:r>
              <a:rPr lang="en-US" sz="2000" dirty="0"/>
              <a:t>be replaced next. When a frame is </a:t>
            </a:r>
            <a:r>
              <a:rPr lang="en-US" sz="2000" dirty="0" smtClean="0"/>
              <a:t>needed, the </a:t>
            </a:r>
            <a:r>
              <a:rPr lang="en-US" sz="2000" dirty="0"/>
              <a:t>pointer advances until it finds a page with a 0 reference bit. As it </a:t>
            </a:r>
            <a:r>
              <a:rPr lang="en-US" sz="2000" dirty="0" smtClean="0"/>
              <a:t>advances, it </a:t>
            </a:r>
            <a:r>
              <a:rPr lang="en-US" sz="2000" dirty="0"/>
              <a:t>clears the reference bits (Figure 9.17</a:t>
            </a:r>
            <a:r>
              <a:rPr lang="en-US" sz="2000" dirty="0" smtClean="0"/>
              <a:t>).</a:t>
            </a:r>
          </a:p>
          <a:p>
            <a:pPr algn="just"/>
            <a:r>
              <a:rPr lang="en-US" sz="2000" dirty="0"/>
              <a:t>Once a victim page is found, the </a:t>
            </a:r>
            <a:r>
              <a:rPr lang="en-US" sz="2000" dirty="0" smtClean="0"/>
              <a:t>page is </a:t>
            </a:r>
            <a:r>
              <a:rPr lang="en-US" sz="2000" dirty="0"/>
              <a:t>replaced, and the new page is inserted in the circular queue in that </a:t>
            </a:r>
            <a:r>
              <a:rPr lang="en-US" sz="2000" dirty="0" smtClean="0"/>
              <a:t>position. Notice </a:t>
            </a:r>
            <a:r>
              <a:rPr lang="en-US" sz="2000" dirty="0"/>
              <a:t>that, in the worst case, when all bits are set, the pointer cycles </a:t>
            </a:r>
            <a:r>
              <a:rPr lang="en-US" sz="2000" dirty="0" smtClean="0"/>
              <a:t>through the </a:t>
            </a:r>
            <a:r>
              <a:rPr lang="en-US" sz="2000" dirty="0"/>
              <a:t>whole queue, giving each page a second chance. It clears all the </a:t>
            </a:r>
            <a:r>
              <a:rPr lang="en-US" sz="2000" dirty="0" smtClean="0"/>
              <a:t>reference bits </a:t>
            </a:r>
            <a:r>
              <a:rPr lang="en-US" sz="2000" dirty="0"/>
              <a:t>before selecting the next page for replacement. Second-chance </a:t>
            </a:r>
            <a:r>
              <a:rPr lang="en-US" sz="2000" dirty="0" smtClean="0"/>
              <a:t>replacement degenerates </a:t>
            </a:r>
            <a:r>
              <a:rPr lang="en-US" sz="2000" dirty="0"/>
              <a:t>to FIFO replacement if all bits are set.</a:t>
            </a:r>
            <a:endParaRPr lang="en-US" sz="2000" b="1" dirty="0"/>
          </a:p>
        </p:txBody>
      </p:sp>
    </p:spTree>
    <p:extLst>
      <p:ext uri="{BB962C8B-B14F-4D97-AF65-F5344CB8AC3E}">
        <p14:creationId xmlns:p14="http://schemas.microsoft.com/office/powerpoint/2010/main" val="34260073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124" y="108410"/>
            <a:ext cx="10515600" cy="330333"/>
          </a:xfrm>
        </p:spPr>
        <p:txBody>
          <a:bodyPr>
            <a:normAutofit fontScale="90000"/>
          </a:bodyPr>
          <a:lstStyle/>
          <a:p>
            <a:r>
              <a:rPr lang="en-US" sz="2400" dirty="0" smtClean="0"/>
              <a:t>Continued….</a:t>
            </a:r>
            <a:endParaRPr lang="en-US" sz="2400" dirty="0"/>
          </a:p>
        </p:txBody>
      </p:sp>
      <p:sp>
        <p:nvSpPr>
          <p:cNvPr id="3" name="Content Placeholder 2"/>
          <p:cNvSpPr>
            <a:spLocks noGrp="1"/>
          </p:cNvSpPr>
          <p:nvPr>
            <p:ph idx="1"/>
          </p:nvPr>
        </p:nvSpPr>
        <p:spPr>
          <a:xfrm>
            <a:off x="412124" y="438743"/>
            <a:ext cx="11539470" cy="6419257"/>
          </a:xfrm>
        </p:spPr>
        <p:txBody>
          <a:bodyPr>
            <a:normAutofit lnSpcReduction="10000"/>
          </a:bodyPr>
          <a:lstStyle/>
          <a:p>
            <a:r>
              <a:rPr lang="en-US" sz="2000" dirty="0"/>
              <a:t>Figure 9.17 Second-chance (clock) page-replacement </a:t>
            </a:r>
            <a:r>
              <a:rPr lang="en-US" sz="2000" dirty="0" smtClean="0"/>
              <a:t>algorithm</a:t>
            </a:r>
          </a:p>
          <a:p>
            <a:pPr marL="0" indent="0">
              <a:buNone/>
            </a:pPr>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pPr marL="0" indent="0">
              <a:buNone/>
            </a:pPr>
            <a:r>
              <a:rPr lang="en-US" sz="2000" b="1" dirty="0"/>
              <a:t>9.4.5.3 Enhanced Second-Chance Algorithm</a:t>
            </a:r>
            <a:endParaRPr lang="en-US" sz="2000" b="1" dirty="0" smtClean="0"/>
          </a:p>
          <a:p>
            <a:pPr marL="0" indent="0">
              <a:buNone/>
            </a:pPr>
            <a:r>
              <a:rPr lang="en-US" sz="2000" dirty="0"/>
              <a:t>We can enhance the second-chance algorithm by considering the reference </a:t>
            </a:r>
            <a:r>
              <a:rPr lang="en-US" sz="2000" dirty="0" smtClean="0"/>
              <a:t>bit and </a:t>
            </a:r>
            <a:r>
              <a:rPr lang="en-US" sz="2000" dirty="0"/>
              <a:t>the modify </a:t>
            </a:r>
            <a:r>
              <a:rPr lang="en-US" sz="2000" dirty="0" smtClean="0"/>
              <a:t>bit </a:t>
            </a:r>
            <a:r>
              <a:rPr lang="en-US" sz="2000" dirty="0"/>
              <a:t>as an ordered pair. With </a:t>
            </a:r>
            <a:r>
              <a:rPr lang="en-US" sz="2000" dirty="0" smtClean="0"/>
              <a:t>these two </a:t>
            </a:r>
            <a:r>
              <a:rPr lang="en-US" sz="2000" dirty="0"/>
              <a:t>bits, we have the following four possible classes</a:t>
            </a:r>
            <a:r>
              <a:rPr lang="en-US" sz="2000" dirty="0" smtClean="0"/>
              <a:t>:</a:t>
            </a:r>
          </a:p>
          <a:p>
            <a:r>
              <a:rPr lang="en-US" sz="2000" dirty="0"/>
              <a:t>(0, 0) neither recently used nor modified -best page to </a:t>
            </a:r>
            <a:r>
              <a:rPr lang="en-US" sz="2000" dirty="0" smtClean="0"/>
              <a:t>replace.</a:t>
            </a:r>
          </a:p>
          <a:p>
            <a:r>
              <a:rPr lang="en-US" sz="2000" dirty="0"/>
              <a:t>(0, 1) not recently used hut modified-not quite as good, because </a:t>
            </a:r>
            <a:r>
              <a:rPr lang="en-US" sz="2000" dirty="0" smtClean="0"/>
              <a:t>the page </a:t>
            </a:r>
            <a:r>
              <a:rPr lang="en-US" sz="2000" dirty="0"/>
              <a:t>will need to be written out before </a:t>
            </a:r>
            <a:r>
              <a:rPr lang="en-US" sz="2000" dirty="0" smtClean="0"/>
              <a:t>replacement.</a:t>
            </a:r>
          </a:p>
          <a:p>
            <a:r>
              <a:rPr lang="en-US" sz="2000" dirty="0"/>
              <a:t>(1, 0) recently used but clean-probably will be used again </a:t>
            </a:r>
            <a:r>
              <a:rPr lang="en-US" sz="2000" dirty="0" smtClean="0"/>
              <a:t>soon.</a:t>
            </a:r>
          </a:p>
          <a:p>
            <a:r>
              <a:rPr lang="en-US" sz="2000" dirty="0"/>
              <a:t>(1, 1) recently used and modified -probably will be used again soon, </a:t>
            </a:r>
            <a:r>
              <a:rPr lang="en-US" sz="2000" dirty="0" smtClean="0"/>
              <a:t>and the </a:t>
            </a:r>
            <a:r>
              <a:rPr lang="en-US" sz="2000" dirty="0"/>
              <a:t>page will be need to be written out to disk before it can be </a:t>
            </a:r>
            <a:r>
              <a:rPr lang="en-US" sz="2000" dirty="0" smtClean="0"/>
              <a:t>replaced.</a:t>
            </a:r>
            <a:endParaRPr lang="en-US" sz="2000"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103" y="769076"/>
            <a:ext cx="4945488" cy="3015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0032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457"/>
            <a:ext cx="10515600" cy="755337"/>
          </a:xfrm>
        </p:spPr>
        <p:txBody>
          <a:bodyPr>
            <a:normAutofit/>
          </a:bodyPr>
          <a:lstStyle/>
          <a:p>
            <a:r>
              <a:rPr lang="en-US" sz="2400" b="1" dirty="0"/>
              <a:t>9.4.6 Counting-Based Page Replacement</a:t>
            </a:r>
          </a:p>
        </p:txBody>
      </p:sp>
      <p:sp>
        <p:nvSpPr>
          <p:cNvPr id="3" name="Content Placeholder 2"/>
          <p:cNvSpPr>
            <a:spLocks noGrp="1"/>
          </p:cNvSpPr>
          <p:nvPr>
            <p:ph idx="1"/>
          </p:nvPr>
        </p:nvSpPr>
        <p:spPr>
          <a:xfrm>
            <a:off x="838200" y="1120462"/>
            <a:ext cx="10515600" cy="4351338"/>
          </a:xfrm>
        </p:spPr>
        <p:txBody>
          <a:bodyPr>
            <a:normAutofit/>
          </a:bodyPr>
          <a:lstStyle/>
          <a:p>
            <a:r>
              <a:rPr lang="en-US" sz="2000" dirty="0"/>
              <a:t>There are many other algorithms that can be used for page replacement. </a:t>
            </a:r>
            <a:r>
              <a:rPr lang="en-US" sz="2000" dirty="0" smtClean="0"/>
              <a:t>For example</a:t>
            </a:r>
            <a:r>
              <a:rPr lang="en-US" sz="2000" dirty="0"/>
              <a:t>, we can keep a counter of the number of references that have </a:t>
            </a:r>
            <a:r>
              <a:rPr lang="en-US" sz="2000" dirty="0" smtClean="0"/>
              <a:t>been made </a:t>
            </a:r>
            <a:r>
              <a:rPr lang="en-US" sz="2000" dirty="0"/>
              <a:t>to each page and develop the following two schemes</a:t>
            </a:r>
            <a:r>
              <a:rPr lang="en-US" sz="2000" dirty="0" smtClean="0"/>
              <a:t>.</a:t>
            </a:r>
          </a:p>
          <a:p>
            <a:r>
              <a:rPr lang="en-US" sz="2000" dirty="0"/>
              <a:t>The least frequently used (LFU) page-replacement algorithm </a:t>
            </a:r>
            <a:r>
              <a:rPr lang="en-US" sz="2000" dirty="0" smtClean="0"/>
              <a:t>requires that </a:t>
            </a:r>
            <a:r>
              <a:rPr lang="en-US" sz="2000" dirty="0"/>
              <a:t>the page with the smallest count be replaced. The reason for </a:t>
            </a:r>
            <a:r>
              <a:rPr lang="en-US" sz="2000" dirty="0" smtClean="0"/>
              <a:t>this selection </a:t>
            </a:r>
            <a:r>
              <a:rPr lang="en-US" sz="2000" dirty="0"/>
              <a:t>is that an actively used page should have a large reference </a:t>
            </a:r>
            <a:r>
              <a:rPr lang="en-US" sz="2000" dirty="0" smtClean="0"/>
              <a:t>count. A </a:t>
            </a:r>
            <a:r>
              <a:rPr lang="en-US" sz="2000" dirty="0"/>
              <a:t>problem arises, however, when a page is used heavily during the </a:t>
            </a:r>
            <a:r>
              <a:rPr lang="en-US" sz="2000" dirty="0" smtClean="0"/>
              <a:t>initial phase </a:t>
            </a:r>
            <a:r>
              <a:rPr lang="en-US" sz="2000" dirty="0"/>
              <a:t>of a process but then is never used </a:t>
            </a:r>
            <a:r>
              <a:rPr lang="en-US" sz="2000" dirty="0" smtClean="0"/>
              <a:t>again. </a:t>
            </a:r>
          </a:p>
          <a:p>
            <a:r>
              <a:rPr lang="en-US" sz="2000" dirty="0"/>
              <a:t>The most frequently used (MFU) page-replacement algorithm is </a:t>
            </a:r>
            <a:r>
              <a:rPr lang="en-US" sz="2000" dirty="0" smtClean="0"/>
              <a:t>based on </a:t>
            </a:r>
            <a:r>
              <a:rPr lang="en-US" sz="2000" dirty="0"/>
              <a:t>the argument that the page with the smallest count was probably </a:t>
            </a:r>
            <a:r>
              <a:rPr lang="en-US" sz="2000" dirty="0" smtClean="0"/>
              <a:t>just brought </a:t>
            </a:r>
            <a:r>
              <a:rPr lang="en-US" sz="2000" dirty="0"/>
              <a:t>in and has yet to be used.</a:t>
            </a:r>
          </a:p>
        </p:txBody>
      </p:sp>
    </p:spTree>
    <p:extLst>
      <p:ext uri="{BB962C8B-B14F-4D97-AF65-F5344CB8AC3E}">
        <p14:creationId xmlns:p14="http://schemas.microsoft.com/office/powerpoint/2010/main" val="6312686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0969"/>
            <a:ext cx="10515600" cy="723432"/>
          </a:xfrm>
        </p:spPr>
        <p:txBody>
          <a:bodyPr>
            <a:normAutofit/>
          </a:bodyPr>
          <a:lstStyle/>
          <a:p>
            <a:r>
              <a:rPr lang="en-US" sz="2400" b="1" dirty="0" smtClean="0"/>
              <a:t>9.5 Allocation of frames </a:t>
            </a:r>
            <a:endParaRPr lang="en-US" sz="2400" b="1" dirty="0"/>
          </a:p>
        </p:txBody>
      </p:sp>
      <p:sp>
        <p:nvSpPr>
          <p:cNvPr id="3" name="Content Placeholder 2"/>
          <p:cNvSpPr>
            <a:spLocks noGrp="1"/>
          </p:cNvSpPr>
          <p:nvPr>
            <p:ph idx="1"/>
          </p:nvPr>
        </p:nvSpPr>
        <p:spPr>
          <a:xfrm>
            <a:off x="838200" y="914401"/>
            <a:ext cx="10515600" cy="5653824"/>
          </a:xfrm>
        </p:spPr>
        <p:txBody>
          <a:bodyPr>
            <a:normAutofit lnSpcReduction="10000"/>
          </a:bodyPr>
          <a:lstStyle/>
          <a:p>
            <a:pPr algn="just"/>
            <a:r>
              <a:rPr lang="en-US" sz="2000" dirty="0"/>
              <a:t>We turn next to the issue of allocation. How do we allocate the fixed </a:t>
            </a:r>
            <a:r>
              <a:rPr lang="en-US" sz="2000" dirty="0" smtClean="0"/>
              <a:t>amount of </a:t>
            </a:r>
            <a:r>
              <a:rPr lang="en-US" sz="2000" dirty="0"/>
              <a:t>free memory among the various processes? If we have 93 free frames </a:t>
            </a:r>
            <a:r>
              <a:rPr lang="en-US" sz="2000" dirty="0" smtClean="0"/>
              <a:t>and two </a:t>
            </a:r>
            <a:r>
              <a:rPr lang="en-US" sz="2000" dirty="0"/>
              <a:t>processes, how many frames does each process get</a:t>
            </a:r>
            <a:r>
              <a:rPr lang="en-US" sz="2000" dirty="0" smtClean="0"/>
              <a:t>?</a:t>
            </a:r>
          </a:p>
          <a:p>
            <a:pPr algn="just"/>
            <a:r>
              <a:rPr lang="en-US" sz="2000" dirty="0"/>
              <a:t>The simplest case is the single-user system. Consider a single-user </a:t>
            </a:r>
            <a:r>
              <a:rPr lang="en-US" sz="2000" dirty="0" smtClean="0"/>
              <a:t>system with </a:t>
            </a:r>
            <a:r>
              <a:rPr lang="en-US" sz="2000" dirty="0"/>
              <a:t>128 KB of memory composed of pages 1 KB in size. This system has </a:t>
            </a:r>
            <a:r>
              <a:rPr lang="en-US" sz="2000" dirty="0" smtClean="0"/>
              <a:t>128 frames</a:t>
            </a:r>
            <a:r>
              <a:rPr lang="en-US" sz="2000" dirty="0"/>
              <a:t>. The operating system may take 35 KB, leaving 93 frames for the </a:t>
            </a:r>
            <a:r>
              <a:rPr lang="en-US" sz="2000" dirty="0" smtClean="0"/>
              <a:t>user process</a:t>
            </a:r>
            <a:r>
              <a:rPr lang="en-US" sz="2000" dirty="0"/>
              <a:t>. Under pure demand paging, all 93 frames would initially be put </a:t>
            </a:r>
            <a:r>
              <a:rPr lang="en-US" sz="2000" dirty="0" smtClean="0"/>
              <a:t>on the </a:t>
            </a:r>
            <a:r>
              <a:rPr lang="en-US" sz="2000" dirty="0"/>
              <a:t>free-frame list. When a user process started execution, it would generate </a:t>
            </a:r>
            <a:r>
              <a:rPr lang="en-US" sz="2000" dirty="0" smtClean="0"/>
              <a:t>a sequence </a:t>
            </a:r>
            <a:r>
              <a:rPr lang="en-US" sz="2000" dirty="0"/>
              <a:t>of page faults. The first 93 page faults would all get free frames </a:t>
            </a:r>
            <a:r>
              <a:rPr lang="en-US" sz="2000" dirty="0" smtClean="0"/>
              <a:t>from the </a:t>
            </a:r>
            <a:r>
              <a:rPr lang="en-US" sz="2000" dirty="0"/>
              <a:t>free-frame list. When the free-frame list was exhausted, a </a:t>
            </a:r>
            <a:r>
              <a:rPr lang="en-US" sz="2000" dirty="0" smtClean="0"/>
              <a:t>page-replacement algorithm </a:t>
            </a:r>
            <a:r>
              <a:rPr lang="en-US" sz="2000" dirty="0"/>
              <a:t>would be used to select one of the 93 in-memory pages to be </a:t>
            </a:r>
            <a:r>
              <a:rPr lang="en-US" sz="2000" dirty="0" smtClean="0"/>
              <a:t>replaced with </a:t>
            </a:r>
            <a:r>
              <a:rPr lang="en-US" sz="2000" dirty="0"/>
              <a:t>the 94th, and so on. When the process terminated, the 93 frames </a:t>
            </a:r>
            <a:r>
              <a:rPr lang="en-US" sz="2000" dirty="0" smtClean="0"/>
              <a:t>would once </a:t>
            </a:r>
            <a:r>
              <a:rPr lang="en-US" sz="2000" dirty="0"/>
              <a:t>again be placed on the free-frame list</a:t>
            </a:r>
            <a:r>
              <a:rPr lang="en-US" sz="2000" dirty="0" smtClean="0"/>
              <a:t>.</a:t>
            </a:r>
          </a:p>
          <a:p>
            <a:pPr marL="0" indent="0" algn="just">
              <a:buNone/>
            </a:pPr>
            <a:r>
              <a:rPr lang="en-US" sz="2000" b="1" dirty="0" smtClean="0"/>
              <a:t>9.5.1 </a:t>
            </a:r>
            <a:r>
              <a:rPr lang="en-US" sz="2000" b="1" dirty="0"/>
              <a:t>Minimum Number of </a:t>
            </a:r>
            <a:r>
              <a:rPr lang="en-US" sz="2000" b="1" dirty="0" smtClean="0"/>
              <a:t>Frames</a:t>
            </a:r>
          </a:p>
          <a:p>
            <a:r>
              <a:rPr lang="en-US" sz="2000" dirty="0"/>
              <a:t>Our strategies for the allocation of frames are constrained in various ways. </a:t>
            </a:r>
            <a:r>
              <a:rPr lang="en-US" sz="2000" dirty="0" smtClean="0"/>
              <a:t>We cannot</a:t>
            </a:r>
            <a:r>
              <a:rPr lang="en-US" sz="2000" dirty="0"/>
              <a:t>, for example, allocate more than the total number of available </a:t>
            </a:r>
            <a:r>
              <a:rPr lang="en-US" sz="2000" dirty="0" smtClean="0"/>
              <a:t>frames (unless </a:t>
            </a:r>
            <a:r>
              <a:rPr lang="en-US" sz="2000" dirty="0"/>
              <a:t>there is page sharing). We must also allocate at least a minimum </a:t>
            </a:r>
            <a:r>
              <a:rPr lang="en-US" sz="2000" dirty="0" smtClean="0"/>
              <a:t>number of </a:t>
            </a:r>
            <a:r>
              <a:rPr lang="en-US" sz="2000" dirty="0"/>
              <a:t>frames. Here, we look more closely at the latter </a:t>
            </a:r>
            <a:r>
              <a:rPr lang="en-US" sz="2000" dirty="0" smtClean="0"/>
              <a:t>requirement.</a:t>
            </a:r>
          </a:p>
          <a:p>
            <a:r>
              <a:rPr lang="en-US" sz="2000" dirty="0"/>
              <a:t>One reason for allocating at least a minimum number of frames </a:t>
            </a:r>
            <a:r>
              <a:rPr lang="en-US" sz="2000" dirty="0" smtClean="0"/>
              <a:t>involves performance</a:t>
            </a:r>
            <a:r>
              <a:rPr lang="en-US" sz="2000" dirty="0"/>
              <a:t>. Obviously, as the number of frames allocated to each </a:t>
            </a:r>
            <a:r>
              <a:rPr lang="en-US" sz="2000" dirty="0" smtClean="0"/>
              <a:t>process decreases</a:t>
            </a:r>
            <a:r>
              <a:rPr lang="en-US" sz="2000" dirty="0"/>
              <a:t>, the page-fault rate increases, slowing process execution. In </a:t>
            </a:r>
            <a:r>
              <a:rPr lang="en-US" sz="2000" dirty="0" smtClean="0"/>
              <a:t>addition, remember </a:t>
            </a:r>
            <a:r>
              <a:rPr lang="en-US" sz="2000" dirty="0"/>
              <a:t>that when a page fault occurs before an executing </a:t>
            </a:r>
            <a:r>
              <a:rPr lang="en-US" sz="2000" dirty="0" smtClean="0"/>
              <a:t>instruction is </a:t>
            </a:r>
            <a:r>
              <a:rPr lang="en-US" sz="2000" dirty="0"/>
              <a:t>complete, the instruction must be restarted</a:t>
            </a:r>
            <a:endParaRPr lang="en-US" sz="2000" dirty="0" smtClean="0"/>
          </a:p>
          <a:p>
            <a:endParaRPr lang="en-US" sz="2000" b="1" dirty="0"/>
          </a:p>
        </p:txBody>
      </p:sp>
    </p:spTree>
    <p:extLst>
      <p:ext uri="{BB962C8B-B14F-4D97-AF65-F5344CB8AC3E}">
        <p14:creationId xmlns:p14="http://schemas.microsoft.com/office/powerpoint/2010/main" val="1779377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94729"/>
          </a:xfrm>
        </p:spPr>
        <p:txBody>
          <a:bodyPr>
            <a:normAutofit fontScale="90000"/>
          </a:bodyPr>
          <a:lstStyle/>
          <a:p>
            <a:r>
              <a:rPr lang="en-US" sz="2400" dirty="0" smtClean="0"/>
              <a:t>Continued….</a:t>
            </a:r>
            <a:endParaRPr lang="en-US" sz="2400" dirty="0"/>
          </a:p>
        </p:txBody>
      </p:sp>
      <p:sp>
        <p:nvSpPr>
          <p:cNvPr id="3" name="Content Placeholder 2"/>
          <p:cNvSpPr>
            <a:spLocks noGrp="1"/>
          </p:cNvSpPr>
          <p:nvPr>
            <p:ph idx="1"/>
          </p:nvPr>
        </p:nvSpPr>
        <p:spPr>
          <a:xfrm>
            <a:off x="838200" y="1194560"/>
            <a:ext cx="10515600" cy="5663440"/>
          </a:xfrm>
        </p:spPr>
        <p:txBody>
          <a:bodyPr>
            <a:normAutofit/>
          </a:bodyPr>
          <a:lstStyle/>
          <a:p>
            <a:pPr marL="0" indent="0">
              <a:buNone/>
            </a:pPr>
            <a:endParaRPr lang="en-US" sz="2000" dirty="0"/>
          </a:p>
          <a:p>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endParaRPr lang="en-US" sz="2000" dirty="0" smtClean="0"/>
          </a:p>
          <a:p>
            <a:endParaRPr lang="en-US" sz="2000" dirty="0"/>
          </a:p>
          <a:p>
            <a:endParaRPr lang="en-US" sz="2000" dirty="0" smtClean="0"/>
          </a:p>
          <a:p>
            <a:endParaRPr lang="en-US" sz="2000" dirty="0" smtClean="0"/>
          </a:p>
          <a:p>
            <a:endParaRPr lang="en-US" sz="2000" dirty="0" smtClean="0"/>
          </a:p>
          <a:p>
            <a:pPr algn="ctr"/>
            <a:endParaRPr lang="en-US" sz="2000" dirty="0" smtClean="0"/>
          </a:p>
          <a:p>
            <a:pPr algn="ctr"/>
            <a:r>
              <a:rPr lang="en-US" sz="2000" dirty="0" smtClean="0"/>
              <a:t>Figure 8.3 </a:t>
            </a:r>
            <a:r>
              <a:rPr lang="en-US" sz="2000" dirty="0"/>
              <a:t>Multistep processing of a user </a:t>
            </a:r>
            <a:r>
              <a:rPr lang="en-US" sz="2000" dirty="0" smtClean="0"/>
              <a:t>program</a:t>
            </a:r>
            <a:endParaRPr lang="en-US" sz="2000" dirty="0"/>
          </a:p>
        </p:txBody>
      </p:sp>
      <p:pic>
        <p:nvPicPr>
          <p:cNvPr id="4"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5780" y="1194560"/>
            <a:ext cx="4675031" cy="465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73403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3365"/>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437883" y="1168803"/>
            <a:ext cx="11500832" cy="5270634"/>
          </a:xfrm>
        </p:spPr>
        <p:txBody>
          <a:bodyPr>
            <a:normAutofit/>
          </a:bodyPr>
          <a:lstStyle/>
          <a:p>
            <a:pPr algn="just"/>
            <a:r>
              <a:rPr lang="en-US" sz="2000" dirty="0"/>
              <a:t>The minimum number of frames is defined by the computer </a:t>
            </a:r>
            <a:r>
              <a:rPr lang="en-US" sz="2000" dirty="0" smtClean="0"/>
              <a:t>architecture. For </a:t>
            </a:r>
            <a:r>
              <a:rPr lang="en-US" sz="2000" dirty="0"/>
              <a:t>example, the move instruction for the PDP-11 includes more than one </a:t>
            </a:r>
            <a:r>
              <a:rPr lang="en-US" sz="2000" dirty="0" smtClean="0"/>
              <a:t>word for </a:t>
            </a:r>
            <a:r>
              <a:rPr lang="en-US" sz="2000" dirty="0"/>
              <a:t>some addressing modes, and thus the </a:t>
            </a:r>
            <a:r>
              <a:rPr lang="en-US" sz="2000" dirty="0" smtClean="0"/>
              <a:t>instruction </a:t>
            </a:r>
            <a:r>
              <a:rPr lang="en-US" sz="2000" dirty="0"/>
              <a:t>itself may straddle </a:t>
            </a:r>
            <a:r>
              <a:rPr lang="en-US" sz="2000" dirty="0" smtClean="0"/>
              <a:t>two pages.</a:t>
            </a:r>
          </a:p>
          <a:p>
            <a:pPr algn="just"/>
            <a:r>
              <a:rPr lang="en-US" sz="2000" dirty="0"/>
              <a:t>The worst-case scenario occurs in computer architectures that </a:t>
            </a:r>
            <a:r>
              <a:rPr lang="en-US" sz="2000" dirty="0" smtClean="0"/>
              <a:t>allow multiple </a:t>
            </a:r>
            <a:r>
              <a:rPr lang="en-US" sz="2000" dirty="0"/>
              <a:t>levels of indirection (for example, each 16-bit word could </a:t>
            </a:r>
            <a:r>
              <a:rPr lang="en-US" sz="2000" dirty="0" smtClean="0"/>
              <a:t>contain a </a:t>
            </a:r>
            <a:r>
              <a:rPr lang="en-US" sz="2000" dirty="0"/>
              <a:t>15-bit address plus a 1-bit indirect indicator). Theoretically, a simple </a:t>
            </a:r>
            <a:r>
              <a:rPr lang="en-US" sz="2000" dirty="0" smtClean="0"/>
              <a:t>load instruction </a:t>
            </a:r>
            <a:r>
              <a:rPr lang="en-US" sz="2000" dirty="0"/>
              <a:t>could reference an indirect address that could reference an </a:t>
            </a:r>
            <a:r>
              <a:rPr lang="en-US" sz="2000" dirty="0" smtClean="0"/>
              <a:t>indirect address </a:t>
            </a:r>
            <a:r>
              <a:rPr lang="en-US" sz="2000" dirty="0"/>
              <a:t>(on another page) that could also reference an indirect address (on </a:t>
            </a:r>
            <a:r>
              <a:rPr lang="en-US" sz="2000" dirty="0" smtClean="0"/>
              <a:t>yet another </a:t>
            </a:r>
            <a:r>
              <a:rPr lang="en-US" sz="2000" dirty="0"/>
              <a:t>page), and so on, until every page in virtual memory had been </a:t>
            </a:r>
            <a:r>
              <a:rPr lang="en-US" sz="2000" dirty="0" smtClean="0"/>
              <a:t>touched. Thus</a:t>
            </a:r>
            <a:r>
              <a:rPr lang="en-US" sz="2000" dirty="0"/>
              <a:t>, in the worst case, the entire virtual memory must be in physical </a:t>
            </a:r>
            <a:r>
              <a:rPr lang="en-US" sz="2000" dirty="0" smtClean="0"/>
              <a:t>memory. To </a:t>
            </a:r>
            <a:r>
              <a:rPr lang="en-US" sz="2000" dirty="0"/>
              <a:t>overcome this difficulty, we must place a limit on the levels of </a:t>
            </a:r>
            <a:r>
              <a:rPr lang="en-US" sz="2000" dirty="0" smtClean="0"/>
              <a:t>indirection.</a:t>
            </a:r>
          </a:p>
          <a:p>
            <a:r>
              <a:rPr lang="en-US" sz="2000" dirty="0"/>
              <a:t>Whereas the minimum number of frames per process is defined by </a:t>
            </a:r>
            <a:r>
              <a:rPr lang="en-US" sz="2000" dirty="0" smtClean="0"/>
              <a:t>the architecture</a:t>
            </a:r>
            <a:r>
              <a:rPr lang="en-US" sz="2000" dirty="0"/>
              <a:t>, the maximum number is defined by the amount of </a:t>
            </a:r>
            <a:r>
              <a:rPr lang="en-US" sz="2000" dirty="0" smtClean="0"/>
              <a:t>available physical memory. </a:t>
            </a:r>
          </a:p>
          <a:p>
            <a:pPr marL="0" indent="0">
              <a:buNone/>
            </a:pPr>
            <a:r>
              <a:rPr lang="en-US" sz="2000" b="1" dirty="0"/>
              <a:t>9.5.2 Allocation </a:t>
            </a:r>
            <a:r>
              <a:rPr lang="en-US" sz="2000" b="1" dirty="0" smtClean="0"/>
              <a:t>Algorithms</a:t>
            </a:r>
          </a:p>
          <a:p>
            <a:r>
              <a:rPr lang="en-US" sz="2000" dirty="0"/>
              <a:t>The easiest way to split </a:t>
            </a:r>
            <a:r>
              <a:rPr lang="en-US" sz="2000" i="1" dirty="0"/>
              <a:t>m </a:t>
            </a:r>
            <a:r>
              <a:rPr lang="en-US" sz="2000" dirty="0"/>
              <a:t>frames among </a:t>
            </a:r>
            <a:r>
              <a:rPr lang="en-US" sz="2000" i="1" dirty="0"/>
              <a:t>n </a:t>
            </a:r>
            <a:r>
              <a:rPr lang="en-US" sz="2000" dirty="0"/>
              <a:t>processes is to give everyone </a:t>
            </a:r>
            <a:r>
              <a:rPr lang="en-US" sz="2000" dirty="0" smtClean="0"/>
              <a:t>an equal </a:t>
            </a:r>
            <a:r>
              <a:rPr lang="en-US" sz="2000" dirty="0"/>
              <a:t>share, </a:t>
            </a:r>
            <a:r>
              <a:rPr lang="en-US" sz="2000" i="1" dirty="0"/>
              <a:t>m/n </a:t>
            </a:r>
            <a:r>
              <a:rPr lang="en-US" sz="2000" dirty="0"/>
              <a:t>frames. For instance, if there are 93 frames and five </a:t>
            </a:r>
            <a:r>
              <a:rPr lang="en-US" sz="2000" dirty="0" smtClean="0"/>
              <a:t>processes, each </a:t>
            </a:r>
            <a:r>
              <a:rPr lang="en-US" sz="2000" dirty="0"/>
              <a:t>process will get 18 frames. The three leftover frames can be used as </a:t>
            </a:r>
            <a:r>
              <a:rPr lang="en-US" sz="2000" dirty="0" smtClean="0"/>
              <a:t>a free-frame </a:t>
            </a:r>
            <a:r>
              <a:rPr lang="en-US" sz="2000" dirty="0"/>
              <a:t>buffer pool. This scheme is </a:t>
            </a:r>
            <a:r>
              <a:rPr lang="en-US" sz="2000" dirty="0" smtClean="0"/>
              <a:t>called </a:t>
            </a:r>
            <a:r>
              <a:rPr lang="en-US" sz="2000" b="1" dirty="0" smtClean="0"/>
              <a:t>equal allocation</a:t>
            </a:r>
            <a:r>
              <a:rPr lang="en-US" sz="2000" dirty="0" smtClean="0"/>
              <a:t>. </a:t>
            </a:r>
            <a:endParaRPr lang="en-US" sz="2000" b="1" dirty="0"/>
          </a:p>
        </p:txBody>
      </p:sp>
    </p:spTree>
    <p:extLst>
      <p:ext uri="{BB962C8B-B14F-4D97-AF65-F5344CB8AC3E}">
        <p14:creationId xmlns:p14="http://schemas.microsoft.com/office/powerpoint/2010/main" val="39493822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838200" y="1085380"/>
            <a:ext cx="10515600" cy="5431329"/>
          </a:xfrm>
        </p:spPr>
        <p:txBody>
          <a:bodyPr>
            <a:normAutofit/>
          </a:bodyPr>
          <a:lstStyle/>
          <a:p>
            <a:r>
              <a:rPr lang="en-US" sz="2000" dirty="0"/>
              <a:t>An alternative is to recognize that various processes will need </a:t>
            </a:r>
            <a:r>
              <a:rPr lang="en-US" sz="2000" dirty="0" smtClean="0"/>
              <a:t>differing amounts </a:t>
            </a:r>
            <a:r>
              <a:rPr lang="en-US" sz="2000" dirty="0"/>
              <a:t>of memory. Consider a system with a 1-KB frame size. If a </a:t>
            </a:r>
            <a:r>
              <a:rPr lang="en-US" sz="2000" dirty="0" smtClean="0"/>
              <a:t>small student </a:t>
            </a:r>
            <a:r>
              <a:rPr lang="en-US" sz="2000" dirty="0"/>
              <a:t>process of 10 KB and an interactive database of 127 KB are the </a:t>
            </a:r>
            <a:r>
              <a:rPr lang="en-US" sz="2000" dirty="0" smtClean="0"/>
              <a:t>only two </a:t>
            </a:r>
            <a:r>
              <a:rPr lang="en-US" sz="2000" dirty="0"/>
              <a:t>processes running in a system with 62 free frames, it does not make </a:t>
            </a:r>
            <a:r>
              <a:rPr lang="en-US" sz="2000" dirty="0" smtClean="0"/>
              <a:t>much sense </a:t>
            </a:r>
            <a:r>
              <a:rPr lang="en-US" sz="2000" dirty="0"/>
              <a:t>to give each process 31 frames. The student process does not need </a:t>
            </a:r>
            <a:r>
              <a:rPr lang="en-US" sz="2000" dirty="0" smtClean="0"/>
              <a:t>more than </a:t>
            </a:r>
            <a:r>
              <a:rPr lang="en-US" sz="2000" dirty="0"/>
              <a:t>10 frames, so the other 21 are, strictly speaking, </a:t>
            </a:r>
            <a:r>
              <a:rPr lang="en-US" sz="2000" dirty="0" smtClean="0"/>
              <a:t>wasted.</a:t>
            </a:r>
          </a:p>
          <a:p>
            <a:r>
              <a:rPr lang="en-US" sz="2000" dirty="0"/>
              <a:t>To solve this problem, we can </a:t>
            </a:r>
            <a:r>
              <a:rPr lang="en-US" sz="2000" dirty="0" smtClean="0"/>
              <a:t>use proportional algorithm </a:t>
            </a:r>
            <a:r>
              <a:rPr lang="en-US" sz="2000" dirty="0"/>
              <a:t>in which </a:t>
            </a:r>
            <a:r>
              <a:rPr lang="en-US" sz="2000" dirty="0" smtClean="0"/>
              <a:t>we allocate </a:t>
            </a:r>
            <a:r>
              <a:rPr lang="en-US" sz="2000" dirty="0"/>
              <a:t>available memory to each process according to its size. Let the size </a:t>
            </a:r>
            <a:r>
              <a:rPr lang="en-US" sz="2000" dirty="0" smtClean="0"/>
              <a:t>of the </a:t>
            </a:r>
            <a:r>
              <a:rPr lang="en-US" sz="2000" dirty="0"/>
              <a:t>virtual memory for process </a:t>
            </a:r>
            <a:r>
              <a:rPr lang="en-US" sz="2000" i="1" dirty="0" smtClean="0"/>
              <a:t>pi </a:t>
            </a:r>
            <a:r>
              <a:rPr lang="en-US" sz="2000" dirty="0"/>
              <a:t>be </a:t>
            </a:r>
            <a:r>
              <a:rPr lang="en-US" sz="2000" i="1" dirty="0" err="1" smtClean="0"/>
              <a:t>s</a:t>
            </a:r>
            <a:r>
              <a:rPr lang="en-US" sz="2000" i="1" dirty="0" err="1"/>
              <a:t>i</a:t>
            </a:r>
            <a:r>
              <a:rPr lang="en-US" sz="2000" i="1" dirty="0" smtClean="0"/>
              <a:t> </a:t>
            </a:r>
            <a:r>
              <a:rPr lang="en-US" sz="2000" dirty="0"/>
              <a:t>and </a:t>
            </a:r>
            <a:r>
              <a:rPr lang="en-US" sz="2000" dirty="0" smtClean="0"/>
              <a:t>define</a:t>
            </a:r>
          </a:p>
          <a:p>
            <a:endParaRPr lang="en-US" sz="2000" dirty="0"/>
          </a:p>
          <a:p>
            <a:endParaRPr lang="en-US" sz="2000" dirty="0" smtClean="0"/>
          </a:p>
          <a:p>
            <a:r>
              <a:rPr lang="en-US" sz="2000" dirty="0"/>
              <a:t>Then, if the total number of available frames is </a:t>
            </a:r>
            <a:r>
              <a:rPr lang="en-US" sz="2000" i="1" dirty="0"/>
              <a:t>m, </a:t>
            </a:r>
            <a:r>
              <a:rPr lang="en-US" sz="2000" dirty="0"/>
              <a:t>we allocate </a:t>
            </a:r>
            <a:r>
              <a:rPr lang="en-US" sz="2000" i="1" dirty="0" err="1" smtClean="0"/>
              <a:t>ai</a:t>
            </a:r>
            <a:r>
              <a:rPr lang="en-US" sz="2000" i="1" dirty="0" smtClean="0"/>
              <a:t> </a:t>
            </a:r>
            <a:r>
              <a:rPr lang="en-US" sz="2000" dirty="0"/>
              <a:t>frames </a:t>
            </a:r>
            <a:r>
              <a:rPr lang="en-US" sz="2000" dirty="0" smtClean="0"/>
              <a:t>to process </a:t>
            </a:r>
            <a:r>
              <a:rPr lang="en-US" sz="2000" i="1" dirty="0" smtClean="0"/>
              <a:t>pi, </a:t>
            </a:r>
            <a:r>
              <a:rPr lang="en-US" sz="2000" dirty="0"/>
              <a:t>where </a:t>
            </a:r>
            <a:r>
              <a:rPr lang="en-US" sz="2000" i="1" dirty="0" err="1" smtClean="0"/>
              <a:t>ai</a:t>
            </a:r>
            <a:r>
              <a:rPr lang="en-US" sz="2000" i="1" dirty="0" smtClean="0"/>
              <a:t> </a:t>
            </a:r>
            <a:r>
              <a:rPr lang="en-US" sz="2000" dirty="0"/>
              <a:t>is </a:t>
            </a:r>
            <a:r>
              <a:rPr lang="en-US" sz="2000" dirty="0" smtClean="0"/>
              <a:t>approximately</a:t>
            </a:r>
          </a:p>
          <a:p>
            <a:endParaRPr lang="en-US" sz="2000" dirty="0"/>
          </a:p>
          <a:p>
            <a:pPr marL="0" indent="0">
              <a:buNone/>
            </a:pPr>
            <a:endParaRPr lang="en-US" sz="2000" dirty="0"/>
          </a:p>
        </p:txBody>
      </p:sp>
      <p:pic>
        <p:nvPicPr>
          <p:cNvPr id="4" name="Picture 3"/>
          <p:cNvPicPr>
            <a:picLocks noChangeAspect="1"/>
          </p:cNvPicPr>
          <p:nvPr/>
        </p:nvPicPr>
        <p:blipFill>
          <a:blip r:embed="rId2"/>
          <a:stretch>
            <a:fillRect/>
          </a:stretch>
        </p:blipFill>
        <p:spPr>
          <a:xfrm>
            <a:off x="3734874" y="3528812"/>
            <a:ext cx="2072559" cy="811369"/>
          </a:xfrm>
          <a:prstGeom prst="rect">
            <a:avLst/>
          </a:prstGeom>
        </p:spPr>
      </p:pic>
      <p:pic>
        <p:nvPicPr>
          <p:cNvPr id="5" name="Picture 4"/>
          <p:cNvPicPr>
            <a:picLocks noChangeAspect="1"/>
          </p:cNvPicPr>
          <p:nvPr/>
        </p:nvPicPr>
        <p:blipFill>
          <a:blip r:embed="rId3"/>
          <a:stretch>
            <a:fillRect/>
          </a:stretch>
        </p:blipFill>
        <p:spPr>
          <a:xfrm>
            <a:off x="3916183" y="4892957"/>
            <a:ext cx="2179817" cy="812384"/>
          </a:xfrm>
          <a:prstGeom prst="rect">
            <a:avLst/>
          </a:prstGeom>
        </p:spPr>
      </p:pic>
    </p:spTree>
    <p:extLst>
      <p:ext uri="{BB962C8B-B14F-4D97-AF65-F5344CB8AC3E}">
        <p14:creationId xmlns:p14="http://schemas.microsoft.com/office/powerpoint/2010/main" val="61975539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6244"/>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838200" y="811370"/>
            <a:ext cx="10515600" cy="4351338"/>
          </a:xfrm>
        </p:spPr>
        <p:txBody>
          <a:bodyPr>
            <a:normAutofit/>
          </a:bodyPr>
          <a:lstStyle/>
          <a:p>
            <a:pPr algn="just"/>
            <a:r>
              <a:rPr lang="en-US" sz="2000" dirty="0"/>
              <a:t>With proportional allocation, we would split 62 frames between </a:t>
            </a:r>
            <a:r>
              <a:rPr lang="en-US" sz="2000" dirty="0" smtClean="0"/>
              <a:t>two processes</a:t>
            </a:r>
            <a:r>
              <a:rPr lang="en-US" sz="2000" dirty="0"/>
              <a:t>, one of 10 pages and one of 127 pages, by allocating 4 frames and </a:t>
            </a:r>
            <a:r>
              <a:rPr lang="en-US" sz="2000" dirty="0" smtClean="0"/>
              <a:t>57 frames</a:t>
            </a:r>
            <a:r>
              <a:rPr lang="en-US" sz="2000" dirty="0"/>
              <a:t>, respectively, </a:t>
            </a:r>
            <a:r>
              <a:rPr lang="en-US" sz="2000" dirty="0" smtClean="0"/>
              <a:t>since</a:t>
            </a:r>
            <a:endParaRPr lang="en-US" sz="2000" dirty="0"/>
          </a:p>
          <a:p>
            <a:r>
              <a:rPr lang="en-US" sz="2000" dirty="0"/>
              <a:t>10/137 x 62 ~ 4, and</a:t>
            </a:r>
          </a:p>
          <a:p>
            <a:r>
              <a:rPr lang="en-US" sz="2000" dirty="0"/>
              <a:t>127/137 X 62 ~57.</a:t>
            </a:r>
          </a:p>
          <a:p>
            <a:pPr marL="0" indent="0" algn="just">
              <a:buNone/>
            </a:pPr>
            <a:r>
              <a:rPr lang="en-US" sz="2000" dirty="0"/>
              <a:t>In this way, both processes share the available frames according to </a:t>
            </a:r>
            <a:r>
              <a:rPr lang="en-US" sz="2000" dirty="0" smtClean="0"/>
              <a:t>their "needs</a:t>
            </a:r>
            <a:r>
              <a:rPr lang="en-US" sz="2000" dirty="0"/>
              <a:t>," rather than </a:t>
            </a:r>
            <a:r>
              <a:rPr lang="en-US" sz="2000" dirty="0" smtClean="0"/>
              <a:t>equally. </a:t>
            </a:r>
          </a:p>
          <a:p>
            <a:pPr algn="just"/>
            <a:r>
              <a:rPr lang="en-US" sz="2000" dirty="0"/>
              <a:t>In both equal and proportional allocation, of course, the allocation </a:t>
            </a:r>
            <a:r>
              <a:rPr lang="en-US" sz="2000" dirty="0" smtClean="0"/>
              <a:t>may vary </a:t>
            </a:r>
            <a:r>
              <a:rPr lang="en-US" sz="2000" dirty="0"/>
              <a:t>according to the multiprogramming level. If the multiprogramming </a:t>
            </a:r>
            <a:r>
              <a:rPr lang="en-US" sz="2000" dirty="0" smtClean="0"/>
              <a:t>level is </a:t>
            </a:r>
            <a:r>
              <a:rPr lang="en-US" sz="2000" dirty="0"/>
              <a:t>increased, each process will lose some frames to provide the memory </a:t>
            </a:r>
            <a:r>
              <a:rPr lang="en-US" sz="2000" dirty="0" smtClean="0"/>
              <a:t>needed for </a:t>
            </a:r>
            <a:r>
              <a:rPr lang="en-US" sz="2000" dirty="0"/>
              <a:t>the new process. Conversely, if the multiprogramming level decreases, </a:t>
            </a:r>
            <a:r>
              <a:rPr lang="en-US" sz="2000" dirty="0" smtClean="0"/>
              <a:t>the frames </a:t>
            </a:r>
            <a:r>
              <a:rPr lang="en-US" sz="2000" dirty="0"/>
              <a:t>that were allocated to the departed process can be spread over </a:t>
            </a:r>
            <a:r>
              <a:rPr lang="en-US" sz="2000" dirty="0" smtClean="0"/>
              <a:t>the remaining </a:t>
            </a:r>
            <a:r>
              <a:rPr lang="en-US" sz="2000" dirty="0"/>
              <a:t>processes.</a:t>
            </a:r>
          </a:p>
        </p:txBody>
      </p:sp>
    </p:spTree>
    <p:extLst>
      <p:ext uri="{BB962C8B-B14F-4D97-AF65-F5344CB8AC3E}">
        <p14:creationId xmlns:p14="http://schemas.microsoft.com/office/powerpoint/2010/main" val="23141249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943"/>
          </a:xfrm>
        </p:spPr>
        <p:txBody>
          <a:bodyPr>
            <a:normAutofit/>
          </a:bodyPr>
          <a:lstStyle/>
          <a:p>
            <a:r>
              <a:rPr lang="en-US" sz="2400" b="1" dirty="0"/>
              <a:t>9.5.3 Global versus Local Allocation</a:t>
            </a:r>
          </a:p>
        </p:txBody>
      </p:sp>
      <p:sp>
        <p:nvSpPr>
          <p:cNvPr id="3" name="Content Placeholder 2"/>
          <p:cNvSpPr>
            <a:spLocks noGrp="1"/>
          </p:cNvSpPr>
          <p:nvPr>
            <p:ph idx="1"/>
          </p:nvPr>
        </p:nvSpPr>
        <p:spPr>
          <a:xfrm>
            <a:off x="154546" y="1207438"/>
            <a:ext cx="11882907" cy="5193361"/>
          </a:xfrm>
        </p:spPr>
        <p:txBody>
          <a:bodyPr>
            <a:normAutofit fontScale="92500" lnSpcReduction="10000"/>
          </a:bodyPr>
          <a:lstStyle/>
          <a:p>
            <a:r>
              <a:rPr lang="en-US" sz="2000" dirty="0"/>
              <a:t>Another important factor in the way frames are allocated to the </a:t>
            </a:r>
            <a:r>
              <a:rPr lang="en-US" sz="2000" dirty="0" smtClean="0"/>
              <a:t>various processes </a:t>
            </a:r>
            <a:r>
              <a:rPr lang="en-US" sz="2000" dirty="0"/>
              <a:t>is page replacement. With multiple processes competing for </a:t>
            </a:r>
            <a:r>
              <a:rPr lang="en-US" sz="2000" dirty="0" smtClean="0"/>
              <a:t>frames, we </a:t>
            </a:r>
            <a:r>
              <a:rPr lang="en-US" sz="2000" dirty="0"/>
              <a:t>can classify page-replacement algorithms into two broad </a:t>
            </a:r>
            <a:r>
              <a:rPr lang="en-US" sz="2000" dirty="0" smtClean="0"/>
              <a:t>categories. Global and local replacement. </a:t>
            </a:r>
          </a:p>
          <a:p>
            <a:r>
              <a:rPr lang="en-US" sz="2000" dirty="0"/>
              <a:t>Global replacement allows a process </a:t>
            </a:r>
            <a:r>
              <a:rPr lang="en-US" sz="2000" dirty="0" smtClean="0"/>
              <a:t>to select a </a:t>
            </a:r>
            <a:r>
              <a:rPr lang="en-US" sz="2000" dirty="0"/>
              <a:t>replacement frame from the set of all frames, even if that frame </a:t>
            </a:r>
            <a:r>
              <a:rPr lang="en-US" sz="2000" dirty="0" smtClean="0"/>
              <a:t>is currently </a:t>
            </a:r>
            <a:r>
              <a:rPr lang="en-US" sz="2000" dirty="0"/>
              <a:t>allocated to some other process; that is, one process can take a </a:t>
            </a:r>
            <a:r>
              <a:rPr lang="en-US" sz="2000" dirty="0" smtClean="0"/>
              <a:t>frame from </a:t>
            </a:r>
            <a:r>
              <a:rPr lang="en-US" sz="2000" dirty="0"/>
              <a:t>another. Local replacement requires that each process select from only </a:t>
            </a:r>
            <a:r>
              <a:rPr lang="en-US" sz="2000" dirty="0" smtClean="0"/>
              <a:t>its own </a:t>
            </a:r>
            <a:r>
              <a:rPr lang="en-US" sz="2000" dirty="0"/>
              <a:t>set of allocated frames</a:t>
            </a:r>
            <a:r>
              <a:rPr lang="en-US" sz="2000" dirty="0" smtClean="0"/>
              <a:t>.</a:t>
            </a:r>
            <a:endParaRPr lang="en-US" sz="2000" dirty="0"/>
          </a:p>
          <a:p>
            <a:r>
              <a:rPr lang="en-US" sz="2000" dirty="0"/>
              <a:t>For example, consider an allocation scheme wherein we allow </a:t>
            </a:r>
            <a:r>
              <a:rPr lang="en-US" sz="2000" dirty="0" smtClean="0"/>
              <a:t>high-priority processes </a:t>
            </a:r>
            <a:r>
              <a:rPr lang="en-US" sz="2000" dirty="0"/>
              <a:t>to select frames from low-priority processes for replacement. </a:t>
            </a:r>
            <a:r>
              <a:rPr lang="en-US" sz="2000" dirty="0" smtClean="0"/>
              <a:t>A process </a:t>
            </a:r>
            <a:r>
              <a:rPr lang="en-US" sz="2000" dirty="0"/>
              <a:t>can select a replacement from among its own frames or the </a:t>
            </a:r>
            <a:r>
              <a:rPr lang="en-US" sz="2000" dirty="0" smtClean="0"/>
              <a:t>frames of </a:t>
            </a:r>
            <a:r>
              <a:rPr lang="en-US" sz="2000" dirty="0"/>
              <a:t>any lower-priority process. This approach allows a high-priority process </a:t>
            </a:r>
            <a:r>
              <a:rPr lang="en-US" sz="2000" dirty="0" smtClean="0"/>
              <a:t>to increase </a:t>
            </a:r>
            <a:r>
              <a:rPr lang="en-US" sz="2000" dirty="0"/>
              <a:t>its frame allocation at the expense of a low-priority process. With </a:t>
            </a:r>
            <a:r>
              <a:rPr lang="en-US" sz="2000" dirty="0" smtClean="0"/>
              <a:t>a local </a:t>
            </a:r>
            <a:r>
              <a:rPr lang="en-US" sz="2000" dirty="0"/>
              <a:t>replacement strategy, the number of frames allocated to a process does </a:t>
            </a:r>
            <a:r>
              <a:rPr lang="en-US" sz="2000" dirty="0" smtClean="0"/>
              <a:t>not change</a:t>
            </a:r>
            <a:r>
              <a:rPr lang="en-US" sz="2000" dirty="0"/>
              <a:t>. With global replacement, a process may happen to select only </a:t>
            </a:r>
            <a:r>
              <a:rPr lang="en-US" sz="2000" dirty="0" smtClean="0"/>
              <a:t>frames allocated </a:t>
            </a:r>
            <a:r>
              <a:rPr lang="en-US" sz="2000" dirty="0"/>
              <a:t>to other processes, thus increasing the number of frames allocated </a:t>
            </a:r>
            <a:r>
              <a:rPr lang="en-US" sz="2000" dirty="0" smtClean="0"/>
              <a:t>to it </a:t>
            </a:r>
            <a:r>
              <a:rPr lang="en-US" sz="2000" dirty="0"/>
              <a:t>(assuming that other processes do not choose </a:t>
            </a:r>
            <a:r>
              <a:rPr lang="en-US" sz="2000" i="1" dirty="0"/>
              <a:t>its </a:t>
            </a:r>
            <a:r>
              <a:rPr lang="en-US" sz="2000" dirty="0"/>
              <a:t>frames for replacement</a:t>
            </a:r>
            <a:r>
              <a:rPr lang="en-US" sz="2000" dirty="0" smtClean="0"/>
              <a:t>).</a:t>
            </a:r>
          </a:p>
          <a:p>
            <a:r>
              <a:rPr lang="en-US" sz="2000" dirty="0"/>
              <a:t>One problem with a global replacement algorithm is that a process </a:t>
            </a:r>
            <a:r>
              <a:rPr lang="en-US" sz="2000" dirty="0" smtClean="0"/>
              <a:t>cannot control </a:t>
            </a:r>
            <a:r>
              <a:rPr lang="en-US" sz="2000" dirty="0"/>
              <a:t>its own page-fault rate. The set of pages in memory for a </a:t>
            </a:r>
            <a:r>
              <a:rPr lang="en-US" sz="2000" dirty="0" smtClean="0"/>
              <a:t>process depends </a:t>
            </a:r>
            <a:r>
              <a:rPr lang="en-US" sz="2000" dirty="0"/>
              <a:t>not only on the paging behavior of that process but also on the </a:t>
            </a:r>
            <a:r>
              <a:rPr lang="en-US" sz="2000" dirty="0" smtClean="0"/>
              <a:t>paging behavior </a:t>
            </a:r>
            <a:r>
              <a:rPr lang="en-US" sz="2000" dirty="0"/>
              <a:t>of other processes</a:t>
            </a:r>
            <a:r>
              <a:rPr lang="en-US" sz="2000" dirty="0" smtClean="0"/>
              <a:t>.</a:t>
            </a:r>
          </a:p>
          <a:p>
            <a:r>
              <a:rPr lang="en-US" sz="2000" dirty="0"/>
              <a:t>Under local replacement, </a:t>
            </a:r>
            <a:r>
              <a:rPr lang="en-US" sz="2000" dirty="0" smtClean="0"/>
              <a:t>the set </a:t>
            </a:r>
            <a:r>
              <a:rPr lang="en-US" sz="2000" dirty="0"/>
              <a:t>of pages in memory for a process is affected by the paging behavior </a:t>
            </a:r>
            <a:r>
              <a:rPr lang="en-US" sz="2000" dirty="0" smtClean="0"/>
              <a:t>of only </a:t>
            </a:r>
            <a:r>
              <a:rPr lang="en-US" sz="2000" dirty="0"/>
              <a:t>that process.</a:t>
            </a:r>
          </a:p>
        </p:txBody>
      </p:sp>
    </p:spTree>
    <p:extLst>
      <p:ext uri="{BB962C8B-B14F-4D97-AF65-F5344CB8AC3E}">
        <p14:creationId xmlns:p14="http://schemas.microsoft.com/office/powerpoint/2010/main" val="29828432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6"/>
          </a:xfrm>
        </p:spPr>
        <p:txBody>
          <a:bodyPr>
            <a:normAutofit/>
          </a:bodyPr>
          <a:lstStyle/>
          <a:p>
            <a:r>
              <a:rPr lang="en-US" sz="2400" b="1" dirty="0" smtClean="0"/>
              <a:t>9.6 Thrashing </a:t>
            </a:r>
            <a:endParaRPr lang="en-US" sz="2400" b="1" dirty="0"/>
          </a:p>
        </p:txBody>
      </p:sp>
      <p:sp>
        <p:nvSpPr>
          <p:cNvPr id="3" name="Content Placeholder 2"/>
          <p:cNvSpPr>
            <a:spLocks noGrp="1"/>
          </p:cNvSpPr>
          <p:nvPr>
            <p:ph idx="1"/>
          </p:nvPr>
        </p:nvSpPr>
        <p:spPr>
          <a:xfrm>
            <a:off x="283336" y="901522"/>
            <a:ext cx="11333408" cy="5956478"/>
          </a:xfrm>
        </p:spPr>
        <p:txBody>
          <a:bodyPr>
            <a:normAutofit lnSpcReduction="10000"/>
          </a:bodyPr>
          <a:lstStyle/>
          <a:p>
            <a:pPr algn="just"/>
            <a:r>
              <a:rPr lang="en-US" sz="2000" dirty="0"/>
              <a:t>If the number of frames allocated to a low-priority process falls below </a:t>
            </a:r>
            <a:r>
              <a:rPr lang="en-US" sz="2000" dirty="0" smtClean="0"/>
              <a:t>the minimum </a:t>
            </a:r>
            <a:r>
              <a:rPr lang="en-US" sz="2000" dirty="0"/>
              <a:t>number required by the computer architecture, we must </a:t>
            </a:r>
            <a:r>
              <a:rPr lang="en-US" sz="2000" dirty="0" smtClean="0"/>
              <a:t>suspend that </a:t>
            </a:r>
            <a:r>
              <a:rPr lang="en-US" sz="2000" dirty="0"/>
              <a:t>process's execution. We should then page out its remaining pages, </a:t>
            </a:r>
            <a:r>
              <a:rPr lang="en-US" sz="2000" dirty="0" smtClean="0"/>
              <a:t>freeing all </a:t>
            </a:r>
            <a:r>
              <a:rPr lang="en-US" sz="2000" dirty="0"/>
              <a:t>its allocated frames. This provision introduces a swap-in, swap-out level </a:t>
            </a:r>
            <a:r>
              <a:rPr lang="en-US" sz="2000" dirty="0" smtClean="0"/>
              <a:t>of intermediate </a:t>
            </a:r>
            <a:r>
              <a:rPr lang="en-US" sz="2000" dirty="0"/>
              <a:t>CPU scheduling</a:t>
            </a:r>
            <a:r>
              <a:rPr lang="en-US" sz="2000" dirty="0" smtClean="0"/>
              <a:t>.</a:t>
            </a:r>
          </a:p>
          <a:p>
            <a:pPr algn="just"/>
            <a:r>
              <a:rPr lang="en-US" sz="2000" dirty="0"/>
              <a:t>In fact, look at any process that does not have "enough" frames. If </a:t>
            </a:r>
            <a:r>
              <a:rPr lang="en-US" sz="2000" dirty="0" smtClean="0"/>
              <a:t>the process </a:t>
            </a:r>
            <a:r>
              <a:rPr lang="en-US" sz="2000" dirty="0"/>
              <a:t>does not have the </a:t>
            </a:r>
            <a:r>
              <a:rPr lang="en-US" sz="2000" dirty="0" smtClean="0"/>
              <a:t>number </a:t>
            </a:r>
            <a:r>
              <a:rPr lang="en-US" sz="2000" dirty="0"/>
              <a:t>of frames it needs to support pages </a:t>
            </a:r>
            <a:r>
              <a:rPr lang="en-US" sz="2000" dirty="0" smtClean="0"/>
              <a:t>in active </a:t>
            </a:r>
            <a:r>
              <a:rPr lang="en-US" sz="2000" dirty="0"/>
              <a:t>use, it will quickly page-fault. At this point, it must replace some </a:t>
            </a:r>
            <a:r>
              <a:rPr lang="en-US" sz="2000" dirty="0" smtClean="0"/>
              <a:t>page. However</a:t>
            </a:r>
            <a:r>
              <a:rPr lang="en-US" sz="2000" dirty="0"/>
              <a:t>, since all its pages are in active use, it must replace a page that </a:t>
            </a:r>
            <a:r>
              <a:rPr lang="en-US" sz="2000" dirty="0" smtClean="0"/>
              <a:t>will be </a:t>
            </a:r>
            <a:r>
              <a:rPr lang="en-US" sz="2000" dirty="0"/>
              <a:t>needed again right away. Consequently, it quickly faults again, and </a:t>
            </a:r>
            <a:r>
              <a:rPr lang="en-US" sz="2000" dirty="0" smtClean="0"/>
              <a:t>again, and </a:t>
            </a:r>
            <a:r>
              <a:rPr lang="en-US" sz="2000" dirty="0"/>
              <a:t>again, replacing pages that it must back in immediately</a:t>
            </a:r>
            <a:r>
              <a:rPr lang="en-US" sz="2000" dirty="0" smtClean="0"/>
              <a:t>. </a:t>
            </a:r>
            <a:r>
              <a:rPr lang="en-US" sz="2000" dirty="0"/>
              <a:t>This high paging activity is </a:t>
            </a:r>
            <a:r>
              <a:rPr lang="en-US" sz="2000" dirty="0" smtClean="0"/>
              <a:t>called Thrashing. </a:t>
            </a:r>
            <a:r>
              <a:rPr lang="en-US" sz="2000" i="1" dirty="0"/>
              <a:t>A </a:t>
            </a:r>
            <a:r>
              <a:rPr lang="en-US" sz="2000" dirty="0"/>
              <a:t>process is thrashing if it </a:t>
            </a:r>
            <a:r>
              <a:rPr lang="en-US" sz="2000" dirty="0" smtClean="0"/>
              <a:t>is spending </a:t>
            </a:r>
            <a:r>
              <a:rPr lang="en-US" sz="2000" dirty="0"/>
              <a:t>more time </a:t>
            </a:r>
            <a:r>
              <a:rPr lang="en-US" sz="2000" dirty="0" smtClean="0"/>
              <a:t>in paging </a:t>
            </a:r>
            <a:r>
              <a:rPr lang="en-US" sz="2000" dirty="0"/>
              <a:t>than executing</a:t>
            </a:r>
            <a:r>
              <a:rPr lang="en-US" sz="2000" dirty="0" smtClean="0"/>
              <a:t>.</a:t>
            </a:r>
          </a:p>
          <a:p>
            <a:pPr marL="0" indent="0">
              <a:buNone/>
            </a:pPr>
            <a:r>
              <a:rPr lang="en-US" sz="2000" b="1" dirty="0"/>
              <a:t>9.6.1 Cause of </a:t>
            </a:r>
            <a:r>
              <a:rPr lang="en-US" sz="2000" b="1" dirty="0" smtClean="0"/>
              <a:t>Thrashing</a:t>
            </a:r>
            <a:endParaRPr lang="en-US" sz="2000" b="1" dirty="0"/>
          </a:p>
          <a:p>
            <a:pPr algn="just"/>
            <a:r>
              <a:rPr lang="en-US" sz="2000" dirty="0"/>
              <a:t>Thrashing results in severe performance problems. Consider the </a:t>
            </a:r>
            <a:r>
              <a:rPr lang="en-US" sz="2000" dirty="0" smtClean="0"/>
              <a:t>following scenario</a:t>
            </a:r>
            <a:r>
              <a:rPr lang="en-US" sz="2000" dirty="0"/>
              <a:t>, which is based on the actual behavior of early paging </a:t>
            </a:r>
            <a:r>
              <a:rPr lang="en-US" sz="2000" dirty="0" smtClean="0"/>
              <a:t>systems.</a:t>
            </a:r>
          </a:p>
          <a:p>
            <a:pPr algn="just"/>
            <a:r>
              <a:rPr lang="en-US" sz="2000" dirty="0"/>
              <a:t>The operating system monitors CPU utilization. If CPU utilization is too </a:t>
            </a:r>
            <a:r>
              <a:rPr lang="en-US" sz="2000" dirty="0" smtClean="0"/>
              <a:t>low, we </a:t>
            </a:r>
            <a:r>
              <a:rPr lang="en-US" sz="2000" dirty="0"/>
              <a:t>increase the degree of multiprogramming by introducing a new </a:t>
            </a:r>
            <a:r>
              <a:rPr lang="en-US" sz="2000" dirty="0" smtClean="0"/>
              <a:t>process to </a:t>
            </a:r>
            <a:r>
              <a:rPr lang="en-US" sz="2000" dirty="0"/>
              <a:t>the system. </a:t>
            </a:r>
            <a:r>
              <a:rPr lang="en-US" sz="2000" i="1" dirty="0"/>
              <a:t>A </a:t>
            </a:r>
            <a:r>
              <a:rPr lang="en-US" sz="2000" dirty="0"/>
              <a:t>global page-replacement algorithm is used; it replaces </a:t>
            </a:r>
            <a:r>
              <a:rPr lang="en-US" sz="2000" dirty="0" smtClean="0"/>
              <a:t>pages without </a:t>
            </a:r>
            <a:r>
              <a:rPr lang="en-US" sz="2000" dirty="0"/>
              <a:t>regard to the process to which they belong. Now suppose that a </a:t>
            </a:r>
            <a:r>
              <a:rPr lang="en-US" sz="2000" dirty="0" smtClean="0"/>
              <a:t>process enters </a:t>
            </a:r>
            <a:r>
              <a:rPr lang="en-US" sz="2000" dirty="0"/>
              <a:t>a new phase in its execution and needs more frames. It starts faulting </a:t>
            </a:r>
            <a:r>
              <a:rPr lang="en-US" sz="2000" dirty="0" smtClean="0"/>
              <a:t>and taking </a:t>
            </a:r>
            <a:r>
              <a:rPr lang="en-US" sz="2000" dirty="0"/>
              <a:t>frames away from other processes. These processes need those </a:t>
            </a:r>
            <a:r>
              <a:rPr lang="en-US" sz="2000" dirty="0" smtClean="0"/>
              <a:t>pages, however</a:t>
            </a:r>
            <a:r>
              <a:rPr lang="en-US" sz="2000" dirty="0"/>
              <a:t>, and so they also fault, taking frames from other processes. </a:t>
            </a:r>
            <a:r>
              <a:rPr lang="en-US" sz="2000" dirty="0" smtClean="0"/>
              <a:t>These faulting </a:t>
            </a:r>
            <a:r>
              <a:rPr lang="en-US" sz="2000" dirty="0"/>
              <a:t>processes must use the </a:t>
            </a:r>
            <a:r>
              <a:rPr lang="en-US" sz="2000" dirty="0" smtClean="0"/>
              <a:t>paging </a:t>
            </a:r>
            <a:r>
              <a:rPr lang="en-US" sz="2000" dirty="0"/>
              <a:t>device to swap pages in and out. </a:t>
            </a:r>
            <a:r>
              <a:rPr lang="en-US" sz="2000" dirty="0" smtClean="0"/>
              <a:t>As they </a:t>
            </a:r>
            <a:r>
              <a:rPr lang="en-US" sz="2000" dirty="0"/>
              <a:t>queue up for the paging device, the ready queue empties. As </a:t>
            </a:r>
            <a:r>
              <a:rPr lang="en-US" sz="2000" dirty="0" smtClean="0"/>
              <a:t>processes wait </a:t>
            </a:r>
            <a:r>
              <a:rPr lang="en-US" sz="2000" dirty="0"/>
              <a:t>for the paging device, CPU utilization </a:t>
            </a:r>
            <a:r>
              <a:rPr lang="en-US" sz="2000" dirty="0" smtClean="0"/>
              <a:t>decreases. </a:t>
            </a:r>
          </a:p>
          <a:p>
            <a:endParaRPr lang="en-US" sz="2000" b="1" dirty="0"/>
          </a:p>
        </p:txBody>
      </p:sp>
    </p:spTree>
    <p:extLst>
      <p:ext uri="{BB962C8B-B14F-4D97-AF65-F5344CB8AC3E}">
        <p14:creationId xmlns:p14="http://schemas.microsoft.com/office/powerpoint/2010/main" val="33488674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64" y="0"/>
            <a:ext cx="10515600" cy="540913"/>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206062" y="540912"/>
            <a:ext cx="11985937" cy="6130343"/>
          </a:xfrm>
        </p:spPr>
        <p:txBody>
          <a:bodyPr>
            <a:normAutofit/>
          </a:bodyPr>
          <a:lstStyle/>
          <a:p>
            <a:pPr algn="just"/>
            <a:r>
              <a:rPr lang="en-US" sz="2000" dirty="0"/>
              <a:t>The CPU scheduler sees the decreasing CPU utilization and </a:t>
            </a:r>
            <a:r>
              <a:rPr lang="en-US" sz="2000" i="1" dirty="0"/>
              <a:t>increases </a:t>
            </a:r>
            <a:r>
              <a:rPr lang="en-US" sz="2000" dirty="0" smtClean="0"/>
              <a:t>the degree </a:t>
            </a:r>
            <a:r>
              <a:rPr lang="en-US" sz="2000" dirty="0"/>
              <a:t>of multiprogramming as a result. The new process tries to get </a:t>
            </a:r>
            <a:r>
              <a:rPr lang="en-US" sz="2000" dirty="0" smtClean="0"/>
              <a:t>started by </a:t>
            </a:r>
            <a:r>
              <a:rPr lang="en-US" sz="2000" dirty="0"/>
              <a:t>taking frames from running processes, causing more page faults and a </a:t>
            </a:r>
            <a:r>
              <a:rPr lang="en-US" sz="2000" dirty="0" smtClean="0"/>
              <a:t>longer queue </a:t>
            </a:r>
            <a:r>
              <a:rPr lang="en-US" sz="2000" dirty="0"/>
              <a:t>for the paging device. As a result, CPU utilization drops even </a:t>
            </a:r>
            <a:r>
              <a:rPr lang="en-US" sz="2000" dirty="0" smtClean="0"/>
              <a:t>further, and </a:t>
            </a:r>
            <a:r>
              <a:rPr lang="en-US" sz="2000" dirty="0"/>
              <a:t>the CPU scheduler tries to increase the degree of multiprogramming </a:t>
            </a:r>
            <a:r>
              <a:rPr lang="en-US" sz="2000" dirty="0" smtClean="0"/>
              <a:t>even more</a:t>
            </a:r>
            <a:r>
              <a:rPr lang="en-US" sz="2000" dirty="0"/>
              <a:t>. Thrashing has occurred, and system throughput plunges. The </a:t>
            </a:r>
            <a:r>
              <a:rPr lang="en-US" sz="2000" dirty="0" smtClean="0"/>
              <a:t>page fault rate </a:t>
            </a:r>
            <a:r>
              <a:rPr lang="en-US" sz="2000" dirty="0"/>
              <a:t>increases tremendously. As a result, the effective </a:t>
            </a:r>
            <a:r>
              <a:rPr lang="en-US" sz="2000" dirty="0" smtClean="0"/>
              <a:t>memory-access time </a:t>
            </a:r>
            <a:r>
              <a:rPr lang="en-US" sz="2000" dirty="0"/>
              <a:t>increases. No work is getting done, because the processes are </a:t>
            </a:r>
            <a:r>
              <a:rPr lang="en-US" sz="2000" dirty="0" smtClean="0"/>
              <a:t>spending all </a:t>
            </a:r>
            <a:r>
              <a:rPr lang="en-US" sz="2000" dirty="0"/>
              <a:t>their time </a:t>
            </a:r>
            <a:r>
              <a:rPr lang="en-US" sz="2000" dirty="0" smtClean="0"/>
              <a:t>paging. </a:t>
            </a:r>
            <a:r>
              <a:rPr lang="en-US" sz="2000" dirty="0"/>
              <a:t>This phenomenon is illustrated in Figure 9.18, in which CPU </a:t>
            </a:r>
            <a:r>
              <a:rPr lang="en-US" sz="2000" dirty="0" smtClean="0"/>
              <a:t>utilization is </a:t>
            </a:r>
            <a:r>
              <a:rPr lang="en-US" sz="2000" dirty="0"/>
              <a:t>plotted against the degree of </a:t>
            </a:r>
            <a:r>
              <a:rPr lang="en-US" sz="2000" dirty="0" smtClean="0"/>
              <a:t>multiprogramming. </a:t>
            </a:r>
          </a:p>
          <a:p>
            <a:pPr algn="just"/>
            <a:r>
              <a:rPr lang="en-US" sz="2000" dirty="0"/>
              <a:t>As the degree of </a:t>
            </a:r>
            <a:r>
              <a:rPr lang="en-US" sz="2000" dirty="0" smtClean="0"/>
              <a:t>multiprogramming increases</a:t>
            </a:r>
            <a:r>
              <a:rPr lang="en-US" sz="2000" dirty="0"/>
              <a:t>, CPU utilization also </a:t>
            </a:r>
            <a:r>
              <a:rPr lang="en-US" sz="2000" dirty="0" smtClean="0"/>
              <a:t>decreases, </a:t>
            </a:r>
            <a:r>
              <a:rPr lang="en-US" sz="2000" dirty="0"/>
              <a:t>although more </a:t>
            </a:r>
            <a:r>
              <a:rPr lang="en-US" sz="2000" dirty="0" smtClean="0"/>
              <a:t>slowly, until </a:t>
            </a:r>
            <a:r>
              <a:rPr lang="en-US" sz="2000" dirty="0"/>
              <a:t>a maximum is reached. If the degree of multiprogramming is </a:t>
            </a:r>
            <a:r>
              <a:rPr lang="en-US" sz="2000" dirty="0" smtClean="0"/>
              <a:t>increased even </a:t>
            </a:r>
            <a:r>
              <a:rPr lang="en-US" sz="2000" dirty="0"/>
              <a:t>further, thrashing sets in, and CPU utilization drops sharply. At this </a:t>
            </a:r>
            <a:r>
              <a:rPr lang="en-US" sz="2000" dirty="0" smtClean="0"/>
              <a:t>point, to </a:t>
            </a:r>
            <a:r>
              <a:rPr lang="en-US" sz="2000" dirty="0"/>
              <a:t>increase CPU utilization and stop thrashing, we must </a:t>
            </a:r>
            <a:r>
              <a:rPr lang="en-US" sz="2000" i="1" dirty="0"/>
              <a:t>decrease </a:t>
            </a:r>
            <a:r>
              <a:rPr lang="en-US" sz="2000" dirty="0"/>
              <a:t>the degree </a:t>
            </a:r>
            <a:r>
              <a:rPr lang="en-US" sz="2000" dirty="0" smtClean="0"/>
              <a:t>of multiprogramming.</a:t>
            </a:r>
          </a:p>
          <a:p>
            <a:pPr marL="0" indent="0" algn="just">
              <a:buNone/>
            </a:pPr>
            <a:r>
              <a:rPr lang="en-US" sz="2000" dirty="0" smtClean="0"/>
              <a:t>                           Figure </a:t>
            </a:r>
            <a:r>
              <a:rPr lang="en-US" sz="2000" dirty="0"/>
              <a:t>9.18 Thrashing.</a:t>
            </a:r>
            <a:endParaRPr lang="en-US" sz="2000" dirty="0" smtClean="0"/>
          </a:p>
          <a:p>
            <a:pPr marL="0" indent="0" algn="just">
              <a:buNone/>
            </a:pPr>
            <a:endParaRPr lang="en-US" sz="2000" dirty="0"/>
          </a:p>
        </p:txBody>
      </p:sp>
      <p:pic>
        <p:nvPicPr>
          <p:cNvPr id="4" name="Picture 4"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7002" y="3607872"/>
            <a:ext cx="5112913" cy="3063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49998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838200" y="1426380"/>
            <a:ext cx="10515600" cy="4351338"/>
          </a:xfrm>
        </p:spPr>
        <p:txBody>
          <a:bodyPr>
            <a:normAutofit/>
          </a:bodyPr>
          <a:lstStyle/>
          <a:p>
            <a:pPr algn="just"/>
            <a:r>
              <a:rPr lang="en-US" sz="2000" dirty="0"/>
              <a:t>To prevent </a:t>
            </a:r>
            <a:r>
              <a:rPr lang="en-US" sz="2000" dirty="0" smtClean="0"/>
              <a:t>thrashing, </a:t>
            </a:r>
            <a:r>
              <a:rPr lang="en-US" sz="2000" i="1" dirty="0"/>
              <a:t>we </a:t>
            </a:r>
            <a:r>
              <a:rPr lang="en-US" sz="2000" dirty="0"/>
              <a:t>must provide a process with as many frames </a:t>
            </a:r>
            <a:r>
              <a:rPr lang="en-US" sz="2000" dirty="0" smtClean="0"/>
              <a:t>as it </a:t>
            </a:r>
            <a:r>
              <a:rPr lang="en-US" sz="2000" dirty="0"/>
              <a:t>needs. But how do we know how many frames it "needs"? There are </a:t>
            </a:r>
            <a:r>
              <a:rPr lang="en-US" sz="2000" dirty="0" smtClean="0"/>
              <a:t>several techniques. </a:t>
            </a:r>
            <a:r>
              <a:rPr lang="en-US" sz="2000" dirty="0"/>
              <a:t>The working-set </a:t>
            </a:r>
            <a:r>
              <a:rPr lang="en-US" sz="2000" dirty="0" smtClean="0"/>
              <a:t>strategy </a:t>
            </a:r>
            <a:r>
              <a:rPr lang="en-US" sz="2000" dirty="0"/>
              <a:t>starts by looking at </a:t>
            </a:r>
            <a:r>
              <a:rPr lang="en-US" sz="2000" dirty="0" smtClean="0"/>
              <a:t>how many frames </a:t>
            </a:r>
            <a:r>
              <a:rPr lang="en-US" sz="2000" dirty="0"/>
              <a:t>a process is actually </a:t>
            </a:r>
            <a:r>
              <a:rPr lang="en-US" sz="2000" dirty="0" smtClean="0"/>
              <a:t>using. </a:t>
            </a:r>
            <a:r>
              <a:rPr lang="en-US" sz="2000" dirty="0"/>
              <a:t>This approach defines </a:t>
            </a:r>
            <a:r>
              <a:rPr lang="en-US" sz="2000" dirty="0" smtClean="0"/>
              <a:t>the locality model of process execution. </a:t>
            </a:r>
            <a:endParaRPr lang="en-US" sz="2000" dirty="0"/>
          </a:p>
          <a:p>
            <a:pPr algn="just"/>
            <a:r>
              <a:rPr lang="en-US" sz="2000" dirty="0"/>
              <a:t>The locality model states that, as a process executes, it moves from </a:t>
            </a:r>
            <a:r>
              <a:rPr lang="en-US" sz="2000" dirty="0" smtClean="0"/>
              <a:t>locality to </a:t>
            </a:r>
            <a:r>
              <a:rPr lang="en-US" sz="2000" dirty="0"/>
              <a:t>locality. </a:t>
            </a:r>
            <a:r>
              <a:rPr lang="en-US" sz="2000" i="1" dirty="0"/>
              <a:t>A </a:t>
            </a:r>
            <a:r>
              <a:rPr lang="en-US" sz="2000" dirty="0"/>
              <a:t>locality is a set of pages that are actively used </a:t>
            </a:r>
            <a:r>
              <a:rPr lang="en-US" sz="2000" dirty="0" smtClean="0"/>
              <a:t>together. </a:t>
            </a:r>
            <a:r>
              <a:rPr lang="en-US" sz="2000" dirty="0"/>
              <a:t>A program is generally composed of several different localities, </a:t>
            </a:r>
            <a:r>
              <a:rPr lang="en-US" sz="2000" dirty="0" smtClean="0"/>
              <a:t>which may overlap. </a:t>
            </a:r>
          </a:p>
          <a:p>
            <a:pPr algn="just"/>
            <a:r>
              <a:rPr lang="en-US" sz="2000" dirty="0"/>
              <a:t>For example, when a function is called, it defines a new locality. In </a:t>
            </a:r>
            <a:r>
              <a:rPr lang="en-US" sz="2000" dirty="0" smtClean="0"/>
              <a:t>this locality</a:t>
            </a:r>
            <a:r>
              <a:rPr lang="en-US" sz="2000" dirty="0"/>
              <a:t>, memory references are made to the instructions of the function call, </a:t>
            </a:r>
            <a:r>
              <a:rPr lang="en-US" sz="2000" dirty="0" smtClean="0"/>
              <a:t>its local </a:t>
            </a:r>
            <a:r>
              <a:rPr lang="en-US" sz="2000" dirty="0"/>
              <a:t>variables, and a subset of the global variables. When we exit the </a:t>
            </a:r>
            <a:r>
              <a:rPr lang="en-US" sz="2000" dirty="0" smtClean="0"/>
              <a:t>function, the </a:t>
            </a:r>
            <a:r>
              <a:rPr lang="en-US" sz="2000" dirty="0"/>
              <a:t>process leaves this locality, since the local variables and instructions of </a:t>
            </a:r>
            <a:r>
              <a:rPr lang="en-US" sz="2000" dirty="0" smtClean="0"/>
              <a:t>the function </a:t>
            </a:r>
            <a:r>
              <a:rPr lang="en-US" sz="2000" dirty="0"/>
              <a:t>are no longer in active use. We may return to this locality later</a:t>
            </a:r>
          </a:p>
        </p:txBody>
      </p:sp>
    </p:spTree>
    <p:extLst>
      <p:ext uri="{BB962C8B-B14F-4D97-AF65-F5344CB8AC3E}">
        <p14:creationId xmlns:p14="http://schemas.microsoft.com/office/powerpoint/2010/main" val="11115309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normAutofit/>
          </a:bodyPr>
          <a:lstStyle/>
          <a:p>
            <a:r>
              <a:rPr lang="en-US" sz="2400" b="1" dirty="0"/>
              <a:t>9.6.2 Working-Set Model</a:t>
            </a:r>
          </a:p>
        </p:txBody>
      </p:sp>
      <p:sp>
        <p:nvSpPr>
          <p:cNvPr id="3" name="Content Placeholder 2"/>
          <p:cNvSpPr>
            <a:spLocks noGrp="1"/>
          </p:cNvSpPr>
          <p:nvPr>
            <p:ph idx="1"/>
          </p:nvPr>
        </p:nvSpPr>
        <p:spPr>
          <a:xfrm>
            <a:off x="838200" y="1400621"/>
            <a:ext cx="10515600" cy="5335029"/>
          </a:xfrm>
        </p:spPr>
        <p:txBody>
          <a:bodyPr>
            <a:normAutofit fontScale="92500" lnSpcReduction="10000"/>
          </a:bodyPr>
          <a:lstStyle/>
          <a:p>
            <a:r>
              <a:rPr lang="en-US" sz="2000" dirty="0"/>
              <a:t>As mentioned, </a:t>
            </a:r>
            <a:r>
              <a:rPr lang="en-US" sz="2000" dirty="0" smtClean="0"/>
              <a:t>the working set model </a:t>
            </a:r>
            <a:r>
              <a:rPr lang="en-US" sz="2000" dirty="0"/>
              <a:t>is based on the assumption of </a:t>
            </a:r>
            <a:r>
              <a:rPr lang="en-US" sz="2000" dirty="0" smtClean="0"/>
              <a:t>locality. </a:t>
            </a:r>
            <a:r>
              <a:rPr lang="en-US" sz="2000" dirty="0"/>
              <a:t>This model uses a </a:t>
            </a:r>
            <a:r>
              <a:rPr lang="en-US" sz="2000" dirty="0" smtClean="0"/>
              <a:t>parameter      to define working set window. </a:t>
            </a:r>
            <a:r>
              <a:rPr lang="en-US" sz="2000" dirty="0"/>
              <a:t>The </a:t>
            </a:r>
            <a:r>
              <a:rPr lang="en-US" sz="2000" dirty="0" smtClean="0"/>
              <a:t>idea </a:t>
            </a:r>
            <a:r>
              <a:rPr lang="en-US" sz="2000" dirty="0"/>
              <a:t>is to examine the most </a:t>
            </a:r>
            <a:r>
              <a:rPr lang="en-US" sz="2000" dirty="0" smtClean="0"/>
              <a:t>recent     page references is the working set. </a:t>
            </a:r>
            <a:r>
              <a:rPr lang="en-US" sz="2000" dirty="0"/>
              <a:t>If it is no longer being used, it will drop </a:t>
            </a:r>
            <a:r>
              <a:rPr lang="en-US" sz="2000" dirty="0" smtClean="0"/>
              <a:t>from the </a:t>
            </a:r>
            <a:r>
              <a:rPr lang="en-US" sz="2000" dirty="0"/>
              <a:t>working </a:t>
            </a:r>
            <a:r>
              <a:rPr lang="en-US" sz="2000" dirty="0" smtClean="0"/>
              <a:t>    set  </a:t>
            </a:r>
            <a:r>
              <a:rPr lang="en-US" sz="2000" dirty="0"/>
              <a:t>time units after its last </a:t>
            </a:r>
            <a:r>
              <a:rPr lang="en-US" sz="2000" dirty="0" smtClean="0"/>
              <a:t>reference. </a:t>
            </a:r>
          </a:p>
          <a:p>
            <a:r>
              <a:rPr lang="en-US" sz="2000" dirty="0"/>
              <a:t>For example, given the sequence of memory references shown in </a:t>
            </a:r>
            <a:r>
              <a:rPr lang="en-US" sz="2000" dirty="0" smtClean="0"/>
              <a:t>Figure 9.20. if    =10 </a:t>
            </a:r>
            <a:r>
              <a:rPr lang="en-US" sz="2000" dirty="0"/>
              <a:t>memory references, then the working set at time t1 is {1, 2, </a:t>
            </a:r>
            <a:r>
              <a:rPr lang="en-US" sz="2000" dirty="0" smtClean="0"/>
              <a:t>5, 6</a:t>
            </a:r>
            <a:r>
              <a:rPr lang="en-US" sz="2000" dirty="0"/>
              <a:t>, 7}. By time </a:t>
            </a:r>
            <a:r>
              <a:rPr lang="en-US" sz="2000" i="1" dirty="0"/>
              <a:t>t2, </a:t>
            </a:r>
            <a:r>
              <a:rPr lang="en-US" sz="2000" dirty="0"/>
              <a:t>the working set </a:t>
            </a:r>
            <a:r>
              <a:rPr lang="en-US" sz="2000" dirty="0" smtClean="0"/>
              <a:t>h   as changed </a:t>
            </a:r>
            <a:r>
              <a:rPr lang="en-US" sz="2000" dirty="0"/>
              <a:t>to {3, 4</a:t>
            </a:r>
            <a:r>
              <a:rPr lang="en-US" sz="2000" dirty="0" smtClean="0"/>
              <a:t>}. </a:t>
            </a:r>
          </a:p>
          <a:p>
            <a:r>
              <a:rPr lang="en-US" sz="2000" dirty="0" smtClean="0"/>
              <a:t>The </a:t>
            </a:r>
            <a:r>
              <a:rPr lang="en-US" sz="2000" dirty="0"/>
              <a:t>accuracy of the working set depends on the selection </a:t>
            </a:r>
            <a:r>
              <a:rPr lang="en-US" sz="2000" dirty="0" smtClean="0"/>
              <a:t>of </a:t>
            </a:r>
            <a:endParaRPr lang="en-US" sz="2000" dirty="0"/>
          </a:p>
          <a:p>
            <a:r>
              <a:rPr lang="en-US" sz="2000" dirty="0"/>
              <a:t>If </a:t>
            </a:r>
            <a:r>
              <a:rPr lang="en-US" sz="2000" dirty="0" smtClean="0"/>
              <a:t>     is too small</a:t>
            </a:r>
            <a:r>
              <a:rPr lang="en-US" sz="2000" dirty="0"/>
              <a:t>, it will not encompass the entire locality</a:t>
            </a:r>
            <a:r>
              <a:rPr lang="en-US" sz="2000" dirty="0" smtClean="0"/>
              <a:t>; </a:t>
            </a:r>
            <a:r>
              <a:rPr lang="en-US" sz="2000" dirty="0"/>
              <a:t>if </a:t>
            </a:r>
            <a:r>
              <a:rPr lang="en-US" sz="2000" dirty="0" smtClean="0"/>
              <a:t>     is </a:t>
            </a:r>
            <a:r>
              <a:rPr lang="en-US" sz="2000" dirty="0"/>
              <a:t>too large, it may </a:t>
            </a:r>
            <a:r>
              <a:rPr lang="en-US" sz="2000" dirty="0" smtClean="0"/>
              <a:t>overlap </a:t>
            </a:r>
            <a:r>
              <a:rPr lang="en-US" sz="2000" dirty="0"/>
              <a:t>several </a:t>
            </a:r>
            <a:r>
              <a:rPr lang="en-US" sz="2000" dirty="0" smtClean="0"/>
              <a:t>localities. </a:t>
            </a:r>
          </a:p>
          <a:p>
            <a:r>
              <a:rPr lang="en-US" sz="2000" dirty="0"/>
              <a:t>The most important property of the working set, then, is its size. If </a:t>
            </a:r>
            <a:r>
              <a:rPr lang="en-US" sz="2000" dirty="0" smtClean="0"/>
              <a:t>we compute </a:t>
            </a:r>
            <a:r>
              <a:rPr lang="en-US" sz="2000" dirty="0"/>
              <a:t>the working-set size, </a:t>
            </a:r>
            <a:r>
              <a:rPr lang="en-US" sz="2000" i="1" dirty="0" err="1" smtClean="0"/>
              <a:t>WSSi</a:t>
            </a:r>
            <a:r>
              <a:rPr lang="en-US" sz="2000" i="1" dirty="0" smtClean="0"/>
              <a:t>, </a:t>
            </a:r>
            <a:r>
              <a:rPr lang="en-US" sz="2000" dirty="0"/>
              <a:t>for each process in the system, we </a:t>
            </a:r>
            <a:r>
              <a:rPr lang="en-US" sz="2000" dirty="0" smtClean="0"/>
              <a:t>can then </a:t>
            </a:r>
            <a:r>
              <a:rPr lang="en-US" sz="2000" dirty="0"/>
              <a:t>consider </a:t>
            </a:r>
            <a:r>
              <a:rPr lang="en-US" sz="2000" dirty="0" smtClean="0"/>
              <a:t>that</a:t>
            </a:r>
          </a:p>
          <a:p>
            <a:pPr marL="0" indent="0">
              <a:buNone/>
            </a:pPr>
            <a:endParaRPr lang="en-US" sz="2000" dirty="0" smtClean="0"/>
          </a:p>
          <a:p>
            <a:pPr marL="0" indent="0">
              <a:buNone/>
            </a:pPr>
            <a:endParaRPr lang="en-US" sz="2000" dirty="0"/>
          </a:p>
          <a:p>
            <a:r>
              <a:rPr lang="en-US" sz="2000" dirty="0"/>
              <a:t>where Dis the total demand for </a:t>
            </a:r>
            <a:r>
              <a:rPr lang="en-US" sz="2000" dirty="0" smtClean="0"/>
              <a:t>frames. </a:t>
            </a:r>
            <a:r>
              <a:rPr lang="en-US" sz="2000" dirty="0"/>
              <a:t>Each process is actively using the </a:t>
            </a:r>
            <a:r>
              <a:rPr lang="en-US" sz="2000" dirty="0" smtClean="0"/>
              <a:t>pages in </a:t>
            </a:r>
            <a:r>
              <a:rPr lang="en-US" sz="2000" dirty="0"/>
              <a:t>its working set. Thus, process </a:t>
            </a:r>
            <a:r>
              <a:rPr lang="en-US" sz="2000" i="1" dirty="0" err="1"/>
              <a:t>i</a:t>
            </a:r>
            <a:r>
              <a:rPr lang="en-US" sz="2000" i="1" dirty="0"/>
              <a:t> </a:t>
            </a:r>
            <a:r>
              <a:rPr lang="en-US" sz="2000" dirty="0"/>
              <a:t>needs </a:t>
            </a:r>
            <a:r>
              <a:rPr lang="en-US" sz="2000" i="1" dirty="0" err="1" smtClean="0"/>
              <a:t>WSSi</a:t>
            </a:r>
            <a:r>
              <a:rPr lang="en-US" sz="2000" i="1" dirty="0" smtClean="0"/>
              <a:t> </a:t>
            </a:r>
            <a:r>
              <a:rPr lang="en-US" sz="2000" dirty="0"/>
              <a:t>frames. If the total demand </a:t>
            </a:r>
            <a:r>
              <a:rPr lang="en-US" sz="2000" dirty="0" smtClean="0"/>
              <a:t>is greater </a:t>
            </a:r>
            <a:r>
              <a:rPr lang="en-US" sz="2000" dirty="0"/>
              <a:t>than the total number of available frames (D &gt; m), thrashing will </a:t>
            </a:r>
            <a:r>
              <a:rPr lang="en-US" sz="2000" dirty="0" smtClean="0"/>
              <a:t>occur, because </a:t>
            </a:r>
            <a:r>
              <a:rPr lang="en-US" sz="2000" dirty="0"/>
              <a:t>some processes will not have enough </a:t>
            </a:r>
            <a:r>
              <a:rPr lang="en-US" sz="2000" dirty="0" smtClean="0"/>
              <a:t>frames. </a:t>
            </a:r>
            <a:endParaRPr lang="en-US" sz="2000" dirty="0"/>
          </a:p>
        </p:txBody>
      </p:sp>
      <p:pic>
        <p:nvPicPr>
          <p:cNvPr id="4" name="Picture 3"/>
          <p:cNvPicPr>
            <a:picLocks noChangeAspect="1"/>
          </p:cNvPicPr>
          <p:nvPr/>
        </p:nvPicPr>
        <p:blipFill>
          <a:blip r:embed="rId2"/>
          <a:stretch>
            <a:fillRect/>
          </a:stretch>
        </p:blipFill>
        <p:spPr>
          <a:xfrm>
            <a:off x="2225832" y="1576320"/>
            <a:ext cx="219075" cy="361950"/>
          </a:xfrm>
          <a:prstGeom prst="rect">
            <a:avLst/>
          </a:prstGeom>
        </p:spPr>
      </p:pic>
      <p:pic>
        <p:nvPicPr>
          <p:cNvPr id="5" name="Picture 4"/>
          <p:cNvPicPr>
            <a:picLocks noChangeAspect="1"/>
          </p:cNvPicPr>
          <p:nvPr/>
        </p:nvPicPr>
        <p:blipFill>
          <a:blip r:embed="rId2"/>
          <a:stretch>
            <a:fillRect/>
          </a:stretch>
        </p:blipFill>
        <p:spPr>
          <a:xfrm>
            <a:off x="9330576" y="1576320"/>
            <a:ext cx="219075" cy="361950"/>
          </a:xfrm>
          <a:prstGeom prst="rect">
            <a:avLst/>
          </a:prstGeom>
        </p:spPr>
      </p:pic>
      <p:pic>
        <p:nvPicPr>
          <p:cNvPr id="6" name="Picture 5"/>
          <p:cNvPicPr>
            <a:picLocks noChangeAspect="1"/>
          </p:cNvPicPr>
          <p:nvPr/>
        </p:nvPicPr>
        <p:blipFill>
          <a:blip r:embed="rId2"/>
          <a:stretch>
            <a:fillRect/>
          </a:stretch>
        </p:blipFill>
        <p:spPr>
          <a:xfrm>
            <a:off x="8534468" y="1883535"/>
            <a:ext cx="261803" cy="361950"/>
          </a:xfrm>
          <a:prstGeom prst="rect">
            <a:avLst/>
          </a:prstGeom>
        </p:spPr>
      </p:pic>
      <p:pic>
        <p:nvPicPr>
          <p:cNvPr id="8" name="Picture 7"/>
          <p:cNvPicPr>
            <a:picLocks noChangeAspect="1"/>
          </p:cNvPicPr>
          <p:nvPr/>
        </p:nvPicPr>
        <p:blipFill>
          <a:blip r:embed="rId2"/>
          <a:stretch>
            <a:fillRect/>
          </a:stretch>
        </p:blipFill>
        <p:spPr>
          <a:xfrm>
            <a:off x="9639803" y="2672052"/>
            <a:ext cx="261803" cy="361950"/>
          </a:xfrm>
          <a:prstGeom prst="rect">
            <a:avLst/>
          </a:prstGeom>
        </p:spPr>
      </p:pic>
      <p:pic>
        <p:nvPicPr>
          <p:cNvPr id="9" name="Picture 8"/>
          <p:cNvPicPr>
            <a:picLocks noChangeAspect="1"/>
          </p:cNvPicPr>
          <p:nvPr/>
        </p:nvPicPr>
        <p:blipFill>
          <a:blip r:embed="rId2"/>
          <a:stretch>
            <a:fillRect/>
          </a:stretch>
        </p:blipFill>
        <p:spPr>
          <a:xfrm>
            <a:off x="6881679" y="3635274"/>
            <a:ext cx="261803" cy="361950"/>
          </a:xfrm>
          <a:prstGeom prst="rect">
            <a:avLst/>
          </a:prstGeom>
        </p:spPr>
      </p:pic>
      <p:pic>
        <p:nvPicPr>
          <p:cNvPr id="10" name="Picture 9"/>
          <p:cNvPicPr>
            <a:picLocks noChangeAspect="1"/>
          </p:cNvPicPr>
          <p:nvPr/>
        </p:nvPicPr>
        <p:blipFill>
          <a:blip r:embed="rId2"/>
          <a:stretch>
            <a:fillRect/>
          </a:stretch>
        </p:blipFill>
        <p:spPr>
          <a:xfrm>
            <a:off x="1313644" y="3635274"/>
            <a:ext cx="238260" cy="361950"/>
          </a:xfrm>
          <a:prstGeom prst="rect">
            <a:avLst/>
          </a:prstGeom>
        </p:spPr>
      </p:pic>
      <p:pic>
        <p:nvPicPr>
          <p:cNvPr id="12" name="Picture 11"/>
          <p:cNvPicPr>
            <a:picLocks noChangeAspect="1"/>
          </p:cNvPicPr>
          <p:nvPr/>
        </p:nvPicPr>
        <p:blipFill>
          <a:blip r:embed="rId3"/>
          <a:stretch>
            <a:fillRect/>
          </a:stretch>
        </p:blipFill>
        <p:spPr>
          <a:xfrm>
            <a:off x="4386463" y="4772225"/>
            <a:ext cx="1533525" cy="579504"/>
          </a:xfrm>
          <a:prstGeom prst="rect">
            <a:avLst/>
          </a:prstGeom>
        </p:spPr>
      </p:pic>
    </p:spTree>
    <p:extLst>
      <p:ext uri="{BB962C8B-B14F-4D97-AF65-F5344CB8AC3E}">
        <p14:creationId xmlns:p14="http://schemas.microsoft.com/office/powerpoint/2010/main" val="33537867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838200" y="1400622"/>
            <a:ext cx="10515600" cy="4351338"/>
          </a:xfrm>
        </p:spPr>
        <p:txBody>
          <a:bodyPr>
            <a:normAutofit/>
          </a:bodyPr>
          <a:lstStyle/>
          <a:p>
            <a:pPr algn="just"/>
            <a:r>
              <a:rPr lang="en-US" sz="2000" dirty="0"/>
              <a:t>This working-set strategy prevents thrashing while keeping the degree </a:t>
            </a:r>
            <a:r>
              <a:rPr lang="en-US" sz="2000" dirty="0" smtClean="0"/>
              <a:t>of multiprogramming </a:t>
            </a:r>
            <a:r>
              <a:rPr lang="en-US" sz="2000" dirty="0"/>
              <a:t>as high as possible. Thus, it optimizes CPU </a:t>
            </a:r>
            <a:r>
              <a:rPr lang="en-US" sz="2000" dirty="0" smtClean="0"/>
              <a:t>utilization. </a:t>
            </a:r>
          </a:p>
          <a:p>
            <a:pPr algn="just"/>
            <a:r>
              <a:rPr lang="en-US" sz="2000" dirty="0"/>
              <a:t>The difficulty with the working-set model is keeping track of the </a:t>
            </a:r>
            <a:r>
              <a:rPr lang="en-US" sz="2000" dirty="0" smtClean="0"/>
              <a:t>working set</a:t>
            </a:r>
            <a:r>
              <a:rPr lang="en-US" sz="2000" dirty="0"/>
              <a:t>. The working-set window is a moving window. At each memory </a:t>
            </a:r>
            <a:r>
              <a:rPr lang="en-US" sz="2000" dirty="0" smtClean="0"/>
              <a:t>reference, a </a:t>
            </a:r>
            <a:r>
              <a:rPr lang="en-US" sz="2000" dirty="0"/>
              <a:t>new reference appears at one end and the oldest reference drops off the </a:t>
            </a:r>
            <a:r>
              <a:rPr lang="en-US" sz="2000" dirty="0" smtClean="0"/>
              <a:t>other end</a:t>
            </a:r>
            <a:r>
              <a:rPr lang="en-US" sz="2000" dirty="0"/>
              <a:t>. A page is in the working set if it is referenced anywhere in the </a:t>
            </a:r>
            <a:r>
              <a:rPr lang="en-US" sz="2000" dirty="0" smtClean="0"/>
              <a:t>working-set window.</a:t>
            </a:r>
          </a:p>
          <a:p>
            <a:pPr algn="just"/>
            <a:endParaRPr lang="en-US" sz="2000"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968" y="3395037"/>
            <a:ext cx="7445666"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8188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9.6.3 Page-Fault Frequency</a:t>
            </a:r>
            <a:endParaRPr lang="en-US" sz="2400" dirty="0"/>
          </a:p>
        </p:txBody>
      </p:sp>
      <p:sp>
        <p:nvSpPr>
          <p:cNvPr id="3" name="Content Placeholder 2"/>
          <p:cNvSpPr>
            <a:spLocks noGrp="1"/>
          </p:cNvSpPr>
          <p:nvPr>
            <p:ph idx="1"/>
          </p:nvPr>
        </p:nvSpPr>
        <p:spPr>
          <a:xfrm>
            <a:off x="683653" y="1220317"/>
            <a:ext cx="10515600" cy="5760031"/>
          </a:xfrm>
        </p:spPr>
        <p:txBody>
          <a:bodyPr>
            <a:normAutofit/>
          </a:bodyPr>
          <a:lstStyle/>
          <a:p>
            <a:pPr algn="just"/>
            <a:r>
              <a:rPr lang="en-US" sz="2000" dirty="0"/>
              <a:t>The working-set model is successful, and knowledge of the working set </a:t>
            </a:r>
            <a:r>
              <a:rPr lang="en-US" sz="2000" dirty="0" smtClean="0"/>
              <a:t>can be </a:t>
            </a:r>
            <a:r>
              <a:rPr lang="en-US" sz="2000" dirty="0"/>
              <a:t>useful for </a:t>
            </a:r>
            <a:r>
              <a:rPr lang="en-US" sz="2000" dirty="0" err="1" smtClean="0"/>
              <a:t>prepaging</a:t>
            </a:r>
            <a:r>
              <a:rPr lang="en-US" sz="2000" dirty="0" smtClean="0"/>
              <a:t>, </a:t>
            </a:r>
            <a:r>
              <a:rPr lang="en-US" sz="2000" dirty="0"/>
              <a:t>but it seems a clumsy way to </a:t>
            </a:r>
            <a:r>
              <a:rPr lang="en-US" sz="2000" dirty="0" smtClean="0"/>
              <a:t>control thrashing. </a:t>
            </a:r>
            <a:r>
              <a:rPr lang="en-US" sz="2000" dirty="0"/>
              <a:t>A strategy that uses </a:t>
            </a:r>
            <a:r>
              <a:rPr lang="en-US" sz="2000" dirty="0" smtClean="0"/>
              <a:t>the page fault frequency  </a:t>
            </a:r>
            <a:r>
              <a:rPr lang="en-US" sz="2000" dirty="0"/>
              <a:t>takes a </a:t>
            </a:r>
            <a:r>
              <a:rPr lang="en-US" sz="2000" dirty="0" smtClean="0"/>
              <a:t>more direct </a:t>
            </a:r>
            <a:r>
              <a:rPr lang="en-US" sz="2000" dirty="0"/>
              <a:t>approach</a:t>
            </a:r>
            <a:r>
              <a:rPr lang="en-US" sz="2000" dirty="0" smtClean="0"/>
              <a:t>.</a:t>
            </a:r>
          </a:p>
          <a:p>
            <a:pPr algn="just"/>
            <a:r>
              <a:rPr lang="en-US" sz="2000" dirty="0"/>
              <a:t>The specific problem is how to prevent </a:t>
            </a:r>
            <a:r>
              <a:rPr lang="en-US" sz="2000" dirty="0" smtClean="0"/>
              <a:t>thrashing. </a:t>
            </a:r>
            <a:r>
              <a:rPr lang="en-US" sz="2000" dirty="0"/>
              <a:t>Thrashing has a </a:t>
            </a:r>
            <a:r>
              <a:rPr lang="en-US" sz="2000" dirty="0" smtClean="0"/>
              <a:t>high page-fault </a:t>
            </a:r>
            <a:r>
              <a:rPr lang="en-US" sz="2000" dirty="0"/>
              <a:t>rate. Thus, we want to control the page-fault rate. When it is </a:t>
            </a:r>
            <a:r>
              <a:rPr lang="en-US" sz="2000" dirty="0" smtClean="0"/>
              <a:t>too high</a:t>
            </a:r>
            <a:r>
              <a:rPr lang="en-US" sz="2000" dirty="0"/>
              <a:t>, we know that the process needs more frames. Conversely, if the </a:t>
            </a:r>
            <a:r>
              <a:rPr lang="en-US" sz="2000" dirty="0" smtClean="0"/>
              <a:t>page-fault rate </a:t>
            </a:r>
            <a:r>
              <a:rPr lang="en-US" sz="2000" dirty="0"/>
              <a:t>is too low, then the process may have too many frames. We can </a:t>
            </a:r>
            <a:r>
              <a:rPr lang="en-US" sz="2000" dirty="0" smtClean="0"/>
              <a:t>establish upper </a:t>
            </a:r>
            <a:r>
              <a:rPr lang="en-US" sz="2000" dirty="0"/>
              <a:t>and lower bounds on the desired page-fault rate (Figure 9.21). If </a:t>
            </a:r>
            <a:r>
              <a:rPr lang="en-US" sz="2000" dirty="0" smtClean="0"/>
              <a:t>the actual </a:t>
            </a:r>
            <a:r>
              <a:rPr lang="en-US" sz="2000" dirty="0"/>
              <a:t>page-fault rate exceeds the upper limit, we allocate the process </a:t>
            </a:r>
            <a:r>
              <a:rPr lang="en-US" sz="2000" dirty="0" smtClean="0"/>
              <a:t>another frame</a:t>
            </a:r>
            <a:r>
              <a:rPr lang="en-US" sz="2000" dirty="0"/>
              <a:t>; if the page-fault rate falls below the lower limit, we remove a </a:t>
            </a:r>
            <a:r>
              <a:rPr lang="en-US" sz="2000" dirty="0" smtClean="0"/>
              <a:t>frame from </a:t>
            </a:r>
            <a:r>
              <a:rPr lang="en-US" sz="2000" dirty="0"/>
              <a:t>the process. Thus, we can directly measure and control the </a:t>
            </a:r>
            <a:r>
              <a:rPr lang="en-US" sz="2000" dirty="0" smtClean="0"/>
              <a:t>page-fault rate </a:t>
            </a:r>
            <a:r>
              <a:rPr lang="en-US" sz="2000" dirty="0"/>
              <a:t>to prevent thrashing</a:t>
            </a:r>
            <a:r>
              <a:rPr lang="en-US" sz="2000" dirty="0" smtClean="0"/>
              <a:t>.</a:t>
            </a:r>
          </a:p>
          <a:p>
            <a:r>
              <a:rPr lang="en-US" sz="2000" b="1" dirty="0" smtClean="0"/>
              <a:t> Figure </a:t>
            </a:r>
            <a:r>
              <a:rPr lang="en-US" sz="2000" b="1" dirty="0"/>
              <a:t>9.21 </a:t>
            </a:r>
            <a:r>
              <a:rPr lang="en-US" sz="2000" dirty="0"/>
              <a:t>Page-fault frequency.</a:t>
            </a:r>
            <a:endParaRPr lang="en-US" sz="2000" dirty="0" smtClean="0"/>
          </a:p>
          <a:p>
            <a:pPr marL="0" indent="0">
              <a:buNone/>
            </a:pPr>
            <a:endParaRPr lang="en-US" sz="2000" dirty="0"/>
          </a:p>
        </p:txBody>
      </p:sp>
      <p:pic>
        <p:nvPicPr>
          <p:cNvPr id="4" name="Picture 5"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0941" y="4168205"/>
            <a:ext cx="5805062" cy="2528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8867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838200" y="1400622"/>
            <a:ext cx="10515600" cy="4351338"/>
          </a:xfrm>
        </p:spPr>
        <p:txBody>
          <a:bodyPr>
            <a:normAutofit/>
          </a:bodyPr>
          <a:lstStyle/>
          <a:p>
            <a:r>
              <a:rPr lang="en-US" sz="2000" dirty="0" smtClean="0"/>
              <a:t>Classically, the binding of instructions and data to memory addresses can be done at any step along the way:</a:t>
            </a:r>
          </a:p>
          <a:p>
            <a:pPr algn="just"/>
            <a:r>
              <a:rPr lang="en-US" sz="2000" dirty="0" smtClean="0"/>
              <a:t>Compile time. If you know at compile time where the process will reside in memory, then absolute code can be generated. For example, if you know that a user process will reside starting at location </a:t>
            </a:r>
            <a:r>
              <a:rPr lang="en-US" sz="2000" i="1" dirty="0" smtClean="0"/>
              <a:t>R, </a:t>
            </a:r>
            <a:r>
              <a:rPr lang="en-US" sz="2000" dirty="0" smtClean="0"/>
              <a:t>then the generated compiler code will start at that location and extend up from there. If, at some later time, the starting location changes, then it will be necessary to recompile this code. The MS-DOS.COM-format programs are bound at compile time.</a:t>
            </a:r>
          </a:p>
          <a:p>
            <a:r>
              <a:rPr lang="en-US" sz="2000" dirty="0"/>
              <a:t>Load time. If it is not known at compile time where the process will </a:t>
            </a:r>
            <a:r>
              <a:rPr lang="en-US" sz="2000" dirty="0" smtClean="0"/>
              <a:t>reside in </a:t>
            </a:r>
            <a:r>
              <a:rPr lang="en-US" sz="2000" dirty="0"/>
              <a:t>memory, then the compiler must </a:t>
            </a:r>
            <a:r>
              <a:rPr lang="en-US" sz="2000" dirty="0" smtClean="0"/>
              <a:t>generate </a:t>
            </a:r>
            <a:r>
              <a:rPr lang="en-US" sz="2000" dirty="0" err="1" smtClean="0"/>
              <a:t>relocatable</a:t>
            </a:r>
            <a:r>
              <a:rPr lang="en-US" sz="2000" dirty="0" smtClean="0"/>
              <a:t> code. </a:t>
            </a:r>
            <a:r>
              <a:rPr lang="en-US" sz="2000" dirty="0"/>
              <a:t>In this </a:t>
            </a:r>
            <a:r>
              <a:rPr lang="en-US" sz="2000" dirty="0" smtClean="0"/>
              <a:t>case, final </a:t>
            </a:r>
            <a:r>
              <a:rPr lang="en-US" sz="2000" dirty="0"/>
              <a:t>binding is delayed until load time. If the starting address changes, </a:t>
            </a:r>
            <a:r>
              <a:rPr lang="en-US" sz="2000" dirty="0" smtClean="0"/>
              <a:t>we need </a:t>
            </a:r>
            <a:r>
              <a:rPr lang="en-US" sz="2000" dirty="0"/>
              <a:t>only reload the user code to incorporate this changed value</a:t>
            </a:r>
            <a:r>
              <a:rPr lang="en-US" sz="2000" dirty="0" smtClean="0"/>
              <a:t>.</a:t>
            </a:r>
            <a:endParaRPr lang="en-US" sz="2000" dirty="0"/>
          </a:p>
          <a:p>
            <a:r>
              <a:rPr lang="en-US" sz="2000" dirty="0"/>
              <a:t>Execution time. If the process can be moved during its execution </a:t>
            </a:r>
            <a:r>
              <a:rPr lang="en-US" sz="2000" dirty="0" smtClean="0"/>
              <a:t>from one </a:t>
            </a:r>
            <a:r>
              <a:rPr lang="en-US" sz="2000" dirty="0"/>
              <a:t>memory segment to another, then binding must be delayed until </a:t>
            </a:r>
            <a:r>
              <a:rPr lang="en-US" sz="2000" dirty="0" smtClean="0"/>
              <a:t>run time</a:t>
            </a:r>
            <a:r>
              <a:rPr lang="en-US" sz="2000" dirty="0"/>
              <a:t>.</a:t>
            </a:r>
          </a:p>
        </p:txBody>
      </p:sp>
    </p:spTree>
    <p:extLst>
      <p:ext uri="{BB962C8B-B14F-4D97-AF65-F5344CB8AC3E}">
        <p14:creationId xmlns:p14="http://schemas.microsoft.com/office/powerpoint/2010/main" val="219388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458"/>
            <a:ext cx="10515600" cy="562154"/>
          </a:xfrm>
        </p:spPr>
        <p:txBody>
          <a:bodyPr>
            <a:normAutofit/>
          </a:bodyPr>
          <a:lstStyle/>
          <a:p>
            <a:r>
              <a:rPr lang="en-US" sz="2400" b="1" dirty="0"/>
              <a:t>8.1.3 Logical versus Physical Address Space</a:t>
            </a:r>
            <a:endParaRPr lang="en-US" sz="2400" dirty="0"/>
          </a:p>
        </p:txBody>
      </p:sp>
      <p:sp>
        <p:nvSpPr>
          <p:cNvPr id="3" name="Content Placeholder 2"/>
          <p:cNvSpPr>
            <a:spLocks noGrp="1"/>
          </p:cNvSpPr>
          <p:nvPr>
            <p:ph idx="1"/>
          </p:nvPr>
        </p:nvSpPr>
        <p:spPr>
          <a:xfrm>
            <a:off x="838200" y="1071382"/>
            <a:ext cx="10515600" cy="5786618"/>
          </a:xfrm>
        </p:spPr>
        <p:txBody>
          <a:bodyPr>
            <a:normAutofit/>
          </a:bodyPr>
          <a:lstStyle/>
          <a:p>
            <a:pPr algn="just"/>
            <a:r>
              <a:rPr lang="en-US" sz="2000" dirty="0"/>
              <a:t>An address generated by the CPU is commonly referred to as </a:t>
            </a:r>
            <a:r>
              <a:rPr lang="en-US" sz="2000" dirty="0" smtClean="0"/>
              <a:t>a logical address. </a:t>
            </a:r>
          </a:p>
          <a:p>
            <a:pPr algn="just"/>
            <a:r>
              <a:rPr lang="en-US" sz="2000" dirty="0"/>
              <a:t>whereas an address seen by the memory unit-that is, the one loaded </a:t>
            </a:r>
            <a:r>
              <a:rPr lang="en-US" sz="2000" dirty="0" smtClean="0"/>
              <a:t>into memory address register of the memory </a:t>
            </a:r>
            <a:r>
              <a:rPr lang="en-US" sz="2000" dirty="0"/>
              <a:t>is commonly referred to as </a:t>
            </a:r>
            <a:r>
              <a:rPr lang="en-US" sz="2000" dirty="0" smtClean="0"/>
              <a:t>a physical address. </a:t>
            </a:r>
          </a:p>
          <a:p>
            <a:pPr algn="just"/>
            <a:r>
              <a:rPr lang="en-US" sz="2000" dirty="0"/>
              <a:t>The compile-time and load-time address-binding methods generate </a:t>
            </a:r>
            <a:r>
              <a:rPr lang="en-US" sz="2000" dirty="0" smtClean="0"/>
              <a:t>identical logical </a:t>
            </a:r>
            <a:r>
              <a:rPr lang="en-US" sz="2000" dirty="0"/>
              <a:t>and physical addresses. However, the execution-time </a:t>
            </a:r>
            <a:r>
              <a:rPr lang="en-US" sz="2000" dirty="0" smtClean="0"/>
              <a:t>address binding scheme </a:t>
            </a:r>
            <a:r>
              <a:rPr lang="en-US" sz="2000" dirty="0"/>
              <a:t>results in differing </a:t>
            </a:r>
            <a:r>
              <a:rPr lang="en-US" sz="2000" dirty="0" smtClean="0"/>
              <a:t>logical and physical addresses. The logical address is also called as virtual address. </a:t>
            </a:r>
          </a:p>
          <a:p>
            <a:pPr algn="just"/>
            <a:r>
              <a:rPr lang="en-US" sz="2000" dirty="0"/>
              <a:t>The set of all logical </a:t>
            </a:r>
            <a:r>
              <a:rPr lang="en-US" sz="2000" dirty="0" smtClean="0"/>
              <a:t>addresses generated </a:t>
            </a:r>
            <a:r>
              <a:rPr lang="en-US" sz="2000" dirty="0"/>
              <a:t>by a program is </a:t>
            </a:r>
            <a:r>
              <a:rPr lang="en-US" sz="2000" dirty="0" smtClean="0"/>
              <a:t>a logical address space. </a:t>
            </a:r>
          </a:p>
          <a:p>
            <a:pPr algn="just"/>
            <a:r>
              <a:rPr lang="en-US" sz="2000" dirty="0" smtClean="0"/>
              <a:t>The </a:t>
            </a:r>
            <a:r>
              <a:rPr lang="en-US" sz="2000" dirty="0"/>
              <a:t>set of all </a:t>
            </a:r>
            <a:r>
              <a:rPr lang="en-US" sz="2000" dirty="0" smtClean="0"/>
              <a:t>physical addresses </a:t>
            </a:r>
            <a:r>
              <a:rPr lang="en-US" sz="2000" dirty="0"/>
              <a:t>corresponding to these logical addresses is </a:t>
            </a:r>
            <a:r>
              <a:rPr lang="en-US" sz="2000" dirty="0" smtClean="0"/>
              <a:t>a physical address space. </a:t>
            </a:r>
            <a:r>
              <a:rPr lang="en-US" sz="2000" dirty="0"/>
              <a:t>The run-time mapping from virtual to physical addresses is done by </a:t>
            </a:r>
            <a:r>
              <a:rPr lang="en-US" sz="2000" dirty="0" smtClean="0"/>
              <a:t>a hardware </a:t>
            </a:r>
            <a:r>
              <a:rPr lang="en-US" sz="2000" dirty="0"/>
              <a:t>device </a:t>
            </a:r>
            <a:r>
              <a:rPr lang="en-US" sz="2000" dirty="0" smtClean="0"/>
              <a:t>called memory management unit(MMU). </a:t>
            </a:r>
          </a:p>
          <a:p>
            <a:r>
              <a:rPr lang="en-US" sz="2000" dirty="0" smtClean="0"/>
              <a:t>The </a:t>
            </a:r>
            <a:r>
              <a:rPr lang="en-US" sz="2000" dirty="0"/>
              <a:t>base register is now called </a:t>
            </a:r>
            <a:r>
              <a:rPr lang="en-US" sz="2000" dirty="0" smtClean="0"/>
              <a:t>a relocation register as shown in figure 8.4(next slide). </a:t>
            </a:r>
            <a:r>
              <a:rPr lang="en-US" sz="2000" dirty="0"/>
              <a:t>The value in the relocation register is </a:t>
            </a:r>
            <a:r>
              <a:rPr lang="en-US" sz="2000" i="1" dirty="0"/>
              <a:t>added </a:t>
            </a:r>
            <a:r>
              <a:rPr lang="en-US" sz="2000" dirty="0"/>
              <a:t>to every address generated by a </a:t>
            </a:r>
            <a:r>
              <a:rPr lang="en-US" sz="2000" dirty="0" smtClean="0"/>
              <a:t>user process </a:t>
            </a:r>
            <a:r>
              <a:rPr lang="en-US" sz="2000" dirty="0"/>
              <a:t>at the time the address is sent to </a:t>
            </a:r>
            <a:r>
              <a:rPr lang="en-US" sz="2000" dirty="0" smtClean="0"/>
              <a:t>memory.</a:t>
            </a:r>
          </a:p>
          <a:p>
            <a:r>
              <a:rPr lang="en-US" sz="2000" dirty="0"/>
              <a:t>For </a:t>
            </a:r>
            <a:r>
              <a:rPr lang="en-US" sz="2000" dirty="0" smtClean="0"/>
              <a:t>example, if </a:t>
            </a:r>
            <a:r>
              <a:rPr lang="en-US" sz="2000" dirty="0"/>
              <a:t>the base is at 14000, then an attempt by the user to address location 0 </a:t>
            </a:r>
            <a:r>
              <a:rPr lang="en-US" sz="2000" dirty="0" smtClean="0"/>
              <a:t>is dynamically </a:t>
            </a:r>
            <a:r>
              <a:rPr lang="en-US" sz="2000" dirty="0"/>
              <a:t>relocated to location 14000; an access to location 346 is </a:t>
            </a:r>
            <a:r>
              <a:rPr lang="en-US" sz="2000" dirty="0" smtClean="0"/>
              <a:t>mapped to </a:t>
            </a:r>
            <a:r>
              <a:rPr lang="en-US" sz="2000" dirty="0"/>
              <a:t>location 14346.</a:t>
            </a:r>
            <a:endParaRPr lang="en-US" sz="2000" dirty="0" smtClean="0"/>
          </a:p>
          <a:p>
            <a:pPr marL="0" indent="0" algn="just">
              <a:buNone/>
            </a:pPr>
            <a:endParaRPr lang="en-US" sz="2000" dirty="0"/>
          </a:p>
        </p:txBody>
      </p:sp>
    </p:spTree>
    <p:extLst>
      <p:ext uri="{BB962C8B-B14F-4D97-AF65-F5344CB8AC3E}">
        <p14:creationId xmlns:p14="http://schemas.microsoft.com/office/powerpoint/2010/main" val="4215587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a:bodyPr>
          <a:lstStyle/>
          <a:p>
            <a:r>
              <a:rPr lang="en-US" sz="2400" dirty="0" smtClean="0"/>
              <a:t>Continued….</a:t>
            </a:r>
            <a:endParaRPr lang="en-US" sz="2400" dirty="0"/>
          </a:p>
        </p:txBody>
      </p:sp>
      <p:sp>
        <p:nvSpPr>
          <p:cNvPr id="3" name="Content Placeholder 2"/>
          <p:cNvSpPr>
            <a:spLocks noGrp="1"/>
          </p:cNvSpPr>
          <p:nvPr>
            <p:ph idx="1"/>
          </p:nvPr>
        </p:nvSpPr>
        <p:spPr>
          <a:xfrm>
            <a:off x="838200" y="811368"/>
            <a:ext cx="10515600" cy="6046631"/>
          </a:xfrm>
        </p:spPr>
        <p:txBody>
          <a:bodyPr>
            <a:normAutofit/>
          </a:bodyPr>
          <a:lstStyle/>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pPr marL="0" indent="0" algn="ctr">
              <a:buNone/>
            </a:pPr>
            <a:endParaRPr lang="en-US" sz="2000" dirty="0"/>
          </a:p>
          <a:p>
            <a:pPr marL="0" indent="0" algn="ctr">
              <a:buNone/>
            </a:pPr>
            <a:r>
              <a:rPr lang="en-US" sz="2000" dirty="0" smtClean="0"/>
              <a:t>Figure 8.4 </a:t>
            </a:r>
            <a:r>
              <a:rPr lang="en-US" sz="2000" dirty="0"/>
              <a:t>Dynamic relocation using a relocation register</a:t>
            </a:r>
            <a:r>
              <a:rPr lang="en-US" sz="2000" dirty="0" smtClean="0"/>
              <a:t>.</a:t>
            </a:r>
          </a:p>
          <a:p>
            <a:pPr algn="just"/>
            <a:r>
              <a:rPr lang="en-US" sz="2000" dirty="0" smtClean="0"/>
              <a:t>The </a:t>
            </a:r>
            <a:r>
              <a:rPr lang="en-US" sz="2000" dirty="0"/>
              <a:t>user program never sees the </a:t>
            </a:r>
            <a:r>
              <a:rPr lang="en-US" sz="2000" i="1" dirty="0"/>
              <a:t>real </a:t>
            </a:r>
            <a:r>
              <a:rPr lang="en-US" sz="2000" dirty="0"/>
              <a:t>physical addresses. The program </a:t>
            </a:r>
            <a:r>
              <a:rPr lang="en-US" sz="2000" dirty="0" smtClean="0"/>
              <a:t>can create </a:t>
            </a:r>
            <a:r>
              <a:rPr lang="en-US" sz="2000" dirty="0"/>
              <a:t>a pointer to location 346, store it in memory, manipulate it, and compare </a:t>
            </a:r>
            <a:r>
              <a:rPr lang="en-US" sz="2000" dirty="0" smtClean="0"/>
              <a:t>it with </a:t>
            </a:r>
            <a:r>
              <a:rPr lang="en-US" sz="2000" dirty="0"/>
              <a:t>other addresses-all as the number 346. Only when it is used as a </a:t>
            </a:r>
            <a:r>
              <a:rPr lang="en-US" sz="2000" dirty="0" smtClean="0"/>
              <a:t>memory address </a:t>
            </a:r>
            <a:r>
              <a:rPr lang="en-US" sz="2000" dirty="0"/>
              <a:t>(in an indirect load or store, perhaps) is it relocated relative to the </a:t>
            </a:r>
            <a:r>
              <a:rPr lang="en-US" sz="2000" dirty="0" smtClean="0"/>
              <a:t>base register</a:t>
            </a:r>
            <a:r>
              <a:rPr lang="en-US" sz="2000" dirty="0"/>
              <a:t>. The user program deals with </a:t>
            </a:r>
            <a:r>
              <a:rPr lang="en-US" sz="2000" i="1" dirty="0"/>
              <a:t>logical </a:t>
            </a:r>
            <a:r>
              <a:rPr lang="en-US" sz="2000" dirty="0"/>
              <a:t>addresses. The </a:t>
            </a:r>
            <a:r>
              <a:rPr lang="en-US" sz="2000" dirty="0" smtClean="0"/>
              <a:t>memory-mapping hardware </a:t>
            </a:r>
            <a:r>
              <a:rPr lang="en-US" sz="2000" dirty="0"/>
              <a:t>converts logical addresses into physical addresses</a:t>
            </a:r>
            <a:r>
              <a:rPr lang="en-US" sz="2000" dirty="0" smtClean="0"/>
              <a:t>.</a:t>
            </a:r>
          </a:p>
          <a:p>
            <a:pPr algn="just"/>
            <a:r>
              <a:rPr lang="en-US" sz="2000" dirty="0"/>
              <a:t>We now have two different types of addresses: logical addresses (in </a:t>
            </a:r>
            <a:r>
              <a:rPr lang="en-US" sz="2000" dirty="0" smtClean="0"/>
              <a:t>the range </a:t>
            </a:r>
            <a:r>
              <a:rPr lang="en-US" sz="2000" dirty="0"/>
              <a:t>0 to </a:t>
            </a:r>
            <a:r>
              <a:rPr lang="en-US" sz="2000" i="1" dirty="0"/>
              <a:t>max) </a:t>
            </a:r>
            <a:r>
              <a:rPr lang="en-US" sz="2000" dirty="0"/>
              <a:t>and physical addresses (in the </a:t>
            </a:r>
            <a:r>
              <a:rPr lang="en-US" sz="2000" dirty="0" err="1"/>
              <a:t>rangeR</a:t>
            </a:r>
            <a:r>
              <a:rPr lang="en-US" sz="2000" dirty="0"/>
              <a:t>+ 0 </a:t>
            </a:r>
            <a:r>
              <a:rPr lang="en-US" sz="2000" dirty="0" err="1"/>
              <a:t>toR</a:t>
            </a:r>
            <a:r>
              <a:rPr lang="en-US" sz="2000" dirty="0"/>
              <a:t>+ </a:t>
            </a:r>
            <a:r>
              <a:rPr lang="en-US" sz="2000" i="1" dirty="0"/>
              <a:t>max </a:t>
            </a:r>
            <a:r>
              <a:rPr lang="en-US" sz="2000" dirty="0"/>
              <a:t>for a </a:t>
            </a:r>
            <a:r>
              <a:rPr lang="en-US" sz="2000" dirty="0" smtClean="0"/>
              <a:t>base </a:t>
            </a:r>
            <a:r>
              <a:rPr lang="en-US" sz="2000" dirty="0" err="1" smtClean="0"/>
              <a:t>valueR</a:t>
            </a:r>
            <a:r>
              <a:rPr lang="en-US" sz="2000" dirty="0"/>
              <a:t>). The user generates only logical addresses and thinks that the </a:t>
            </a:r>
            <a:r>
              <a:rPr lang="en-US" sz="2000" dirty="0" smtClean="0"/>
              <a:t>process runs </a:t>
            </a:r>
            <a:r>
              <a:rPr lang="en-US" sz="2000" dirty="0"/>
              <a:t>in locations 0 to </a:t>
            </a:r>
            <a:r>
              <a:rPr lang="en-US" sz="2000" i="1" dirty="0"/>
              <a:t>max.</a:t>
            </a:r>
            <a:endParaRPr lang="en-US" sz="2000" dirty="0"/>
          </a:p>
        </p:txBody>
      </p:sp>
      <p:pic>
        <p:nvPicPr>
          <p:cNvPr id="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2902" y="978794"/>
            <a:ext cx="4112653" cy="2884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0344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1575</TotalTime>
  <Words>13442</Words>
  <Application>Microsoft Office PowerPoint</Application>
  <PresentationFormat>Widescreen</PresentationFormat>
  <Paragraphs>522</Paragraphs>
  <Slides>69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Calibri Light</vt:lpstr>
      <vt:lpstr>Office Theme</vt:lpstr>
      <vt:lpstr>Memory Management Strategies </vt:lpstr>
      <vt:lpstr>8.1.1 Basic Hardware</vt:lpstr>
      <vt:lpstr>Continued….</vt:lpstr>
      <vt:lpstr>Continued….</vt:lpstr>
      <vt:lpstr>8.1.2 Address Binding</vt:lpstr>
      <vt:lpstr>Continued….</vt:lpstr>
      <vt:lpstr>Continued….</vt:lpstr>
      <vt:lpstr>8.1.3 Logical versus Physical Address Space</vt:lpstr>
      <vt:lpstr>Continued….</vt:lpstr>
      <vt:lpstr>8.1.4 Dynamic Loading</vt:lpstr>
      <vt:lpstr>8.1.5 Dynamic Linking and Shared Libraries</vt:lpstr>
      <vt:lpstr>Continued…</vt:lpstr>
      <vt:lpstr>8.2 swapping </vt:lpstr>
      <vt:lpstr>Continued…</vt:lpstr>
      <vt:lpstr>Continued…</vt:lpstr>
      <vt:lpstr>8.3 contiguous memory allocation </vt:lpstr>
      <vt:lpstr>Continued…..</vt:lpstr>
      <vt:lpstr>Continued….</vt:lpstr>
      <vt:lpstr>Continued…</vt:lpstr>
      <vt:lpstr>Continued…</vt:lpstr>
      <vt:lpstr>8.4  Paging </vt:lpstr>
      <vt:lpstr>Continued…</vt:lpstr>
      <vt:lpstr>Continued…</vt:lpstr>
      <vt:lpstr>Continued…</vt:lpstr>
      <vt:lpstr>Continued….</vt:lpstr>
      <vt:lpstr>8.4.2 Hardware Support</vt:lpstr>
      <vt:lpstr>Translation look aside buffer</vt:lpstr>
      <vt:lpstr>Continued…</vt:lpstr>
      <vt:lpstr>8.4.3 Protection</vt:lpstr>
      <vt:lpstr>Continued…</vt:lpstr>
      <vt:lpstr>8.4.4 Shared Pages</vt:lpstr>
      <vt:lpstr>Continued…</vt:lpstr>
      <vt:lpstr>Virtual memory management </vt:lpstr>
      <vt:lpstr>Continued….</vt:lpstr>
      <vt:lpstr>Continued…</vt:lpstr>
      <vt:lpstr>Continued…</vt:lpstr>
      <vt:lpstr>Continued…</vt:lpstr>
      <vt:lpstr>9.2 demand paging </vt:lpstr>
      <vt:lpstr>Continued…</vt:lpstr>
      <vt:lpstr>9.2.1 Basic Concepts</vt:lpstr>
      <vt:lpstr>Steps in handling a page fault</vt:lpstr>
      <vt:lpstr>Continued…</vt:lpstr>
      <vt:lpstr>Continued….</vt:lpstr>
      <vt:lpstr>9.2.2 Performance of Demand Paging</vt:lpstr>
      <vt:lpstr>Continued..</vt:lpstr>
      <vt:lpstr>9.3 COPY ON WRITE</vt:lpstr>
      <vt:lpstr>Continued…</vt:lpstr>
      <vt:lpstr>9.4 Page replacement </vt:lpstr>
      <vt:lpstr>9.4.1 Basic Page Replacement</vt:lpstr>
      <vt:lpstr>Continue….</vt:lpstr>
      <vt:lpstr>Page replacement algorithms </vt:lpstr>
      <vt:lpstr>9.4.3 Optimal Page Replacement</vt:lpstr>
      <vt:lpstr>9.4.4 LRU Page Replacement</vt:lpstr>
      <vt:lpstr>Continued…</vt:lpstr>
      <vt:lpstr>9.4.5 LRU-Approximation Page Replacement</vt:lpstr>
      <vt:lpstr>Continued…</vt:lpstr>
      <vt:lpstr>Continued….</vt:lpstr>
      <vt:lpstr>9.4.6 Counting-Based Page Replacement</vt:lpstr>
      <vt:lpstr>9.5 Allocation of frames </vt:lpstr>
      <vt:lpstr>Continued…</vt:lpstr>
      <vt:lpstr>Continued…</vt:lpstr>
      <vt:lpstr>Continued…</vt:lpstr>
      <vt:lpstr>9.5.3 Global versus Local Allocation</vt:lpstr>
      <vt:lpstr>9.6 Thrashing </vt:lpstr>
      <vt:lpstr>Continued..</vt:lpstr>
      <vt:lpstr>Continued…</vt:lpstr>
      <vt:lpstr>9.6.2 Working-Set Model</vt:lpstr>
      <vt:lpstr>Continued…</vt:lpstr>
      <vt:lpstr>9.6.3 Page-Fault Frequency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jyoti</dc:creator>
  <cp:lastModifiedBy>admin</cp:lastModifiedBy>
  <cp:revision>614</cp:revision>
  <dcterms:created xsi:type="dcterms:W3CDTF">2018-04-18T08:23:47Z</dcterms:created>
  <dcterms:modified xsi:type="dcterms:W3CDTF">2022-07-28T07:29:59Z</dcterms:modified>
</cp:coreProperties>
</file>