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 id="2147483789" r:id="rId2"/>
  </p:sldMasterIdLst>
  <p:sldIdLst>
    <p:sldId id="256" r:id="rId3"/>
    <p:sldId id="295" r:id="rId4"/>
    <p:sldId id="300" r:id="rId5"/>
    <p:sldId id="301" r:id="rId6"/>
    <p:sldId id="302" r:id="rId7"/>
    <p:sldId id="303" r:id="rId8"/>
    <p:sldId id="304" r:id="rId9"/>
    <p:sldId id="305" r:id="rId10"/>
    <p:sldId id="258" r:id="rId11"/>
    <p:sldId id="259" r:id="rId12"/>
    <p:sldId id="260" r:id="rId13"/>
    <p:sldId id="263" r:id="rId14"/>
    <p:sldId id="262" r:id="rId15"/>
    <p:sldId id="264" r:id="rId16"/>
    <p:sldId id="265" r:id="rId17"/>
    <p:sldId id="266" r:id="rId18"/>
    <p:sldId id="274" r:id="rId19"/>
    <p:sldId id="288" r:id="rId20"/>
    <p:sldId id="287" r:id="rId21"/>
    <p:sldId id="310" r:id="rId22"/>
    <p:sldId id="311" r:id="rId23"/>
    <p:sldId id="312" r:id="rId24"/>
    <p:sldId id="284" r:id="rId25"/>
    <p:sldId id="283" r:id="rId26"/>
    <p:sldId id="313" r:id="rId27"/>
    <p:sldId id="314" r:id="rId28"/>
    <p:sldId id="315" r:id="rId29"/>
    <p:sldId id="316" r:id="rId30"/>
    <p:sldId id="309" r:id="rId31"/>
    <p:sldId id="306" r:id="rId32"/>
    <p:sldId id="307" r:id="rId33"/>
    <p:sldId id="308" r:id="rId34"/>
    <p:sldId id="27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8C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46C88-7DE9-4346-AF61-6E7A1D259A8F}" v="1134" dt="2021-05-25T16:52:43.215"/>
    <p1510:client id="{4198DDFE-2DF1-433E-A3FB-B904ED13BBFB}" v="46" dt="2021-05-25T17:56:31.800"/>
    <p1510:client id="{66C71C88-A990-452D-86B1-C02E833F25E7}" v="15" dt="2021-05-25T14:16:48.514"/>
    <p1510:client id="{C1D5F4D8-9083-4EF9-BC3C-D8F8AC0A7EF0}" v="1058" dt="2021-05-25T08:09:40.603"/>
    <p1510:client id="{CB47EEB6-7C7A-4D09-99A8-94AFCB469082}" v="4895" dt="2021-05-26T04:57:43.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A0230F-67E4-40B5-9E59-D1A4B53B21D9}" type="datetimeFigureOut">
              <a:rPr lang="en-IN" smtClean="0"/>
              <a:t>25-05-2021</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7E1E2ECF-2F3E-44DE-A700-67263E2E5FCB}" type="slidenum">
              <a:rPr lang="en-IN" smtClean="0"/>
              <a:t>‹#›</a:t>
            </a:fld>
            <a:endParaRPr lang="en-IN"/>
          </a:p>
        </p:txBody>
      </p:sp>
    </p:spTree>
    <p:extLst>
      <p:ext uri="{BB962C8B-B14F-4D97-AF65-F5344CB8AC3E}">
        <p14:creationId xmlns:p14="http://schemas.microsoft.com/office/powerpoint/2010/main" val="55795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0230F-67E4-40B5-9E59-D1A4B53B21D9}"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E2ECF-2F3E-44DE-A700-67263E2E5FCB}" type="slidenum">
              <a:rPr lang="en-IN" smtClean="0"/>
              <a:t>‹#›</a:t>
            </a:fld>
            <a:endParaRPr lang="en-IN"/>
          </a:p>
        </p:txBody>
      </p:sp>
    </p:spTree>
    <p:extLst>
      <p:ext uri="{BB962C8B-B14F-4D97-AF65-F5344CB8AC3E}">
        <p14:creationId xmlns:p14="http://schemas.microsoft.com/office/powerpoint/2010/main" val="2674089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0230F-67E4-40B5-9E59-D1A4B53B21D9}"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E2ECF-2F3E-44DE-A700-67263E2E5FCB}" type="slidenum">
              <a:rPr lang="en-IN" smtClean="0"/>
              <a:t>‹#›</a:t>
            </a:fld>
            <a:endParaRPr lang="en-IN"/>
          </a:p>
        </p:txBody>
      </p:sp>
    </p:spTree>
    <p:extLst>
      <p:ext uri="{BB962C8B-B14F-4D97-AF65-F5344CB8AC3E}">
        <p14:creationId xmlns:p14="http://schemas.microsoft.com/office/powerpoint/2010/main" val="478417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May 25,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23221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May 25,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57291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May 25,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23711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May 25,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44969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May 25,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97205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May 25,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92874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May 25,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63427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May 25,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5109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A0230F-67E4-40B5-9E59-D1A4B53B21D9}"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E2ECF-2F3E-44DE-A700-67263E2E5FCB}" type="slidenum">
              <a:rPr lang="en-IN" smtClean="0"/>
              <a:t>‹#›</a:t>
            </a:fld>
            <a:endParaRPr lang="en-IN"/>
          </a:p>
        </p:txBody>
      </p:sp>
    </p:spTree>
    <p:extLst>
      <p:ext uri="{BB962C8B-B14F-4D97-AF65-F5344CB8AC3E}">
        <p14:creationId xmlns:p14="http://schemas.microsoft.com/office/powerpoint/2010/main" val="1000950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May 25,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67216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May 25,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76433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May 25,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1459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A0230F-67E4-40B5-9E59-D1A4B53B21D9}"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E2ECF-2F3E-44DE-A700-67263E2E5FCB}" type="slidenum">
              <a:rPr lang="en-IN" smtClean="0"/>
              <a:t>‹#›</a:t>
            </a:fld>
            <a:endParaRPr lang="en-IN"/>
          </a:p>
        </p:txBody>
      </p:sp>
    </p:spTree>
    <p:extLst>
      <p:ext uri="{BB962C8B-B14F-4D97-AF65-F5344CB8AC3E}">
        <p14:creationId xmlns:p14="http://schemas.microsoft.com/office/powerpoint/2010/main" val="202763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0230F-67E4-40B5-9E59-D1A4B53B21D9}" type="datetimeFigureOut">
              <a:rPr lang="en-IN" smtClean="0"/>
              <a:t>25-05-2021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E2ECF-2F3E-44DE-A700-67263E2E5FCB}" type="slidenum">
              <a:rPr lang="en-IN" smtClean="0"/>
              <a:t>‹#›</a:t>
            </a:fld>
            <a:endParaRPr lang="en-IN"/>
          </a:p>
        </p:txBody>
      </p:sp>
    </p:spTree>
    <p:extLst>
      <p:ext uri="{BB962C8B-B14F-4D97-AF65-F5344CB8AC3E}">
        <p14:creationId xmlns:p14="http://schemas.microsoft.com/office/powerpoint/2010/main" val="262834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A0230F-67E4-40B5-9E59-D1A4B53B21D9}" type="datetimeFigureOut">
              <a:rPr lang="en-IN" smtClean="0"/>
              <a:t>25-05-2021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1E2ECF-2F3E-44DE-A700-67263E2E5FCB}" type="slidenum">
              <a:rPr lang="en-IN" smtClean="0"/>
              <a:t>‹#›</a:t>
            </a:fld>
            <a:endParaRPr lang="en-IN"/>
          </a:p>
        </p:txBody>
      </p:sp>
    </p:spTree>
    <p:extLst>
      <p:ext uri="{BB962C8B-B14F-4D97-AF65-F5344CB8AC3E}">
        <p14:creationId xmlns:p14="http://schemas.microsoft.com/office/powerpoint/2010/main" val="363102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A0230F-67E4-40B5-9E59-D1A4B53B21D9}" type="datetimeFigureOut">
              <a:rPr lang="en-IN" smtClean="0"/>
              <a:t>25-05-2021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1E2ECF-2F3E-44DE-A700-67263E2E5FCB}" type="slidenum">
              <a:rPr lang="en-IN" smtClean="0"/>
              <a:t>‹#›</a:t>
            </a:fld>
            <a:endParaRPr lang="en-IN"/>
          </a:p>
        </p:txBody>
      </p:sp>
    </p:spTree>
    <p:extLst>
      <p:ext uri="{BB962C8B-B14F-4D97-AF65-F5344CB8AC3E}">
        <p14:creationId xmlns:p14="http://schemas.microsoft.com/office/powerpoint/2010/main" val="2982761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0230F-67E4-40B5-9E59-D1A4B53B21D9}" type="datetimeFigureOut">
              <a:rPr lang="en-IN" smtClean="0"/>
              <a:t>25-05-2021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1E2ECF-2F3E-44DE-A700-67263E2E5FCB}" type="slidenum">
              <a:rPr lang="en-IN" smtClean="0"/>
              <a:t>‹#›</a:t>
            </a:fld>
            <a:endParaRPr lang="en-IN"/>
          </a:p>
        </p:txBody>
      </p:sp>
    </p:spTree>
    <p:extLst>
      <p:ext uri="{BB962C8B-B14F-4D97-AF65-F5344CB8AC3E}">
        <p14:creationId xmlns:p14="http://schemas.microsoft.com/office/powerpoint/2010/main" val="397874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A0230F-67E4-40B5-9E59-D1A4B53B21D9}" type="datetimeFigureOut">
              <a:rPr lang="en-IN" smtClean="0"/>
              <a:t>25-05-2021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E2ECF-2F3E-44DE-A700-67263E2E5FCB}" type="slidenum">
              <a:rPr lang="en-IN" smtClean="0"/>
              <a:t>‹#›</a:t>
            </a:fld>
            <a:endParaRPr lang="en-IN"/>
          </a:p>
        </p:txBody>
      </p:sp>
    </p:spTree>
    <p:extLst>
      <p:ext uri="{BB962C8B-B14F-4D97-AF65-F5344CB8AC3E}">
        <p14:creationId xmlns:p14="http://schemas.microsoft.com/office/powerpoint/2010/main" val="250226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7A0230F-67E4-40B5-9E59-D1A4B53B21D9}" type="datetimeFigureOut">
              <a:rPr lang="en-IN" smtClean="0"/>
              <a:t>25-05-2021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E1E2ECF-2F3E-44DE-A700-67263E2E5FCB}" type="slidenum">
              <a:rPr lang="en-IN" smtClean="0"/>
              <a:t>‹#›</a:t>
            </a:fld>
            <a:endParaRPr lang="en-IN"/>
          </a:p>
        </p:txBody>
      </p:sp>
    </p:spTree>
    <p:extLst>
      <p:ext uri="{BB962C8B-B14F-4D97-AF65-F5344CB8AC3E}">
        <p14:creationId xmlns:p14="http://schemas.microsoft.com/office/powerpoint/2010/main" val="338069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7A0230F-67E4-40B5-9E59-D1A4B53B21D9}" type="datetimeFigureOut">
              <a:rPr lang="en-IN" smtClean="0"/>
              <a:t>25-05-2021</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E1E2ECF-2F3E-44DE-A700-67263E2E5FCB}"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365832"/>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May 25, 2021</a:t>
            </a:fld>
            <a:endParaRPr lang="en-US"/>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a:p>
        </p:txBody>
      </p:sp>
    </p:spTree>
    <p:extLst>
      <p:ext uri="{BB962C8B-B14F-4D97-AF65-F5344CB8AC3E}">
        <p14:creationId xmlns:p14="http://schemas.microsoft.com/office/powerpoint/2010/main" val="86886208"/>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2" r:id="rId6"/>
    <p:sldLayoutId id="2147483778" r:id="rId7"/>
    <p:sldLayoutId id="2147483779" r:id="rId8"/>
    <p:sldLayoutId id="2147483780" r:id="rId9"/>
    <p:sldLayoutId id="2147483781" r:id="rId10"/>
    <p:sldLayoutId id="2147483783"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jpeg"/><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bryclay.000webhostapp.com/getallinsects.ph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bryclay.000webhostapp.com/getallinsects.ph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 Id="rId5" Type="http://schemas.openxmlformats.org/officeDocument/2006/relationships/image" Target="../media/image41.jpeg"/><Relationship Id="rId4" Type="http://schemas.openxmlformats.org/officeDocument/2006/relationships/image" Target="../media/image4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6CE8-8C97-4E3B-AFE2-1E249A729134}"/>
              </a:ext>
            </a:extLst>
          </p:cNvPr>
          <p:cNvSpPr>
            <a:spLocks noGrp="1"/>
          </p:cNvSpPr>
          <p:nvPr>
            <p:ph type="ctrTitle"/>
          </p:nvPr>
        </p:nvSpPr>
        <p:spPr>
          <a:xfrm>
            <a:off x="243840" y="213360"/>
            <a:ext cx="11633200" cy="3215640"/>
          </a:xfrm>
        </p:spPr>
        <p:txBody>
          <a:bodyPr>
            <a:normAutofit fontScale="90000"/>
          </a:bodyPr>
          <a:lstStyle/>
          <a:p>
            <a:r>
              <a:rPr lang="en-US" dirty="0"/>
              <a:t>Identification of insects and prediction of pesticides using deep learning</a:t>
            </a:r>
            <a:endParaRPr lang="en-IN" dirty="0"/>
          </a:p>
        </p:txBody>
      </p:sp>
      <p:sp>
        <p:nvSpPr>
          <p:cNvPr id="3" name="Subtitle 2">
            <a:extLst>
              <a:ext uri="{FF2B5EF4-FFF2-40B4-BE49-F238E27FC236}">
                <a16:creationId xmlns:a16="http://schemas.microsoft.com/office/drawing/2014/main" id="{853DA277-790A-4ED3-A894-706AEA508331}"/>
              </a:ext>
            </a:extLst>
          </p:cNvPr>
          <p:cNvSpPr>
            <a:spLocks noGrp="1"/>
          </p:cNvSpPr>
          <p:nvPr>
            <p:ph type="subTitle" idx="1"/>
          </p:nvPr>
        </p:nvSpPr>
        <p:spPr>
          <a:xfrm>
            <a:off x="1524000" y="3602038"/>
            <a:ext cx="9144000" cy="2869882"/>
          </a:xfrm>
        </p:spPr>
        <p:txBody>
          <a:bodyPr vert="horz" lIns="91440" tIns="91440" rIns="91440" bIns="91440" rtlCol="0" anchor="t">
            <a:noAutofit/>
          </a:bodyPr>
          <a:lstStyle/>
          <a:p>
            <a:r>
              <a:rPr lang="en-US" sz="2000"/>
              <a:t>Team: </a:t>
            </a:r>
            <a:r>
              <a:rPr lang="en-US" sz="2000" err="1"/>
              <a:t>Bryclay</a:t>
            </a:r>
            <a:endParaRPr lang="en-US" sz="2000"/>
          </a:p>
          <a:p>
            <a:r>
              <a:rPr lang="en-US" sz="2000" dirty="0">
                <a:ea typeface="+mn-lt"/>
                <a:cs typeface="+mn-lt"/>
              </a:rPr>
              <a:t>PROJECT SUPERVISOR:  MRS. MAIBAM MANGALLEIBI  CHANU</a:t>
            </a:r>
            <a:endParaRPr lang="en-US" dirty="0"/>
          </a:p>
          <a:p>
            <a:endParaRPr lang="en-US" sz="2000" dirty="0"/>
          </a:p>
          <a:p>
            <a:r>
              <a:rPr lang="en-US" sz="2000" dirty="0"/>
              <a:t>Gunakar Challa- 17103032</a:t>
            </a:r>
          </a:p>
          <a:p>
            <a:r>
              <a:rPr lang="en-US" sz="2000" dirty="0"/>
              <a:t>        </a:t>
            </a:r>
            <a:r>
              <a:rPr lang="en-US" sz="2000" dirty="0" err="1"/>
              <a:t>Ketavath</a:t>
            </a:r>
            <a:r>
              <a:rPr lang="en-US" sz="2000" dirty="0"/>
              <a:t> Prabhakar- 17103048</a:t>
            </a:r>
          </a:p>
        </p:txBody>
      </p:sp>
    </p:spTree>
    <p:extLst>
      <p:ext uri="{BB962C8B-B14F-4D97-AF65-F5344CB8AC3E}">
        <p14:creationId xmlns:p14="http://schemas.microsoft.com/office/powerpoint/2010/main" val="4255259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A7C8-5B57-49D3-A826-6963C55E0D28}"/>
              </a:ext>
            </a:extLst>
          </p:cNvPr>
          <p:cNvSpPr>
            <a:spLocks noGrp="1"/>
          </p:cNvSpPr>
          <p:nvPr>
            <p:ph type="title"/>
          </p:nvPr>
        </p:nvSpPr>
        <p:spPr>
          <a:xfrm>
            <a:off x="612559" y="124287"/>
            <a:ext cx="6370975" cy="1216241"/>
          </a:xfrm>
        </p:spPr>
        <p:txBody>
          <a:bodyPr/>
          <a:lstStyle/>
          <a:p>
            <a:r>
              <a:rPr lang="en-US" dirty="0"/>
              <a:t>labeling images with bounding boxes</a:t>
            </a:r>
            <a:endParaRPr lang="en-IN" dirty="0"/>
          </a:p>
        </p:txBody>
      </p:sp>
      <p:pic>
        <p:nvPicPr>
          <p:cNvPr id="6" name="Picture Placeholder 5">
            <a:extLst>
              <a:ext uri="{FF2B5EF4-FFF2-40B4-BE49-F238E27FC236}">
                <a16:creationId xmlns:a16="http://schemas.microsoft.com/office/drawing/2014/main" id="{84FACC6A-DFE9-444E-B453-60037B8C43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p:blipFill>
        <p:spPr>
          <a:xfrm>
            <a:off x="7366000" y="540150"/>
            <a:ext cx="4426417" cy="5212080"/>
          </a:xfrm>
        </p:spPr>
      </p:pic>
      <p:sp>
        <p:nvSpPr>
          <p:cNvPr id="4" name="Text Placeholder 3">
            <a:extLst>
              <a:ext uri="{FF2B5EF4-FFF2-40B4-BE49-F238E27FC236}">
                <a16:creationId xmlns:a16="http://schemas.microsoft.com/office/drawing/2014/main" id="{FA01BF25-7B16-4323-BE35-7C338D9CDA42}"/>
              </a:ext>
            </a:extLst>
          </p:cNvPr>
          <p:cNvSpPr>
            <a:spLocks noGrp="1"/>
          </p:cNvSpPr>
          <p:nvPr>
            <p:ph type="body" sz="half" idx="2"/>
          </p:nvPr>
        </p:nvSpPr>
        <p:spPr>
          <a:xfrm>
            <a:off x="381740" y="1544715"/>
            <a:ext cx="7057747" cy="4283577"/>
          </a:xfrm>
        </p:spPr>
        <p:txBody>
          <a:bodyPr/>
          <a:lstStyle/>
          <a:p>
            <a:r>
              <a:rPr lang="en-US" dirty="0">
                <a:sym typeface="Wingdings" panose="05000000000000000000" pitchFamily="2" charset="2"/>
              </a:rPr>
              <a:t> for labelling download Binary v1.8.1 (for windows) and it contains data folder and labelling.exe and provide data.</a:t>
            </a:r>
          </a:p>
          <a:p>
            <a:r>
              <a:rPr lang="en-US" dirty="0">
                <a:sym typeface="Wingdings" panose="05000000000000000000" pitchFamily="2" charset="2"/>
              </a:rPr>
              <a:t> run labelling.exe and save format to yolo and open the directory that contains the images that we just downloaded.</a:t>
            </a:r>
          </a:p>
          <a:p>
            <a:r>
              <a:rPr lang="en-US" dirty="0">
                <a:sym typeface="Wingdings" panose="05000000000000000000" pitchFamily="2" charset="2"/>
              </a:rPr>
              <a:t>create a box and precise as much as possible then hit save.</a:t>
            </a:r>
          </a:p>
          <a:p>
            <a:r>
              <a:rPr lang="en-US" dirty="0">
                <a:sym typeface="Wingdings" panose="05000000000000000000" pitchFamily="2" charset="2"/>
              </a:rPr>
              <a:t>against each image will have one text file that will contain the annotations that  just did and  will also have  classes.txt file that contains the actual name of the classes that using in annotations .</a:t>
            </a:r>
          </a:p>
          <a:p>
            <a:r>
              <a:rPr lang="en-US" dirty="0">
                <a:sym typeface="Wingdings" panose="05000000000000000000" pitchFamily="2" charset="2"/>
              </a:rPr>
              <a:t>Like this </a:t>
            </a:r>
            <a:r>
              <a:rPr lang="en-US" dirty="0" err="1">
                <a:sym typeface="Wingdings" panose="05000000000000000000" pitchFamily="2" charset="2"/>
              </a:rPr>
              <a:t>labell</a:t>
            </a:r>
            <a:r>
              <a:rPr lang="en-US" dirty="0">
                <a:sym typeface="Wingdings" panose="05000000000000000000" pitchFamily="2" charset="2"/>
              </a:rPr>
              <a:t> all the images .</a:t>
            </a:r>
          </a:p>
          <a:p>
            <a:endParaRPr lang="en-IN" dirty="0"/>
          </a:p>
        </p:txBody>
      </p:sp>
    </p:spTree>
    <p:extLst>
      <p:ext uri="{BB962C8B-B14F-4D97-AF65-F5344CB8AC3E}">
        <p14:creationId xmlns:p14="http://schemas.microsoft.com/office/powerpoint/2010/main" val="2275751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4923-B586-4510-9BC2-A7092774399A}"/>
              </a:ext>
            </a:extLst>
          </p:cNvPr>
          <p:cNvSpPr>
            <a:spLocks noGrp="1"/>
          </p:cNvSpPr>
          <p:nvPr>
            <p:ph type="title"/>
          </p:nvPr>
        </p:nvSpPr>
        <p:spPr>
          <a:xfrm>
            <a:off x="328474" y="390618"/>
            <a:ext cx="6655060" cy="1251751"/>
          </a:xfrm>
        </p:spPr>
        <p:txBody>
          <a:bodyPr/>
          <a:lstStyle/>
          <a:p>
            <a:r>
              <a:rPr lang="en-US" dirty="0"/>
              <a:t>training dark net  yolo v4 on custom data </a:t>
            </a:r>
            <a:endParaRPr lang="en-IN"/>
          </a:p>
        </p:txBody>
      </p:sp>
      <p:pic>
        <p:nvPicPr>
          <p:cNvPr id="6" name="Picture Placeholder 5">
            <a:extLst>
              <a:ext uri="{FF2B5EF4-FFF2-40B4-BE49-F238E27FC236}">
                <a16:creationId xmlns:a16="http://schemas.microsoft.com/office/drawing/2014/main" id="{818E2771-1CC1-4B24-B12A-A9ED166A14F8}"/>
              </a:ext>
            </a:extLst>
          </p:cNvPr>
          <p:cNvPicPr>
            <a:picLocks noGrp="1" noChangeAspect="1"/>
          </p:cNvPicPr>
          <p:nvPr>
            <p:ph type="pic" idx="1"/>
          </p:nvPr>
        </p:nvPicPr>
        <p:blipFill>
          <a:blip r:embed="rId2"/>
          <a:stretch>
            <a:fillRect/>
          </a:stretch>
        </p:blipFill>
        <p:spPr>
          <a:xfrm>
            <a:off x="7371567" y="472729"/>
            <a:ext cx="4204259" cy="5347976"/>
          </a:xfrm>
        </p:spPr>
      </p:pic>
      <p:sp>
        <p:nvSpPr>
          <p:cNvPr id="4" name="Text Placeholder 3">
            <a:extLst>
              <a:ext uri="{FF2B5EF4-FFF2-40B4-BE49-F238E27FC236}">
                <a16:creationId xmlns:a16="http://schemas.microsoft.com/office/drawing/2014/main" id="{B5F37727-C414-4DFA-8C70-C1C28FD935C8}"/>
              </a:ext>
            </a:extLst>
          </p:cNvPr>
          <p:cNvSpPr>
            <a:spLocks noGrp="1"/>
          </p:cNvSpPr>
          <p:nvPr>
            <p:ph type="body" sz="half" idx="2"/>
          </p:nvPr>
        </p:nvSpPr>
        <p:spPr>
          <a:xfrm>
            <a:off x="443882" y="1846555"/>
            <a:ext cx="6818051" cy="3382393"/>
          </a:xfrm>
        </p:spPr>
        <p:txBody>
          <a:bodyPr vert="horz" lIns="91440" tIns="45720" rIns="91440" bIns="45720" rtlCol="0" anchor="t">
            <a:normAutofit/>
          </a:bodyPr>
          <a:lstStyle/>
          <a:p>
            <a:r>
              <a:rPr lang="en-US" dirty="0">
                <a:sym typeface="Wingdings" panose="05000000000000000000" pitchFamily="2" charset="2"/>
              </a:rPr>
              <a:t>build darknet  yolo v4 with </a:t>
            </a:r>
            <a:r>
              <a:rPr lang="en-US" dirty="0" err="1">
                <a:sym typeface="Wingdings" panose="05000000000000000000" pitchFamily="2" charset="2"/>
              </a:rPr>
              <a:t>gpu</a:t>
            </a:r>
            <a:r>
              <a:rPr lang="en-US" dirty="0">
                <a:sym typeface="Wingdings" panose="05000000000000000000" pitchFamily="2" charset="2"/>
              </a:rPr>
              <a:t> support.</a:t>
            </a:r>
          </a:p>
          <a:p>
            <a:r>
              <a:rPr lang="en-US" dirty="0">
                <a:sym typeface="Wingdings" panose="05000000000000000000" pitchFamily="2" charset="2"/>
              </a:rPr>
              <a:t>open </a:t>
            </a:r>
            <a:r>
              <a:rPr lang="en-US" dirty="0" err="1">
                <a:sym typeface="Wingdings" panose="05000000000000000000" pitchFamily="2" charset="2"/>
              </a:rPr>
              <a:t>dartnet</a:t>
            </a:r>
            <a:r>
              <a:rPr lang="en-US" dirty="0">
                <a:sym typeface="Wingdings" panose="05000000000000000000" pitchFamily="2" charset="2"/>
              </a:rPr>
              <a:t> folder there would be x64 folder ,open data folder and create a folder(name as obj) for labelled images.</a:t>
            </a:r>
          </a:p>
          <a:p>
            <a:r>
              <a:rPr lang="en-US" dirty="0">
                <a:sym typeface="Wingdings" panose="05000000000000000000" pitchFamily="2" charset="2"/>
              </a:rPr>
              <a:t>create a copy of two files </a:t>
            </a:r>
            <a:r>
              <a:rPr lang="en-US" dirty="0" err="1">
                <a:sym typeface="Wingdings" panose="05000000000000000000" pitchFamily="2" charset="2"/>
              </a:rPr>
              <a:t>obj.data</a:t>
            </a:r>
            <a:r>
              <a:rPr lang="en-US" dirty="0">
                <a:sym typeface="Wingdings" panose="05000000000000000000" pitchFamily="2" charset="2"/>
              </a:rPr>
              <a:t> and </a:t>
            </a:r>
            <a:r>
              <a:rPr lang="en-US" dirty="0" err="1">
                <a:sym typeface="Wingdings" panose="05000000000000000000" pitchFamily="2" charset="2"/>
              </a:rPr>
              <a:t>obj.names</a:t>
            </a:r>
            <a:r>
              <a:rPr lang="en-US" dirty="0">
                <a:sym typeface="Wingdings" panose="05000000000000000000" pitchFamily="2" charset="2"/>
              </a:rPr>
              <a:t> and rename with </a:t>
            </a:r>
            <a:r>
              <a:rPr lang="en-US" dirty="0" err="1">
                <a:sym typeface="Wingdings" panose="05000000000000000000" pitchFamily="2" charset="2"/>
              </a:rPr>
              <a:t>obj.Provide</a:t>
            </a:r>
            <a:r>
              <a:rPr lang="en-US" dirty="0">
                <a:sym typeface="Wingdings" panose="05000000000000000000" pitchFamily="2" charset="2"/>
              </a:rPr>
              <a:t> class names and data then hit save.</a:t>
            </a:r>
          </a:p>
          <a:p>
            <a:r>
              <a:rPr lang="en-US" dirty="0">
                <a:sym typeface="Wingdings" panose="05000000000000000000" pitchFamily="2" charset="2"/>
              </a:rPr>
              <a:t>open </a:t>
            </a:r>
            <a:r>
              <a:rPr lang="en-US" dirty="0" err="1">
                <a:sym typeface="Wingdings" panose="05000000000000000000" pitchFamily="2" charset="2"/>
              </a:rPr>
              <a:t>cfg</a:t>
            </a:r>
            <a:r>
              <a:rPr lang="en-US" dirty="0">
                <a:sym typeface="Wingdings" panose="05000000000000000000" pitchFamily="2" charset="2"/>
              </a:rPr>
              <a:t> folder and make a copy of yolo4-custom.cfg then open with any text editor.</a:t>
            </a:r>
            <a:endParaRPr lang="en-IN" dirty="0"/>
          </a:p>
        </p:txBody>
      </p:sp>
    </p:spTree>
    <p:extLst>
      <p:ext uri="{BB962C8B-B14F-4D97-AF65-F5344CB8AC3E}">
        <p14:creationId xmlns:p14="http://schemas.microsoft.com/office/powerpoint/2010/main" val="420292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597B-80BA-4B32-BF91-8A8CEB027AEF}"/>
              </a:ext>
            </a:extLst>
          </p:cNvPr>
          <p:cNvSpPr>
            <a:spLocks noGrp="1"/>
          </p:cNvSpPr>
          <p:nvPr>
            <p:ph type="title"/>
          </p:nvPr>
        </p:nvSpPr>
        <p:spPr>
          <a:xfrm>
            <a:off x="1451580" y="1"/>
            <a:ext cx="8855396" cy="1305016"/>
          </a:xfrm>
        </p:spPr>
        <p:txBody>
          <a:bodyPr/>
          <a:lstStyle/>
          <a:p>
            <a:r>
              <a:rPr lang="en-US" dirty="0"/>
              <a:t>TRAINING YOLO V4:</a:t>
            </a:r>
            <a:endParaRPr lang="en-IN" dirty="0"/>
          </a:p>
        </p:txBody>
      </p:sp>
      <p:pic>
        <p:nvPicPr>
          <p:cNvPr id="5" name="Content Placeholder 4">
            <a:extLst>
              <a:ext uri="{FF2B5EF4-FFF2-40B4-BE49-F238E27FC236}">
                <a16:creationId xmlns:a16="http://schemas.microsoft.com/office/drawing/2014/main" id="{05C09F88-705D-4A5A-9BDA-D8AF49D647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703" y="1544714"/>
            <a:ext cx="10857390" cy="4814467"/>
          </a:xfrm>
        </p:spPr>
      </p:pic>
    </p:spTree>
    <p:extLst>
      <p:ext uri="{BB962C8B-B14F-4D97-AF65-F5344CB8AC3E}">
        <p14:creationId xmlns:p14="http://schemas.microsoft.com/office/powerpoint/2010/main" val="170774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28" name="Straight Connector 27">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696FC0B-317D-4BD3-B208-F4D0B7F30BE1}"/>
              </a:ext>
            </a:extLst>
          </p:cNvPr>
          <p:cNvSpPr>
            <a:spLocks noGrp="1"/>
          </p:cNvSpPr>
          <p:nvPr>
            <p:ph type="title"/>
          </p:nvPr>
        </p:nvSpPr>
        <p:spPr>
          <a:xfrm>
            <a:off x="1451581" y="804520"/>
            <a:ext cx="4958419" cy="1049235"/>
          </a:xfrm>
        </p:spPr>
        <p:txBody>
          <a:bodyPr vert="horz" lIns="91440" tIns="45720" rIns="91440" bIns="45720" rtlCol="0" anchor="ctr">
            <a:normAutofit/>
          </a:bodyPr>
          <a:lstStyle/>
          <a:p>
            <a:r>
              <a:rPr lang="en-US" dirty="0"/>
              <a:t>……………..</a:t>
            </a:r>
            <a:endParaRPr lang="en-US"/>
          </a:p>
        </p:txBody>
      </p:sp>
      <p:sp>
        <p:nvSpPr>
          <p:cNvPr id="4" name="Text Placeholder 3">
            <a:extLst>
              <a:ext uri="{FF2B5EF4-FFF2-40B4-BE49-F238E27FC236}">
                <a16:creationId xmlns:a16="http://schemas.microsoft.com/office/drawing/2014/main" id="{3EDF63E6-40CB-4C89-8090-F5CB3476991A}"/>
              </a:ext>
            </a:extLst>
          </p:cNvPr>
          <p:cNvSpPr>
            <a:spLocks noGrp="1"/>
          </p:cNvSpPr>
          <p:nvPr>
            <p:ph type="body" sz="half" idx="2"/>
          </p:nvPr>
        </p:nvSpPr>
        <p:spPr>
          <a:xfrm>
            <a:off x="1451581" y="2015732"/>
            <a:ext cx="4958419" cy="3450613"/>
          </a:xfrm>
        </p:spPr>
        <p:txBody>
          <a:bodyPr vert="horz" lIns="91440" tIns="45720" rIns="91440" bIns="45720" rtlCol="0" anchor="t">
            <a:normAutofit/>
          </a:bodyPr>
          <a:lstStyle/>
          <a:p>
            <a:pPr indent="-228600" algn="l">
              <a:lnSpc>
                <a:spcPct val="110000"/>
              </a:lnSpc>
              <a:buFont typeface="Arial" panose="020B0604020202020204" pitchFamily="34" charset="0"/>
              <a:buChar char="•"/>
            </a:pPr>
            <a:r>
              <a:rPr lang="en-US" sz="1700">
                <a:sym typeface="Wingdings" panose="05000000000000000000" pitchFamily="2" charset="2"/>
              </a:rPr>
              <a:t></a:t>
            </a:r>
            <a:r>
              <a:rPr lang="en-US" sz="1700"/>
              <a:t>download yolov4.conf.137 file that is basically a pre-trained weights file that utilize in training and place inside x64 folder.</a:t>
            </a:r>
          </a:p>
          <a:p>
            <a:pPr indent="-228600" algn="l">
              <a:lnSpc>
                <a:spcPct val="110000"/>
              </a:lnSpc>
              <a:buFont typeface="Arial" panose="020B0604020202020204" pitchFamily="34" charset="0"/>
              <a:buChar char="•"/>
            </a:pPr>
            <a:r>
              <a:rPr lang="en-US" sz="1700">
                <a:sym typeface="Wingdings" panose="05000000000000000000" pitchFamily="2" charset="2"/>
              </a:rPr>
              <a:t>create list of images by using “python create_list_of_images.py “ command.</a:t>
            </a:r>
          </a:p>
          <a:p>
            <a:pPr indent="-228600" algn="l">
              <a:lnSpc>
                <a:spcPct val="110000"/>
              </a:lnSpc>
              <a:buFont typeface="Arial" panose="020B0604020202020204" pitchFamily="34" charset="0"/>
              <a:buChar char="•"/>
            </a:pPr>
            <a:r>
              <a:rPr lang="en-US" sz="1700">
                <a:sym typeface="Wingdings" panose="05000000000000000000" pitchFamily="2" charset="2"/>
              </a:rPr>
              <a:t>start training by using the command line “</a:t>
            </a:r>
            <a:r>
              <a:rPr lang="en-US" sz="1700" b="0" i="0"/>
              <a:t>darknet.exe detector train data/obj.data yolo-obj.cfg yolov4.conv.137”.</a:t>
            </a:r>
          </a:p>
          <a:p>
            <a:pPr indent="-228600" algn="l">
              <a:lnSpc>
                <a:spcPct val="110000"/>
              </a:lnSpc>
              <a:buFont typeface="Arial" panose="020B0604020202020204" pitchFamily="34" charset="0"/>
              <a:buChar char="•"/>
            </a:pPr>
            <a:r>
              <a:rPr lang="en-US" sz="1700">
                <a:sym typeface="Wingdings" panose="05000000000000000000" pitchFamily="2" charset="2"/>
              </a:rPr>
              <a:t> After completion of training the data graphs are created.</a:t>
            </a:r>
            <a:endParaRPr lang="en-US" sz="1700"/>
          </a:p>
        </p:txBody>
      </p:sp>
      <p:grpSp>
        <p:nvGrpSpPr>
          <p:cNvPr id="30" name="Group 29">
            <a:extLst>
              <a:ext uri="{FF2B5EF4-FFF2-40B4-BE49-F238E27FC236}">
                <a16:creationId xmlns:a16="http://schemas.microsoft.com/office/drawing/2014/main" id="{A1DF00D8-05F3-44F6-A739-39FDAECC42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99254" y="482171"/>
            <a:ext cx="4652668" cy="5149101"/>
            <a:chOff x="6899254" y="482171"/>
            <a:chExt cx="4652668" cy="5149101"/>
          </a:xfrm>
        </p:grpSpPr>
        <p:sp>
          <p:nvSpPr>
            <p:cNvPr id="31" name="Rectangle 30">
              <a:extLst>
                <a:ext uri="{FF2B5EF4-FFF2-40B4-BE49-F238E27FC236}">
                  <a16:creationId xmlns:a16="http://schemas.microsoft.com/office/drawing/2014/main" id="{90BE039F-BBF8-403F-8DCA-0880DB819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99254" y="482171"/>
              <a:ext cx="4652668"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CD9F7AD-4C3D-4F91-87A4-9CF96BA11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39487" y="812507"/>
              <a:ext cx="400124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6" descr="Chart&#10;&#10;Description automatically generated">
            <a:extLst>
              <a:ext uri="{FF2B5EF4-FFF2-40B4-BE49-F238E27FC236}">
                <a16:creationId xmlns:a16="http://schemas.microsoft.com/office/drawing/2014/main" id="{F0B73FD6-2128-4A0C-9F6D-4CD69A5EAA9A}"/>
              </a:ext>
            </a:extLst>
          </p:cNvPr>
          <p:cNvPicPr>
            <a:picLocks noGrp="1" noChangeAspect="1"/>
          </p:cNvPicPr>
          <p:nvPr>
            <p:ph type="pic" idx="1"/>
          </p:nvPr>
        </p:nvPicPr>
        <p:blipFill rotWithShape="1">
          <a:blip r:embed="rId4"/>
          <a:srcRect r="13739" b="-5"/>
          <a:stretch/>
        </p:blipFill>
        <p:spPr>
          <a:xfrm>
            <a:off x="6275866" y="167440"/>
            <a:ext cx="5660401" cy="6511605"/>
          </a:xfrm>
          <a:prstGeom prst="rect">
            <a:avLst/>
          </a:prstGeom>
        </p:spPr>
      </p:pic>
    </p:spTree>
    <p:extLst>
      <p:ext uri="{BB962C8B-B14F-4D97-AF65-F5344CB8AC3E}">
        <p14:creationId xmlns:p14="http://schemas.microsoft.com/office/powerpoint/2010/main" val="190788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C574-A317-4551-B575-2656BBC90B42}"/>
              </a:ext>
            </a:extLst>
          </p:cNvPr>
          <p:cNvSpPr>
            <a:spLocks noGrp="1"/>
          </p:cNvSpPr>
          <p:nvPr>
            <p:ph type="title"/>
          </p:nvPr>
        </p:nvSpPr>
        <p:spPr>
          <a:xfrm>
            <a:off x="1451206" y="186432"/>
            <a:ext cx="5532328" cy="612558"/>
          </a:xfrm>
        </p:spPr>
        <p:txBody>
          <a:bodyPr/>
          <a:lstStyle/>
          <a:p>
            <a:r>
              <a:rPr lang="en-US" dirty="0"/>
              <a:t>RESUMING TRAINING</a:t>
            </a:r>
            <a:endParaRPr lang="en-IN" dirty="0"/>
          </a:p>
        </p:txBody>
      </p:sp>
      <p:pic>
        <p:nvPicPr>
          <p:cNvPr id="6" name="Picture Placeholder 5">
            <a:extLst>
              <a:ext uri="{FF2B5EF4-FFF2-40B4-BE49-F238E27FC236}">
                <a16:creationId xmlns:a16="http://schemas.microsoft.com/office/drawing/2014/main" id="{2756DCAE-6A75-4D0C-8FF5-1041D6E8A245}"/>
              </a:ext>
            </a:extLst>
          </p:cNvPr>
          <p:cNvPicPr>
            <a:picLocks noGrp="1" noChangeAspect="1"/>
          </p:cNvPicPr>
          <p:nvPr>
            <p:ph type="pic" idx="1"/>
          </p:nvPr>
        </p:nvPicPr>
        <p:blipFill>
          <a:blip r:embed="rId2"/>
          <a:srcRect/>
          <a:stretch/>
        </p:blipFill>
        <p:spPr>
          <a:xfrm>
            <a:off x="7305036" y="413065"/>
            <a:ext cx="4615145" cy="5467086"/>
          </a:xfrm>
        </p:spPr>
      </p:pic>
      <p:sp>
        <p:nvSpPr>
          <p:cNvPr id="4" name="Text Placeholder 3">
            <a:extLst>
              <a:ext uri="{FF2B5EF4-FFF2-40B4-BE49-F238E27FC236}">
                <a16:creationId xmlns:a16="http://schemas.microsoft.com/office/drawing/2014/main" id="{D7570EF5-E6BE-42AE-B2BD-DACA598AEE71}"/>
              </a:ext>
            </a:extLst>
          </p:cNvPr>
          <p:cNvSpPr>
            <a:spLocks noGrp="1"/>
          </p:cNvSpPr>
          <p:nvPr>
            <p:ph type="body" sz="half" idx="2"/>
          </p:nvPr>
        </p:nvSpPr>
        <p:spPr>
          <a:xfrm>
            <a:off x="372862" y="992079"/>
            <a:ext cx="6844684" cy="4873841"/>
          </a:xfrm>
        </p:spPr>
        <p:txBody>
          <a:bodyPr/>
          <a:lstStyle/>
          <a:p>
            <a:r>
              <a:rPr lang="en-US" dirty="0">
                <a:sym typeface="Wingdings" panose="05000000000000000000" pitchFamily="2" charset="2"/>
              </a:rPr>
              <a:t>if we go to backup folder, there will be weight files after 1000 iterations.</a:t>
            </a:r>
          </a:p>
          <a:p>
            <a:r>
              <a:rPr lang="en-US" dirty="0">
                <a:sym typeface="Wingdings" panose="05000000000000000000" pitchFamily="2" charset="2"/>
              </a:rPr>
              <a:t>For resume the training use the command “</a:t>
            </a:r>
            <a:r>
              <a:rPr lang="en-IN" b="0" i="0" dirty="0">
                <a:solidFill>
                  <a:srgbClr val="FFFFFF"/>
                </a:solidFill>
                <a:effectLst/>
                <a:latin typeface="Roboto"/>
              </a:rPr>
              <a:t>darknet.exe detector data/</a:t>
            </a:r>
            <a:r>
              <a:rPr lang="en-IN" b="0" i="0" dirty="0" err="1">
                <a:solidFill>
                  <a:srgbClr val="FFFFFF"/>
                </a:solidFill>
                <a:effectLst/>
                <a:latin typeface="Roboto"/>
              </a:rPr>
              <a:t>obj.data</a:t>
            </a:r>
            <a:r>
              <a:rPr lang="en-IN" b="0" i="0" dirty="0">
                <a:solidFill>
                  <a:srgbClr val="FFFFFF"/>
                </a:solidFill>
                <a:effectLst/>
                <a:latin typeface="Roboto"/>
              </a:rPr>
              <a:t> </a:t>
            </a:r>
            <a:r>
              <a:rPr lang="en-IN" b="0" i="0" dirty="0" err="1">
                <a:solidFill>
                  <a:srgbClr val="FFFFFF"/>
                </a:solidFill>
                <a:effectLst/>
                <a:latin typeface="Roboto"/>
              </a:rPr>
              <a:t>cfg</a:t>
            </a:r>
            <a:r>
              <a:rPr lang="en-IN" b="0" i="0" dirty="0">
                <a:solidFill>
                  <a:srgbClr val="FFFFFF"/>
                </a:solidFill>
                <a:effectLst/>
                <a:latin typeface="Roboto"/>
              </a:rPr>
              <a:t>/yolov4-obj.cfg backup/yolov4-obj_last.weights -c 0”.</a:t>
            </a:r>
          </a:p>
          <a:p>
            <a:r>
              <a:rPr lang="en-IN" dirty="0">
                <a:solidFill>
                  <a:srgbClr val="FFFFFF"/>
                </a:solidFill>
                <a:latin typeface="Roboto"/>
                <a:sym typeface="Wingdings" panose="05000000000000000000" pitchFamily="2" charset="2"/>
              </a:rPr>
              <a:t></a:t>
            </a:r>
            <a:r>
              <a:rPr lang="en-US" dirty="0">
                <a:solidFill>
                  <a:srgbClr val="FFFFFF"/>
                </a:solidFill>
                <a:latin typeface="Roboto"/>
                <a:sym typeface="Wingdings" panose="05000000000000000000" pitchFamily="2" charset="2"/>
              </a:rPr>
              <a:t>to run inferencing on the custom trained model issue this command “</a:t>
            </a:r>
            <a:r>
              <a:rPr lang="en-IN" b="0" i="0" dirty="0">
                <a:solidFill>
                  <a:srgbClr val="FFFFFF"/>
                </a:solidFill>
                <a:effectLst/>
                <a:latin typeface="Roboto"/>
              </a:rPr>
              <a:t>darknet.exe demo data/</a:t>
            </a:r>
            <a:r>
              <a:rPr lang="en-IN" b="0" i="0" dirty="0" err="1">
                <a:solidFill>
                  <a:srgbClr val="FFFFFF"/>
                </a:solidFill>
                <a:effectLst/>
                <a:latin typeface="Roboto"/>
              </a:rPr>
              <a:t>obj.data</a:t>
            </a:r>
            <a:r>
              <a:rPr lang="en-IN" b="0" i="0" dirty="0">
                <a:solidFill>
                  <a:srgbClr val="FFFFFF"/>
                </a:solidFill>
                <a:effectLst/>
                <a:latin typeface="Roboto"/>
              </a:rPr>
              <a:t> </a:t>
            </a:r>
            <a:r>
              <a:rPr lang="en-IN" b="0" i="0" dirty="0" err="1">
                <a:solidFill>
                  <a:srgbClr val="FFFFFF"/>
                </a:solidFill>
                <a:effectLst/>
                <a:latin typeface="Roboto"/>
              </a:rPr>
              <a:t>cfg</a:t>
            </a:r>
            <a:r>
              <a:rPr lang="en-IN" b="0" i="0" dirty="0">
                <a:solidFill>
                  <a:srgbClr val="FFFFFF"/>
                </a:solidFill>
                <a:effectLst/>
                <a:latin typeface="Roboto"/>
              </a:rPr>
              <a:t>/yolov4-obj.cfg backup/yolov4-obj_last.weights wick.mp4 -thresh 0.6 “.</a:t>
            </a:r>
          </a:p>
          <a:p>
            <a:r>
              <a:rPr lang="en-IN" dirty="0">
                <a:solidFill>
                  <a:srgbClr val="FFFFFF"/>
                </a:solidFill>
                <a:latin typeface="Roboto"/>
                <a:sym typeface="Wingdings" panose="05000000000000000000" pitchFamily="2" charset="2"/>
              </a:rPr>
              <a:t></a:t>
            </a:r>
            <a:r>
              <a:rPr lang="en-US" dirty="0">
                <a:solidFill>
                  <a:srgbClr val="FFFFFF"/>
                </a:solidFill>
                <a:latin typeface="Roboto"/>
                <a:sym typeface="Wingdings" panose="05000000000000000000" pitchFamily="2" charset="2"/>
              </a:rPr>
              <a:t>to run object detection on images execute this command “</a:t>
            </a:r>
            <a:r>
              <a:rPr lang="en-IN" b="0" i="0" dirty="0">
                <a:solidFill>
                  <a:srgbClr val="FFFFFF"/>
                </a:solidFill>
                <a:effectLst/>
                <a:latin typeface="Roboto"/>
              </a:rPr>
              <a:t>darknet.exe detector test data/</a:t>
            </a:r>
            <a:r>
              <a:rPr lang="en-IN" b="0" i="0" dirty="0" err="1">
                <a:solidFill>
                  <a:srgbClr val="FFFFFF"/>
                </a:solidFill>
                <a:effectLst/>
                <a:latin typeface="Roboto"/>
              </a:rPr>
              <a:t>obj.data</a:t>
            </a:r>
            <a:r>
              <a:rPr lang="en-IN" b="0" i="0" dirty="0">
                <a:solidFill>
                  <a:srgbClr val="FFFFFF"/>
                </a:solidFill>
                <a:effectLst/>
                <a:latin typeface="Roboto"/>
              </a:rPr>
              <a:t> </a:t>
            </a:r>
            <a:r>
              <a:rPr lang="en-IN" b="0" i="0" dirty="0" err="1">
                <a:solidFill>
                  <a:srgbClr val="FFFFFF"/>
                </a:solidFill>
                <a:effectLst/>
                <a:latin typeface="Roboto"/>
              </a:rPr>
              <a:t>cfg</a:t>
            </a:r>
            <a:r>
              <a:rPr lang="en-IN" b="0" i="0" dirty="0">
                <a:solidFill>
                  <a:srgbClr val="FFFFFF"/>
                </a:solidFill>
                <a:effectLst/>
                <a:latin typeface="Roboto"/>
              </a:rPr>
              <a:t>/yolov4-obj.cfg backup/yolov4-obj_last.weights”. Then the image would be detected.</a:t>
            </a:r>
            <a:br>
              <a:rPr lang="en-IN" dirty="0"/>
            </a:br>
            <a:endParaRPr lang="en-IN" dirty="0"/>
          </a:p>
        </p:txBody>
      </p:sp>
    </p:spTree>
    <p:extLst>
      <p:ext uri="{BB962C8B-B14F-4D97-AF65-F5344CB8AC3E}">
        <p14:creationId xmlns:p14="http://schemas.microsoft.com/office/powerpoint/2010/main" val="1909614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1687-E7DE-4237-8D37-3323932F069C}"/>
              </a:ext>
            </a:extLst>
          </p:cNvPr>
          <p:cNvSpPr>
            <a:spLocks noGrp="1"/>
          </p:cNvSpPr>
          <p:nvPr>
            <p:ph type="ctrTitle"/>
          </p:nvPr>
        </p:nvSpPr>
        <p:spPr>
          <a:xfrm>
            <a:off x="552348" y="-2835"/>
            <a:ext cx="9758506" cy="534072"/>
          </a:xfrm>
        </p:spPr>
        <p:txBody>
          <a:bodyPr/>
          <a:lstStyle/>
          <a:p>
            <a:r>
              <a:rPr lang="en-US" sz="3200" dirty="0"/>
              <a:t>Optimizing the model for </a:t>
            </a:r>
            <a:r>
              <a:rPr lang="en-US" sz="3200" dirty="0" err="1"/>
              <a:t>ubiops</a:t>
            </a:r>
            <a:r>
              <a:rPr lang="en-US" sz="3200" dirty="0"/>
              <a:t> server </a:t>
            </a:r>
          </a:p>
        </p:txBody>
      </p:sp>
      <p:sp>
        <p:nvSpPr>
          <p:cNvPr id="4" name="Text Placeholder 3">
            <a:extLst>
              <a:ext uri="{FF2B5EF4-FFF2-40B4-BE49-F238E27FC236}">
                <a16:creationId xmlns:a16="http://schemas.microsoft.com/office/drawing/2014/main" id="{90EE5571-F1DD-4072-85BC-6E134342D681}"/>
              </a:ext>
            </a:extLst>
          </p:cNvPr>
          <p:cNvSpPr>
            <a:spLocks noGrp="1"/>
          </p:cNvSpPr>
          <p:nvPr>
            <p:ph type="subTitle" idx="1"/>
          </p:nvPr>
        </p:nvSpPr>
        <p:spPr>
          <a:xfrm>
            <a:off x="6009" y="776716"/>
            <a:ext cx="6652997" cy="5894676"/>
          </a:xfrm>
        </p:spPr>
        <p:txBody>
          <a:bodyPr>
            <a:normAutofit/>
          </a:bodyPr>
          <a:lstStyle/>
          <a:p>
            <a:r>
              <a:rPr lang="en-US" dirty="0">
                <a:sym typeface="Wingdings" panose="05000000000000000000" pitchFamily="2" charset="2"/>
              </a:rPr>
              <a:t>Clone the repository and download the zip file tensorflo-yolov4-flite and extract it.</a:t>
            </a:r>
          </a:p>
          <a:p>
            <a:r>
              <a:rPr lang="en-US" dirty="0">
                <a:sym typeface="Wingdings" panose="05000000000000000000" pitchFamily="2" charset="2"/>
              </a:rPr>
              <a:t>copy the yolov4-obj_last.weights file of </a:t>
            </a:r>
            <a:r>
              <a:rPr lang="en-US" dirty="0" err="1">
                <a:sym typeface="Wingdings" panose="05000000000000000000" pitchFamily="2" charset="2"/>
              </a:rPr>
              <a:t>dartnet</a:t>
            </a:r>
            <a:r>
              <a:rPr lang="en-US" dirty="0">
                <a:sym typeface="Wingdings" panose="05000000000000000000" pitchFamily="2" charset="2"/>
              </a:rPr>
              <a:t> into the data folder of tensorflow-yolov4-flite and also copy </a:t>
            </a:r>
            <a:r>
              <a:rPr lang="en-US" dirty="0" err="1">
                <a:sym typeface="Wingdings" panose="05000000000000000000" pitchFamily="2" charset="2"/>
              </a:rPr>
              <a:t>obj.names</a:t>
            </a:r>
            <a:r>
              <a:rPr lang="en-US" dirty="0">
                <a:sym typeface="Wingdings" panose="05000000000000000000" pitchFamily="2" charset="2"/>
              </a:rPr>
              <a:t> file into the classes folder of tensorflow-yolov4-flite.Insode core folder open config.py and make necessary changes.</a:t>
            </a:r>
          </a:p>
          <a:p>
            <a:r>
              <a:rPr lang="en-US" dirty="0">
                <a:sym typeface="Wingdings" panose="05000000000000000000" pitchFamily="2" charset="2"/>
              </a:rPr>
              <a:t>for conversion use command “</a:t>
            </a:r>
            <a:r>
              <a:rPr kumimoji="0" lang="en-US" altLang="en-US" sz="1800" b="0" i="0" u="none" strike="noStrike" cap="none" normalizeH="0" baseline="0" dirty="0">
                <a:ln>
                  <a:noFill/>
                </a:ln>
                <a:effectLst/>
                <a:latin typeface="SFMono-Regular"/>
              </a:rPr>
              <a:t>python save_model.py --weights ./data/yolov4.weights --output ./checkpoints/yolov4-416 --</a:t>
            </a:r>
            <a:r>
              <a:rPr kumimoji="0" lang="en-US" altLang="en-US" sz="1800" b="0" i="0" u="none" strike="noStrike" cap="none" normalizeH="0" baseline="0" dirty="0" err="1">
                <a:ln>
                  <a:noFill/>
                </a:ln>
                <a:effectLst/>
                <a:latin typeface="SFMono-Regular"/>
              </a:rPr>
              <a:t>input_size</a:t>
            </a:r>
            <a:r>
              <a:rPr kumimoji="0" lang="en-US" altLang="en-US" sz="1800" b="0" i="0" u="none" strike="noStrike" cap="none" normalizeH="0" baseline="0" dirty="0">
                <a:ln>
                  <a:noFill/>
                </a:ln>
                <a:effectLst/>
                <a:latin typeface="SFMono-Regular"/>
              </a:rPr>
              <a:t> 416 --model yolov4 “.To run object detection use command “python detect.py --weights ./checkpoints/yolov4-416 --size 416 --model yolov4 --image ./data/kite.jpg “.</a:t>
            </a:r>
            <a:endParaRPr kumimoji="0" lang="en-US" altLang="en-US" sz="1800" b="0" i="0" u="none" strike="noStrike" cap="none" normalizeH="0" baseline="0" dirty="0">
              <a:ln>
                <a:noFill/>
              </a:ln>
              <a:effectLst/>
              <a:latin typeface="Arial" panose="020B0604020202020204" pitchFamily="34" charset="0"/>
            </a:endParaRPr>
          </a:p>
          <a:p>
            <a:endParaRPr lang="en-IN" dirty="0"/>
          </a:p>
        </p:txBody>
      </p:sp>
      <p:pic>
        <p:nvPicPr>
          <p:cNvPr id="16" name="Picture Placeholder 15">
            <a:extLst>
              <a:ext uri="{FF2B5EF4-FFF2-40B4-BE49-F238E27FC236}">
                <a16:creationId xmlns:a16="http://schemas.microsoft.com/office/drawing/2014/main" id="{C7B35E3A-A031-4DFD-B168-413CBB04ADF1}"/>
              </a:ext>
            </a:extLst>
          </p:cNvPr>
          <p:cNvPicPr>
            <a:picLocks noGrp="1" noChangeAspect="1"/>
          </p:cNvPicPr>
          <p:nvPr>
            <p:ph type="pic" idx="4294967295"/>
          </p:nvPr>
        </p:nvPicPr>
        <p:blipFill>
          <a:blip r:embed="rId2"/>
          <a:stretch>
            <a:fillRect/>
          </a:stretch>
        </p:blipFill>
        <p:spPr>
          <a:xfrm>
            <a:off x="6655400" y="534149"/>
            <a:ext cx="5536600" cy="6316692"/>
          </a:xfrm>
        </p:spPr>
      </p:pic>
      <p:sp>
        <p:nvSpPr>
          <p:cNvPr id="11" name="Rectangle 7">
            <a:extLst>
              <a:ext uri="{FF2B5EF4-FFF2-40B4-BE49-F238E27FC236}">
                <a16:creationId xmlns:a16="http://schemas.microsoft.com/office/drawing/2014/main" id="{C9F88F58-B722-4D08-A645-279935A51756}"/>
              </a:ext>
            </a:extLst>
          </p:cNvPr>
          <p:cNvSpPr>
            <a:spLocks noChangeArrowheads="1"/>
          </p:cNvSpPr>
          <p:nvPr/>
        </p:nvSpPr>
        <p:spPr bwMode="auto">
          <a:xfrm>
            <a:off x="559293" y="4524201"/>
            <a:ext cx="18473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544537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97B61C05-A90A-4FEE-87FB-A27EC8C1BF42}"/>
              </a:ext>
            </a:extLst>
          </p:cNvPr>
          <p:cNvPicPr>
            <a:picLocks noGrp="1" noChangeAspect="1"/>
          </p:cNvPicPr>
          <p:nvPr>
            <p:ph type="pic" idx="1"/>
          </p:nvPr>
        </p:nvPicPr>
        <p:blipFill>
          <a:blip r:embed="rId2"/>
          <a:stretch>
            <a:fillRect/>
          </a:stretch>
        </p:blipFill>
        <p:spPr>
          <a:xfrm>
            <a:off x="7449170" y="247529"/>
            <a:ext cx="4617127" cy="6308849"/>
          </a:xfrm>
        </p:spPr>
      </p:pic>
      <p:sp>
        <p:nvSpPr>
          <p:cNvPr id="4" name="Text Placeholder 3">
            <a:extLst>
              <a:ext uri="{FF2B5EF4-FFF2-40B4-BE49-F238E27FC236}">
                <a16:creationId xmlns:a16="http://schemas.microsoft.com/office/drawing/2014/main" id="{669777AD-90D0-4354-AB8A-BE85234C3239}"/>
              </a:ext>
            </a:extLst>
          </p:cNvPr>
          <p:cNvSpPr>
            <a:spLocks noGrp="1"/>
          </p:cNvSpPr>
          <p:nvPr>
            <p:ph type="body" sz="half" idx="2"/>
          </p:nvPr>
        </p:nvSpPr>
        <p:spPr>
          <a:xfrm>
            <a:off x="127987" y="245161"/>
            <a:ext cx="7260317" cy="6312577"/>
          </a:xfrm>
        </p:spPr>
        <p:txBody>
          <a:bodyPr vert="horz" lIns="91440" tIns="45720" rIns="91440" bIns="45720" rtlCol="0" anchor="t">
            <a:normAutofit/>
          </a:bodyPr>
          <a:lstStyle/>
          <a:p>
            <a:r>
              <a:rPr lang="en-US" sz="1400" dirty="0">
                <a:ea typeface="+mn-lt"/>
                <a:cs typeface="+mn-lt"/>
              </a:rPr>
              <a:t>-&gt;Now that we have a working model we need to adapt it a bit so that </a:t>
            </a:r>
            <a:r>
              <a:rPr lang="en-US" sz="1400" dirty="0" err="1">
                <a:ea typeface="+mn-lt"/>
                <a:cs typeface="+mn-lt"/>
              </a:rPr>
              <a:t>UbiOps</a:t>
            </a:r>
            <a:r>
              <a:rPr lang="en-US" sz="1400" dirty="0">
                <a:ea typeface="+mn-lt"/>
                <a:cs typeface="+mn-lt"/>
              </a:rPr>
              <a:t> can use it. Now we have the "</a:t>
            </a:r>
            <a:r>
              <a:rPr lang="en-US" sz="1400" dirty="0">
                <a:latin typeface="Consolas"/>
              </a:rPr>
              <a:t>detect.py" </a:t>
            </a:r>
            <a:r>
              <a:rPr lang="en-US" sz="1400" dirty="0">
                <a:ea typeface="+mn-lt"/>
                <a:cs typeface="+mn-lt"/>
              </a:rPr>
              <a:t>with the  functionality in it to classify images like we just did. </a:t>
            </a:r>
            <a:r>
              <a:rPr lang="en-US" sz="1400" dirty="0" err="1">
                <a:ea typeface="+mn-lt"/>
                <a:cs typeface="+mn-lt"/>
              </a:rPr>
              <a:t>UbiOps</a:t>
            </a:r>
            <a:r>
              <a:rPr lang="en-US" sz="1400" dirty="0">
                <a:ea typeface="+mn-lt"/>
                <a:cs typeface="+mn-lt"/>
              </a:rPr>
              <a:t> however expects a </a:t>
            </a:r>
            <a:r>
              <a:rPr lang="en-US" sz="1400" dirty="0">
                <a:latin typeface="Consolas"/>
              </a:rPr>
              <a:t>model.py</a:t>
            </a:r>
            <a:r>
              <a:rPr lang="en-US" sz="1400" dirty="0">
                <a:ea typeface="+mn-lt"/>
                <a:cs typeface="+mn-lt"/>
              </a:rPr>
              <a:t> with a specific structure. </a:t>
            </a:r>
            <a:endParaRPr lang="en-US" sz="1400"/>
          </a:p>
          <a:p>
            <a:r>
              <a:rPr lang="en-US" sz="1400" dirty="0">
                <a:ea typeface="+mn-lt"/>
                <a:cs typeface="+mn-lt"/>
              </a:rPr>
              <a:t>-&gt; the </a:t>
            </a:r>
            <a:r>
              <a:rPr lang="en-US" sz="1400" dirty="0">
                <a:latin typeface="Consolas"/>
              </a:rPr>
              <a:t>model.py</a:t>
            </a:r>
            <a:r>
              <a:rPr lang="en-US" sz="1400" dirty="0">
                <a:ea typeface="+mn-lt"/>
                <a:cs typeface="+mn-lt"/>
              </a:rPr>
              <a:t> needs to have a “model” class which contains 2 methods. The methods are </a:t>
            </a:r>
            <a:r>
              <a:rPr lang="en-US" sz="1400" dirty="0" err="1">
                <a:ea typeface="+mn-lt"/>
                <a:cs typeface="+mn-lt"/>
              </a:rPr>
              <a:t>init</a:t>
            </a:r>
            <a:r>
              <a:rPr lang="en-US" sz="1400" dirty="0">
                <a:ea typeface="+mn-lt"/>
                <a:cs typeface="+mn-lt"/>
              </a:rPr>
              <a:t> and request. </a:t>
            </a:r>
            <a:r>
              <a:rPr lang="en-US" sz="1400" dirty="0" err="1">
                <a:ea typeface="+mn-lt"/>
                <a:cs typeface="+mn-lt"/>
              </a:rPr>
              <a:t>UbiOps</a:t>
            </a:r>
            <a:r>
              <a:rPr lang="en-US" sz="1400" dirty="0">
                <a:ea typeface="+mn-lt"/>
                <a:cs typeface="+mn-lt"/>
              </a:rPr>
              <a:t> can also use a </a:t>
            </a:r>
            <a:r>
              <a:rPr lang="en-US" sz="1400" dirty="0">
                <a:latin typeface="Consolas"/>
              </a:rPr>
              <a:t>requirement.txt </a:t>
            </a:r>
            <a:r>
              <a:rPr lang="en-US" sz="1400" dirty="0">
                <a:ea typeface="+mn-lt"/>
                <a:cs typeface="+mn-lt"/>
              </a:rPr>
              <a:t>to automatically install dependencies.</a:t>
            </a:r>
          </a:p>
          <a:p>
            <a:r>
              <a:rPr lang="en-US" sz="1400" dirty="0">
                <a:ea typeface="+mn-lt"/>
                <a:cs typeface="+mn-lt"/>
              </a:rPr>
              <a:t>-&gt; fed the image into the classifier using this line:</a:t>
            </a:r>
            <a:endParaRPr lang="en-US" sz="1400" dirty="0"/>
          </a:p>
          <a:p>
            <a:pPr algn="l"/>
            <a:r>
              <a:rPr lang="en-US" sz="1400" dirty="0" err="1">
                <a:latin typeface="Consolas"/>
              </a:rPr>
              <a:t>original_image</a:t>
            </a:r>
            <a:r>
              <a:rPr lang="en-US" sz="1400" dirty="0">
                <a:latin typeface="Consolas"/>
              </a:rPr>
              <a:t> = cv2.imread(data["</a:t>
            </a:r>
            <a:r>
              <a:rPr lang="en-US" sz="1400" dirty="0" err="1">
                <a:latin typeface="Consolas"/>
              </a:rPr>
              <a:t>image_input</a:t>
            </a:r>
            <a:r>
              <a:rPr lang="en-US" sz="1400" dirty="0">
                <a:latin typeface="Consolas"/>
              </a:rPr>
              <a:t>"])</a:t>
            </a:r>
            <a:endParaRPr lang="en-US" sz="1400"/>
          </a:p>
          <a:p>
            <a:r>
              <a:rPr lang="en-US" sz="1400" dirty="0">
                <a:ea typeface="+mn-lt"/>
                <a:cs typeface="+mn-lt"/>
              </a:rPr>
              <a:t>And the output image using these lines:</a:t>
            </a:r>
            <a:endParaRPr lang="en-US" sz="1400"/>
          </a:p>
          <a:p>
            <a:pPr algn="l"/>
            <a:r>
              <a:rPr lang="en-US" sz="1400" dirty="0">
                <a:latin typeface="Consolas"/>
              </a:rPr>
              <a:t>   cv2.imwrite('output.jpg', image)      
    return {'</a:t>
            </a:r>
            <a:r>
              <a:rPr lang="en-US" sz="1400" dirty="0" err="1">
                <a:latin typeface="Consolas"/>
              </a:rPr>
              <a:t>image_output</a:t>
            </a:r>
            <a:r>
              <a:rPr lang="en-US" sz="1400" dirty="0">
                <a:latin typeface="Consolas"/>
              </a:rPr>
              <a:t>': "output.jpg"}</a:t>
            </a:r>
            <a:endParaRPr lang="en-US" sz="1400"/>
          </a:p>
          <a:p>
            <a:r>
              <a:rPr lang="en-US" sz="1400" dirty="0">
                <a:ea typeface="+mn-lt"/>
                <a:cs typeface="+mn-lt"/>
              </a:rPr>
              <a:t>-&gt; Because </a:t>
            </a:r>
            <a:r>
              <a:rPr lang="en-US" sz="1400" dirty="0" err="1">
                <a:ea typeface="+mn-lt"/>
                <a:cs typeface="+mn-lt"/>
              </a:rPr>
              <a:t>UbiOps</a:t>
            </a:r>
            <a:r>
              <a:rPr lang="en-US" sz="1400" dirty="0">
                <a:ea typeface="+mn-lt"/>
                <a:cs typeface="+mn-lt"/>
              </a:rPr>
              <a:t> does not provide a desktop environment and the </a:t>
            </a:r>
            <a:r>
              <a:rPr lang="en-US" sz="1400" dirty="0" err="1">
                <a:latin typeface="Consolas"/>
              </a:rPr>
              <a:t>opencv</a:t>
            </a:r>
            <a:r>
              <a:rPr lang="en-US" sz="1400" dirty="0">
                <a:ea typeface="+mn-lt"/>
                <a:cs typeface="+mn-lt"/>
              </a:rPr>
              <a:t> library, change </a:t>
            </a:r>
            <a:r>
              <a:rPr lang="en-US" sz="1400" dirty="0" err="1">
                <a:latin typeface="Consolas"/>
                <a:ea typeface="+mn-lt"/>
                <a:cs typeface="+mn-lt"/>
              </a:rPr>
              <a:t>opencv</a:t>
            </a:r>
            <a:r>
              <a:rPr lang="en-US" sz="1400" dirty="0">
                <a:latin typeface="Consolas"/>
                <a:ea typeface="+mn-lt"/>
                <a:cs typeface="+mn-lt"/>
              </a:rPr>
              <a:t>-python</a:t>
            </a:r>
            <a:r>
              <a:rPr lang="en-US" sz="1400" dirty="0">
                <a:ea typeface="+mn-lt"/>
                <a:cs typeface="+mn-lt"/>
              </a:rPr>
              <a:t> to </a:t>
            </a:r>
            <a:r>
              <a:rPr lang="en-US" sz="1400" dirty="0" err="1">
                <a:latin typeface="Consolas"/>
              </a:rPr>
              <a:t>opencv</a:t>
            </a:r>
            <a:r>
              <a:rPr lang="en-US" sz="1400" dirty="0">
                <a:latin typeface="Consolas"/>
              </a:rPr>
              <a:t>-python-headless</a:t>
            </a:r>
            <a:r>
              <a:rPr lang="en-US" sz="1400" dirty="0">
                <a:ea typeface="+mn-lt"/>
                <a:cs typeface="+mn-lt"/>
              </a:rPr>
              <a:t>. Remove </a:t>
            </a:r>
            <a:r>
              <a:rPr lang="en-US" sz="1400" dirty="0" err="1">
                <a:latin typeface="Consolas"/>
              </a:rPr>
              <a:t>cv.show</a:t>
            </a:r>
            <a:r>
              <a:rPr lang="en-US" sz="1400" dirty="0">
                <a:latin typeface="Consolas"/>
              </a:rPr>
              <a:t>()</a:t>
            </a:r>
            <a:r>
              <a:rPr lang="en-US" sz="1400" dirty="0">
                <a:ea typeface="+mn-lt"/>
                <a:cs typeface="+mn-lt"/>
              </a:rPr>
              <a:t> call, which requires a desktop environment. </a:t>
            </a:r>
            <a:endParaRPr lang="en-US" sz="1400"/>
          </a:p>
          <a:p>
            <a:r>
              <a:rPr lang="en-US" sz="1400" dirty="0">
                <a:ea typeface="+mn-lt"/>
                <a:cs typeface="+mn-lt"/>
              </a:rPr>
              <a:t>-&gt;In order for </a:t>
            </a:r>
            <a:r>
              <a:rPr lang="en-US" sz="1400" err="1">
                <a:ea typeface="+mn-lt"/>
                <a:cs typeface="+mn-lt"/>
              </a:rPr>
              <a:t>ubiops</a:t>
            </a:r>
            <a:r>
              <a:rPr lang="en-US" sz="1400" dirty="0">
                <a:ea typeface="+mn-lt"/>
                <a:cs typeface="+mn-lt"/>
              </a:rPr>
              <a:t> to accept our files it needs to be in a directory called </a:t>
            </a:r>
            <a:r>
              <a:rPr lang="en-US" sz="1400" err="1">
                <a:latin typeface="Consolas"/>
              </a:rPr>
              <a:t>model_package</a:t>
            </a:r>
            <a:r>
              <a:rPr lang="en-US" sz="1400" dirty="0">
                <a:ea typeface="+mn-lt"/>
                <a:cs typeface="+mn-lt"/>
              </a:rPr>
              <a:t>, so rename </a:t>
            </a:r>
            <a:r>
              <a:rPr lang="en-US" sz="1400" dirty="0">
                <a:latin typeface="Consolas"/>
              </a:rPr>
              <a:t>yolov4model</a:t>
            </a:r>
            <a:r>
              <a:rPr lang="en-US" sz="1400" dirty="0">
                <a:ea typeface="+mn-lt"/>
                <a:cs typeface="+mn-lt"/>
              </a:rPr>
              <a:t> to </a:t>
            </a:r>
            <a:r>
              <a:rPr lang="en-US" sz="1400" err="1">
                <a:latin typeface="Consolas"/>
              </a:rPr>
              <a:t>model_package</a:t>
            </a:r>
            <a:r>
              <a:rPr lang="en-US" sz="1400" dirty="0">
                <a:ea typeface="+mn-lt"/>
                <a:cs typeface="+mn-lt"/>
              </a:rPr>
              <a:t>. Now zip the whole </a:t>
            </a:r>
            <a:r>
              <a:rPr lang="en-US" sz="1400" err="1">
                <a:latin typeface="Consolas"/>
              </a:rPr>
              <a:t>model_package</a:t>
            </a:r>
            <a:r>
              <a:rPr lang="en-US" sz="1400" dirty="0">
                <a:ea typeface="+mn-lt"/>
                <a:cs typeface="+mn-lt"/>
              </a:rPr>
              <a:t> directory. Important is to have the model.py file and the </a:t>
            </a:r>
            <a:r>
              <a:rPr lang="en-US" sz="1400" dirty="0" err="1">
                <a:latin typeface="Consolas"/>
              </a:rPr>
              <a:t>model_package</a:t>
            </a:r>
            <a:r>
              <a:rPr lang="en-US" sz="1400" dirty="0">
                <a:ea typeface="+mn-lt"/>
                <a:cs typeface="+mn-lt"/>
              </a:rPr>
              <a:t> directory. </a:t>
            </a:r>
            <a:endParaRPr lang="en-US" sz="1400"/>
          </a:p>
          <a:p>
            <a:endParaRPr lang="en-US" altLang="en-US" sz="1200" b="0" i="0" u="none" strike="noStrike" cap="none" normalizeH="0" baseline="0" dirty="0">
              <a:ln>
                <a:noFill/>
              </a:ln>
              <a:effectLst/>
              <a:latin typeface="Arial" panose="020B0604020202020204" pitchFamily="34" charset="0"/>
              <a:cs typeface="Arial"/>
            </a:endParaRPr>
          </a:p>
          <a:p>
            <a:endParaRPr lang="en-IN" sz="1000" dirty="0"/>
          </a:p>
        </p:txBody>
      </p:sp>
    </p:spTree>
    <p:extLst>
      <p:ext uri="{BB962C8B-B14F-4D97-AF65-F5344CB8AC3E}">
        <p14:creationId xmlns:p14="http://schemas.microsoft.com/office/powerpoint/2010/main" val="684580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2BCA6D6E-1BEF-498B-8BC4-4B3F7CCF52AE}"/>
              </a:ext>
            </a:extLst>
          </p:cNvPr>
          <p:cNvPicPr>
            <a:picLocks noGrp="1" noChangeAspect="1"/>
          </p:cNvPicPr>
          <p:nvPr>
            <p:ph type="pic" idx="1"/>
          </p:nvPr>
        </p:nvPicPr>
        <p:blipFill rotWithShape="1">
          <a:blip r:embed="rId2"/>
          <a:srcRect l="3753" r="3753"/>
          <a:stretch/>
        </p:blipFill>
        <p:spPr>
          <a:xfrm>
            <a:off x="6091119" y="224358"/>
            <a:ext cx="5858124" cy="6514267"/>
          </a:xfrm>
        </p:spPr>
      </p:pic>
      <p:sp>
        <p:nvSpPr>
          <p:cNvPr id="4" name="Text Placeholder 3">
            <a:extLst>
              <a:ext uri="{FF2B5EF4-FFF2-40B4-BE49-F238E27FC236}">
                <a16:creationId xmlns:a16="http://schemas.microsoft.com/office/drawing/2014/main" id="{10EB97CE-85F6-4716-9012-E6B602481052}"/>
              </a:ext>
            </a:extLst>
          </p:cNvPr>
          <p:cNvSpPr>
            <a:spLocks noGrp="1"/>
          </p:cNvSpPr>
          <p:nvPr>
            <p:ph type="body" sz="half" idx="2"/>
          </p:nvPr>
        </p:nvSpPr>
        <p:spPr>
          <a:xfrm>
            <a:off x="-270" y="299337"/>
            <a:ext cx="5956103" cy="6259378"/>
          </a:xfrm>
        </p:spPr>
        <p:txBody>
          <a:bodyPr vert="horz" lIns="91440" tIns="45720" rIns="91440" bIns="45720" rtlCol="0" anchor="t">
            <a:normAutofit lnSpcReduction="10000"/>
          </a:bodyPr>
          <a:lstStyle/>
          <a:p>
            <a:r>
              <a:rPr lang="en-US" dirty="0">
                <a:ea typeface="+mn-lt"/>
                <a:cs typeface="+mn-lt"/>
              </a:rPr>
              <a:t>-&gt;Go to </a:t>
            </a:r>
            <a:r>
              <a:rPr lang="en-US" dirty="0" err="1">
                <a:ea typeface="+mn-lt"/>
                <a:cs typeface="+mn-lt"/>
              </a:rPr>
              <a:t>UbiOps</a:t>
            </a:r>
            <a:r>
              <a:rPr lang="en-US" dirty="0">
                <a:ea typeface="+mn-lt"/>
                <a:cs typeface="+mn-lt"/>
              </a:rPr>
              <a:t> and </a:t>
            </a:r>
            <a:r>
              <a:rPr lang="en-US" dirty="0" err="1">
                <a:ea typeface="+mn-lt"/>
                <a:cs typeface="+mn-lt"/>
              </a:rPr>
              <a:t>login.In</a:t>
            </a:r>
            <a:r>
              <a:rPr lang="en-US" dirty="0">
                <a:ea typeface="+mn-lt"/>
                <a:cs typeface="+mn-lt"/>
              </a:rPr>
              <a:t> the sidebar on the left go to </a:t>
            </a:r>
            <a:r>
              <a:rPr lang="en-US" b="1" dirty="0">
                <a:ea typeface="+mn-lt"/>
                <a:cs typeface="+mn-lt"/>
              </a:rPr>
              <a:t>Models</a:t>
            </a:r>
            <a:r>
              <a:rPr lang="en-US" dirty="0">
                <a:ea typeface="+mn-lt"/>
                <a:cs typeface="+mn-lt"/>
              </a:rPr>
              <a:t> -&gt; </a:t>
            </a:r>
            <a:r>
              <a:rPr lang="en-US" b="1" dirty="0" err="1">
                <a:ea typeface="+mn-lt"/>
                <a:cs typeface="+mn-lt"/>
              </a:rPr>
              <a:t>Create</a:t>
            </a:r>
            <a:r>
              <a:rPr lang="en-US" dirty="0" err="1">
                <a:ea typeface="+mn-lt"/>
                <a:cs typeface="+mn-lt"/>
              </a:rPr>
              <a:t>.Set</a:t>
            </a:r>
            <a:r>
              <a:rPr lang="en-US" dirty="0">
                <a:ea typeface="+mn-lt"/>
                <a:cs typeface="+mn-lt"/>
              </a:rPr>
              <a:t> the </a:t>
            </a:r>
            <a:r>
              <a:rPr lang="en-US" b="1" dirty="0" err="1">
                <a:ea typeface="+mn-lt"/>
                <a:cs typeface="+mn-lt"/>
              </a:rPr>
              <a:t>Name.</a:t>
            </a:r>
            <a:r>
              <a:rPr lang="en-US" dirty="0" err="1">
                <a:ea typeface="+mn-lt"/>
                <a:cs typeface="+mn-lt"/>
              </a:rPr>
              <a:t>Set</a:t>
            </a:r>
            <a:r>
              <a:rPr lang="en-US" dirty="0">
                <a:ea typeface="+mn-lt"/>
                <a:cs typeface="+mn-lt"/>
              </a:rPr>
              <a:t> </a:t>
            </a:r>
            <a:r>
              <a:rPr lang="en-US" b="1" dirty="0">
                <a:ea typeface="+mn-lt"/>
                <a:cs typeface="+mn-lt"/>
              </a:rPr>
              <a:t>Input type</a:t>
            </a:r>
            <a:r>
              <a:rPr lang="en-US" dirty="0">
                <a:ea typeface="+mn-lt"/>
                <a:cs typeface="+mn-lt"/>
              </a:rPr>
              <a:t> to </a:t>
            </a:r>
            <a:r>
              <a:rPr lang="en-US" i="1" dirty="0">
                <a:ea typeface="+mn-lt"/>
                <a:cs typeface="+mn-lt"/>
              </a:rPr>
              <a:t>structured. </a:t>
            </a:r>
            <a:r>
              <a:rPr lang="en-US" dirty="0">
                <a:ea typeface="+mn-lt"/>
                <a:cs typeface="+mn-lt"/>
              </a:rPr>
              <a:t>Add an input field </a:t>
            </a:r>
            <a:r>
              <a:rPr lang="en-US" dirty="0" err="1">
                <a:ea typeface="+mn-lt"/>
                <a:cs typeface="+mn-lt"/>
              </a:rPr>
              <a:t>image_input</a:t>
            </a:r>
            <a:r>
              <a:rPr lang="en-US" dirty="0">
                <a:ea typeface="+mn-lt"/>
                <a:cs typeface="+mn-lt"/>
              </a:rPr>
              <a:t> with data-type </a:t>
            </a:r>
            <a:r>
              <a:rPr lang="en-US" i="1" dirty="0">
                <a:ea typeface="+mn-lt"/>
                <a:cs typeface="+mn-lt"/>
              </a:rPr>
              <a:t>file. </a:t>
            </a:r>
            <a:r>
              <a:rPr lang="en-US" dirty="0">
                <a:ea typeface="+mn-lt"/>
                <a:cs typeface="+mn-lt"/>
              </a:rPr>
              <a:t>Set </a:t>
            </a:r>
            <a:r>
              <a:rPr lang="en-US" b="1" dirty="0">
                <a:ea typeface="+mn-lt"/>
                <a:cs typeface="+mn-lt"/>
              </a:rPr>
              <a:t>Output type</a:t>
            </a:r>
            <a:r>
              <a:rPr lang="en-US" dirty="0">
                <a:ea typeface="+mn-lt"/>
                <a:cs typeface="+mn-lt"/>
              </a:rPr>
              <a:t> to </a:t>
            </a:r>
            <a:r>
              <a:rPr lang="en-US" i="1" dirty="0" err="1">
                <a:ea typeface="+mn-lt"/>
                <a:cs typeface="+mn-lt"/>
              </a:rPr>
              <a:t>structured</a:t>
            </a:r>
            <a:r>
              <a:rPr lang="en-US" dirty="0" err="1">
                <a:ea typeface="+mn-lt"/>
                <a:cs typeface="+mn-lt"/>
              </a:rPr>
              <a:t>.Add</a:t>
            </a:r>
            <a:r>
              <a:rPr lang="en-US" dirty="0">
                <a:ea typeface="+mn-lt"/>
                <a:cs typeface="+mn-lt"/>
              </a:rPr>
              <a:t> an output </a:t>
            </a:r>
            <a:r>
              <a:rPr lang="en-US" dirty="0" err="1">
                <a:ea typeface="+mn-lt"/>
                <a:cs typeface="+mn-lt"/>
              </a:rPr>
              <a:t>image_output</a:t>
            </a:r>
            <a:r>
              <a:rPr lang="en-US" dirty="0">
                <a:ea typeface="+mn-lt"/>
                <a:cs typeface="+mn-lt"/>
              </a:rPr>
              <a:t> with data-type </a:t>
            </a:r>
            <a:r>
              <a:rPr lang="en-US" i="1" dirty="0">
                <a:ea typeface="+mn-lt"/>
                <a:cs typeface="+mn-lt"/>
              </a:rPr>
              <a:t>file.</a:t>
            </a:r>
            <a:endParaRPr lang="en-US" dirty="0"/>
          </a:p>
          <a:p>
            <a:r>
              <a:rPr lang="en-US" i="1" dirty="0"/>
              <a:t>-&gt;</a:t>
            </a:r>
            <a:r>
              <a:rPr lang="en-US" dirty="0">
                <a:ea typeface="+mn-lt"/>
                <a:cs typeface="+mn-lt"/>
              </a:rPr>
              <a:t>Input and Output in </a:t>
            </a:r>
            <a:r>
              <a:rPr lang="en-US" dirty="0" err="1">
                <a:ea typeface="+mn-lt"/>
                <a:cs typeface="+mn-lt"/>
              </a:rPr>
              <a:t>UbiOps</a:t>
            </a:r>
            <a:r>
              <a:rPr lang="en-US" dirty="0">
                <a:ea typeface="+mn-lt"/>
                <a:cs typeface="+mn-lt"/>
              </a:rPr>
              <a:t>: Click </a:t>
            </a:r>
            <a:r>
              <a:rPr lang="en-US" b="1" dirty="0">
                <a:ea typeface="+mn-lt"/>
                <a:cs typeface="+mn-lt"/>
              </a:rPr>
              <a:t>Next Step</a:t>
            </a:r>
            <a:r>
              <a:rPr lang="en-US" dirty="0">
                <a:ea typeface="+mn-lt"/>
                <a:cs typeface="+mn-lt"/>
              </a:rPr>
              <a:t> and then </a:t>
            </a:r>
            <a:r>
              <a:rPr lang="en-US" b="1" dirty="0" err="1">
                <a:ea typeface="+mn-lt"/>
                <a:cs typeface="+mn-lt"/>
              </a:rPr>
              <a:t>Confirm</a:t>
            </a:r>
            <a:r>
              <a:rPr lang="en-US" dirty="0" err="1">
                <a:ea typeface="+mn-lt"/>
                <a:cs typeface="+mn-lt"/>
              </a:rPr>
              <a:t>.Set</a:t>
            </a:r>
            <a:r>
              <a:rPr lang="en-US" dirty="0">
                <a:ea typeface="+mn-lt"/>
                <a:cs typeface="+mn-lt"/>
              </a:rPr>
              <a:t> the </a:t>
            </a:r>
            <a:r>
              <a:rPr lang="en-US" b="1" dirty="0">
                <a:ea typeface="+mn-lt"/>
                <a:cs typeface="+mn-lt"/>
              </a:rPr>
              <a:t>Language</a:t>
            </a:r>
            <a:r>
              <a:rPr lang="en-US" dirty="0">
                <a:ea typeface="+mn-lt"/>
                <a:cs typeface="+mn-lt"/>
              </a:rPr>
              <a:t> to Python 3.7.Upload the zipped model package and click on the Create </a:t>
            </a:r>
            <a:r>
              <a:rPr lang="en-US" dirty="0" err="1">
                <a:ea typeface="+mn-lt"/>
                <a:cs typeface="+mn-lt"/>
              </a:rPr>
              <a:t>button.Model</a:t>
            </a:r>
            <a:r>
              <a:rPr lang="en-US" dirty="0">
                <a:ea typeface="+mn-lt"/>
                <a:cs typeface="+mn-lt"/>
              </a:rPr>
              <a:t> can be seen in the </a:t>
            </a:r>
            <a:r>
              <a:rPr lang="en-US" b="1" dirty="0">
                <a:ea typeface="+mn-lt"/>
                <a:cs typeface="+mn-lt"/>
              </a:rPr>
              <a:t>Models overview</a:t>
            </a:r>
            <a:r>
              <a:rPr lang="en-US" dirty="0">
                <a:ea typeface="+mn-lt"/>
                <a:cs typeface="+mn-lt"/>
              </a:rPr>
              <a:t> page.</a:t>
            </a:r>
            <a:endParaRPr lang="en-US" dirty="0"/>
          </a:p>
          <a:p>
            <a:r>
              <a:rPr lang="en-US" dirty="0">
                <a:ea typeface="+mn-lt"/>
                <a:cs typeface="+mn-lt"/>
              </a:rPr>
              <a:t>-&gt;Click on </a:t>
            </a:r>
            <a:r>
              <a:rPr lang="en-US" b="1" dirty="0">
                <a:ea typeface="+mn-lt"/>
                <a:cs typeface="+mn-lt"/>
              </a:rPr>
              <a:t>Models</a:t>
            </a:r>
            <a:r>
              <a:rPr lang="en-US" dirty="0">
                <a:ea typeface="+mn-lt"/>
                <a:cs typeface="+mn-lt"/>
              </a:rPr>
              <a:t> in the sidebar on the left and then click on your model name(</a:t>
            </a:r>
            <a:r>
              <a:rPr lang="en-US" b="1" dirty="0">
                <a:ea typeface="+mn-lt"/>
                <a:cs typeface="+mn-lt"/>
              </a:rPr>
              <a:t>yolov4</a:t>
            </a:r>
            <a:r>
              <a:rPr lang="en-US" dirty="0">
                <a:ea typeface="+mn-lt"/>
                <a:cs typeface="+mn-lt"/>
              </a:rPr>
              <a:t>) and then on one of the versions (</a:t>
            </a:r>
            <a:r>
              <a:rPr lang="en-US" b="1" dirty="0">
                <a:ea typeface="+mn-lt"/>
                <a:cs typeface="+mn-lt"/>
              </a:rPr>
              <a:t>v1</a:t>
            </a:r>
            <a:r>
              <a:rPr lang="en-US" dirty="0">
                <a:ea typeface="+mn-lt"/>
                <a:cs typeface="+mn-lt"/>
              </a:rPr>
              <a:t>). Now click </a:t>
            </a:r>
            <a:r>
              <a:rPr lang="en-US" b="1" dirty="0">
                <a:ea typeface="+mn-lt"/>
                <a:cs typeface="+mn-lt"/>
              </a:rPr>
              <a:t>CREATE DIRECT REQUEST</a:t>
            </a:r>
            <a:r>
              <a:rPr lang="en-US" dirty="0">
                <a:ea typeface="+mn-lt"/>
                <a:cs typeface="+mn-lt"/>
              </a:rPr>
              <a:t> and upload an image to </a:t>
            </a:r>
            <a:r>
              <a:rPr lang="en-US" dirty="0" err="1">
                <a:ea typeface="+mn-lt"/>
                <a:cs typeface="+mn-lt"/>
              </a:rPr>
              <a:t>UbiOps</a:t>
            </a:r>
            <a:r>
              <a:rPr lang="en-US" dirty="0">
                <a:ea typeface="+mn-lt"/>
                <a:cs typeface="+mn-lt"/>
              </a:rPr>
              <a:t>. Click </a:t>
            </a:r>
            <a:r>
              <a:rPr lang="en-US" b="1" dirty="0">
                <a:ea typeface="+mn-lt"/>
                <a:cs typeface="+mn-lt"/>
              </a:rPr>
              <a:t>Create</a:t>
            </a:r>
            <a:r>
              <a:rPr lang="en-US" dirty="0">
                <a:ea typeface="+mn-lt"/>
                <a:cs typeface="+mn-lt"/>
              </a:rPr>
              <a:t> to create the request.</a:t>
            </a:r>
          </a:p>
          <a:p>
            <a:r>
              <a:rPr lang="en-US" dirty="0">
                <a:ea typeface="+mn-lt"/>
                <a:cs typeface="+mn-lt"/>
              </a:rPr>
              <a:t>When the model has finished processing we can click the notification in the right bottom named </a:t>
            </a:r>
            <a:r>
              <a:rPr lang="en-US" b="1" dirty="0">
                <a:ea typeface="+mn-lt"/>
                <a:cs typeface="+mn-lt"/>
              </a:rPr>
              <a:t>Results</a:t>
            </a:r>
            <a:r>
              <a:rPr lang="en-US" dirty="0">
                <a:ea typeface="+mn-lt"/>
                <a:cs typeface="+mn-lt"/>
              </a:rPr>
              <a:t> and see the results of our request.</a:t>
            </a:r>
            <a:endParaRPr lang="en-US" dirty="0"/>
          </a:p>
          <a:p>
            <a:endParaRPr lang="en-US" dirty="0"/>
          </a:p>
          <a:p>
            <a:endParaRPr lang="en-US" i="1" dirty="0"/>
          </a:p>
          <a:p>
            <a:endParaRPr lang="en-US" dirty="0"/>
          </a:p>
        </p:txBody>
      </p:sp>
    </p:spTree>
    <p:extLst>
      <p:ext uri="{BB962C8B-B14F-4D97-AF65-F5344CB8AC3E}">
        <p14:creationId xmlns:p14="http://schemas.microsoft.com/office/powerpoint/2010/main" val="2006640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E9B34-C784-47C9-A849-93D76F7FAABA}"/>
              </a:ext>
            </a:extLst>
          </p:cNvPr>
          <p:cNvSpPr>
            <a:spLocks noGrp="1"/>
          </p:cNvSpPr>
          <p:nvPr>
            <p:ph type="title"/>
          </p:nvPr>
        </p:nvSpPr>
        <p:spPr>
          <a:xfrm>
            <a:off x="-534" y="-613"/>
            <a:ext cx="12195441" cy="1049235"/>
          </a:xfrm>
        </p:spPr>
        <p:txBody>
          <a:bodyPr/>
          <a:lstStyle/>
          <a:p>
            <a:r>
              <a:rPr lang="en-US"/>
              <a:t>UBIops API request and response format(setting up api tokens assigning roles &amp; uploading </a:t>
            </a:r>
            <a:r>
              <a:rPr lang="en-US" dirty="0"/>
              <a:t>blob) </a:t>
            </a:r>
          </a:p>
        </p:txBody>
      </p:sp>
      <p:pic>
        <p:nvPicPr>
          <p:cNvPr id="4" name="Picture 4" descr="Graphical user interface, text, application&#10;&#10;Description automatically generated">
            <a:extLst>
              <a:ext uri="{FF2B5EF4-FFF2-40B4-BE49-F238E27FC236}">
                <a16:creationId xmlns:a16="http://schemas.microsoft.com/office/drawing/2014/main" id="{6D0FF35C-3E5F-49F1-A05D-6CECD4968076}"/>
              </a:ext>
            </a:extLst>
          </p:cNvPr>
          <p:cNvPicPr>
            <a:picLocks noChangeAspect="1"/>
          </p:cNvPicPr>
          <p:nvPr/>
        </p:nvPicPr>
        <p:blipFill>
          <a:blip r:embed="rId2"/>
          <a:stretch>
            <a:fillRect/>
          </a:stretch>
        </p:blipFill>
        <p:spPr>
          <a:xfrm>
            <a:off x="46637" y="1180651"/>
            <a:ext cx="3156008" cy="4036621"/>
          </a:xfrm>
          <a:prstGeom prst="rect">
            <a:avLst/>
          </a:prstGeom>
        </p:spPr>
      </p:pic>
      <p:pic>
        <p:nvPicPr>
          <p:cNvPr id="5" name="Picture 5">
            <a:extLst>
              <a:ext uri="{FF2B5EF4-FFF2-40B4-BE49-F238E27FC236}">
                <a16:creationId xmlns:a16="http://schemas.microsoft.com/office/drawing/2014/main" id="{D22FF242-4E0D-4931-9F6E-8223FA047456}"/>
              </a:ext>
            </a:extLst>
          </p:cNvPr>
          <p:cNvPicPr>
            <a:picLocks noChangeAspect="1"/>
          </p:cNvPicPr>
          <p:nvPr/>
        </p:nvPicPr>
        <p:blipFill>
          <a:blip r:embed="rId3"/>
          <a:stretch>
            <a:fillRect/>
          </a:stretch>
        </p:blipFill>
        <p:spPr>
          <a:xfrm>
            <a:off x="3214777" y="2131816"/>
            <a:ext cx="8997349" cy="567159"/>
          </a:xfrm>
          <a:prstGeom prst="rect">
            <a:avLst/>
          </a:prstGeom>
        </p:spPr>
      </p:pic>
      <p:pic>
        <p:nvPicPr>
          <p:cNvPr id="6" name="Picture 6" descr="Text&#10;&#10;Description automatically generated">
            <a:extLst>
              <a:ext uri="{FF2B5EF4-FFF2-40B4-BE49-F238E27FC236}">
                <a16:creationId xmlns:a16="http://schemas.microsoft.com/office/drawing/2014/main" id="{6D0B38FE-8A30-4708-B80B-625982F1F4C4}"/>
              </a:ext>
            </a:extLst>
          </p:cNvPr>
          <p:cNvPicPr>
            <a:picLocks noChangeAspect="1"/>
          </p:cNvPicPr>
          <p:nvPr/>
        </p:nvPicPr>
        <p:blipFill>
          <a:blip r:embed="rId4"/>
          <a:stretch>
            <a:fillRect/>
          </a:stretch>
        </p:blipFill>
        <p:spPr>
          <a:xfrm>
            <a:off x="4853798" y="2981212"/>
            <a:ext cx="5561161" cy="1485044"/>
          </a:xfrm>
          <a:prstGeom prst="rect">
            <a:avLst/>
          </a:prstGeom>
        </p:spPr>
      </p:pic>
    </p:spTree>
    <p:extLst>
      <p:ext uri="{BB962C8B-B14F-4D97-AF65-F5344CB8AC3E}">
        <p14:creationId xmlns:p14="http://schemas.microsoft.com/office/powerpoint/2010/main" val="182311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A522-103C-4C72-8EDD-45D08E98CAEE}"/>
              </a:ext>
            </a:extLst>
          </p:cNvPr>
          <p:cNvSpPr>
            <a:spLocks noGrp="1"/>
          </p:cNvSpPr>
          <p:nvPr>
            <p:ph type="title"/>
          </p:nvPr>
        </p:nvSpPr>
        <p:spPr>
          <a:xfrm>
            <a:off x="-534" y="71272"/>
            <a:ext cx="12094799" cy="732934"/>
          </a:xfrm>
        </p:spPr>
        <p:txBody>
          <a:bodyPr/>
          <a:lstStyle/>
          <a:p>
            <a:r>
              <a:rPr lang="en-US" dirty="0"/>
              <a:t>(deployment request &amp; Downloading blob)</a:t>
            </a:r>
          </a:p>
        </p:txBody>
      </p:sp>
      <p:pic>
        <p:nvPicPr>
          <p:cNvPr id="3" name="Picture 3">
            <a:extLst>
              <a:ext uri="{FF2B5EF4-FFF2-40B4-BE49-F238E27FC236}">
                <a16:creationId xmlns:a16="http://schemas.microsoft.com/office/drawing/2014/main" id="{30E46AF9-AA89-4D3C-B3EB-A144DB0D6F18}"/>
              </a:ext>
            </a:extLst>
          </p:cNvPr>
          <p:cNvPicPr>
            <a:picLocks noChangeAspect="1"/>
          </p:cNvPicPr>
          <p:nvPr/>
        </p:nvPicPr>
        <p:blipFill>
          <a:blip r:embed="rId2"/>
          <a:stretch>
            <a:fillRect/>
          </a:stretch>
        </p:blipFill>
        <p:spPr>
          <a:xfrm>
            <a:off x="1446362" y="5464530"/>
            <a:ext cx="9831237" cy="673468"/>
          </a:xfrm>
          <a:prstGeom prst="rect">
            <a:avLst/>
          </a:prstGeom>
        </p:spPr>
      </p:pic>
      <p:pic>
        <p:nvPicPr>
          <p:cNvPr id="4" name="Picture 4" descr="Text&#10;&#10;Description automatically generated">
            <a:extLst>
              <a:ext uri="{FF2B5EF4-FFF2-40B4-BE49-F238E27FC236}">
                <a16:creationId xmlns:a16="http://schemas.microsoft.com/office/drawing/2014/main" id="{A3D515AB-2EE5-435C-8BA9-37907A04F78C}"/>
              </a:ext>
            </a:extLst>
          </p:cNvPr>
          <p:cNvPicPr>
            <a:picLocks noChangeAspect="1"/>
          </p:cNvPicPr>
          <p:nvPr/>
        </p:nvPicPr>
        <p:blipFill>
          <a:blip r:embed="rId3"/>
          <a:stretch>
            <a:fillRect/>
          </a:stretch>
        </p:blipFill>
        <p:spPr>
          <a:xfrm>
            <a:off x="1451215" y="976762"/>
            <a:ext cx="9821712" cy="733425"/>
          </a:xfrm>
          <a:prstGeom prst="rect">
            <a:avLst/>
          </a:prstGeom>
        </p:spPr>
      </p:pic>
      <p:pic>
        <p:nvPicPr>
          <p:cNvPr id="5" name="Picture 5" descr="Text&#10;&#10;Description automatically generated">
            <a:extLst>
              <a:ext uri="{FF2B5EF4-FFF2-40B4-BE49-F238E27FC236}">
                <a16:creationId xmlns:a16="http://schemas.microsoft.com/office/drawing/2014/main" id="{328067E8-F604-4C68-989A-FE99F1555AD8}"/>
              </a:ext>
            </a:extLst>
          </p:cNvPr>
          <p:cNvPicPr>
            <a:picLocks noChangeAspect="1"/>
          </p:cNvPicPr>
          <p:nvPr/>
        </p:nvPicPr>
        <p:blipFill>
          <a:blip r:embed="rId4"/>
          <a:stretch>
            <a:fillRect/>
          </a:stretch>
        </p:blipFill>
        <p:spPr>
          <a:xfrm>
            <a:off x="2701147" y="1881637"/>
            <a:ext cx="6791325" cy="914400"/>
          </a:xfrm>
          <a:prstGeom prst="rect">
            <a:avLst/>
          </a:prstGeom>
        </p:spPr>
      </p:pic>
      <p:pic>
        <p:nvPicPr>
          <p:cNvPr id="6" name="Picture 6" descr="Text&#10;&#10;Description automatically generated">
            <a:extLst>
              <a:ext uri="{FF2B5EF4-FFF2-40B4-BE49-F238E27FC236}">
                <a16:creationId xmlns:a16="http://schemas.microsoft.com/office/drawing/2014/main" id="{4C56B37F-B4E2-41F0-BA29-002D6A19E8B4}"/>
              </a:ext>
            </a:extLst>
          </p:cNvPr>
          <p:cNvPicPr>
            <a:picLocks noChangeAspect="1"/>
          </p:cNvPicPr>
          <p:nvPr/>
        </p:nvPicPr>
        <p:blipFill>
          <a:blip r:embed="rId5"/>
          <a:stretch>
            <a:fillRect/>
          </a:stretch>
        </p:blipFill>
        <p:spPr>
          <a:xfrm>
            <a:off x="4396776" y="2959040"/>
            <a:ext cx="3400425" cy="1685925"/>
          </a:xfrm>
          <a:prstGeom prst="rect">
            <a:avLst/>
          </a:prstGeom>
        </p:spPr>
      </p:pic>
    </p:spTree>
    <p:extLst>
      <p:ext uri="{BB962C8B-B14F-4D97-AF65-F5344CB8AC3E}">
        <p14:creationId xmlns:p14="http://schemas.microsoft.com/office/powerpoint/2010/main" val="56120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DF49-524A-47BA-A035-069F568CA9B1}"/>
              </a:ext>
            </a:extLst>
          </p:cNvPr>
          <p:cNvSpPr>
            <a:spLocks noGrp="1"/>
          </p:cNvSpPr>
          <p:nvPr>
            <p:ph type="title"/>
          </p:nvPr>
        </p:nvSpPr>
        <p:spPr>
          <a:xfrm>
            <a:off x="1451579" y="1"/>
            <a:ext cx="6757701" cy="772159"/>
          </a:xfrm>
        </p:spPr>
        <p:txBody>
          <a:bodyPr>
            <a:normAutofit/>
          </a:bodyPr>
          <a:lstStyle/>
          <a:p>
            <a:r>
              <a:rPr lang="en-US"/>
              <a:t>Contents</a:t>
            </a:r>
            <a:endParaRPr lang="en-IN"/>
          </a:p>
        </p:txBody>
      </p:sp>
      <p:sp>
        <p:nvSpPr>
          <p:cNvPr id="3" name="Content Placeholder 2">
            <a:extLst>
              <a:ext uri="{FF2B5EF4-FFF2-40B4-BE49-F238E27FC236}">
                <a16:creationId xmlns:a16="http://schemas.microsoft.com/office/drawing/2014/main" id="{D6870732-3702-4E51-9783-4645C14E2D2D}"/>
              </a:ext>
            </a:extLst>
          </p:cNvPr>
          <p:cNvSpPr>
            <a:spLocks noGrp="1"/>
          </p:cNvSpPr>
          <p:nvPr>
            <p:ph idx="1"/>
          </p:nvPr>
        </p:nvSpPr>
        <p:spPr>
          <a:xfrm>
            <a:off x="1451579" y="770434"/>
            <a:ext cx="10455941" cy="6083541"/>
          </a:xfrm>
        </p:spPr>
        <p:txBody>
          <a:bodyPr>
            <a:normAutofit fontScale="85000" lnSpcReduction="20000"/>
          </a:bodyPr>
          <a:lstStyle/>
          <a:p>
            <a:r>
              <a:rPr lang="en-US" cap="all">
                <a:ea typeface="+mn-lt"/>
                <a:cs typeface="+mn-lt"/>
              </a:rPr>
              <a:t>Abstract and aim &amp; objective</a:t>
            </a:r>
            <a:endParaRPr lang="en-US" cap="all" dirty="0">
              <a:ea typeface="+mn-lt"/>
              <a:cs typeface="+mn-lt"/>
            </a:endParaRPr>
          </a:p>
          <a:p>
            <a:r>
              <a:rPr lang="en-US" cap="all">
                <a:ea typeface="+mn-lt"/>
                <a:cs typeface="+mn-lt"/>
              </a:rPr>
              <a:t>Proposed algorithm explanation</a:t>
            </a:r>
            <a:endParaRPr lang="en-US" cap="all" dirty="0">
              <a:ea typeface="+mn-lt"/>
              <a:cs typeface="+mn-lt"/>
            </a:endParaRPr>
          </a:p>
          <a:p>
            <a:r>
              <a:rPr lang="en-US" cap="all">
                <a:ea typeface="+mn-lt"/>
                <a:cs typeface="+mn-lt"/>
              </a:rPr>
              <a:t>Downloading images from google</a:t>
            </a:r>
            <a:endParaRPr lang="en-US" cap="all" dirty="0">
              <a:ea typeface="+mn-lt"/>
              <a:cs typeface="+mn-lt"/>
            </a:endParaRPr>
          </a:p>
          <a:p>
            <a:r>
              <a:rPr lang="en-US" cap="all">
                <a:ea typeface="+mn-lt"/>
                <a:cs typeface="+mn-lt"/>
              </a:rPr>
              <a:t>Labeling the images with bounding boxes</a:t>
            </a:r>
            <a:endParaRPr lang="en-US" cap="all" dirty="0">
              <a:ea typeface="+mn-lt"/>
              <a:cs typeface="+mn-lt"/>
            </a:endParaRPr>
          </a:p>
          <a:p>
            <a:r>
              <a:rPr lang="en-US" cap="all">
                <a:ea typeface="+mn-lt"/>
                <a:cs typeface="+mn-lt"/>
              </a:rPr>
              <a:t>TRAINING DARK NET  YOLO V4 ON CUSTOM DATA </a:t>
            </a:r>
          </a:p>
          <a:p>
            <a:r>
              <a:rPr lang="en-US" cap="all">
                <a:ea typeface="+mn-lt"/>
                <a:cs typeface="+mn-lt"/>
              </a:rPr>
              <a:t>OPTIMIZING THE MODEL FOR UBIOPS SERVER</a:t>
            </a:r>
            <a:endParaRPr lang="en-US">
              <a:ea typeface="+mn-lt"/>
              <a:cs typeface="+mn-lt"/>
            </a:endParaRPr>
          </a:p>
          <a:p>
            <a:r>
              <a:rPr lang="en-US" cap="all">
                <a:ea typeface="+mn-lt"/>
                <a:cs typeface="+mn-lt"/>
              </a:rPr>
              <a:t>UBIops API request and response format</a:t>
            </a:r>
            <a:endParaRPr lang="en-US" dirty="0">
              <a:ea typeface="+mn-lt"/>
              <a:cs typeface="+mn-lt"/>
            </a:endParaRPr>
          </a:p>
          <a:p>
            <a:r>
              <a:rPr lang="en-US" cap="all">
                <a:ea typeface="+mn-lt"/>
                <a:cs typeface="+mn-lt"/>
              </a:rPr>
              <a:t>Flutter for connection with ubiops</a:t>
            </a:r>
            <a:endParaRPr lang="en-US" cap="all" dirty="0"/>
          </a:p>
          <a:p>
            <a:r>
              <a:rPr lang="en-US" cap="all">
                <a:ea typeface="+mn-lt"/>
                <a:cs typeface="+mn-lt"/>
              </a:rPr>
              <a:t>Creation of database</a:t>
            </a:r>
            <a:endParaRPr lang="en-US" cap="all" dirty="0"/>
          </a:p>
          <a:p>
            <a:r>
              <a:rPr lang="en-US" cap="all">
                <a:ea typeface="+mn-lt"/>
                <a:cs typeface="+mn-lt"/>
              </a:rPr>
              <a:t>Creation of APIs using php</a:t>
            </a:r>
            <a:endParaRPr lang="en-US" cap="all" dirty="0"/>
          </a:p>
          <a:p>
            <a:r>
              <a:rPr lang="en-US" cap="all">
                <a:ea typeface="+mn-lt"/>
                <a:cs typeface="+mn-lt"/>
              </a:rPr>
              <a:t>CONNECTION TO 000WEBHOST AND API MANAGEMENT</a:t>
            </a:r>
          </a:p>
          <a:p>
            <a:r>
              <a:rPr lang="en-US" cap="all"/>
              <a:t>Flow Diagram</a:t>
            </a:r>
            <a:endParaRPr lang="en-US" cap="all" dirty="0"/>
          </a:p>
          <a:p>
            <a:r>
              <a:rPr lang="en-US" cap="all"/>
              <a:t>Hardware and software requirements</a:t>
            </a:r>
            <a:endParaRPr lang="en-US" cap="all" dirty="0"/>
          </a:p>
          <a:p>
            <a:r>
              <a:rPr lang="en-US" cap="all"/>
              <a:t>Input and output</a:t>
            </a:r>
            <a:endParaRPr lang="en-US" cap="all" dirty="0"/>
          </a:p>
          <a:p>
            <a:r>
              <a:rPr lang="en-US" cap="all"/>
              <a:t>advantages</a:t>
            </a:r>
            <a:endParaRPr lang="en-US" cap="all" dirty="0"/>
          </a:p>
          <a:p>
            <a:endParaRPr lang="en-US" cap="all" dirty="0"/>
          </a:p>
          <a:p>
            <a:endParaRPr lang="en-US" dirty="0"/>
          </a:p>
          <a:p>
            <a:endParaRPr lang="en-IN" dirty="0"/>
          </a:p>
          <a:p>
            <a:endParaRPr lang="en-US" dirty="0"/>
          </a:p>
        </p:txBody>
      </p:sp>
    </p:spTree>
    <p:extLst>
      <p:ext uri="{BB962C8B-B14F-4D97-AF65-F5344CB8AC3E}">
        <p14:creationId xmlns:p14="http://schemas.microsoft.com/office/powerpoint/2010/main" val="3533490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EDA315D-6003-460E-8C6A-1F70962F71D8}"/>
              </a:ext>
            </a:extLst>
          </p:cNvPr>
          <p:cNvSpPr txBox="1">
            <a:spLocks/>
          </p:cNvSpPr>
          <p:nvPr/>
        </p:nvSpPr>
        <p:spPr>
          <a:xfrm>
            <a:off x="-533" y="85652"/>
            <a:ext cx="12195439" cy="57478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US" sz="2400" dirty="0"/>
              <a:t>Flutter connection with </a:t>
            </a:r>
            <a:r>
              <a:rPr lang="en-US" sz="2400"/>
              <a:t>ubiops(uploading blob)</a:t>
            </a:r>
            <a:endParaRPr lang="en-US" sz="2400" dirty="0"/>
          </a:p>
        </p:txBody>
      </p:sp>
      <p:sp>
        <p:nvSpPr>
          <p:cNvPr id="4" name="TextBox 3">
            <a:extLst>
              <a:ext uri="{FF2B5EF4-FFF2-40B4-BE49-F238E27FC236}">
                <a16:creationId xmlns:a16="http://schemas.microsoft.com/office/drawing/2014/main" id="{21217AF4-C6E8-4358-909A-496432A7FD20}"/>
              </a:ext>
            </a:extLst>
          </p:cNvPr>
          <p:cNvSpPr txBox="1"/>
          <p:nvPr/>
        </p:nvSpPr>
        <p:spPr>
          <a:xfrm>
            <a:off x="1058174" y="756250"/>
            <a:ext cx="10032520"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have used </a:t>
            </a:r>
            <a:r>
              <a:rPr lang="en-US" err="1"/>
              <a:t>Image_Picker</a:t>
            </a:r>
            <a:r>
              <a:rPr lang="en-US" dirty="0"/>
              <a:t> package provided by flutter to create a widget wherein one can </a:t>
            </a:r>
            <a:r>
              <a:rPr lang="en-US"/>
              <a:t>choose the picture of insect from gallery of their phones and save it in a file variable.</a:t>
            </a:r>
          </a:p>
          <a:p>
            <a:endParaRPr lang="en-US" dirty="0"/>
          </a:p>
          <a:p>
            <a:r>
              <a:rPr lang="en-US"/>
              <a:t>We have used Flutter's multi part request function to send the image file in HTTP request to </a:t>
            </a:r>
            <a:r>
              <a:rPr lang="en-US" dirty="0"/>
              <a:t>UbiOps deployment endpoint. We have added Authorisation header and assigned the value of Token generated by us. Also added blob-ttl header which decides how much time(in seconds) the blob should stay in server before automatic deletion and assigned a value of 900(15 minutes). This reduces unnecesary storage of uploaded files.</a:t>
            </a:r>
          </a:p>
          <a:p>
            <a:endParaRPr lang="en-US" dirty="0"/>
          </a:p>
          <a:p>
            <a:r>
              <a:rPr lang="en-US" dirty="0">
                <a:solidFill>
                  <a:srgbClr val="FFFFFF"/>
                </a:solidFill>
              </a:rPr>
              <a:t>The response specifies various parameters like id, ttl, size, creation_date,etc Out of which the </a:t>
            </a:r>
            <a:r>
              <a:rPr lang="en-US">
                <a:solidFill>
                  <a:srgbClr val="FFFFFF"/>
                </a:solidFill>
              </a:rPr>
              <a:t>main parameters to be used is id of the blob uploaded.</a:t>
            </a:r>
            <a:endParaRPr lang="en-US" dirty="0">
              <a:solidFill>
                <a:srgbClr val="FFFFFF"/>
              </a:solidFill>
            </a:endParaRPr>
          </a:p>
          <a:p>
            <a:endParaRPr lang="en-US" dirty="0">
              <a:solidFill>
                <a:srgbClr val="FFFFFF"/>
              </a:solidFill>
            </a:endParaRPr>
          </a:p>
          <a:p>
            <a:r>
              <a:rPr lang="en-US" sz="2200">
                <a:solidFill>
                  <a:srgbClr val="FB8C29"/>
                </a:solidFill>
              </a:rPr>
              <a:t>Status code and Response of Uploading blob request:</a:t>
            </a:r>
            <a:endParaRPr lang="en-US" sz="2200" dirty="0">
              <a:solidFill>
                <a:srgbClr val="FB8C29"/>
              </a:solidFill>
            </a:endParaRPr>
          </a:p>
        </p:txBody>
      </p:sp>
      <p:pic>
        <p:nvPicPr>
          <p:cNvPr id="2" name="Picture 4" descr="Text&#10;&#10;Description automatically generated">
            <a:extLst>
              <a:ext uri="{FF2B5EF4-FFF2-40B4-BE49-F238E27FC236}">
                <a16:creationId xmlns:a16="http://schemas.microsoft.com/office/drawing/2014/main" id="{406B7629-715C-48F7-8F55-1ABD60A6A251}"/>
              </a:ext>
            </a:extLst>
          </p:cNvPr>
          <p:cNvPicPr>
            <a:picLocks noChangeAspect="1"/>
          </p:cNvPicPr>
          <p:nvPr/>
        </p:nvPicPr>
        <p:blipFill>
          <a:blip r:embed="rId2"/>
          <a:stretch>
            <a:fillRect/>
          </a:stretch>
        </p:blipFill>
        <p:spPr>
          <a:xfrm>
            <a:off x="727494" y="4601781"/>
            <a:ext cx="10751389" cy="846214"/>
          </a:xfrm>
          <a:prstGeom prst="rect">
            <a:avLst/>
          </a:prstGeom>
        </p:spPr>
      </p:pic>
    </p:spTree>
    <p:extLst>
      <p:ext uri="{BB962C8B-B14F-4D97-AF65-F5344CB8AC3E}">
        <p14:creationId xmlns:p14="http://schemas.microsoft.com/office/powerpoint/2010/main" val="3901130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842C1-9382-40AC-98CF-AE6429A047D8}"/>
              </a:ext>
            </a:extLst>
          </p:cNvPr>
          <p:cNvSpPr>
            <a:spLocks noGrp="1"/>
          </p:cNvSpPr>
          <p:nvPr>
            <p:ph type="title"/>
          </p:nvPr>
        </p:nvSpPr>
        <p:spPr>
          <a:xfrm>
            <a:off x="1451579" y="-613"/>
            <a:ext cx="9291215" cy="1049235"/>
          </a:xfrm>
        </p:spPr>
        <p:txBody>
          <a:bodyPr/>
          <a:lstStyle/>
          <a:p>
            <a:r>
              <a:rPr lang="en-US"/>
              <a:t>(Deployment request)</a:t>
            </a:r>
          </a:p>
        </p:txBody>
      </p:sp>
      <p:sp>
        <p:nvSpPr>
          <p:cNvPr id="3" name="Content Placeholder 2">
            <a:extLst>
              <a:ext uri="{FF2B5EF4-FFF2-40B4-BE49-F238E27FC236}">
                <a16:creationId xmlns:a16="http://schemas.microsoft.com/office/drawing/2014/main" id="{89F0C9B2-76F3-4ED3-995D-A5587EE86394}"/>
              </a:ext>
            </a:extLst>
          </p:cNvPr>
          <p:cNvSpPr>
            <a:spLocks noGrp="1"/>
          </p:cNvSpPr>
          <p:nvPr>
            <p:ph idx="1"/>
          </p:nvPr>
        </p:nvSpPr>
        <p:spPr>
          <a:xfrm>
            <a:off x="1077767" y="1138713"/>
            <a:ext cx="10053215" cy="4399518"/>
          </a:xfrm>
        </p:spPr>
        <p:txBody>
          <a:bodyPr>
            <a:normAutofit/>
          </a:bodyPr>
          <a:lstStyle/>
          <a:p>
            <a:r>
              <a:rPr lang="en-US"/>
              <a:t>We have used multi part request function to call deployment request. We have to add Authorisation token in header. Also we have to specify the blob id, in the body of request in json format, on which the deployment request has to </a:t>
            </a:r>
            <a:r>
              <a:rPr lang="en-US" dirty="0"/>
              <a:t>run.</a:t>
            </a:r>
          </a:p>
          <a:p>
            <a:r>
              <a:rPr lang="en-US"/>
              <a:t>The request takes 30 to 40 seconds depending upon the image size and internet</a:t>
            </a:r>
            <a:r>
              <a:rPr lang="en-US" dirty="0"/>
              <a:t> </a:t>
            </a:r>
            <a:r>
              <a:rPr lang="en-US"/>
              <a:t>speed of mobile phone.</a:t>
            </a:r>
            <a:endParaRPr lang="en-US" dirty="0"/>
          </a:p>
          <a:p>
            <a:r>
              <a:rPr lang="en-US">
                <a:ea typeface="+mn-lt"/>
                <a:cs typeface="+mn-lt"/>
              </a:rPr>
              <a:t>The response specifies various parameters like request_id, version, success, result,etc Out of which the main parameters to be used in next step is result parameter which specifies the output image blob id of the deployment request.</a:t>
            </a:r>
          </a:p>
          <a:p>
            <a:endParaRPr lang="en-US" dirty="0">
              <a:solidFill>
                <a:srgbClr val="FFFFFF"/>
              </a:solidFill>
              <a:ea typeface="+mn-lt"/>
              <a:cs typeface="+mn-lt"/>
            </a:endParaRPr>
          </a:p>
          <a:p>
            <a:pPr marL="0" indent="0">
              <a:buNone/>
            </a:pPr>
            <a:r>
              <a:rPr lang="en-US">
                <a:solidFill>
                  <a:srgbClr val="FB8C29"/>
                </a:solidFill>
                <a:ea typeface="+mn-lt"/>
                <a:cs typeface="+mn-lt"/>
              </a:rPr>
              <a:t>Status code and Response of Deployment request:</a:t>
            </a:r>
            <a:endParaRPr lang="en-US" dirty="0">
              <a:ea typeface="+mn-lt"/>
              <a:cs typeface="+mn-lt"/>
            </a:endParaRPr>
          </a:p>
        </p:txBody>
      </p:sp>
      <p:pic>
        <p:nvPicPr>
          <p:cNvPr id="4" name="Picture 4" descr="Text&#10;&#10;Description automatically generated">
            <a:extLst>
              <a:ext uri="{FF2B5EF4-FFF2-40B4-BE49-F238E27FC236}">
                <a16:creationId xmlns:a16="http://schemas.microsoft.com/office/drawing/2014/main" id="{6AB51AA3-C394-4F91-80D9-EB4E0AB96DCD}"/>
              </a:ext>
            </a:extLst>
          </p:cNvPr>
          <p:cNvPicPr>
            <a:picLocks noChangeAspect="1"/>
          </p:cNvPicPr>
          <p:nvPr/>
        </p:nvPicPr>
        <p:blipFill>
          <a:blip r:embed="rId2"/>
          <a:stretch>
            <a:fillRect/>
          </a:stretch>
        </p:blipFill>
        <p:spPr>
          <a:xfrm>
            <a:off x="713118" y="5537526"/>
            <a:ext cx="10665124" cy="613741"/>
          </a:xfrm>
          <a:prstGeom prst="rect">
            <a:avLst/>
          </a:prstGeom>
        </p:spPr>
      </p:pic>
    </p:spTree>
    <p:extLst>
      <p:ext uri="{BB962C8B-B14F-4D97-AF65-F5344CB8AC3E}">
        <p14:creationId xmlns:p14="http://schemas.microsoft.com/office/powerpoint/2010/main" val="283210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13A3-6B93-4394-BDDB-777F31107807}"/>
              </a:ext>
            </a:extLst>
          </p:cNvPr>
          <p:cNvSpPr>
            <a:spLocks noGrp="1"/>
          </p:cNvSpPr>
          <p:nvPr>
            <p:ph type="title"/>
          </p:nvPr>
        </p:nvSpPr>
        <p:spPr>
          <a:xfrm>
            <a:off x="1451579" y="301311"/>
            <a:ext cx="9291215" cy="1049235"/>
          </a:xfrm>
        </p:spPr>
        <p:txBody>
          <a:bodyPr/>
          <a:lstStyle/>
          <a:p>
            <a:r>
              <a:rPr lang="en-US"/>
              <a:t>(Downloading blob)</a:t>
            </a:r>
          </a:p>
        </p:txBody>
      </p:sp>
      <p:sp>
        <p:nvSpPr>
          <p:cNvPr id="3" name="Content Placeholder 2">
            <a:extLst>
              <a:ext uri="{FF2B5EF4-FFF2-40B4-BE49-F238E27FC236}">
                <a16:creationId xmlns:a16="http://schemas.microsoft.com/office/drawing/2014/main" id="{3A4686A2-D81D-46E6-88A5-4A760E2AB8F5}"/>
              </a:ext>
            </a:extLst>
          </p:cNvPr>
          <p:cNvSpPr>
            <a:spLocks noGrp="1"/>
          </p:cNvSpPr>
          <p:nvPr>
            <p:ph idx="1"/>
          </p:nvPr>
        </p:nvSpPr>
        <p:spPr>
          <a:xfrm>
            <a:off x="1451579" y="2015732"/>
            <a:ext cx="9291215" cy="2041632"/>
          </a:xfrm>
        </p:spPr>
        <p:txBody>
          <a:bodyPr>
            <a:normAutofit fontScale="92500"/>
          </a:bodyPr>
          <a:lstStyle/>
          <a:p>
            <a:r>
              <a:rPr lang="en-US">
                <a:ea typeface="+mn-lt"/>
                <a:cs typeface="+mn-lt"/>
              </a:rPr>
              <a:t>We have used NetworkImage function to download and show the output blob. We have to add Authorisation token in header.  We have used an asset image (downloading picture) as a place holder until the downloading finishes and is displayed. Also we have to specify the blob id, in the url of the request.</a:t>
            </a:r>
          </a:p>
          <a:p>
            <a:r>
              <a:rPr lang="en-US"/>
              <a:t>The will be getting file in resonse body.</a:t>
            </a:r>
          </a:p>
        </p:txBody>
      </p:sp>
    </p:spTree>
    <p:extLst>
      <p:ext uri="{BB962C8B-B14F-4D97-AF65-F5344CB8AC3E}">
        <p14:creationId xmlns:p14="http://schemas.microsoft.com/office/powerpoint/2010/main" val="42353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0E8E-1610-42D6-A34C-DD3E8A148D70}"/>
              </a:ext>
            </a:extLst>
          </p:cNvPr>
          <p:cNvSpPr>
            <a:spLocks noGrp="1"/>
          </p:cNvSpPr>
          <p:nvPr>
            <p:ph type="title"/>
          </p:nvPr>
        </p:nvSpPr>
        <p:spPr>
          <a:xfrm>
            <a:off x="1450392" y="-497839"/>
            <a:ext cx="9291215" cy="1853754"/>
          </a:xfrm>
        </p:spPr>
        <p:txBody>
          <a:bodyPr/>
          <a:lstStyle/>
          <a:p>
            <a:r>
              <a:rPr lang="en-US" dirty="0"/>
              <a:t>Creation of database (</a:t>
            </a:r>
            <a:r>
              <a:rPr lang="en-US"/>
              <a:t>Pesticides</a:t>
            </a:r>
            <a:r>
              <a:rPr lang="en-US" dirty="0"/>
              <a:t> table)</a:t>
            </a:r>
          </a:p>
        </p:txBody>
      </p:sp>
      <p:pic>
        <p:nvPicPr>
          <p:cNvPr id="7" name="Picture 7" descr="Graphical user interface, application&#10;&#10;Description automatically generated">
            <a:extLst>
              <a:ext uri="{FF2B5EF4-FFF2-40B4-BE49-F238E27FC236}">
                <a16:creationId xmlns:a16="http://schemas.microsoft.com/office/drawing/2014/main" id="{2321904C-0EB9-4EAF-BBCC-41003E1DB503}"/>
              </a:ext>
            </a:extLst>
          </p:cNvPr>
          <p:cNvPicPr>
            <a:picLocks noChangeAspect="1"/>
          </p:cNvPicPr>
          <p:nvPr/>
        </p:nvPicPr>
        <p:blipFill>
          <a:blip r:embed="rId2"/>
          <a:stretch>
            <a:fillRect/>
          </a:stretch>
        </p:blipFill>
        <p:spPr>
          <a:xfrm>
            <a:off x="94891" y="782853"/>
            <a:ext cx="12016595" cy="2963164"/>
          </a:xfrm>
          <a:prstGeom prst="rect">
            <a:avLst/>
          </a:prstGeom>
        </p:spPr>
      </p:pic>
      <p:pic>
        <p:nvPicPr>
          <p:cNvPr id="9" name="Picture 9" descr="Table&#10;&#10;Description automatically generated">
            <a:extLst>
              <a:ext uri="{FF2B5EF4-FFF2-40B4-BE49-F238E27FC236}">
                <a16:creationId xmlns:a16="http://schemas.microsoft.com/office/drawing/2014/main" id="{0DCB687C-BA08-499A-A422-B22AC4B2D1C7}"/>
              </a:ext>
            </a:extLst>
          </p:cNvPr>
          <p:cNvPicPr>
            <a:picLocks noChangeAspect="1"/>
          </p:cNvPicPr>
          <p:nvPr/>
        </p:nvPicPr>
        <p:blipFill>
          <a:blip r:embed="rId3"/>
          <a:stretch>
            <a:fillRect/>
          </a:stretch>
        </p:blipFill>
        <p:spPr>
          <a:xfrm>
            <a:off x="94892" y="3931859"/>
            <a:ext cx="12030972" cy="1956018"/>
          </a:xfrm>
          <a:prstGeom prst="rect">
            <a:avLst/>
          </a:prstGeom>
        </p:spPr>
      </p:pic>
    </p:spTree>
    <p:extLst>
      <p:ext uri="{BB962C8B-B14F-4D97-AF65-F5344CB8AC3E}">
        <p14:creationId xmlns:p14="http://schemas.microsoft.com/office/powerpoint/2010/main" val="717783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308A-78A8-4909-9C46-3CE23775B7EA}"/>
              </a:ext>
            </a:extLst>
          </p:cNvPr>
          <p:cNvSpPr>
            <a:spLocks noGrp="1"/>
          </p:cNvSpPr>
          <p:nvPr>
            <p:ph type="title"/>
          </p:nvPr>
        </p:nvSpPr>
        <p:spPr>
          <a:xfrm>
            <a:off x="344522" y="-288160"/>
            <a:ext cx="11490950" cy="1049235"/>
          </a:xfrm>
        </p:spPr>
        <p:txBody>
          <a:bodyPr/>
          <a:lstStyle/>
          <a:p>
            <a:r>
              <a:rPr lang="en-US" dirty="0"/>
              <a:t>(Insects, Crops, Compatible &amp; Kills tables)</a:t>
            </a:r>
          </a:p>
        </p:txBody>
      </p:sp>
      <p:pic>
        <p:nvPicPr>
          <p:cNvPr id="12" name="Picture 12" descr="Graphical user interface, text, application, chat or text message&#10;&#10;Description automatically generated">
            <a:extLst>
              <a:ext uri="{FF2B5EF4-FFF2-40B4-BE49-F238E27FC236}">
                <a16:creationId xmlns:a16="http://schemas.microsoft.com/office/drawing/2014/main" id="{E047AFEF-F06E-49AA-964A-93885E7724DA}"/>
              </a:ext>
            </a:extLst>
          </p:cNvPr>
          <p:cNvPicPr>
            <a:picLocks noChangeAspect="1"/>
          </p:cNvPicPr>
          <p:nvPr/>
        </p:nvPicPr>
        <p:blipFill>
          <a:blip r:embed="rId2"/>
          <a:stretch>
            <a:fillRect/>
          </a:stretch>
        </p:blipFill>
        <p:spPr>
          <a:xfrm>
            <a:off x="66136" y="488479"/>
            <a:ext cx="8767312" cy="2703644"/>
          </a:xfrm>
          <a:prstGeom prst="rect">
            <a:avLst/>
          </a:prstGeom>
        </p:spPr>
      </p:pic>
      <p:pic>
        <p:nvPicPr>
          <p:cNvPr id="15" name="Picture 15">
            <a:extLst>
              <a:ext uri="{FF2B5EF4-FFF2-40B4-BE49-F238E27FC236}">
                <a16:creationId xmlns:a16="http://schemas.microsoft.com/office/drawing/2014/main" id="{2FF7FF6B-4460-46BD-8A04-7D794362AA6B}"/>
              </a:ext>
            </a:extLst>
          </p:cNvPr>
          <p:cNvPicPr>
            <a:picLocks noChangeAspect="1"/>
          </p:cNvPicPr>
          <p:nvPr/>
        </p:nvPicPr>
        <p:blipFill>
          <a:blip r:embed="rId3"/>
          <a:stretch>
            <a:fillRect/>
          </a:stretch>
        </p:blipFill>
        <p:spPr>
          <a:xfrm>
            <a:off x="123645" y="3323216"/>
            <a:ext cx="5503651" cy="2741984"/>
          </a:xfrm>
          <a:prstGeom prst="rect">
            <a:avLst/>
          </a:prstGeom>
        </p:spPr>
      </p:pic>
      <p:pic>
        <p:nvPicPr>
          <p:cNvPr id="16" name="Picture 16">
            <a:extLst>
              <a:ext uri="{FF2B5EF4-FFF2-40B4-BE49-F238E27FC236}">
                <a16:creationId xmlns:a16="http://schemas.microsoft.com/office/drawing/2014/main" id="{721C0167-BEB0-4157-A36E-2325C8557CDF}"/>
              </a:ext>
            </a:extLst>
          </p:cNvPr>
          <p:cNvPicPr>
            <a:picLocks noChangeAspect="1"/>
          </p:cNvPicPr>
          <p:nvPr/>
        </p:nvPicPr>
        <p:blipFill>
          <a:blip r:embed="rId4"/>
          <a:stretch>
            <a:fillRect/>
          </a:stretch>
        </p:blipFill>
        <p:spPr>
          <a:xfrm>
            <a:off x="8930137" y="950612"/>
            <a:ext cx="3145047" cy="4467944"/>
          </a:xfrm>
          <a:prstGeom prst="rect">
            <a:avLst/>
          </a:prstGeom>
        </p:spPr>
      </p:pic>
      <p:pic>
        <p:nvPicPr>
          <p:cNvPr id="17" name="Picture 17" descr="A picture containing application&#10;&#10;Description automatically generated">
            <a:extLst>
              <a:ext uri="{FF2B5EF4-FFF2-40B4-BE49-F238E27FC236}">
                <a16:creationId xmlns:a16="http://schemas.microsoft.com/office/drawing/2014/main" id="{6663A70E-CA70-473B-87EC-82CDF1442808}"/>
              </a:ext>
            </a:extLst>
          </p:cNvPr>
          <p:cNvPicPr>
            <a:picLocks noChangeAspect="1"/>
          </p:cNvPicPr>
          <p:nvPr/>
        </p:nvPicPr>
        <p:blipFill>
          <a:blip r:embed="rId5"/>
          <a:stretch>
            <a:fillRect/>
          </a:stretch>
        </p:blipFill>
        <p:spPr>
          <a:xfrm>
            <a:off x="5686246" y="3326472"/>
            <a:ext cx="3134264" cy="3454340"/>
          </a:xfrm>
          <a:prstGeom prst="rect">
            <a:avLst/>
          </a:prstGeom>
        </p:spPr>
      </p:pic>
    </p:spTree>
    <p:extLst>
      <p:ext uri="{BB962C8B-B14F-4D97-AF65-F5344CB8AC3E}">
        <p14:creationId xmlns:p14="http://schemas.microsoft.com/office/powerpoint/2010/main" val="130899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25AA-8C94-456C-AB9A-61DE47C64679}"/>
              </a:ext>
            </a:extLst>
          </p:cNvPr>
          <p:cNvSpPr>
            <a:spLocks noGrp="1"/>
          </p:cNvSpPr>
          <p:nvPr>
            <p:ph type="title"/>
          </p:nvPr>
        </p:nvSpPr>
        <p:spPr>
          <a:xfrm>
            <a:off x="1063390" y="243802"/>
            <a:ext cx="9981328" cy="646669"/>
          </a:xfrm>
        </p:spPr>
        <p:txBody>
          <a:bodyPr/>
          <a:lstStyle/>
          <a:p>
            <a:r>
              <a:rPr lang="en-US">
                <a:ea typeface="+mj-lt"/>
                <a:cs typeface="+mj-lt"/>
              </a:rPr>
              <a:t>CREATION OF APIS USING PHP (get ALL CROPS)</a:t>
            </a:r>
          </a:p>
          <a:p>
            <a:endParaRPr lang="en-US" dirty="0"/>
          </a:p>
        </p:txBody>
      </p:sp>
      <p:sp>
        <p:nvSpPr>
          <p:cNvPr id="3" name="Content Placeholder 2">
            <a:extLst>
              <a:ext uri="{FF2B5EF4-FFF2-40B4-BE49-F238E27FC236}">
                <a16:creationId xmlns:a16="http://schemas.microsoft.com/office/drawing/2014/main" id="{160810D6-D7BB-4573-A745-9179C20A5529}"/>
              </a:ext>
            </a:extLst>
          </p:cNvPr>
          <p:cNvSpPr>
            <a:spLocks noGrp="1"/>
          </p:cNvSpPr>
          <p:nvPr>
            <p:ph idx="1"/>
          </p:nvPr>
        </p:nvSpPr>
        <p:spPr>
          <a:xfrm>
            <a:off x="1451579" y="678638"/>
            <a:ext cx="9291215" cy="5219028"/>
          </a:xfrm>
        </p:spPr>
        <p:txBody>
          <a:bodyPr>
            <a:normAutofit/>
          </a:bodyPr>
          <a:lstStyle/>
          <a:p>
            <a:r>
              <a:rPr lang="en-US"/>
              <a:t>We have created a PHP script which acts as API in file manager of 000webhost.com</a:t>
            </a:r>
            <a:endParaRPr lang="en-US" dirty="0"/>
          </a:p>
          <a:p>
            <a:r>
              <a:rPr lang="en-US"/>
              <a:t>There we have created variables which store the credentials of database. Then we create a connection variable to database using mysqli_connect function.</a:t>
            </a:r>
            <a:endParaRPr lang="en-US" dirty="0"/>
          </a:p>
          <a:p>
            <a:r>
              <a:rPr lang="en-US"/>
              <a:t>We then execute "SELECT * FROM  Crops" sql query and store all results in json format.</a:t>
            </a:r>
            <a:endParaRPr lang="en-US" dirty="0"/>
          </a:p>
          <a:p>
            <a:r>
              <a:rPr lang="en-US"/>
              <a:t>We</a:t>
            </a:r>
            <a:r>
              <a:rPr lang="en-US" dirty="0"/>
              <a:t> </a:t>
            </a:r>
            <a:r>
              <a:rPr lang="en-US"/>
              <a:t>then</a:t>
            </a:r>
            <a:r>
              <a:rPr lang="en-US" dirty="0"/>
              <a:t> </a:t>
            </a:r>
            <a:r>
              <a:rPr lang="en-US"/>
              <a:t>send this json tree to client calling the API.</a:t>
            </a:r>
          </a:p>
          <a:p>
            <a:pPr marL="0" indent="0">
              <a:buNone/>
            </a:pPr>
            <a:r>
              <a:rPr lang="en-US">
                <a:solidFill>
                  <a:srgbClr val="FB8C29"/>
                </a:solidFill>
                <a:ea typeface="+mn-lt"/>
                <a:cs typeface="+mn-lt"/>
              </a:rPr>
              <a:t>API query URL:</a:t>
            </a:r>
            <a:endParaRPr lang="en-US">
              <a:ea typeface="+mn-lt"/>
              <a:cs typeface="+mn-lt"/>
            </a:endParaRPr>
          </a:p>
          <a:p>
            <a:r>
              <a:rPr lang="en-US" dirty="0">
                <a:ea typeface="+mn-lt"/>
                <a:cs typeface="+mn-lt"/>
                <a:hlinkClick r:id="rId2"/>
              </a:rPr>
              <a:t>http://bryclay.000webhostapp.com/getallcrops.php</a:t>
            </a:r>
            <a:endParaRPr lang="en-US" dirty="0"/>
          </a:p>
          <a:p>
            <a:pPr marL="0" indent="0">
              <a:buNone/>
            </a:pPr>
            <a:r>
              <a:rPr lang="en-US" sz="2400">
                <a:solidFill>
                  <a:srgbClr val="FB8C29"/>
                </a:solidFill>
              </a:rPr>
              <a:t>Status code and response of get all crops API:</a:t>
            </a:r>
            <a:endParaRPr lang="en-US" sz="2400" dirty="0">
              <a:solidFill>
                <a:srgbClr val="FB8C29"/>
              </a:solidFill>
            </a:endParaRPr>
          </a:p>
        </p:txBody>
      </p:sp>
      <p:pic>
        <p:nvPicPr>
          <p:cNvPr id="4" name="Picture 4" descr="Text&#10;&#10;Description automatically generated">
            <a:extLst>
              <a:ext uri="{FF2B5EF4-FFF2-40B4-BE49-F238E27FC236}">
                <a16:creationId xmlns:a16="http://schemas.microsoft.com/office/drawing/2014/main" id="{678A23AA-7FF9-42E3-8273-1C195866A516}"/>
              </a:ext>
            </a:extLst>
          </p:cNvPr>
          <p:cNvPicPr>
            <a:picLocks noChangeAspect="1"/>
          </p:cNvPicPr>
          <p:nvPr/>
        </p:nvPicPr>
        <p:blipFill>
          <a:blip r:embed="rId3"/>
          <a:stretch>
            <a:fillRect/>
          </a:stretch>
        </p:blipFill>
        <p:spPr>
          <a:xfrm>
            <a:off x="828136" y="5766312"/>
            <a:ext cx="10463841" cy="817529"/>
          </a:xfrm>
          <a:prstGeom prst="rect">
            <a:avLst/>
          </a:prstGeom>
        </p:spPr>
      </p:pic>
    </p:spTree>
    <p:extLst>
      <p:ext uri="{BB962C8B-B14F-4D97-AF65-F5344CB8AC3E}">
        <p14:creationId xmlns:p14="http://schemas.microsoft.com/office/powerpoint/2010/main" val="2336472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CDB1-1223-49FF-9BC2-393B84921CD0}"/>
              </a:ext>
            </a:extLst>
          </p:cNvPr>
          <p:cNvSpPr>
            <a:spLocks noGrp="1"/>
          </p:cNvSpPr>
          <p:nvPr>
            <p:ph type="title"/>
          </p:nvPr>
        </p:nvSpPr>
        <p:spPr>
          <a:xfrm>
            <a:off x="1451579" y="-613"/>
            <a:ext cx="9291215" cy="1049235"/>
          </a:xfrm>
        </p:spPr>
        <p:txBody>
          <a:bodyPr/>
          <a:lstStyle/>
          <a:p>
            <a:r>
              <a:rPr lang="en-US"/>
              <a:t>(get all insects)</a:t>
            </a:r>
          </a:p>
        </p:txBody>
      </p:sp>
      <p:sp>
        <p:nvSpPr>
          <p:cNvPr id="3" name="Content Placeholder 2">
            <a:extLst>
              <a:ext uri="{FF2B5EF4-FFF2-40B4-BE49-F238E27FC236}">
                <a16:creationId xmlns:a16="http://schemas.microsoft.com/office/drawing/2014/main" id="{F28FFA6E-B76B-407A-8BE5-308CCB458CCA}"/>
              </a:ext>
            </a:extLst>
          </p:cNvPr>
          <p:cNvSpPr>
            <a:spLocks noGrp="1"/>
          </p:cNvSpPr>
          <p:nvPr>
            <p:ph idx="1"/>
          </p:nvPr>
        </p:nvSpPr>
        <p:spPr>
          <a:xfrm>
            <a:off x="1451579" y="1052449"/>
            <a:ext cx="9291215" cy="4413896"/>
          </a:xfrm>
        </p:spPr>
        <p:txBody>
          <a:bodyPr/>
          <a:lstStyle/>
          <a:p>
            <a:r>
              <a:rPr lang="en-US"/>
              <a:t>Same as get all crops but change in SQL query.</a:t>
            </a:r>
          </a:p>
          <a:p>
            <a:r>
              <a:rPr lang="en-US"/>
              <a:t>SQL query: </a:t>
            </a:r>
            <a:r>
              <a:rPr lang="en-US">
                <a:ea typeface="+mn-lt"/>
                <a:cs typeface="+mn-lt"/>
              </a:rPr>
              <a:t>"SELECT * FROM  Insects</a:t>
            </a:r>
            <a:r>
              <a:rPr lang="en-US" dirty="0">
                <a:ea typeface="+mn-lt"/>
                <a:cs typeface="+mn-lt"/>
              </a:rPr>
              <a:t>"</a:t>
            </a:r>
            <a:endParaRPr lang="en-US">
              <a:ea typeface="+mn-lt"/>
              <a:cs typeface="+mn-lt"/>
            </a:endParaRPr>
          </a:p>
          <a:p>
            <a:endParaRPr lang="en-US" dirty="0"/>
          </a:p>
          <a:p>
            <a:endParaRPr lang="en-US" dirty="0">
              <a:solidFill>
                <a:srgbClr val="FFFFFF"/>
              </a:solidFill>
              <a:ea typeface="+mn-lt"/>
              <a:cs typeface="+mn-lt"/>
            </a:endParaRPr>
          </a:p>
          <a:p>
            <a:pPr marL="0" indent="0">
              <a:buNone/>
            </a:pPr>
            <a:r>
              <a:rPr lang="en-US">
                <a:solidFill>
                  <a:srgbClr val="FB8C29"/>
                </a:solidFill>
                <a:ea typeface="+mn-lt"/>
                <a:cs typeface="+mn-lt"/>
              </a:rPr>
              <a:t>API query URL:</a:t>
            </a:r>
            <a:endParaRPr lang="en-US">
              <a:ea typeface="+mn-lt"/>
              <a:cs typeface="+mn-lt"/>
            </a:endParaRPr>
          </a:p>
          <a:p>
            <a:pPr marL="342900" indent="-342900"/>
            <a:r>
              <a:rPr lang="en-US" dirty="0">
                <a:ea typeface="+mn-lt"/>
                <a:cs typeface="+mn-lt"/>
                <a:hlinkClick r:id="rId2"/>
              </a:rPr>
              <a:t>http://bryclay.000webhostapp.com/getallinsects.php</a:t>
            </a:r>
            <a:endParaRPr lang="en-US"/>
          </a:p>
          <a:p>
            <a:pPr marL="0" indent="0">
              <a:buNone/>
            </a:pPr>
            <a:endParaRPr lang="en-US" dirty="0">
              <a:solidFill>
                <a:srgbClr val="FB8C29"/>
              </a:solidFill>
              <a:ea typeface="+mn-lt"/>
              <a:cs typeface="+mn-lt"/>
            </a:endParaRPr>
          </a:p>
          <a:p>
            <a:pPr marL="0" indent="0">
              <a:buNone/>
            </a:pPr>
            <a:r>
              <a:rPr lang="en-US">
                <a:solidFill>
                  <a:srgbClr val="FB8C29"/>
                </a:solidFill>
                <a:ea typeface="+mn-lt"/>
                <a:cs typeface="+mn-lt"/>
              </a:rPr>
              <a:t>Status code and response of get all insects API:</a:t>
            </a:r>
            <a:endParaRPr lang="en-US"/>
          </a:p>
        </p:txBody>
      </p:sp>
      <p:pic>
        <p:nvPicPr>
          <p:cNvPr id="4" name="Picture 4" descr="Text&#10;&#10;Description automatically generated">
            <a:extLst>
              <a:ext uri="{FF2B5EF4-FFF2-40B4-BE49-F238E27FC236}">
                <a16:creationId xmlns:a16="http://schemas.microsoft.com/office/drawing/2014/main" id="{40FF4772-B601-4589-B231-F7008306D4E4}"/>
              </a:ext>
            </a:extLst>
          </p:cNvPr>
          <p:cNvPicPr>
            <a:picLocks noChangeAspect="1"/>
          </p:cNvPicPr>
          <p:nvPr/>
        </p:nvPicPr>
        <p:blipFill>
          <a:blip r:embed="rId3"/>
          <a:stretch>
            <a:fillRect/>
          </a:stretch>
        </p:blipFill>
        <p:spPr>
          <a:xfrm>
            <a:off x="396816" y="5236614"/>
            <a:ext cx="11268973" cy="1129302"/>
          </a:xfrm>
          <a:prstGeom prst="rect">
            <a:avLst/>
          </a:prstGeom>
        </p:spPr>
      </p:pic>
    </p:spTree>
    <p:extLst>
      <p:ext uri="{BB962C8B-B14F-4D97-AF65-F5344CB8AC3E}">
        <p14:creationId xmlns:p14="http://schemas.microsoft.com/office/powerpoint/2010/main" val="2409064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3A88-D05A-4A14-8D45-DCD3D9D9C081}"/>
              </a:ext>
            </a:extLst>
          </p:cNvPr>
          <p:cNvSpPr>
            <a:spLocks noGrp="1"/>
          </p:cNvSpPr>
          <p:nvPr>
            <p:ph type="title"/>
          </p:nvPr>
        </p:nvSpPr>
        <p:spPr>
          <a:xfrm>
            <a:off x="1451579" y="-613"/>
            <a:ext cx="9291215" cy="1049235"/>
          </a:xfrm>
        </p:spPr>
        <p:txBody>
          <a:bodyPr/>
          <a:lstStyle/>
          <a:p>
            <a:r>
              <a:rPr lang="en-US"/>
              <a:t>(get required pesticides)</a:t>
            </a:r>
          </a:p>
        </p:txBody>
      </p:sp>
      <p:sp>
        <p:nvSpPr>
          <p:cNvPr id="3" name="Content Placeholder 2">
            <a:extLst>
              <a:ext uri="{FF2B5EF4-FFF2-40B4-BE49-F238E27FC236}">
                <a16:creationId xmlns:a16="http://schemas.microsoft.com/office/drawing/2014/main" id="{F0161589-FE95-47A4-AF82-51C898E6947F}"/>
              </a:ext>
            </a:extLst>
          </p:cNvPr>
          <p:cNvSpPr>
            <a:spLocks noGrp="1"/>
          </p:cNvSpPr>
          <p:nvPr>
            <p:ph idx="1"/>
          </p:nvPr>
        </p:nvSpPr>
        <p:spPr>
          <a:xfrm>
            <a:off x="1451579" y="894299"/>
            <a:ext cx="9291215" cy="4572046"/>
          </a:xfrm>
        </p:spPr>
        <p:txBody>
          <a:bodyPr/>
          <a:lstStyle/>
          <a:p>
            <a:r>
              <a:rPr lang="en-US">
                <a:ea typeface="+mn-lt"/>
                <a:cs typeface="+mn-lt"/>
              </a:rPr>
              <a:t>Same as get all crops but change in SQL query and body parameters has to be added so as to select combination of insect and crop</a:t>
            </a:r>
            <a:r>
              <a:rPr lang="en-US" dirty="0">
                <a:ea typeface="+mn-lt"/>
                <a:cs typeface="+mn-lt"/>
              </a:rPr>
              <a:t>.</a:t>
            </a:r>
          </a:p>
          <a:p>
            <a:r>
              <a:rPr lang="en-US">
                <a:ea typeface="+mn-lt"/>
                <a:cs typeface="+mn-lt"/>
              </a:rPr>
              <a:t>SQL query: "SELECT * FROM Pesticides WHERE `Pesticide id` IN (SELECT C.`Pesticide id` FROM Compatible AS C INNER JOIN Kills AS K on C.`Pesticide id`=K.`Pesticide id` WHERE C.`Crop id`=(SELECT `Crop id` FROM Crops WHERE `Crop name`='$crop') AND K.`Insect id`=(SELECT `Insect id` FROM Insects WHERE `Insect name`='$insect'))"</a:t>
            </a:r>
            <a:endParaRPr lang="en-US" dirty="0">
              <a:ea typeface="+mn-lt"/>
              <a:cs typeface="+mn-lt"/>
            </a:endParaRPr>
          </a:p>
          <a:p>
            <a:endParaRPr lang="en-US" dirty="0"/>
          </a:p>
        </p:txBody>
      </p:sp>
      <p:pic>
        <p:nvPicPr>
          <p:cNvPr id="4" name="Picture 4" descr="A picture containing text, orange&#10;&#10;Description automatically generated">
            <a:extLst>
              <a:ext uri="{FF2B5EF4-FFF2-40B4-BE49-F238E27FC236}">
                <a16:creationId xmlns:a16="http://schemas.microsoft.com/office/drawing/2014/main" id="{C8F236D2-5ECA-4CF4-8D6E-4BD900FCC830}"/>
              </a:ext>
            </a:extLst>
          </p:cNvPr>
          <p:cNvPicPr>
            <a:picLocks noChangeAspect="1"/>
          </p:cNvPicPr>
          <p:nvPr/>
        </p:nvPicPr>
        <p:blipFill>
          <a:blip r:embed="rId2"/>
          <a:stretch>
            <a:fillRect/>
          </a:stretch>
        </p:blipFill>
        <p:spPr>
          <a:xfrm>
            <a:off x="497457" y="4455041"/>
            <a:ext cx="11197086" cy="679618"/>
          </a:xfrm>
          <a:prstGeom prst="rect">
            <a:avLst/>
          </a:prstGeom>
        </p:spPr>
      </p:pic>
    </p:spTree>
    <p:extLst>
      <p:ext uri="{BB962C8B-B14F-4D97-AF65-F5344CB8AC3E}">
        <p14:creationId xmlns:p14="http://schemas.microsoft.com/office/powerpoint/2010/main" val="1474846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1E05-FFEA-40E9-AA3E-FC41CED6387F}"/>
              </a:ext>
            </a:extLst>
          </p:cNvPr>
          <p:cNvSpPr>
            <a:spLocks noGrp="1"/>
          </p:cNvSpPr>
          <p:nvPr>
            <p:ph type="title"/>
          </p:nvPr>
        </p:nvSpPr>
        <p:spPr>
          <a:xfrm>
            <a:off x="416410" y="-613"/>
            <a:ext cx="11361553" cy="1049235"/>
          </a:xfrm>
        </p:spPr>
        <p:txBody>
          <a:bodyPr/>
          <a:lstStyle/>
          <a:p>
            <a:r>
              <a:rPr lang="en-US"/>
              <a:t>Connection to 000webhost and api management</a:t>
            </a:r>
            <a:endParaRPr lang="en-US" dirty="0"/>
          </a:p>
        </p:txBody>
      </p:sp>
      <p:sp>
        <p:nvSpPr>
          <p:cNvPr id="3" name="Content Placeholder 2">
            <a:extLst>
              <a:ext uri="{FF2B5EF4-FFF2-40B4-BE49-F238E27FC236}">
                <a16:creationId xmlns:a16="http://schemas.microsoft.com/office/drawing/2014/main" id="{0E06011D-50E4-48E7-BDF6-8BDFB62F1F28}"/>
              </a:ext>
            </a:extLst>
          </p:cNvPr>
          <p:cNvSpPr>
            <a:spLocks noGrp="1"/>
          </p:cNvSpPr>
          <p:nvPr>
            <p:ph idx="1"/>
          </p:nvPr>
        </p:nvSpPr>
        <p:spPr>
          <a:xfrm>
            <a:off x="1451579" y="1282487"/>
            <a:ext cx="9291215" cy="4183858"/>
          </a:xfrm>
        </p:spPr>
        <p:txBody>
          <a:bodyPr>
            <a:normAutofit fontScale="92500" lnSpcReduction="10000"/>
          </a:bodyPr>
          <a:lstStyle/>
          <a:p>
            <a:r>
              <a:rPr lang="en-US"/>
              <a:t>We have used http package provided by flutter to send http get request to fetch insects &amp; crops and http post request to fetch pesticides.</a:t>
            </a:r>
            <a:endParaRPr lang="en-US" dirty="0"/>
          </a:p>
          <a:p>
            <a:r>
              <a:rPr lang="en-US"/>
              <a:t>We have added body parameters </a:t>
            </a:r>
            <a:r>
              <a:rPr lang="en-US">
                <a:ea typeface="+mn-lt"/>
                <a:cs typeface="+mn-lt"/>
              </a:rPr>
              <a:t>of type form-data</a:t>
            </a:r>
            <a:r>
              <a:rPr lang="en-US"/>
              <a:t> to get required pesicides query.</a:t>
            </a:r>
            <a:endParaRPr lang="en-US" dirty="0"/>
          </a:p>
          <a:p>
            <a:r>
              <a:rPr lang="en-US"/>
              <a:t>We have saved the response json tree in an Map, which is equivalent to dictionary in python, which is a datastructure used to store data in key-value pairs.</a:t>
            </a:r>
            <a:endParaRPr lang="en-US" dirty="0"/>
          </a:p>
          <a:p>
            <a:r>
              <a:rPr lang="en-US"/>
              <a:t>Then we iterated</a:t>
            </a:r>
            <a:r>
              <a:rPr lang="en-US" dirty="0"/>
              <a:t> </a:t>
            </a:r>
            <a:r>
              <a:rPr lang="en-US"/>
              <a:t>through map to save each name of insect/crop</a:t>
            </a:r>
            <a:r>
              <a:rPr lang="en-US" dirty="0"/>
              <a:t> </a:t>
            </a:r>
            <a:r>
              <a:rPr lang="en-US"/>
              <a:t>in a list of strings.</a:t>
            </a:r>
            <a:endParaRPr lang="en-US" dirty="0"/>
          </a:p>
          <a:p>
            <a:r>
              <a:rPr lang="en-US"/>
              <a:t>We have used builder functions to create a list item widget for each of pesticide received in json tree.</a:t>
            </a:r>
            <a:endParaRPr lang="en-US" dirty="0"/>
          </a:p>
        </p:txBody>
      </p:sp>
    </p:spTree>
    <p:extLst>
      <p:ext uri="{BB962C8B-B14F-4D97-AF65-F5344CB8AC3E}">
        <p14:creationId xmlns:p14="http://schemas.microsoft.com/office/powerpoint/2010/main" val="312900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C70A5C-D4FB-4A60-822F-C50FF75BFBB7}"/>
              </a:ext>
            </a:extLst>
          </p:cNvPr>
          <p:cNvSpPr txBox="1">
            <a:spLocks/>
          </p:cNvSpPr>
          <p:nvPr/>
        </p:nvSpPr>
        <p:spPr>
          <a:xfrm>
            <a:off x="935660" y="561691"/>
            <a:ext cx="10728322" cy="645144"/>
          </a:xfrm>
          <a:prstGeom prst="rect">
            <a:avLst/>
          </a:prstGeom>
        </p:spPr>
        <p:txBody>
          <a:bodyPr lIns="91440" tIns="45720" rIns="91440" bIns="45720" anchor="t"/>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dirty="0">
                <a:solidFill>
                  <a:srgbClr val="FB8C29"/>
                </a:solidFill>
              </a:rPr>
              <a:t>FLOW DIAGRAM:</a:t>
            </a:r>
          </a:p>
        </p:txBody>
      </p:sp>
      <p:pic>
        <p:nvPicPr>
          <p:cNvPr id="5" name="Picture 4" descr="Diagram&#10;&#10;Description automatically generated">
            <a:extLst>
              <a:ext uri="{FF2B5EF4-FFF2-40B4-BE49-F238E27FC236}">
                <a16:creationId xmlns:a16="http://schemas.microsoft.com/office/drawing/2014/main" id="{BB295BE3-2157-4B4C-BF7C-6AED005234CB}"/>
              </a:ext>
            </a:extLst>
          </p:cNvPr>
          <p:cNvPicPr>
            <a:picLocks noChangeAspect="1"/>
          </p:cNvPicPr>
          <p:nvPr/>
        </p:nvPicPr>
        <p:blipFill>
          <a:blip r:embed="rId2"/>
          <a:stretch>
            <a:fillRect/>
          </a:stretch>
        </p:blipFill>
        <p:spPr>
          <a:xfrm>
            <a:off x="1078259" y="1267160"/>
            <a:ext cx="9907423" cy="5117678"/>
          </a:xfrm>
          <a:prstGeom prst="rect">
            <a:avLst/>
          </a:prstGeom>
        </p:spPr>
      </p:pic>
    </p:spTree>
    <p:extLst>
      <p:ext uri="{BB962C8B-B14F-4D97-AF65-F5344CB8AC3E}">
        <p14:creationId xmlns:p14="http://schemas.microsoft.com/office/powerpoint/2010/main" val="2387035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6F65E18-CB68-4EFC-BEC7-C9A353BC1C81}"/>
              </a:ext>
            </a:extLst>
          </p:cNvPr>
          <p:cNvSpPr txBox="1">
            <a:spLocks/>
          </p:cNvSpPr>
          <p:nvPr/>
        </p:nvSpPr>
        <p:spPr>
          <a:xfrm>
            <a:off x="615225" y="190575"/>
            <a:ext cx="10833097" cy="503083"/>
          </a:xfrm>
          <a:prstGeom prst="rect">
            <a:avLst/>
          </a:prstGeom>
        </p:spPr>
        <p:txBody>
          <a:bodyPr vert="horz" lIns="91440" tIns="45720" rIns="91440" bIns="0" rtlCol="0" anchor="b">
            <a:normAutofit/>
          </a:bodyPr>
          <a:lstStyle>
            <a:lvl1pPr algn="ctr" defTabSz="914400" rtl="0" eaLnBrk="1" latinLnBrk="0" hangingPunct="1">
              <a:lnSpc>
                <a:spcPct val="90000"/>
              </a:lnSpc>
              <a:spcBef>
                <a:spcPct val="0"/>
              </a:spcBef>
              <a:buNone/>
              <a:defRPr sz="6600" b="0" i="0" kern="1200" cap="all">
                <a:solidFill>
                  <a:schemeClr val="accent1"/>
                </a:solidFill>
                <a:effectLst/>
                <a:latin typeface="+mj-lt"/>
                <a:ea typeface="+mj-ea"/>
                <a:cs typeface="+mj-cs"/>
              </a:defRPr>
            </a:lvl1pPr>
          </a:lstStyle>
          <a:p>
            <a:r>
              <a:rPr lang="en-US" sz="3200" b="1">
                <a:solidFill>
                  <a:srgbClr val="FB8C29"/>
                </a:solidFill>
              </a:rPr>
              <a:t>ABSTRACT:</a:t>
            </a:r>
          </a:p>
        </p:txBody>
      </p:sp>
      <p:sp>
        <p:nvSpPr>
          <p:cNvPr id="11" name="Content Placeholder 2">
            <a:extLst>
              <a:ext uri="{FF2B5EF4-FFF2-40B4-BE49-F238E27FC236}">
                <a16:creationId xmlns:a16="http://schemas.microsoft.com/office/drawing/2014/main" id="{78F7DE86-B138-4CEE-937F-C043E5510C48}"/>
              </a:ext>
            </a:extLst>
          </p:cNvPr>
          <p:cNvSpPr txBox="1">
            <a:spLocks/>
          </p:cNvSpPr>
          <p:nvPr/>
        </p:nvSpPr>
        <p:spPr>
          <a:xfrm>
            <a:off x="615225" y="1084275"/>
            <a:ext cx="10918825" cy="5456225"/>
          </a:xfrm>
          <a:prstGeom prst="rect">
            <a:avLst/>
          </a:prstGeom>
        </p:spPr>
        <p:txBody>
          <a:bodyPr vert="horz" lIns="0" tIns="0" rIns="0" bIns="0" rtlCol="0" anchor="t">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just"/>
            <a:r>
              <a:rPr lang="en-US" sz="2400" dirty="0">
                <a:solidFill>
                  <a:srgbClr val="FFFFFF"/>
                </a:solidFill>
              </a:rPr>
              <a:t>YOLO algorithm , originally developed to recognise multiple </a:t>
            </a:r>
            <a:r>
              <a:rPr lang="en-US" sz="2400">
                <a:solidFill>
                  <a:srgbClr val="FFFFFF"/>
                </a:solidFill>
              </a:rPr>
              <a:t>different objects is now trained on custom data to recognise various </a:t>
            </a:r>
            <a:r>
              <a:rPr lang="en-US" sz="2400" dirty="0">
                <a:solidFill>
                  <a:srgbClr val="FFFFFF"/>
                </a:solidFill>
              </a:rPr>
              <a:t>insects.</a:t>
            </a:r>
            <a:endParaRPr lang="en-US" dirty="0"/>
          </a:p>
          <a:p>
            <a:pPr algn="just"/>
            <a:r>
              <a:rPr lang="en-US" sz="2400">
                <a:solidFill>
                  <a:srgbClr val="FFFFFF"/>
                </a:solidFill>
              </a:rPr>
              <a:t>After inferencing insect name , crop name is slected. And this combination is used to send the SQL query to lookup the relational database and get the corresponding record details of pesticides.</a:t>
            </a:r>
          </a:p>
          <a:p>
            <a:r>
              <a:rPr lang="en-US" sz="3200" b="1">
                <a:solidFill>
                  <a:srgbClr val="FB8C29"/>
                </a:solidFill>
                <a:latin typeface="Rockwell"/>
              </a:rPr>
              <a:t>AIM AND OBJECTIVE :</a:t>
            </a:r>
          </a:p>
          <a:p>
            <a:pPr marL="457200" indent="-457200" algn="just"/>
            <a:r>
              <a:rPr lang="en-US" sz="2400">
                <a:latin typeface="Rockwell"/>
              </a:rPr>
              <a:t>To take an insect image and crop name as input and produce a list of suitable pesticides as output.</a:t>
            </a:r>
          </a:p>
        </p:txBody>
      </p:sp>
    </p:spTree>
    <p:extLst>
      <p:ext uri="{BB962C8B-B14F-4D97-AF65-F5344CB8AC3E}">
        <p14:creationId xmlns:p14="http://schemas.microsoft.com/office/powerpoint/2010/main" val="2483440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B6EA92D-8280-4F7D-A683-702EF896A6C4}"/>
              </a:ext>
            </a:extLst>
          </p:cNvPr>
          <p:cNvSpPr txBox="1">
            <a:spLocks/>
          </p:cNvSpPr>
          <p:nvPr/>
        </p:nvSpPr>
        <p:spPr>
          <a:xfrm>
            <a:off x="720000" y="277277"/>
            <a:ext cx="10728322" cy="881405"/>
          </a:xfrm>
          <a:prstGeom prst="rect">
            <a:avLst/>
          </a:prstGeom>
        </p:spPr>
        <p:txBody>
          <a:bodyPr lIns="91440" tIns="45720" rIns="91440" bIns="45720" anchor="t">
            <a:normAutofit fontScale="97500"/>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a:solidFill>
                  <a:srgbClr val="FB8C29"/>
                </a:solidFill>
              </a:rPr>
              <a:t>HARDWARE AND SOFTWARE REQUIREMENTS:</a:t>
            </a:r>
          </a:p>
        </p:txBody>
      </p:sp>
      <p:sp>
        <p:nvSpPr>
          <p:cNvPr id="5" name="Content Placeholder 2">
            <a:extLst>
              <a:ext uri="{FF2B5EF4-FFF2-40B4-BE49-F238E27FC236}">
                <a16:creationId xmlns:a16="http://schemas.microsoft.com/office/drawing/2014/main" id="{D0BBF4BB-0D25-4FE9-9B4B-DF949E18FD95}"/>
              </a:ext>
            </a:extLst>
          </p:cNvPr>
          <p:cNvSpPr txBox="1">
            <a:spLocks/>
          </p:cNvSpPr>
          <p:nvPr/>
        </p:nvSpPr>
        <p:spPr>
          <a:xfrm>
            <a:off x="720000" y="1164140"/>
            <a:ext cx="10728325" cy="5503603"/>
          </a:xfrm>
          <a:prstGeom prst="rect">
            <a:avLst/>
          </a:prstGeom>
        </p:spPr>
        <p:txBody>
          <a:bodyPr vert="horz" lIns="0" tIns="0" rIns="0" bIns="0" rtlCol="0" anchor="t">
            <a:normAutofit fontScale="92500" lnSpcReduction="10000"/>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FFFF"/>
                </a:solidFill>
              </a:rPr>
              <a:t>Laptop/Desktop with at least following specifications:  </a:t>
            </a:r>
            <a:endParaRPr lang="en-US" dirty="0">
              <a:solidFill>
                <a:srgbClr val="FFFFFF">
                  <a:alpha val="58000"/>
                </a:srgbClr>
              </a:solidFill>
            </a:endParaRPr>
          </a:p>
          <a:p>
            <a:pPr marL="0" indent="0">
              <a:buFont typeface="The Hand Extrablack" panose="03070A02030502020204" pitchFamily="66" charset="0"/>
              <a:buNone/>
            </a:pPr>
            <a:r>
              <a:rPr lang="en-US" dirty="0">
                <a:solidFill>
                  <a:srgbClr val="FFFFFF"/>
                </a:solidFill>
              </a:rPr>
              <a:t>     </a:t>
            </a:r>
            <a:r>
              <a:rPr lang="en-US" dirty="0">
                <a:solidFill>
                  <a:srgbClr val="FFC000"/>
                </a:solidFill>
              </a:rPr>
              <a:t>Hardware:</a:t>
            </a:r>
            <a:r>
              <a:rPr lang="en-US" dirty="0">
                <a:solidFill>
                  <a:srgbClr val="FFFFFF"/>
                </a:solidFill>
              </a:rPr>
              <a:t> 1.Free storage 5GB    </a:t>
            </a:r>
            <a:endParaRPr lang="en-US">
              <a:solidFill>
                <a:srgbClr val="FFFFFF">
                  <a:alpha val="58000"/>
                </a:srgbClr>
              </a:solidFill>
            </a:endParaRPr>
          </a:p>
          <a:p>
            <a:pPr marL="0" indent="0">
              <a:buFont typeface="The Hand Extrablack" panose="03070A02030502020204" pitchFamily="66" charset="0"/>
              <a:buNone/>
            </a:pPr>
            <a:r>
              <a:rPr lang="en-US" dirty="0">
                <a:solidFill>
                  <a:srgbClr val="FFFFFF"/>
                </a:solidFill>
              </a:rPr>
              <a:t>                               2. 8 GB RAM   </a:t>
            </a:r>
            <a:endParaRPr lang="en-US" dirty="0">
              <a:solidFill>
                <a:srgbClr val="FFFFFF">
                  <a:alpha val="58000"/>
                </a:srgbClr>
              </a:solidFill>
            </a:endParaRPr>
          </a:p>
          <a:p>
            <a:pPr marL="0" indent="0">
              <a:buFont typeface="The Hand Extrablack" panose="03070A02030502020204" pitchFamily="66" charset="0"/>
              <a:buNone/>
            </a:pPr>
            <a:r>
              <a:rPr lang="en-US" dirty="0">
                <a:solidFill>
                  <a:srgbClr val="FFFFFF"/>
                </a:solidFill>
              </a:rPr>
              <a:t>                               3. Intel core i3 8th generation. </a:t>
            </a:r>
            <a:endParaRPr lang="en-US" dirty="0">
              <a:solidFill>
                <a:srgbClr val="FFFFFF">
                  <a:alpha val="58000"/>
                </a:srgbClr>
              </a:solidFill>
            </a:endParaRPr>
          </a:p>
          <a:p>
            <a:pPr marL="0" indent="0">
              <a:buFont typeface="The Hand Extrablack" panose="03070A02030502020204" pitchFamily="66" charset="0"/>
              <a:buNone/>
            </a:pPr>
            <a:r>
              <a:rPr lang="en-US" dirty="0">
                <a:solidFill>
                  <a:srgbClr val="FFFFFF"/>
                </a:solidFill>
              </a:rPr>
              <a:t>     </a:t>
            </a:r>
            <a:r>
              <a:rPr lang="en-US" dirty="0">
                <a:solidFill>
                  <a:srgbClr val="FFC000"/>
                </a:solidFill>
              </a:rPr>
              <a:t>Software: </a:t>
            </a:r>
            <a:r>
              <a:rPr lang="en-US" dirty="0">
                <a:solidFill>
                  <a:schemeClr val="tx1"/>
                </a:solidFill>
              </a:rPr>
              <a:t>1. Windows OS with windows 7 SP1  (or) macOS with version 10.10   </a:t>
            </a:r>
          </a:p>
          <a:p>
            <a:pPr marL="0" indent="0">
              <a:buFont typeface="The Hand Extrablack" panose="03070A02030502020204" pitchFamily="66" charset="0"/>
              <a:buNone/>
            </a:pPr>
            <a:r>
              <a:rPr lang="en-US" dirty="0">
                <a:solidFill>
                  <a:schemeClr val="tx1"/>
                </a:solidFill>
              </a:rPr>
              <a:t>                            2. Git 2.0</a:t>
            </a:r>
          </a:p>
          <a:p>
            <a:r>
              <a:rPr lang="en-US" dirty="0">
                <a:solidFill>
                  <a:srgbClr val="FFFFFF"/>
                </a:solidFill>
              </a:rPr>
              <a:t>Smartphone/Mobile with at least following specifications:  </a:t>
            </a:r>
          </a:p>
          <a:p>
            <a:pPr marL="0" indent="0">
              <a:buFont typeface="The Hand Extrablack" panose="03070A02030502020204" pitchFamily="66" charset="0"/>
              <a:buNone/>
            </a:pPr>
            <a:r>
              <a:rPr lang="en-US" dirty="0">
                <a:solidFill>
                  <a:srgbClr val="FFFFFF"/>
                </a:solidFill>
              </a:rPr>
              <a:t>     </a:t>
            </a:r>
            <a:r>
              <a:rPr lang="en-US" dirty="0">
                <a:solidFill>
                  <a:srgbClr val="FFC000"/>
                </a:solidFill>
              </a:rPr>
              <a:t>Hardware: </a:t>
            </a:r>
            <a:r>
              <a:rPr lang="en-US" dirty="0">
                <a:solidFill>
                  <a:srgbClr val="FFFFFF"/>
                </a:solidFill>
              </a:rPr>
              <a:t>1.Free storage 200MB    </a:t>
            </a:r>
          </a:p>
          <a:p>
            <a:pPr marL="0" indent="0">
              <a:buFont typeface="The Hand Extrablack" panose="03070A02030502020204" pitchFamily="66" charset="0"/>
              <a:buNone/>
            </a:pPr>
            <a:r>
              <a:rPr lang="en-US" dirty="0">
                <a:solidFill>
                  <a:srgbClr val="FFFFFF"/>
                </a:solidFill>
              </a:rPr>
              <a:t>                              2. Processor with at least one core more than 1GHz                                    </a:t>
            </a:r>
            <a:endParaRPr lang="en-US">
              <a:solidFill>
                <a:srgbClr val="FFFFFF">
                  <a:alpha val="58000"/>
                </a:srgbClr>
              </a:solidFill>
            </a:endParaRPr>
          </a:p>
          <a:p>
            <a:pPr marL="0" indent="0">
              <a:buFont typeface="The Hand Extrablack" panose="03070A02030502020204" pitchFamily="66" charset="0"/>
              <a:buNone/>
            </a:pPr>
            <a:r>
              <a:rPr lang="en-US" dirty="0">
                <a:solidFill>
                  <a:srgbClr val="FFFFFF"/>
                </a:solidFill>
              </a:rPr>
              <a:t>                              3. 1GB RAM  and Camera 5MP</a:t>
            </a:r>
            <a:endParaRPr lang="en-US" dirty="0"/>
          </a:p>
          <a:p>
            <a:pPr marL="0" indent="0">
              <a:buFont typeface="The Hand Extrablack" panose="03070A02030502020204" pitchFamily="66" charset="0"/>
              <a:buNone/>
            </a:pPr>
            <a:r>
              <a:rPr lang="en-US" dirty="0">
                <a:solidFill>
                  <a:srgbClr val="FFFFFF"/>
                </a:solidFill>
              </a:rPr>
              <a:t>     </a:t>
            </a:r>
            <a:r>
              <a:rPr lang="en-US" dirty="0">
                <a:solidFill>
                  <a:srgbClr val="FFC000"/>
                </a:solidFill>
              </a:rPr>
              <a:t>Software:</a:t>
            </a:r>
            <a:r>
              <a:rPr lang="en-US" dirty="0">
                <a:solidFill>
                  <a:srgbClr val="FFFFFF"/>
                </a:solidFill>
              </a:rPr>
              <a:t>  Android OS 4.1  (or) iOS 8</a:t>
            </a:r>
          </a:p>
          <a:p>
            <a:r>
              <a:rPr lang="en-US" dirty="0">
                <a:solidFill>
                  <a:srgbClr val="FFFFFF"/>
                </a:solidFill>
              </a:rPr>
              <a:t>Internet connection with speed at least 0.5 Mbps.</a:t>
            </a:r>
            <a:endParaRPr lang="en-US" dirty="0">
              <a:solidFill>
                <a:srgbClr val="FFFFFF">
                  <a:alpha val="58000"/>
                </a:srgbClr>
              </a:solidFill>
            </a:endParaRPr>
          </a:p>
        </p:txBody>
      </p:sp>
    </p:spTree>
    <p:extLst>
      <p:ext uri="{BB962C8B-B14F-4D97-AF65-F5344CB8AC3E}">
        <p14:creationId xmlns:p14="http://schemas.microsoft.com/office/powerpoint/2010/main" val="351015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452FE4C-CAC6-4004-B335-BD097C647E6D}"/>
              </a:ext>
            </a:extLst>
          </p:cNvPr>
          <p:cNvSpPr txBox="1">
            <a:spLocks/>
          </p:cNvSpPr>
          <p:nvPr/>
        </p:nvSpPr>
        <p:spPr>
          <a:xfrm>
            <a:off x="720000" y="232981"/>
            <a:ext cx="10728322" cy="892781"/>
          </a:xfrm>
          <a:prstGeom prst="rect">
            <a:avLst/>
          </a:prstGeom>
        </p:spPr>
        <p:txBody>
          <a:bodyPr lIns="91440" tIns="45720" rIns="91440" bIns="45720" anchor="t">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dirty="0">
                <a:solidFill>
                  <a:srgbClr val="FB8C29"/>
                </a:solidFill>
              </a:rPr>
              <a:t> INPUT AND OUTPUT:</a:t>
            </a:r>
          </a:p>
        </p:txBody>
      </p:sp>
      <p:sp>
        <p:nvSpPr>
          <p:cNvPr id="5" name="Content Placeholder 2">
            <a:extLst>
              <a:ext uri="{FF2B5EF4-FFF2-40B4-BE49-F238E27FC236}">
                <a16:creationId xmlns:a16="http://schemas.microsoft.com/office/drawing/2014/main" id="{62256BA7-669B-4FD8-8E06-39F26E10AF1D}"/>
              </a:ext>
            </a:extLst>
          </p:cNvPr>
          <p:cNvSpPr txBox="1">
            <a:spLocks/>
          </p:cNvSpPr>
          <p:nvPr/>
        </p:nvSpPr>
        <p:spPr>
          <a:xfrm>
            <a:off x="734377" y="672348"/>
            <a:ext cx="11183674" cy="4533152"/>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a:solidFill>
                  <a:srgbClr val="FFC000"/>
                </a:solidFill>
              </a:rPr>
              <a:t>Input:                                                           </a:t>
            </a:r>
            <a:r>
              <a:rPr lang="en-US" sz="2800" dirty="0">
                <a:solidFill>
                  <a:srgbClr val="FFC000"/>
                </a:solidFill>
                <a:ea typeface="+mn-lt"/>
                <a:cs typeface="+mn-lt"/>
              </a:rPr>
              <a:t>    Output:</a:t>
            </a:r>
            <a:endParaRPr lang="en-US" sz="2800" dirty="0">
              <a:solidFill>
                <a:srgbClr val="FFC000"/>
              </a:solidFill>
            </a:endParaRPr>
          </a:p>
          <a:p>
            <a:pPr marL="0" indent="0">
              <a:buNone/>
            </a:pPr>
            <a:r>
              <a:rPr lang="en-US" sz="2400">
                <a:solidFill>
                  <a:schemeClr val="tx1"/>
                </a:solidFill>
              </a:rPr>
              <a:t>1.Insert Picture :                                                         1. Detected image:</a:t>
            </a:r>
          </a:p>
          <a:p>
            <a:pPr marL="0" indent="0">
              <a:buFont typeface="The Hand Extrablack" panose="03070A02030502020204" pitchFamily="66" charset="0"/>
              <a:buNone/>
            </a:pPr>
            <a:endParaRPr lang="en-US" sz="2400" dirty="0">
              <a:solidFill>
                <a:schemeClr val="tx1"/>
              </a:solidFill>
            </a:endParaRPr>
          </a:p>
          <a:p>
            <a:pPr marL="0" indent="0">
              <a:buFont typeface="The Hand Extrablack" panose="03070A02030502020204" pitchFamily="66" charset="0"/>
              <a:buNone/>
            </a:pPr>
            <a:endParaRPr lang="en-US" sz="2400" dirty="0">
              <a:solidFill>
                <a:srgbClr val="FFFFFF">
                  <a:alpha val="58000"/>
                </a:srgbClr>
              </a:solidFill>
            </a:endParaRPr>
          </a:p>
          <a:p>
            <a:pPr marL="0" indent="0">
              <a:buNone/>
            </a:pPr>
            <a:endParaRPr lang="en-US" sz="2400">
              <a:solidFill>
                <a:srgbClr val="FFFFFF">
                  <a:alpha val="58000"/>
                </a:srgbClr>
              </a:solidFill>
            </a:endParaRPr>
          </a:p>
          <a:p>
            <a:pPr marL="0" indent="0">
              <a:buNone/>
            </a:pPr>
            <a:endParaRPr lang="en-US">
              <a:solidFill>
                <a:srgbClr val="FFFFFF">
                  <a:alpha val="58000"/>
                </a:srgbClr>
              </a:solidFill>
            </a:endParaRPr>
          </a:p>
          <a:p>
            <a:pPr marL="0" indent="0">
              <a:buNone/>
            </a:pPr>
            <a:r>
              <a:rPr lang="en-US" sz="2400">
                <a:solidFill>
                  <a:srgbClr val="FFFFFF"/>
                </a:solidFill>
              </a:rPr>
              <a:t>2.Insect &amp; Crop Selection:                                         2.  List of pesticides</a:t>
            </a:r>
            <a:r>
              <a:rPr lang="en-US" dirty="0">
                <a:solidFill>
                  <a:srgbClr val="FFFFFF"/>
                </a:solidFill>
              </a:rPr>
              <a:t>  </a:t>
            </a:r>
            <a:endParaRPr lang="en-US" dirty="0">
              <a:solidFill>
                <a:srgbClr val="FFFFFF">
                  <a:alpha val="58000"/>
                </a:srgbClr>
              </a:solidFill>
            </a:endParaRPr>
          </a:p>
        </p:txBody>
      </p:sp>
      <p:pic>
        <p:nvPicPr>
          <p:cNvPr id="9" name="Picture 5" descr="Graphical user interface, application&#10;&#10;Description automatically generated">
            <a:extLst>
              <a:ext uri="{FF2B5EF4-FFF2-40B4-BE49-F238E27FC236}">
                <a16:creationId xmlns:a16="http://schemas.microsoft.com/office/drawing/2014/main" id="{8CFD2565-8DBB-4668-ACFF-1DF260B643AB}"/>
              </a:ext>
            </a:extLst>
          </p:cNvPr>
          <p:cNvPicPr>
            <a:picLocks noChangeAspect="1"/>
          </p:cNvPicPr>
          <p:nvPr/>
        </p:nvPicPr>
        <p:blipFill>
          <a:blip r:embed="rId2"/>
          <a:stretch>
            <a:fillRect/>
          </a:stretch>
        </p:blipFill>
        <p:spPr>
          <a:xfrm>
            <a:off x="937317" y="4636201"/>
            <a:ext cx="3010713" cy="1984280"/>
          </a:xfrm>
          <a:prstGeom prst="rect">
            <a:avLst/>
          </a:prstGeom>
        </p:spPr>
      </p:pic>
      <p:pic>
        <p:nvPicPr>
          <p:cNvPr id="11" name="Picture 6" descr="Graphical user interface, application&#10;&#10;Description automatically generated">
            <a:extLst>
              <a:ext uri="{FF2B5EF4-FFF2-40B4-BE49-F238E27FC236}">
                <a16:creationId xmlns:a16="http://schemas.microsoft.com/office/drawing/2014/main" id="{6ED8B605-3C74-4385-B922-D04ABB0087F0}"/>
              </a:ext>
            </a:extLst>
          </p:cNvPr>
          <p:cNvPicPr>
            <a:picLocks noChangeAspect="1"/>
          </p:cNvPicPr>
          <p:nvPr/>
        </p:nvPicPr>
        <p:blipFill>
          <a:blip r:embed="rId3"/>
          <a:stretch>
            <a:fillRect/>
          </a:stretch>
        </p:blipFill>
        <p:spPr>
          <a:xfrm>
            <a:off x="7786296" y="4632296"/>
            <a:ext cx="3155393" cy="1983038"/>
          </a:xfrm>
          <a:prstGeom prst="rect">
            <a:avLst/>
          </a:prstGeom>
        </p:spPr>
      </p:pic>
      <p:pic>
        <p:nvPicPr>
          <p:cNvPr id="2" name="Picture 3" descr="Graphical user interface, text, application&#10;&#10;Description automatically generated">
            <a:extLst>
              <a:ext uri="{FF2B5EF4-FFF2-40B4-BE49-F238E27FC236}">
                <a16:creationId xmlns:a16="http://schemas.microsoft.com/office/drawing/2014/main" id="{31B1F74E-04E7-4420-B21F-5B155FE0CB4F}"/>
              </a:ext>
            </a:extLst>
          </p:cNvPr>
          <p:cNvPicPr>
            <a:picLocks noChangeAspect="1"/>
          </p:cNvPicPr>
          <p:nvPr/>
        </p:nvPicPr>
        <p:blipFill rotWithShape="1">
          <a:blip r:embed="rId4"/>
          <a:srcRect t="12587" r="752" b="55594"/>
          <a:stretch/>
        </p:blipFill>
        <p:spPr>
          <a:xfrm>
            <a:off x="7834997" y="1874808"/>
            <a:ext cx="3049427" cy="2128765"/>
          </a:xfrm>
          <a:prstGeom prst="rect">
            <a:avLst/>
          </a:prstGeom>
        </p:spPr>
      </p:pic>
      <p:pic>
        <p:nvPicPr>
          <p:cNvPr id="4" name="Picture 5" descr="Graphical user interface, text, application&#10;&#10;Description automatically generated">
            <a:extLst>
              <a:ext uri="{FF2B5EF4-FFF2-40B4-BE49-F238E27FC236}">
                <a16:creationId xmlns:a16="http://schemas.microsoft.com/office/drawing/2014/main" id="{41E54A95-C83A-46AB-B069-CA72F90E8C7A}"/>
              </a:ext>
            </a:extLst>
          </p:cNvPr>
          <p:cNvPicPr>
            <a:picLocks noChangeAspect="1"/>
          </p:cNvPicPr>
          <p:nvPr/>
        </p:nvPicPr>
        <p:blipFill rotWithShape="1">
          <a:blip r:embed="rId5"/>
          <a:srcRect t="11538" r="752" b="55594"/>
          <a:stretch/>
        </p:blipFill>
        <p:spPr>
          <a:xfrm>
            <a:off x="933866" y="1874808"/>
            <a:ext cx="3020671" cy="2128797"/>
          </a:xfrm>
          <a:prstGeom prst="rect">
            <a:avLst/>
          </a:prstGeom>
        </p:spPr>
      </p:pic>
    </p:spTree>
    <p:extLst>
      <p:ext uri="{BB962C8B-B14F-4D97-AF65-F5344CB8AC3E}">
        <p14:creationId xmlns:p14="http://schemas.microsoft.com/office/powerpoint/2010/main" val="1307194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EF390F3-37EF-485B-80D9-CD996D27AD2F}"/>
              </a:ext>
            </a:extLst>
          </p:cNvPr>
          <p:cNvSpPr txBox="1">
            <a:spLocks/>
          </p:cNvSpPr>
          <p:nvPr/>
        </p:nvSpPr>
        <p:spPr>
          <a:xfrm>
            <a:off x="720000" y="619200"/>
            <a:ext cx="10728322" cy="839153"/>
          </a:xfrm>
          <a:prstGeom prst="rect">
            <a:avLst/>
          </a:prstGeom>
        </p:spPr>
        <p:txBody>
          <a:bodyPr lIns="91440" tIns="45720" rIns="91440" bIns="45720" anchor="t">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b="1">
                <a:solidFill>
                  <a:srgbClr val="FB8C29"/>
                </a:solidFill>
              </a:rPr>
              <a:t>ADVANTAGES:</a:t>
            </a:r>
          </a:p>
        </p:txBody>
      </p:sp>
      <p:sp>
        <p:nvSpPr>
          <p:cNvPr id="5" name="Content Placeholder 2">
            <a:extLst>
              <a:ext uri="{FF2B5EF4-FFF2-40B4-BE49-F238E27FC236}">
                <a16:creationId xmlns:a16="http://schemas.microsoft.com/office/drawing/2014/main" id="{06099030-74D3-4AA1-A9FE-7C344B625FD7}"/>
              </a:ext>
            </a:extLst>
          </p:cNvPr>
          <p:cNvSpPr txBox="1">
            <a:spLocks/>
          </p:cNvSpPr>
          <p:nvPr/>
        </p:nvSpPr>
        <p:spPr>
          <a:xfrm>
            <a:off x="720000" y="1459345"/>
            <a:ext cx="10728325" cy="5211449"/>
          </a:xfrm>
          <a:prstGeom prst="rect">
            <a:avLst/>
          </a:prstGeom>
        </p:spPr>
        <p:txBody>
          <a:bodyPr vert="horz" lIns="0" tIns="0" rIns="0" bIns="0" rtlCol="0" anchor="t">
            <a:normAutofit fontScale="92500" lnSpcReduction="10000"/>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chemeClr val="tx1"/>
                </a:solidFill>
              </a:rPr>
              <a:t>Whole process uses minimal computation power on smartphone, hence is  very efficient and doesn't require high end smartphones.</a:t>
            </a:r>
            <a:endParaRPr lang="en-US">
              <a:solidFill>
                <a:schemeClr val="tx1"/>
              </a:solidFill>
            </a:endParaRPr>
          </a:p>
          <a:p>
            <a:r>
              <a:rPr lang="en-US" sz="2400">
                <a:solidFill>
                  <a:schemeClr val="tx1"/>
                </a:solidFill>
              </a:rPr>
              <a:t>Farmer is able to get details of campatible pesticides using his smartphone within minutes, hence process is very convenient.</a:t>
            </a:r>
            <a:endParaRPr lang="en-US" sz="2400" dirty="0">
              <a:solidFill>
                <a:schemeClr val="tx1"/>
              </a:solidFill>
            </a:endParaRPr>
          </a:p>
          <a:p>
            <a:r>
              <a:rPr lang="en-US" sz="2400">
                <a:solidFill>
                  <a:schemeClr val="tx1"/>
                </a:solidFill>
              </a:rPr>
              <a:t>Database is filled  with the help of experts, therefore the information retrieved is very correct and reliable.</a:t>
            </a:r>
            <a:endParaRPr lang="en-US" sz="2400" dirty="0">
              <a:solidFill>
                <a:schemeClr val="tx1"/>
              </a:solidFill>
            </a:endParaRPr>
          </a:p>
          <a:p>
            <a:r>
              <a:rPr lang="en-US" sz="2400">
                <a:solidFill>
                  <a:schemeClr val="tx1"/>
                </a:solidFill>
              </a:rPr>
              <a:t>The whole recognition model is deployed in Ubiops server hence it is very convinient to deploy improvised model.</a:t>
            </a:r>
            <a:endParaRPr lang="en-US" sz="2400" dirty="0">
              <a:solidFill>
                <a:schemeClr val="tx1"/>
              </a:solidFill>
            </a:endParaRPr>
          </a:p>
          <a:p>
            <a:r>
              <a:rPr lang="en-US" sz="2400">
                <a:solidFill>
                  <a:schemeClr val="tx1"/>
                </a:solidFill>
              </a:rPr>
              <a:t>The</a:t>
            </a:r>
            <a:r>
              <a:rPr lang="en-US" sz="2400" dirty="0">
                <a:solidFill>
                  <a:schemeClr val="tx1"/>
                </a:solidFill>
              </a:rPr>
              <a:t> </a:t>
            </a:r>
            <a:r>
              <a:rPr lang="en-US" sz="2400">
                <a:solidFill>
                  <a:schemeClr val="tx1"/>
                </a:solidFill>
              </a:rPr>
              <a:t>suggestion system is deployed in 000webhost server hence it is easy to increase the classes</a:t>
            </a:r>
            <a:r>
              <a:rPr lang="en-US" sz="2400" dirty="0">
                <a:solidFill>
                  <a:schemeClr val="tx1"/>
                </a:solidFill>
              </a:rPr>
              <a:t> </a:t>
            </a:r>
            <a:r>
              <a:rPr lang="en-US" sz="2400">
                <a:solidFill>
                  <a:schemeClr val="tx1"/>
                </a:solidFill>
              </a:rPr>
              <a:t>of crops and pesticides.</a:t>
            </a:r>
            <a:endParaRPr lang="en-US" sz="2400" dirty="0">
              <a:solidFill>
                <a:schemeClr val="tx1"/>
              </a:solidFill>
            </a:endParaRPr>
          </a:p>
          <a:p>
            <a:r>
              <a:rPr lang="en-US" sz="2400">
                <a:solidFill>
                  <a:schemeClr val="tx1"/>
                </a:solidFill>
              </a:rPr>
              <a:t>This is a viable bussiness model wherein admin can use affiliate links to generate revenue instead of annoying ads.</a:t>
            </a:r>
            <a:endParaRPr lang="en-US" sz="2400" dirty="0">
              <a:solidFill>
                <a:schemeClr val="tx1"/>
              </a:solidFill>
            </a:endParaRPr>
          </a:p>
        </p:txBody>
      </p:sp>
    </p:spTree>
    <p:extLst>
      <p:ext uri="{BB962C8B-B14F-4D97-AF65-F5344CB8AC3E}">
        <p14:creationId xmlns:p14="http://schemas.microsoft.com/office/powerpoint/2010/main" val="3189449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EE15-7A2E-4FB2-8473-C48AE1FA47FD}"/>
              </a:ext>
            </a:extLst>
          </p:cNvPr>
          <p:cNvSpPr>
            <a:spLocks noGrp="1"/>
          </p:cNvSpPr>
          <p:nvPr>
            <p:ph type="title"/>
          </p:nvPr>
        </p:nvSpPr>
        <p:spPr>
          <a:xfrm>
            <a:off x="1451579" y="804519"/>
            <a:ext cx="9291215" cy="4305961"/>
          </a:xfrm>
        </p:spPr>
        <p:txBody>
          <a:bodyPr/>
          <a:lstStyle/>
          <a:p>
            <a:r>
              <a:rPr lang="en-US" dirty="0"/>
              <a:t>Thank you</a:t>
            </a:r>
            <a:endParaRPr lang="en-IN" dirty="0"/>
          </a:p>
        </p:txBody>
      </p:sp>
    </p:spTree>
    <p:extLst>
      <p:ext uri="{BB962C8B-B14F-4D97-AF65-F5344CB8AC3E}">
        <p14:creationId xmlns:p14="http://schemas.microsoft.com/office/powerpoint/2010/main" val="360003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0AA4D03-8ACF-4FFD-A8CA-60C2FB44678F}"/>
              </a:ext>
            </a:extLst>
          </p:cNvPr>
          <p:cNvSpPr txBox="1">
            <a:spLocks/>
          </p:cNvSpPr>
          <p:nvPr/>
        </p:nvSpPr>
        <p:spPr>
          <a:xfrm>
            <a:off x="605341" y="791190"/>
            <a:ext cx="4288945" cy="1133100"/>
          </a:xfrm>
          <a:prstGeom prst="rect">
            <a:avLst/>
          </a:prstGeom>
        </p:spPr>
        <p:txBody>
          <a:bodyPr lIns="91440" tIns="45720" rIns="91440" bIns="45720" anchor="t">
            <a:no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600" b="1">
                <a:solidFill>
                  <a:srgbClr val="FB8C29"/>
                </a:solidFill>
              </a:rPr>
              <a:t>INTRODUCTION:</a:t>
            </a:r>
          </a:p>
        </p:txBody>
      </p:sp>
      <p:pic>
        <p:nvPicPr>
          <p:cNvPr id="5" name="Picture 5" descr="A picture containing person, vegetable&#10;&#10;Description automatically generated">
            <a:extLst>
              <a:ext uri="{FF2B5EF4-FFF2-40B4-BE49-F238E27FC236}">
                <a16:creationId xmlns:a16="http://schemas.microsoft.com/office/drawing/2014/main" id="{83F1AF8E-06C9-43F9-AC9E-6E9C650206D6}"/>
              </a:ext>
            </a:extLst>
          </p:cNvPr>
          <p:cNvPicPr>
            <a:picLocks noChangeAspect="1"/>
          </p:cNvPicPr>
          <p:nvPr/>
        </p:nvPicPr>
        <p:blipFill rotWithShape="1">
          <a:blip r:embed="rId2"/>
          <a:srcRect l="13606" r="13606"/>
          <a:stretch/>
        </p:blipFill>
        <p:spPr>
          <a:xfrm>
            <a:off x="623888" y="2071688"/>
            <a:ext cx="3865562" cy="3983037"/>
          </a:xfrm>
          <a:prstGeom prst="rect">
            <a:avLst/>
          </a:prstGeom>
        </p:spPr>
      </p:pic>
      <p:sp>
        <p:nvSpPr>
          <p:cNvPr id="7" name="Text Placeholder 3">
            <a:extLst>
              <a:ext uri="{FF2B5EF4-FFF2-40B4-BE49-F238E27FC236}">
                <a16:creationId xmlns:a16="http://schemas.microsoft.com/office/drawing/2014/main" id="{865E25DA-2826-42D0-8F0C-806FEC3D624E}"/>
              </a:ext>
            </a:extLst>
          </p:cNvPr>
          <p:cNvSpPr txBox="1">
            <a:spLocks/>
          </p:cNvSpPr>
          <p:nvPr/>
        </p:nvSpPr>
        <p:spPr>
          <a:xfrm>
            <a:off x="4891950" y="397217"/>
            <a:ext cx="7086600" cy="5661675"/>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3070A02030502020204" pitchFamily="66" charset="0"/>
              <a:buChar char="•"/>
            </a:pPr>
            <a:r>
              <a:rPr lang="en-GB" sz="2400">
                <a:solidFill>
                  <a:srgbClr val="FFFFFF"/>
                </a:solidFill>
                <a:ea typeface="+mn-lt"/>
                <a:cs typeface="+mn-lt"/>
              </a:rPr>
              <a:t>There</a:t>
            </a:r>
            <a:r>
              <a:rPr lang="en-US" sz="2400">
                <a:solidFill>
                  <a:srgbClr val="FFFFFF"/>
                </a:solidFill>
                <a:ea typeface="+mn-lt"/>
                <a:cs typeface="+mn-lt"/>
              </a:rPr>
              <a:t> are number of agricultural pests which damage health of  the crop ultimately leading to low and poor quality yield.</a:t>
            </a:r>
            <a:endParaRPr lang="en-US" sz="2400" dirty="0">
              <a:solidFill>
                <a:srgbClr val="FFFFFF"/>
              </a:solidFill>
              <a:ea typeface="+mn-lt"/>
              <a:cs typeface="+mn-lt"/>
            </a:endParaRPr>
          </a:p>
          <a:p>
            <a:pPr marL="342900" indent="-342900">
              <a:buFont typeface="Arial" panose="03070A02030502020204" pitchFamily="66" charset="0"/>
              <a:buChar char="•"/>
            </a:pPr>
            <a:r>
              <a:rPr lang="en-US" sz="2400">
                <a:solidFill>
                  <a:srgbClr val="FFFFFF"/>
                </a:solidFill>
                <a:ea typeface="+mn-lt"/>
                <a:cs typeface="+mn-lt"/>
              </a:rPr>
              <a:t>This is mainly controlled by spraying the required pesticide in the farm.</a:t>
            </a:r>
            <a:endParaRPr lang="en-US" sz="2400" dirty="0">
              <a:solidFill>
                <a:srgbClr val="FFFFFF"/>
              </a:solidFill>
              <a:ea typeface="+mn-lt"/>
              <a:cs typeface="+mn-lt"/>
            </a:endParaRPr>
          </a:p>
          <a:p>
            <a:pPr marL="342900" indent="-342900">
              <a:buFont typeface="Arial" panose="03070A02030502020204" pitchFamily="66" charset="0"/>
              <a:buChar char="•"/>
            </a:pPr>
            <a:r>
              <a:rPr lang="en-US" sz="2400">
                <a:solidFill>
                  <a:srgbClr val="FFFFFF"/>
                </a:solidFill>
                <a:ea typeface="+mn-lt"/>
                <a:cs typeface="+mn-lt"/>
              </a:rPr>
              <a:t>But the main challenge is to choose which pesticide to use to kill specific pest and also know whether the crop is compatible with it or not.</a:t>
            </a:r>
            <a:endParaRPr lang="en-US" sz="2400" dirty="0">
              <a:solidFill>
                <a:srgbClr val="FFFFFF"/>
              </a:solidFill>
              <a:ea typeface="+mn-lt"/>
              <a:cs typeface="+mn-lt"/>
            </a:endParaRPr>
          </a:p>
          <a:p>
            <a:pPr marL="342900" indent="-342900">
              <a:buFont typeface="Arial" panose="03070A02030502020204" pitchFamily="66" charset="0"/>
              <a:buChar char="•"/>
            </a:pPr>
            <a:r>
              <a:rPr lang="en-US" sz="2400">
                <a:solidFill>
                  <a:srgbClr val="FFFFFF"/>
                </a:solidFill>
                <a:ea typeface="+mn-lt"/>
                <a:cs typeface="+mn-lt"/>
              </a:rPr>
              <a:t>Farmers in general has to show the image to the pesticide vendor and has to rely on his knowledge to get the best possible pesticide.</a:t>
            </a:r>
            <a:endParaRPr lang="en-US" sz="2400" dirty="0">
              <a:solidFill>
                <a:srgbClr val="FFFFFF"/>
              </a:solidFill>
              <a:ea typeface="+mn-lt"/>
              <a:cs typeface="+mn-lt"/>
            </a:endParaRPr>
          </a:p>
          <a:p>
            <a:endParaRPr lang="en-US" sz="2400" dirty="0">
              <a:solidFill>
                <a:srgbClr val="FFFFFF"/>
              </a:solidFill>
              <a:ea typeface="+mn-lt"/>
              <a:cs typeface="+mn-lt"/>
            </a:endParaRPr>
          </a:p>
          <a:p>
            <a:endParaRPr lang="en-US" sz="2400" dirty="0">
              <a:solidFill>
                <a:srgbClr val="FFFFFF"/>
              </a:solidFill>
              <a:ea typeface="+mn-lt"/>
              <a:cs typeface="+mn-lt"/>
            </a:endParaRPr>
          </a:p>
          <a:p>
            <a:endParaRPr lang="en-US" sz="2400" dirty="0">
              <a:solidFill>
                <a:srgbClr val="FFFFFF"/>
              </a:solidFill>
              <a:ea typeface="+mn-lt"/>
              <a:cs typeface="+mn-lt"/>
            </a:endParaRPr>
          </a:p>
        </p:txBody>
      </p:sp>
    </p:spTree>
    <p:extLst>
      <p:ext uri="{BB962C8B-B14F-4D97-AF65-F5344CB8AC3E}">
        <p14:creationId xmlns:p14="http://schemas.microsoft.com/office/powerpoint/2010/main" val="13561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a:extLst>
              <a:ext uri="{FF2B5EF4-FFF2-40B4-BE49-F238E27FC236}">
                <a16:creationId xmlns:a16="http://schemas.microsoft.com/office/drawing/2014/main" id="{B84DC149-9D77-40E5-8BEB-DAEBC3EBB555}"/>
              </a:ext>
            </a:extLst>
          </p:cNvPr>
          <p:cNvPicPr>
            <a:picLocks noChangeAspect="1"/>
          </p:cNvPicPr>
          <p:nvPr/>
        </p:nvPicPr>
        <p:blipFill rotWithShape="1">
          <a:blip r:embed="rId2"/>
          <a:srcRect l="25450" r="25450"/>
          <a:stretch/>
        </p:blipFill>
        <p:spPr>
          <a:xfrm>
            <a:off x="719138" y="652333"/>
            <a:ext cx="3903662" cy="5639604"/>
          </a:xfrm>
          <a:prstGeom prst="rect">
            <a:avLst/>
          </a:prstGeom>
        </p:spPr>
      </p:pic>
      <p:sp>
        <p:nvSpPr>
          <p:cNvPr id="5" name="Text Placeholder 3">
            <a:extLst>
              <a:ext uri="{FF2B5EF4-FFF2-40B4-BE49-F238E27FC236}">
                <a16:creationId xmlns:a16="http://schemas.microsoft.com/office/drawing/2014/main" id="{D59F014D-3030-4F0D-A350-50296945A6FA}"/>
              </a:ext>
            </a:extLst>
          </p:cNvPr>
          <p:cNvSpPr txBox="1">
            <a:spLocks/>
          </p:cNvSpPr>
          <p:nvPr/>
        </p:nvSpPr>
        <p:spPr>
          <a:xfrm>
            <a:off x="4938856" y="422657"/>
            <a:ext cx="6962775" cy="5453822"/>
          </a:xfrm>
          <a:prstGeom prst="rect">
            <a:avLst/>
          </a:prstGeom>
        </p:spPr>
        <p:txBody>
          <a:bodyPr vert="horz" lIns="0" tIns="0" rIns="0" bIns="0" rtlCol="0" anchor="t">
            <a:no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3070A02030502020204" pitchFamily="66" charset="0"/>
              <a:buChar char="•"/>
            </a:pPr>
            <a:r>
              <a:rPr lang="en-US" sz="2400">
                <a:solidFill>
                  <a:srgbClr val="FFFFFF"/>
                </a:solidFill>
                <a:ea typeface="+mn-lt"/>
                <a:cs typeface="+mn-lt"/>
              </a:rPr>
              <a:t>Our model uses image recognition technique to get the name of the pest and uses relational database to get the list of right pesticides.</a:t>
            </a:r>
          </a:p>
          <a:p>
            <a:pPr marL="0" indent="0">
              <a:buNone/>
            </a:pPr>
            <a:r>
              <a:rPr lang="en-US" sz="3200">
                <a:solidFill>
                  <a:srgbClr val="FB8C29"/>
                </a:solidFill>
                <a:ea typeface="+mn-lt"/>
                <a:cs typeface="+mn-lt"/>
              </a:rPr>
              <a:t>Image Recognition</a:t>
            </a:r>
          </a:p>
          <a:p>
            <a:pPr marL="342900" indent="-342900">
              <a:buFont typeface="Arial" panose="03070A02030502020204" pitchFamily="66" charset="0"/>
              <a:buChar char="•"/>
            </a:pPr>
            <a:r>
              <a:rPr lang="en-US" sz="2400">
                <a:solidFill>
                  <a:srgbClr val="FFFFFF"/>
                </a:solidFill>
                <a:ea typeface="+mn-lt"/>
                <a:cs typeface="+mn-lt"/>
              </a:rPr>
              <a:t>Image recognition, in the context of machine vision, is the ability of software to identify objects, places, people, writing and actions in images. </a:t>
            </a:r>
          </a:p>
          <a:p>
            <a:pPr marL="342900" indent="-342900">
              <a:buFont typeface="Arial" panose="03070A02030502020204" pitchFamily="66" charset="0"/>
              <a:buChar char="•"/>
            </a:pPr>
            <a:r>
              <a:rPr lang="en-US" sz="2400">
                <a:solidFill>
                  <a:srgbClr val="FFFFFF"/>
                </a:solidFill>
                <a:ea typeface="+mn-lt"/>
                <a:cs typeface="+mn-lt"/>
              </a:rPr>
              <a:t>Computers can use machine vision technologies in combination with a camera and artificial intelligence software to achieve image recognition.</a:t>
            </a:r>
          </a:p>
          <a:p>
            <a:pPr marL="342900" indent="-342900">
              <a:buFont typeface="Arial" panose="03070A02030502020204" pitchFamily="66" charset="0"/>
              <a:buChar char="•"/>
            </a:pPr>
            <a:endParaRPr lang="en-US" sz="2400" dirty="0">
              <a:ea typeface="+mn-lt"/>
              <a:cs typeface="+mn-lt"/>
            </a:endParaRPr>
          </a:p>
        </p:txBody>
      </p:sp>
    </p:spTree>
    <p:extLst>
      <p:ext uri="{BB962C8B-B14F-4D97-AF65-F5344CB8AC3E}">
        <p14:creationId xmlns:p14="http://schemas.microsoft.com/office/powerpoint/2010/main" val="467775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5012343-EFBC-44A5-B64B-938688B7D262}"/>
              </a:ext>
            </a:extLst>
          </p:cNvPr>
          <p:cNvSpPr txBox="1">
            <a:spLocks/>
          </p:cNvSpPr>
          <p:nvPr/>
        </p:nvSpPr>
        <p:spPr>
          <a:xfrm>
            <a:off x="720000" y="169816"/>
            <a:ext cx="10728322" cy="822790"/>
          </a:xfrm>
          <a:prstGeom prst="rect">
            <a:avLst/>
          </a:prstGeom>
        </p:spPr>
        <p:txBody>
          <a:bodyPr lIns="91440" tIns="45720" rIns="91440" bIns="45720" anchor="t">
            <a:normAutofit fontScale="97500"/>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US" sz="3200">
                <a:solidFill>
                  <a:srgbClr val="FB8C29"/>
                </a:solidFill>
              </a:rPr>
              <a:t>PROPOSED ALGORITHM EXPLANATION:</a:t>
            </a:r>
            <a:r>
              <a:rPr lang="en-US" sz="3200" dirty="0">
                <a:solidFill>
                  <a:srgbClr val="FB8C29"/>
                </a:solidFill>
              </a:rPr>
              <a:t> </a:t>
            </a:r>
          </a:p>
        </p:txBody>
      </p:sp>
      <p:sp>
        <p:nvSpPr>
          <p:cNvPr id="5" name="Content Placeholder 2">
            <a:extLst>
              <a:ext uri="{FF2B5EF4-FFF2-40B4-BE49-F238E27FC236}">
                <a16:creationId xmlns:a16="http://schemas.microsoft.com/office/drawing/2014/main" id="{288CB283-ECA9-46C5-A95C-DC8E24407BE2}"/>
              </a:ext>
            </a:extLst>
          </p:cNvPr>
          <p:cNvSpPr txBox="1">
            <a:spLocks/>
          </p:cNvSpPr>
          <p:nvPr/>
        </p:nvSpPr>
        <p:spPr>
          <a:xfrm>
            <a:off x="720000" y="841756"/>
            <a:ext cx="11294940" cy="5747834"/>
          </a:xfrm>
          <a:prstGeom prst="rect">
            <a:avLst/>
          </a:prstGeom>
        </p:spPr>
        <p:txBody>
          <a:bodyPr vert="horz" lIns="0" tIns="0" rIns="0" bIns="0" rtlCol="0" anchor="t">
            <a:normAutofit fontScale="92500"/>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The Hand Extrablack" panose="03070A02030502020204" pitchFamily="66" charset="0"/>
              <a:buNone/>
            </a:pPr>
            <a:r>
              <a:rPr lang="en-US" sz="3200">
                <a:solidFill>
                  <a:srgbClr val="FFC000"/>
                </a:solidFill>
              </a:rPr>
              <a:t>YOLO Algorithm:</a:t>
            </a:r>
          </a:p>
          <a:p>
            <a:pPr marL="342900" indent="-342900"/>
            <a:r>
              <a:rPr lang="en-US" sz="2200">
                <a:solidFill>
                  <a:schemeClr val="tx1"/>
                </a:solidFill>
              </a:rPr>
              <a:t>YOLO Algorithm originally developed for object detection holds the capability to distinguish and detect several different objects in image.</a:t>
            </a:r>
          </a:p>
          <a:p>
            <a:pPr marL="342900" indent="-342900"/>
            <a:r>
              <a:rPr lang="en-US" sz="2200">
                <a:solidFill>
                  <a:schemeClr val="tx1"/>
                </a:solidFill>
              </a:rPr>
              <a:t>It is extremely fast and accurate.</a:t>
            </a:r>
          </a:p>
          <a:p>
            <a:pPr marL="342900" indent="-342900"/>
            <a:r>
              <a:rPr lang="en-US" sz="2200">
                <a:solidFill>
                  <a:schemeClr val="tx1"/>
                </a:solidFill>
              </a:rPr>
              <a:t>YOLO sees the entire image during training and test time so it </a:t>
            </a:r>
            <a:r>
              <a:rPr lang="en-US" sz="2200">
                <a:solidFill>
                  <a:srgbClr val="FFFFFF"/>
                </a:solidFill>
                <a:ea typeface="+mn-lt"/>
                <a:cs typeface="+mn-lt"/>
              </a:rPr>
              <a:t>so it implicitly encodes contextual information about classes as well as their appearance.</a:t>
            </a:r>
            <a:endParaRPr lang="en-US" sz="2200">
              <a:solidFill>
                <a:srgbClr val="FFFFFF"/>
              </a:solidFill>
            </a:endParaRPr>
          </a:p>
          <a:p>
            <a:pPr marL="342900" indent="-342900"/>
            <a:r>
              <a:rPr lang="en-US" sz="2200">
                <a:solidFill>
                  <a:srgbClr val="FFFFFF"/>
                </a:solidFill>
                <a:ea typeface="+mn-lt"/>
                <a:cs typeface="+mn-lt"/>
              </a:rPr>
              <a:t>YOLO learns generalizable representations of objects so that when trained on natural images and tested on artwork, the algorithm outperforms other top detection methods.</a:t>
            </a:r>
            <a:endParaRPr lang="en-US" sz="2200">
              <a:solidFill>
                <a:srgbClr val="FFFFFF"/>
              </a:solidFill>
            </a:endParaRPr>
          </a:p>
          <a:p>
            <a:pPr marL="0" indent="0">
              <a:buFont typeface="The Hand Extrablack" panose="03070A02030502020204" pitchFamily="66" charset="0"/>
              <a:buNone/>
            </a:pPr>
            <a:r>
              <a:rPr lang="en-US" sz="3200">
                <a:solidFill>
                  <a:srgbClr val="FFC000"/>
                </a:solidFill>
              </a:rPr>
              <a:t>YOLO Algorithm Explanation :</a:t>
            </a:r>
          </a:p>
          <a:p>
            <a:pPr marL="0" indent="0">
              <a:buFont typeface="The Hand Extrablack" panose="03070A02030502020204" pitchFamily="66" charset="0"/>
              <a:buNone/>
            </a:pPr>
            <a:r>
              <a:rPr lang="en-US">
                <a:solidFill>
                  <a:srgbClr val="FFFFFF"/>
                </a:solidFill>
              </a:rPr>
              <a:t> Takes</a:t>
            </a:r>
            <a:r>
              <a:rPr lang="en-US">
                <a:solidFill>
                  <a:srgbClr val="FFFFFF"/>
                </a:solidFill>
                <a:ea typeface="+mn-lt"/>
                <a:cs typeface="+mn-lt"/>
              </a:rPr>
              <a:t> an input image of shape (608, 608, 3) </a:t>
            </a:r>
            <a:endParaRPr lang="en-US">
              <a:solidFill>
                <a:srgbClr val="FFFFFF"/>
              </a:solidFill>
            </a:endParaRPr>
          </a:p>
          <a:p>
            <a:pPr marL="342900" indent="-342900"/>
            <a:r>
              <a:rPr lang="en-US">
                <a:solidFill>
                  <a:srgbClr val="FFFFFF"/>
                </a:solidFill>
                <a:ea typeface="+mn-lt"/>
                <a:cs typeface="+mn-lt"/>
              </a:rPr>
              <a:t>Passes this image to a convolutional neural network (CNN), which returns a (19, 19, 5, 85) dimensional output</a:t>
            </a:r>
            <a:endParaRPr lang="en-US">
              <a:solidFill>
                <a:srgbClr val="FFFFFF"/>
              </a:solidFill>
            </a:endParaRPr>
          </a:p>
          <a:p>
            <a:pPr marL="457200" indent="-457200"/>
            <a:endParaRPr lang="en-US" sz="3200">
              <a:solidFill>
                <a:srgbClr val="FFC000"/>
              </a:solidFill>
            </a:endParaRPr>
          </a:p>
        </p:txBody>
      </p:sp>
    </p:spTree>
    <p:extLst>
      <p:ext uri="{BB962C8B-B14F-4D97-AF65-F5344CB8AC3E}">
        <p14:creationId xmlns:p14="http://schemas.microsoft.com/office/powerpoint/2010/main" val="391391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3D7B6B-B261-4B8D-98C5-454800981DA6}"/>
              </a:ext>
            </a:extLst>
          </p:cNvPr>
          <p:cNvSpPr txBox="1">
            <a:spLocks/>
          </p:cNvSpPr>
          <p:nvPr/>
        </p:nvSpPr>
        <p:spPr>
          <a:xfrm>
            <a:off x="568159" y="255600"/>
            <a:ext cx="11407704" cy="6373067"/>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FFFFFF"/>
                </a:solidFill>
                <a:ea typeface="+mn-lt"/>
                <a:cs typeface="+mn-lt"/>
              </a:rPr>
              <a:t>The last two dimensions of the above output are flattened to get an output volume of (19, 19, 425):                                                                                                                                                                </a:t>
            </a:r>
            <a:r>
              <a:rPr lang="en-US" dirty="0">
                <a:solidFill>
                  <a:srgbClr val="FFFFFF"/>
                </a:solidFill>
                <a:ea typeface="+mn-lt"/>
                <a:cs typeface="+mn-lt"/>
              </a:rPr>
              <a:t>                </a:t>
            </a:r>
            <a:endParaRPr lang="en-US" dirty="0"/>
          </a:p>
          <a:p>
            <a:pPr>
              <a:buFont typeface="Courier New" panose="03070A02030502020204" pitchFamily="66" charset="0"/>
              <a:buChar char="o"/>
            </a:pPr>
            <a:r>
              <a:rPr lang="en-US">
                <a:solidFill>
                  <a:srgbClr val="FFFFFF"/>
                </a:solidFill>
                <a:ea typeface="+mn-lt"/>
                <a:cs typeface="+mn-lt"/>
              </a:rPr>
              <a:t>  Here, each cell of a 19 X 19 grid returns 425 numbers </a:t>
            </a:r>
            <a:endParaRPr lang="en-US">
              <a:solidFill>
                <a:srgbClr val="FFFFFF">
                  <a:alpha val="58000"/>
                </a:srgbClr>
              </a:solidFill>
              <a:ea typeface="+mn-lt"/>
              <a:cs typeface="+mn-lt"/>
            </a:endParaRPr>
          </a:p>
          <a:p>
            <a:pPr>
              <a:buFont typeface="Courier New" panose="03070A02030502020204" pitchFamily="66" charset="0"/>
              <a:buChar char="o"/>
            </a:pPr>
            <a:r>
              <a:rPr lang="en-US">
                <a:solidFill>
                  <a:srgbClr val="FFFFFF"/>
                </a:solidFill>
                <a:ea typeface="+mn-lt"/>
                <a:cs typeface="+mn-lt"/>
              </a:rPr>
              <a:t>  425 = 5 * 85, where 5 is the number of anchor boxes per grid </a:t>
            </a:r>
            <a:endParaRPr lang="en-US">
              <a:solidFill>
                <a:srgbClr val="FFFFFF">
                  <a:alpha val="58000"/>
                </a:srgbClr>
              </a:solidFill>
              <a:ea typeface="+mn-lt"/>
              <a:cs typeface="+mn-lt"/>
            </a:endParaRPr>
          </a:p>
          <a:p>
            <a:pPr>
              <a:buFont typeface="Courier New" panose="03070A02030502020204" pitchFamily="66" charset="0"/>
              <a:buChar char="o"/>
            </a:pPr>
            <a:r>
              <a:rPr lang="en-US">
                <a:solidFill>
                  <a:srgbClr val="FFFFFF"/>
                </a:solidFill>
                <a:ea typeface="+mn-lt"/>
                <a:cs typeface="+mn-lt"/>
              </a:rPr>
              <a:t>  85 = 5 + 80, where 5 is (pc, bx, by, </a:t>
            </a:r>
            <a:r>
              <a:rPr lang="en-US" err="1">
                <a:solidFill>
                  <a:srgbClr val="FFFFFF"/>
                </a:solidFill>
                <a:ea typeface="+mn-lt"/>
                <a:cs typeface="+mn-lt"/>
              </a:rPr>
              <a:t>bh</a:t>
            </a:r>
            <a:r>
              <a:rPr lang="en-US">
                <a:solidFill>
                  <a:srgbClr val="FFFFFF"/>
                </a:solidFill>
                <a:ea typeface="+mn-lt"/>
                <a:cs typeface="+mn-lt"/>
              </a:rPr>
              <a:t>, </a:t>
            </a:r>
            <a:r>
              <a:rPr lang="en-US" err="1">
                <a:solidFill>
                  <a:srgbClr val="FFFFFF"/>
                </a:solidFill>
                <a:ea typeface="+mn-lt"/>
                <a:cs typeface="+mn-lt"/>
              </a:rPr>
              <a:t>bw</a:t>
            </a:r>
            <a:r>
              <a:rPr lang="en-US">
                <a:solidFill>
                  <a:srgbClr val="FFFFFF"/>
                </a:solidFill>
                <a:ea typeface="+mn-lt"/>
                <a:cs typeface="+mn-lt"/>
              </a:rPr>
              <a:t>) and 80 is the number of classes we want  to detect </a:t>
            </a:r>
            <a:endParaRPr lang="en-US">
              <a:solidFill>
                <a:srgbClr val="FFFFFF">
                  <a:alpha val="58000"/>
                </a:srgbClr>
              </a:solidFill>
            </a:endParaRPr>
          </a:p>
          <a:p>
            <a:r>
              <a:rPr lang="en-US">
                <a:solidFill>
                  <a:srgbClr val="FFFFFF"/>
                </a:solidFill>
                <a:ea typeface="+mn-lt"/>
                <a:cs typeface="+mn-lt"/>
              </a:rPr>
              <a:t>Finally, we do the </a:t>
            </a:r>
            <a:r>
              <a:rPr lang="en-US" err="1">
                <a:solidFill>
                  <a:srgbClr val="FFFFFF"/>
                </a:solidFill>
                <a:ea typeface="+mn-lt"/>
                <a:cs typeface="+mn-lt"/>
              </a:rPr>
              <a:t>IoU</a:t>
            </a:r>
            <a:r>
              <a:rPr lang="en-US">
                <a:solidFill>
                  <a:srgbClr val="FFFFFF"/>
                </a:solidFill>
                <a:ea typeface="+mn-lt"/>
                <a:cs typeface="+mn-lt"/>
              </a:rPr>
              <a:t> and Non-Max Suppression to avoid selecting overlapping boxes</a:t>
            </a:r>
          </a:p>
          <a:p>
            <a:r>
              <a:rPr lang="en-US" b="1">
                <a:solidFill>
                  <a:srgbClr val="FB8C29"/>
                </a:solidFill>
                <a:latin typeface="Rockwell"/>
              </a:rPr>
              <a:t>Example</a:t>
            </a:r>
          </a:p>
          <a:p>
            <a:r>
              <a:rPr lang="en-US">
                <a:solidFill>
                  <a:srgbClr val="FFFFFF"/>
                </a:solidFill>
                <a:ea typeface="+mn-lt"/>
                <a:cs typeface="+mn-lt"/>
              </a:rPr>
              <a:t>First we will take an image and divide it into grids, say 3x3</a:t>
            </a:r>
          </a:p>
          <a:p>
            <a:endParaRPr lang="en-US">
              <a:solidFill>
                <a:srgbClr val="FFFFFF"/>
              </a:solidFill>
            </a:endParaRPr>
          </a:p>
          <a:p>
            <a:endParaRPr lang="en-US">
              <a:solidFill>
                <a:srgbClr val="FFFFFF"/>
              </a:solidFill>
            </a:endParaRPr>
          </a:p>
        </p:txBody>
      </p:sp>
      <p:pic>
        <p:nvPicPr>
          <p:cNvPr id="5" name="Picture 4" descr="A picture containing text, building, window&#10;&#10;Description automatically generated">
            <a:extLst>
              <a:ext uri="{FF2B5EF4-FFF2-40B4-BE49-F238E27FC236}">
                <a16:creationId xmlns:a16="http://schemas.microsoft.com/office/drawing/2014/main" id="{66EBDCC3-6280-457C-A088-284B8BA4049C}"/>
              </a:ext>
            </a:extLst>
          </p:cNvPr>
          <p:cNvPicPr>
            <a:picLocks noChangeAspect="1"/>
          </p:cNvPicPr>
          <p:nvPr/>
        </p:nvPicPr>
        <p:blipFill>
          <a:blip r:embed="rId2"/>
          <a:stretch>
            <a:fillRect/>
          </a:stretch>
        </p:blipFill>
        <p:spPr>
          <a:xfrm>
            <a:off x="722539" y="4344273"/>
            <a:ext cx="3458011" cy="2282405"/>
          </a:xfrm>
          <a:prstGeom prst="rect">
            <a:avLst/>
          </a:prstGeom>
        </p:spPr>
      </p:pic>
    </p:spTree>
    <p:extLst>
      <p:ext uri="{BB962C8B-B14F-4D97-AF65-F5344CB8AC3E}">
        <p14:creationId xmlns:p14="http://schemas.microsoft.com/office/powerpoint/2010/main" val="166746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93846-8A30-46C8-AC31-B4CA028ADDD8}"/>
              </a:ext>
            </a:extLst>
          </p:cNvPr>
          <p:cNvSpPr txBox="1">
            <a:spLocks/>
          </p:cNvSpPr>
          <p:nvPr/>
        </p:nvSpPr>
        <p:spPr>
          <a:xfrm>
            <a:off x="740877" y="4688"/>
            <a:ext cx="11104105" cy="6853224"/>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FFFFFF"/>
                </a:solidFill>
                <a:ea typeface="+mn-lt"/>
                <a:cs typeface="+mn-lt"/>
              </a:rPr>
              <a:t>  For each grid, we predict one or more classes as per number of anchor boxes per grid</a:t>
            </a:r>
          </a:p>
          <a:p>
            <a:endParaRPr lang="en-US" dirty="0"/>
          </a:p>
          <a:p>
            <a:endParaRPr lang="en-US"/>
          </a:p>
          <a:p>
            <a:endParaRPr lang="en-US"/>
          </a:p>
          <a:p>
            <a:endParaRPr lang="en-US">
              <a:ea typeface="+mn-lt"/>
              <a:cs typeface="+mn-lt"/>
            </a:endParaRPr>
          </a:p>
          <a:p>
            <a:pPr marL="342900" indent="-342900">
              <a:lnSpc>
                <a:spcPct val="88000"/>
              </a:lnSpc>
              <a:spcBef>
                <a:spcPct val="0"/>
              </a:spcBef>
              <a:buFont typeface="Arial,Sans-Serif" panose="03070A02030502020204" pitchFamily="66" charset="0"/>
            </a:pPr>
            <a:r>
              <a:rPr lang="en-US">
                <a:ea typeface="+mn-lt"/>
                <a:cs typeface="+mn-lt"/>
              </a:rPr>
              <a:t>Coordinates of bounding boxes are calculated relative to grid it contains</a:t>
            </a:r>
          </a:p>
          <a:p>
            <a:endParaRPr lang="en-US">
              <a:solidFill>
                <a:srgbClr val="FFFFFF">
                  <a:alpha val="58000"/>
                </a:srgbClr>
              </a:solidFill>
            </a:endParaRPr>
          </a:p>
          <a:p>
            <a:endParaRPr lang="en-US"/>
          </a:p>
          <a:p>
            <a:endParaRPr lang="en-US"/>
          </a:p>
          <a:p>
            <a:r>
              <a:rPr lang="en-US">
                <a:solidFill>
                  <a:srgbClr val="FFFFFF"/>
                </a:solidFill>
                <a:ea typeface="+mn-lt"/>
                <a:cs typeface="+mn-lt"/>
              </a:rPr>
              <a:t>While predicting it may predict one object more than once, we eliminate it using non-max suppression.</a:t>
            </a:r>
          </a:p>
          <a:p>
            <a:endParaRPr lang="en-US">
              <a:solidFill>
                <a:srgbClr val="FFFFFF"/>
              </a:solidFill>
            </a:endParaRPr>
          </a:p>
        </p:txBody>
      </p:sp>
      <p:pic>
        <p:nvPicPr>
          <p:cNvPr id="5" name="Picture 4">
            <a:extLst>
              <a:ext uri="{FF2B5EF4-FFF2-40B4-BE49-F238E27FC236}">
                <a16:creationId xmlns:a16="http://schemas.microsoft.com/office/drawing/2014/main" id="{9A10AF6A-27C6-4622-8EF7-E339BE4D2511}"/>
              </a:ext>
            </a:extLst>
          </p:cNvPr>
          <p:cNvPicPr>
            <a:picLocks noChangeAspect="1"/>
          </p:cNvPicPr>
          <p:nvPr/>
        </p:nvPicPr>
        <p:blipFill>
          <a:blip r:embed="rId2"/>
          <a:stretch>
            <a:fillRect/>
          </a:stretch>
        </p:blipFill>
        <p:spPr>
          <a:xfrm>
            <a:off x="949565" y="608923"/>
            <a:ext cx="846947" cy="1519173"/>
          </a:xfrm>
          <a:prstGeom prst="rect">
            <a:avLst/>
          </a:prstGeom>
        </p:spPr>
      </p:pic>
      <p:pic>
        <p:nvPicPr>
          <p:cNvPr id="7" name="Picture 5">
            <a:extLst>
              <a:ext uri="{FF2B5EF4-FFF2-40B4-BE49-F238E27FC236}">
                <a16:creationId xmlns:a16="http://schemas.microsoft.com/office/drawing/2014/main" id="{8AA5F2E3-8F8F-41AC-9404-213B541BA929}"/>
              </a:ext>
            </a:extLst>
          </p:cNvPr>
          <p:cNvPicPr>
            <a:picLocks noChangeAspect="1"/>
          </p:cNvPicPr>
          <p:nvPr/>
        </p:nvPicPr>
        <p:blipFill>
          <a:blip r:embed="rId3"/>
          <a:stretch>
            <a:fillRect/>
          </a:stretch>
        </p:blipFill>
        <p:spPr>
          <a:xfrm>
            <a:off x="945306" y="2612767"/>
            <a:ext cx="2691234" cy="1641525"/>
          </a:xfrm>
          <a:prstGeom prst="rect">
            <a:avLst/>
          </a:prstGeom>
        </p:spPr>
      </p:pic>
      <p:pic>
        <p:nvPicPr>
          <p:cNvPr id="9" name="Picture 6" descr="A picture containing timeline&#10;&#10;Description automatically generated">
            <a:extLst>
              <a:ext uri="{FF2B5EF4-FFF2-40B4-BE49-F238E27FC236}">
                <a16:creationId xmlns:a16="http://schemas.microsoft.com/office/drawing/2014/main" id="{4AEBC071-DBE7-4E43-97F7-36973A540288}"/>
              </a:ext>
            </a:extLst>
          </p:cNvPr>
          <p:cNvPicPr>
            <a:picLocks noChangeAspect="1"/>
          </p:cNvPicPr>
          <p:nvPr/>
        </p:nvPicPr>
        <p:blipFill>
          <a:blip r:embed="rId4"/>
          <a:stretch>
            <a:fillRect/>
          </a:stretch>
        </p:blipFill>
        <p:spPr>
          <a:xfrm>
            <a:off x="7220350" y="5027431"/>
            <a:ext cx="4971689" cy="1829700"/>
          </a:xfrm>
          <a:prstGeom prst="rect">
            <a:avLst/>
          </a:prstGeom>
        </p:spPr>
      </p:pic>
      <p:pic>
        <p:nvPicPr>
          <p:cNvPr id="11" name="Picture 7" descr="A picture containing text, road, way, highway&#10;&#10;Description automatically generated">
            <a:extLst>
              <a:ext uri="{FF2B5EF4-FFF2-40B4-BE49-F238E27FC236}">
                <a16:creationId xmlns:a16="http://schemas.microsoft.com/office/drawing/2014/main" id="{37A117B3-C301-43F1-8FB8-A200D0E537C5}"/>
              </a:ext>
            </a:extLst>
          </p:cNvPr>
          <p:cNvPicPr>
            <a:picLocks noChangeAspect="1"/>
          </p:cNvPicPr>
          <p:nvPr/>
        </p:nvPicPr>
        <p:blipFill>
          <a:blip r:embed="rId5"/>
          <a:stretch>
            <a:fillRect/>
          </a:stretch>
        </p:blipFill>
        <p:spPr>
          <a:xfrm>
            <a:off x="3418621" y="4565601"/>
            <a:ext cx="3950897" cy="2289346"/>
          </a:xfrm>
          <a:prstGeom prst="rect">
            <a:avLst/>
          </a:prstGeom>
        </p:spPr>
      </p:pic>
    </p:spTree>
    <p:extLst>
      <p:ext uri="{BB962C8B-B14F-4D97-AF65-F5344CB8AC3E}">
        <p14:creationId xmlns:p14="http://schemas.microsoft.com/office/powerpoint/2010/main" val="248768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2A50-3AD9-450C-8AD2-9081885AE27E}"/>
              </a:ext>
            </a:extLst>
          </p:cNvPr>
          <p:cNvSpPr>
            <a:spLocks noGrp="1"/>
          </p:cNvSpPr>
          <p:nvPr>
            <p:ph type="ctrTitle"/>
          </p:nvPr>
        </p:nvSpPr>
        <p:spPr>
          <a:xfrm>
            <a:off x="1774423" y="-2834"/>
            <a:ext cx="8637073" cy="548448"/>
          </a:xfrm>
        </p:spPr>
        <p:txBody>
          <a:bodyPr>
            <a:normAutofit/>
          </a:bodyPr>
          <a:lstStyle/>
          <a:p>
            <a:r>
              <a:rPr lang="en-US" sz="3200" dirty="0"/>
              <a:t>downloading images from google</a:t>
            </a:r>
            <a:endParaRPr lang="en-IN" sz="3200"/>
          </a:p>
        </p:txBody>
      </p:sp>
      <p:sp>
        <p:nvSpPr>
          <p:cNvPr id="4" name="Text Placeholder 3">
            <a:extLst>
              <a:ext uri="{FF2B5EF4-FFF2-40B4-BE49-F238E27FC236}">
                <a16:creationId xmlns:a16="http://schemas.microsoft.com/office/drawing/2014/main" id="{3CC77366-B4AF-476F-AA9F-74559E3D2709}"/>
              </a:ext>
            </a:extLst>
          </p:cNvPr>
          <p:cNvSpPr>
            <a:spLocks noGrp="1"/>
          </p:cNvSpPr>
          <p:nvPr>
            <p:ph type="subTitle" idx="1"/>
          </p:nvPr>
        </p:nvSpPr>
        <p:spPr>
          <a:xfrm>
            <a:off x="897406" y="791093"/>
            <a:ext cx="4007564" cy="5276450"/>
          </a:xfrm>
        </p:spPr>
        <p:txBody>
          <a:bodyPr>
            <a:normAutofit/>
          </a:bodyPr>
          <a:lstStyle/>
          <a:p>
            <a:r>
              <a:rPr lang="en-US" dirty="0">
                <a:sym typeface="Wingdings" panose="05000000000000000000" pitchFamily="2" charset="2"/>
              </a:rPr>
              <a:t></a:t>
            </a:r>
            <a:r>
              <a:rPr lang="en-US" dirty="0"/>
              <a:t>install simple image download using command “pip install </a:t>
            </a:r>
            <a:r>
              <a:rPr lang="en-US" dirty="0" err="1"/>
              <a:t>simple_image_download</a:t>
            </a:r>
            <a:r>
              <a:rPr lang="en-US" dirty="0"/>
              <a:t>” in anaconda prompt .</a:t>
            </a:r>
          </a:p>
          <a:p>
            <a:endParaRPr lang="en-US" dirty="0"/>
          </a:p>
          <a:p>
            <a:r>
              <a:rPr lang="en-US" dirty="0">
                <a:sym typeface="Wingdings" panose="05000000000000000000" pitchFamily="2" charset="2"/>
              </a:rPr>
              <a:t>  open download_from_google.py and provide keywords and limit and download using “python download_from_google.py” command.</a:t>
            </a:r>
          </a:p>
        </p:txBody>
      </p:sp>
      <p:pic>
        <p:nvPicPr>
          <p:cNvPr id="6" name="Picture Placeholder 5">
            <a:extLst>
              <a:ext uri="{FF2B5EF4-FFF2-40B4-BE49-F238E27FC236}">
                <a16:creationId xmlns:a16="http://schemas.microsoft.com/office/drawing/2014/main" id="{F021DE96-2938-46B8-84BA-5A496F365AF4}"/>
              </a:ext>
            </a:extLst>
          </p:cNvPr>
          <p:cNvPicPr>
            <a:picLocks noGrp="1" noChangeAspect="1"/>
          </p:cNvPicPr>
          <p:nvPr>
            <p:ph type="pic" idx="4294967295"/>
          </p:nvPr>
        </p:nvPicPr>
        <p:blipFill>
          <a:blip r:embed="rId2"/>
          <a:stretch/>
        </p:blipFill>
        <p:spPr>
          <a:xfrm>
            <a:off x="5609597" y="657286"/>
            <a:ext cx="6582403" cy="6195053"/>
          </a:xfrm>
        </p:spPr>
      </p:pic>
    </p:spTree>
    <p:extLst>
      <p:ext uri="{BB962C8B-B14F-4D97-AF65-F5344CB8AC3E}">
        <p14:creationId xmlns:p14="http://schemas.microsoft.com/office/powerpoint/2010/main" val="169205659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
  <TotalTime>362</TotalTime>
  <Words>897</Words>
  <Application>Microsoft Office PowerPoint</Application>
  <PresentationFormat>Widescreen</PresentationFormat>
  <Paragraphs>68</Paragraphs>
  <Slides>33</Slides>
  <Notes>0</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Gallery</vt:lpstr>
      <vt:lpstr>BlobVTI</vt:lpstr>
      <vt:lpstr>Identification of insects and prediction of pesticides using deep learning</vt:lpstr>
      <vt:lpstr>Contents</vt:lpstr>
      <vt:lpstr>PowerPoint Presentation</vt:lpstr>
      <vt:lpstr>PowerPoint Presentation</vt:lpstr>
      <vt:lpstr>PowerPoint Presentation</vt:lpstr>
      <vt:lpstr>PowerPoint Presentation</vt:lpstr>
      <vt:lpstr>PowerPoint Presentation</vt:lpstr>
      <vt:lpstr>PowerPoint Presentation</vt:lpstr>
      <vt:lpstr>downloading images from google</vt:lpstr>
      <vt:lpstr>labeling images with bounding boxes</vt:lpstr>
      <vt:lpstr>training dark net  yolo v4 on custom data </vt:lpstr>
      <vt:lpstr>TRAINING YOLO V4:</vt:lpstr>
      <vt:lpstr>……………..</vt:lpstr>
      <vt:lpstr>RESUMING TRAINING</vt:lpstr>
      <vt:lpstr>Optimizing the model for ubiops server </vt:lpstr>
      <vt:lpstr>PowerPoint Presentation</vt:lpstr>
      <vt:lpstr>PowerPoint Presentation</vt:lpstr>
      <vt:lpstr>UBIops API request and response format(setting up api tokens assigning roles &amp; uploading blob) </vt:lpstr>
      <vt:lpstr>(deployment request &amp; Downloading blob)</vt:lpstr>
      <vt:lpstr>PowerPoint Presentation</vt:lpstr>
      <vt:lpstr>(Deployment request)</vt:lpstr>
      <vt:lpstr>(Downloading blob)</vt:lpstr>
      <vt:lpstr>Creation of database (Pesticides table)</vt:lpstr>
      <vt:lpstr>(Insects, Crops, Compatible &amp; Kills tables)</vt:lpstr>
      <vt:lpstr>CREATION OF APIS USING PHP (get ALL CROPS) </vt:lpstr>
      <vt:lpstr>(get all insects)</vt:lpstr>
      <vt:lpstr>(get required pesticides)</vt:lpstr>
      <vt:lpstr>Connection to 000webhost and api management</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INSECT RECOGNISTION AND PESTICIDES PREDICTION SYSTEM</dc:title>
  <dc:creator>jaya chander</dc:creator>
  <cp:lastModifiedBy>jaya chander</cp:lastModifiedBy>
  <cp:revision>1100</cp:revision>
  <dcterms:created xsi:type="dcterms:W3CDTF">2021-03-25T18:41:07Z</dcterms:created>
  <dcterms:modified xsi:type="dcterms:W3CDTF">2021-05-26T04:58:04Z</dcterms:modified>
</cp:coreProperties>
</file>